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1"/>
  </p:notesMasterIdLst>
  <p:sldIdLst>
    <p:sldId id="483" r:id="rId3"/>
    <p:sldId id="482" r:id="rId4"/>
    <p:sldId id="484" r:id="rId5"/>
    <p:sldId id="491" r:id="rId6"/>
    <p:sldId id="486" r:id="rId7"/>
    <p:sldId id="490" r:id="rId8"/>
    <p:sldId id="488" r:id="rId9"/>
    <p:sldId id="496" r:id="rId10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80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A3EA53-6786-4507-A670-14ACFE70B164}" type="datetimeFigureOut">
              <a:rPr lang="fr-CA" smtClean="0"/>
              <a:t>2019-10-01</a:t>
            </a:fld>
            <a:endParaRPr lang="fr-CA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A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37B2BF-0DF2-4317-9CB4-BF401FA381F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0109571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3D9534-4ED2-4754-A22C-3D09DD4DE389}" type="slidenum">
              <a:rPr lang="fr-CA" smtClean="0"/>
              <a:t>1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317040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2.xml"/><Relationship Id="rId1" Type="http://schemas.openxmlformats.org/officeDocument/2006/relationships/tags" Target="../tags/tag1.xml"/><Relationship Id="rId4" Type="http://schemas.openxmlformats.org/officeDocument/2006/relationships/image" Target="../media/image2.pn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2.xml"/><Relationship Id="rId1" Type="http://schemas.openxmlformats.org/officeDocument/2006/relationships/tags" Target="../tags/tag2.xml"/><Relationship Id="rId5" Type="http://schemas.openxmlformats.org/officeDocument/2006/relationships/image" Target="../media/image3.jpg"/><Relationship Id="rId4" Type="http://schemas.openxmlformats.org/officeDocument/2006/relationships/image" Target="../media/image2.png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2.xml"/><Relationship Id="rId1" Type="http://schemas.openxmlformats.org/officeDocument/2006/relationships/tags" Target="../tags/tag3.xml"/><Relationship Id="rId5" Type="http://schemas.openxmlformats.org/officeDocument/2006/relationships/image" Target="../media/image4.jpg"/><Relationship Id="rId4" Type="http://schemas.openxmlformats.org/officeDocument/2006/relationships/image" Target="../media/image2.png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2.xml"/><Relationship Id="rId1" Type="http://schemas.openxmlformats.org/officeDocument/2006/relationships/tags" Target="../tags/tag4.xml"/><Relationship Id="rId5" Type="http://schemas.openxmlformats.org/officeDocument/2006/relationships/image" Target="../media/image5.jpg"/><Relationship Id="rId4" Type="http://schemas.openxmlformats.org/officeDocument/2006/relationships/image" Target="../media/image2.png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Master" Target="../slideMasters/slideMaster2.xml"/><Relationship Id="rId1" Type="http://schemas.openxmlformats.org/officeDocument/2006/relationships/tags" Target="../tags/tag5.xml"/><Relationship Id="rId4" Type="http://schemas.openxmlformats.org/officeDocument/2006/relationships/image" Target="../media/image7.png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Master" Target="../slideMasters/slideMaster2.xml"/><Relationship Id="rId1" Type="http://schemas.openxmlformats.org/officeDocument/2006/relationships/tags" Target="../tags/tag6.xml"/><Relationship Id="rId4" Type="http://schemas.openxmlformats.org/officeDocument/2006/relationships/image" Target="../media/image7.png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664963C-90D5-455D-8BB6-E7637354B8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D8CA9C57-8A0D-4A14-9D2C-6FD5C85801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B686F87-0B13-4861-BB86-AE79DD97A3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98707-68C8-4D7B-AE7F-9C0A3DCBE12B}" type="datetimeFigureOut">
              <a:rPr lang="fr-CA" smtClean="0"/>
              <a:t>2019-10-01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B1C4853-F736-4C76-858A-2973842D58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850F990-04F8-4E81-B211-F8964D228C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C63A3-D703-469B-AB91-C7EE04837C5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7508882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2CC8266-66D6-406C-BA4F-24E9F0A3F6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6AE1CC5B-FD36-48CE-BB6B-0034EC0FD2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2DA8A05-30F6-4DF8-84FE-37CE7A43DD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98707-68C8-4D7B-AE7F-9C0A3DCBE12B}" type="datetimeFigureOut">
              <a:rPr lang="fr-CA" smtClean="0"/>
              <a:t>2019-10-01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576D0FB-FA96-4DD5-BB5F-4725E7F2D2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E54FAB2-4662-4702-B443-5F40325970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C63A3-D703-469B-AB91-C7EE04837C5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9300991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625A2493-3567-43F6-AC6A-549033D3207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8A952789-C57B-4326-99D3-C8295528DA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FBCA4F6-B0DF-4B83-B81D-AF19A46AF9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98707-68C8-4D7B-AE7F-9C0A3DCBE12B}" type="datetimeFigureOut">
              <a:rPr lang="fr-CA" smtClean="0"/>
              <a:t>2019-10-01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9CC92B5-1E12-4871-80DC-2ED38F7BE0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E6DFA98-6F99-4330-ADF6-CF3C6E6066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C63A3-D703-469B-AB91-C7EE04837C5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2529906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C29CE5F-F0CD-41C4-9A9F-0D17674D14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A057057E-42C3-4121-846A-F1EB0C5459C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971A6E3-1D27-47FB-84DC-435D3A84708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846221" cy="365125"/>
          </a:xfrm>
        </p:spPr>
        <p:txBody>
          <a:bodyPr/>
          <a:lstStyle/>
          <a:p>
            <a:endParaRPr lang="fr-CA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36C9F26-71B8-471E-B7B7-846F1A7381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06734" y="6356350"/>
            <a:ext cx="8104404" cy="365125"/>
          </a:xfrm>
        </p:spPr>
        <p:txBody>
          <a:bodyPr/>
          <a:lstStyle/>
          <a:p>
            <a:endParaRPr lang="fr-CA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749938A-8365-4FDC-84B8-FBCDE03AC8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491536" y="6356350"/>
            <a:ext cx="862263" cy="365125"/>
          </a:xfrm>
        </p:spPr>
        <p:txBody>
          <a:bodyPr/>
          <a:lstStyle/>
          <a:p>
            <a:fld id="{26D9811E-A184-4144-A8E6-717A4342C408}" type="slidenum">
              <a:rPr lang="fr-CA" smtClean="0"/>
              <a:t>‹N°›</a:t>
            </a:fld>
            <a:endParaRPr lang="fr-CA" dirty="0"/>
          </a:p>
        </p:txBody>
      </p:sp>
      <p:grpSp>
        <p:nvGrpSpPr>
          <p:cNvPr id="10" name="Groupe 9">
            <a:extLst>
              <a:ext uri="{FF2B5EF4-FFF2-40B4-BE49-F238E27FC236}">
                <a16:creationId xmlns:a16="http://schemas.microsoft.com/office/drawing/2014/main" id="{B7DC6471-68D9-499A-88E9-34973977FF1D}"/>
              </a:ext>
            </a:extLst>
          </p:cNvPr>
          <p:cNvGrpSpPr/>
          <p:nvPr userDrawn="1"/>
        </p:nvGrpSpPr>
        <p:grpSpPr>
          <a:xfrm>
            <a:off x="926198" y="6463982"/>
            <a:ext cx="617855" cy="149860"/>
            <a:chOff x="5787072" y="3354070"/>
            <a:chExt cx="617855" cy="149860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9B78A11A-7FF2-4019-A0E6-0AC7FF942BD3}"/>
                </a:ext>
              </a:extLst>
            </p:cNvPr>
            <p:cNvSpPr/>
            <p:nvPr userDrawn="1"/>
          </p:nvSpPr>
          <p:spPr>
            <a:xfrm>
              <a:off x="5787072" y="3354070"/>
              <a:ext cx="143510" cy="143510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fr-CA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083417E6-AFEF-4142-B663-771A7432978C}"/>
                </a:ext>
              </a:extLst>
            </p:cNvPr>
            <p:cNvSpPr/>
            <p:nvPr userDrawn="1"/>
          </p:nvSpPr>
          <p:spPr>
            <a:xfrm>
              <a:off x="6021387" y="3360420"/>
              <a:ext cx="143510" cy="143510"/>
            </a:xfrm>
            <a:prstGeom prst="rect">
              <a:avLst/>
            </a:prstGeom>
            <a:solidFill>
              <a:srgbClr val="FFA900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fr-CA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811A4C84-C053-4453-8C41-9FDFC6F99D38}"/>
                </a:ext>
              </a:extLst>
            </p:cNvPr>
            <p:cNvSpPr/>
            <p:nvPr userDrawn="1"/>
          </p:nvSpPr>
          <p:spPr>
            <a:xfrm>
              <a:off x="6261417" y="3360420"/>
              <a:ext cx="143510" cy="143510"/>
            </a:xfrm>
            <a:prstGeom prst="rect">
              <a:avLst/>
            </a:prstGeom>
            <a:solidFill>
              <a:srgbClr val="3D6CA5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fr-CA"/>
            </a:p>
          </p:txBody>
        </p:sp>
      </p:grpSp>
    </p:spTree>
    <p:extLst>
      <p:ext uri="{BB962C8B-B14F-4D97-AF65-F5344CB8AC3E}">
        <p14:creationId xmlns:p14="http://schemas.microsoft.com/office/powerpoint/2010/main" val="5958723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6E699603-C2AA-4532-9FB5-EA481ACFCCDA}"/>
              </a:ext>
            </a:extLst>
          </p:cNvPr>
          <p:cNvSpPr/>
          <p:nvPr userDrawn="1"/>
        </p:nvSpPr>
        <p:spPr>
          <a:xfrm>
            <a:off x="1396" y="-2337"/>
            <a:ext cx="12192000" cy="1181346"/>
          </a:xfrm>
          <a:prstGeom prst="rect">
            <a:avLst/>
          </a:prstGeom>
          <a:gradFill flip="none" rotWithShape="1">
            <a:gsLst>
              <a:gs pos="18000">
                <a:srgbClr val="4F7DB5">
                  <a:lumMod val="88000"/>
                </a:srgbClr>
              </a:gs>
              <a:gs pos="0">
                <a:srgbClr val="3D6CA5"/>
              </a:gs>
              <a:gs pos="37000">
                <a:srgbClr val="608DC4"/>
              </a:gs>
              <a:gs pos="52000">
                <a:srgbClr val="85A8D2"/>
              </a:gs>
              <a:gs pos="60500">
                <a:srgbClr val="9CB9DB"/>
              </a:gs>
              <a:gs pos="100000">
                <a:srgbClr val="D5E1EF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92288"/>
            <a:endParaRPr lang="fr-CA" b="1" dirty="0">
              <a:solidFill>
                <a:schemeClr val="bg1"/>
              </a:solidFill>
            </a:endParaRPr>
          </a:p>
        </p:txBody>
      </p:sp>
      <p:grpSp>
        <p:nvGrpSpPr>
          <p:cNvPr id="13" name="Groupe 12">
            <a:extLst>
              <a:ext uri="{FF2B5EF4-FFF2-40B4-BE49-F238E27FC236}">
                <a16:creationId xmlns:a16="http://schemas.microsoft.com/office/drawing/2014/main" id="{07BE1505-D096-49E6-ACA0-6030C254B542}"/>
              </a:ext>
            </a:extLst>
          </p:cNvPr>
          <p:cNvGrpSpPr/>
          <p:nvPr userDrawn="1"/>
        </p:nvGrpSpPr>
        <p:grpSpPr>
          <a:xfrm rot="5400000">
            <a:off x="11355440" y="445428"/>
            <a:ext cx="979427" cy="285816"/>
            <a:chOff x="5471275" y="5747068"/>
            <a:chExt cx="1052094" cy="292282"/>
          </a:xfrm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732C04B1-FFAD-434D-AE46-EE494C833760}"/>
                </a:ext>
              </a:extLst>
            </p:cNvPr>
            <p:cNvSpPr/>
            <p:nvPr/>
          </p:nvSpPr>
          <p:spPr>
            <a:xfrm>
              <a:off x="5471275" y="5747068"/>
              <a:ext cx="288000" cy="288000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fr-CA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C3D9FAE8-BAC0-49F9-A7BC-046ACBCA2C4F}"/>
                </a:ext>
              </a:extLst>
            </p:cNvPr>
            <p:cNvSpPr/>
            <p:nvPr/>
          </p:nvSpPr>
          <p:spPr>
            <a:xfrm>
              <a:off x="5853794" y="5748009"/>
              <a:ext cx="288000" cy="288000"/>
            </a:xfrm>
            <a:prstGeom prst="rect">
              <a:avLst/>
            </a:prstGeom>
            <a:solidFill>
              <a:srgbClr val="FFA900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fr-CA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85217225-2525-4E75-ABA7-FCDBA9759BE4}"/>
                </a:ext>
              </a:extLst>
            </p:cNvPr>
            <p:cNvSpPr/>
            <p:nvPr/>
          </p:nvSpPr>
          <p:spPr>
            <a:xfrm>
              <a:off x="6235369" y="5751350"/>
              <a:ext cx="288000" cy="288000"/>
            </a:xfrm>
            <a:prstGeom prst="rect">
              <a:avLst/>
            </a:prstGeom>
            <a:solidFill>
              <a:srgbClr val="3D6CA5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fr-CA" dirty="0"/>
            </a:p>
          </p:txBody>
        </p:sp>
      </p:grpSp>
      <p:sp>
        <p:nvSpPr>
          <p:cNvPr id="2" name="Titre 1">
            <a:extLst>
              <a:ext uri="{FF2B5EF4-FFF2-40B4-BE49-F238E27FC236}">
                <a16:creationId xmlns:a16="http://schemas.microsoft.com/office/drawing/2014/main" id="{AB2EB5A5-FDEF-48E9-AEEF-31A751E6DF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98622"/>
            <a:ext cx="12190604" cy="1080387"/>
          </a:xfrm>
        </p:spPr>
        <p:txBody>
          <a:bodyPr>
            <a:normAutofit/>
          </a:bodyPr>
          <a:lstStyle>
            <a:lvl1pPr algn="ctr">
              <a:defRPr sz="4000" b="1">
                <a:solidFill>
                  <a:schemeClr val="bg1"/>
                </a:solidFill>
                <a:latin typeface="Papyrus" panose="03070502060502030205" pitchFamily="66" charset="0"/>
              </a:defRPr>
            </a:lvl1pPr>
          </a:lstStyle>
          <a:p>
            <a:r>
              <a:rPr lang="fr-FR" dirty="0"/>
              <a:t>Modifiez le style du titre</a:t>
            </a:r>
            <a:endParaRPr lang="fr-CA" dirty="0"/>
          </a:p>
        </p:txBody>
      </p:sp>
      <p:pic>
        <p:nvPicPr>
          <p:cNvPr id="4" name="Image 3" descr="Une image contenant intérieur, objet&#10;&#10;Description générée automatiquement">
            <a:extLst>
              <a:ext uri="{FF2B5EF4-FFF2-40B4-BE49-F238E27FC236}">
                <a16:creationId xmlns:a16="http://schemas.microsoft.com/office/drawing/2014/main" id="{9BABDA72-E620-47AE-BDD1-652DA84BA34A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60" y="6230672"/>
            <a:ext cx="1829055" cy="533474"/>
          </a:xfrm>
          <a:prstGeom prst="rect">
            <a:avLst/>
          </a:prstGeom>
        </p:spPr>
      </p:pic>
      <p:pic>
        <p:nvPicPr>
          <p:cNvPr id="6" name="Image 5" descr="Une image contenant objet, horloge&#10;&#10;Description générée automatiquement">
            <a:extLst>
              <a:ext uri="{FF2B5EF4-FFF2-40B4-BE49-F238E27FC236}">
                <a16:creationId xmlns:a16="http://schemas.microsoft.com/office/drawing/2014/main" id="{9DED0D4A-7122-477C-93EF-49EB3D045843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7025" y="6296223"/>
            <a:ext cx="1316850" cy="402371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7099472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6E699603-C2AA-4532-9FB5-EA481ACFCCDA}"/>
              </a:ext>
            </a:extLst>
          </p:cNvPr>
          <p:cNvSpPr/>
          <p:nvPr userDrawn="1"/>
        </p:nvSpPr>
        <p:spPr>
          <a:xfrm>
            <a:off x="1396" y="-2338"/>
            <a:ext cx="12192000" cy="744209"/>
          </a:xfrm>
          <a:prstGeom prst="rect">
            <a:avLst/>
          </a:prstGeom>
          <a:gradFill flip="none" rotWithShape="1">
            <a:gsLst>
              <a:gs pos="18000">
                <a:srgbClr val="4F7DB5">
                  <a:lumMod val="88000"/>
                </a:srgbClr>
              </a:gs>
              <a:gs pos="0">
                <a:srgbClr val="3D6CA5"/>
              </a:gs>
              <a:gs pos="37000">
                <a:srgbClr val="608DC4"/>
              </a:gs>
              <a:gs pos="52000">
                <a:srgbClr val="85A8D2"/>
              </a:gs>
              <a:gs pos="60500">
                <a:srgbClr val="9CB9DB"/>
              </a:gs>
              <a:gs pos="100000">
                <a:srgbClr val="D5E1EF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92288"/>
            <a:endParaRPr lang="fr-CA" b="1" dirty="0">
              <a:solidFill>
                <a:schemeClr val="bg1"/>
              </a:solidFill>
            </a:endParaRP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AB2EB5A5-FDEF-48E9-AEEF-31A751E6DF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60046"/>
            <a:ext cx="12190604" cy="461825"/>
          </a:xfrm>
        </p:spPr>
        <p:txBody>
          <a:bodyPr>
            <a:noAutofit/>
          </a:bodyPr>
          <a:lstStyle>
            <a:lvl1pPr algn="ctr">
              <a:defRPr sz="3600" b="1">
                <a:solidFill>
                  <a:schemeClr val="bg1"/>
                </a:solidFill>
                <a:latin typeface="Papyrus" panose="03070502060502030205" pitchFamily="66" charset="0"/>
              </a:defRPr>
            </a:lvl1pPr>
          </a:lstStyle>
          <a:p>
            <a:r>
              <a:rPr lang="fr-FR" dirty="0"/>
              <a:t>Modifiez le style du titre</a:t>
            </a:r>
            <a:endParaRPr lang="fr-CA" dirty="0"/>
          </a:p>
        </p:txBody>
      </p:sp>
      <p:pic>
        <p:nvPicPr>
          <p:cNvPr id="17" name="Image 16" descr="Une image contenant intérieur, objet&#10;&#10;Description générée automatiquement">
            <a:extLst>
              <a:ext uri="{FF2B5EF4-FFF2-40B4-BE49-F238E27FC236}">
                <a16:creationId xmlns:a16="http://schemas.microsoft.com/office/drawing/2014/main" id="{B6F29068-5982-477D-B7F3-02CC9BE9CDDF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886" y="6438671"/>
            <a:ext cx="1305593" cy="380798"/>
          </a:xfrm>
          <a:prstGeom prst="rect">
            <a:avLst/>
          </a:prstGeom>
        </p:spPr>
      </p:pic>
      <p:pic>
        <p:nvPicPr>
          <p:cNvPr id="18" name="Image 17" descr="Une image contenant objet, horloge&#10;&#10;Description générée automatiquement">
            <a:extLst>
              <a:ext uri="{FF2B5EF4-FFF2-40B4-BE49-F238E27FC236}">
                <a16:creationId xmlns:a16="http://schemas.microsoft.com/office/drawing/2014/main" id="{F1C4F46B-EA9B-4E3B-94E6-0A5C13C203AE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5213" y="6492406"/>
            <a:ext cx="939977" cy="287215"/>
          </a:xfrm>
          <a:prstGeom prst="rect">
            <a:avLst/>
          </a:prstGeom>
        </p:spPr>
      </p:pic>
      <p:pic>
        <p:nvPicPr>
          <p:cNvPr id="6" name="Image 5" descr="Une image contenant nature&#10;&#10;Description générée automatiquement">
            <a:extLst>
              <a:ext uri="{FF2B5EF4-FFF2-40B4-BE49-F238E27FC236}">
                <a16:creationId xmlns:a16="http://schemas.microsoft.com/office/drawing/2014/main" id="{5B781078-09A4-43AF-8A6C-B3FD6A3D726D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52115" y="-17252"/>
            <a:ext cx="1239885" cy="750498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6421350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6E699603-C2AA-4532-9FB5-EA481ACFCCDA}"/>
              </a:ext>
            </a:extLst>
          </p:cNvPr>
          <p:cNvSpPr/>
          <p:nvPr userDrawn="1"/>
        </p:nvSpPr>
        <p:spPr>
          <a:xfrm>
            <a:off x="1396" y="-2338"/>
            <a:ext cx="12192000" cy="744209"/>
          </a:xfrm>
          <a:prstGeom prst="rect">
            <a:avLst/>
          </a:prstGeom>
          <a:gradFill flip="none" rotWithShape="1">
            <a:gsLst>
              <a:gs pos="18000">
                <a:srgbClr val="4F7DB5">
                  <a:lumMod val="88000"/>
                </a:srgbClr>
              </a:gs>
              <a:gs pos="0">
                <a:srgbClr val="3D6CA5"/>
              </a:gs>
              <a:gs pos="37000">
                <a:srgbClr val="608DC4"/>
              </a:gs>
              <a:gs pos="52000">
                <a:srgbClr val="85A8D2"/>
              </a:gs>
              <a:gs pos="60500">
                <a:srgbClr val="9CB9DB"/>
              </a:gs>
              <a:gs pos="100000">
                <a:srgbClr val="D5E1EF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92288"/>
            <a:endParaRPr lang="fr-CA" b="1" dirty="0">
              <a:solidFill>
                <a:schemeClr val="bg1"/>
              </a:solidFill>
            </a:endParaRP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AB2EB5A5-FDEF-48E9-AEEF-31A751E6DF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60046"/>
            <a:ext cx="12190604" cy="461825"/>
          </a:xfrm>
        </p:spPr>
        <p:txBody>
          <a:bodyPr>
            <a:noAutofit/>
          </a:bodyPr>
          <a:lstStyle>
            <a:lvl1pPr algn="ctr">
              <a:defRPr sz="3600" b="1">
                <a:solidFill>
                  <a:schemeClr val="bg1"/>
                </a:solidFill>
                <a:latin typeface="Papyrus" panose="03070502060502030205" pitchFamily="66" charset="0"/>
              </a:defRPr>
            </a:lvl1pPr>
          </a:lstStyle>
          <a:p>
            <a:r>
              <a:rPr lang="fr-FR" dirty="0"/>
              <a:t>Modifiez le style du titre</a:t>
            </a:r>
            <a:endParaRPr lang="fr-CA" dirty="0"/>
          </a:p>
        </p:txBody>
      </p:sp>
      <p:pic>
        <p:nvPicPr>
          <p:cNvPr id="17" name="Image 16" descr="Une image contenant intérieur, objet&#10;&#10;Description générée automatiquement">
            <a:extLst>
              <a:ext uri="{FF2B5EF4-FFF2-40B4-BE49-F238E27FC236}">
                <a16:creationId xmlns:a16="http://schemas.microsoft.com/office/drawing/2014/main" id="{B6F29068-5982-477D-B7F3-02CC9BE9CDDF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886" y="6438671"/>
            <a:ext cx="1305593" cy="380798"/>
          </a:xfrm>
          <a:prstGeom prst="rect">
            <a:avLst/>
          </a:prstGeom>
        </p:spPr>
      </p:pic>
      <p:pic>
        <p:nvPicPr>
          <p:cNvPr id="18" name="Image 17" descr="Une image contenant objet, horloge&#10;&#10;Description générée automatiquement">
            <a:extLst>
              <a:ext uri="{FF2B5EF4-FFF2-40B4-BE49-F238E27FC236}">
                <a16:creationId xmlns:a16="http://schemas.microsoft.com/office/drawing/2014/main" id="{F1C4F46B-EA9B-4E3B-94E6-0A5C13C203AE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5213" y="6492406"/>
            <a:ext cx="939977" cy="287215"/>
          </a:xfrm>
          <a:prstGeom prst="rect">
            <a:avLst/>
          </a:prstGeom>
        </p:spPr>
      </p:pic>
      <p:pic>
        <p:nvPicPr>
          <p:cNvPr id="4" name="Image 3">
            <a:extLst>
              <a:ext uri="{FF2B5EF4-FFF2-40B4-BE49-F238E27FC236}">
                <a16:creationId xmlns:a16="http://schemas.microsoft.com/office/drawing/2014/main" id="{E48DDDC9-156B-437E-9D9C-110E71119DB0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21759" y="11241"/>
            <a:ext cx="1170241" cy="744209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4425975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6E699603-C2AA-4532-9FB5-EA481ACFCCDA}"/>
              </a:ext>
            </a:extLst>
          </p:cNvPr>
          <p:cNvSpPr/>
          <p:nvPr userDrawn="1"/>
        </p:nvSpPr>
        <p:spPr>
          <a:xfrm>
            <a:off x="1396" y="-2338"/>
            <a:ext cx="12192000" cy="744209"/>
          </a:xfrm>
          <a:prstGeom prst="rect">
            <a:avLst/>
          </a:prstGeom>
          <a:gradFill flip="none" rotWithShape="1">
            <a:gsLst>
              <a:gs pos="18000">
                <a:srgbClr val="4F7DB5">
                  <a:lumMod val="88000"/>
                </a:srgbClr>
              </a:gs>
              <a:gs pos="0">
                <a:srgbClr val="3D6CA5"/>
              </a:gs>
              <a:gs pos="37000">
                <a:srgbClr val="608DC4"/>
              </a:gs>
              <a:gs pos="52000">
                <a:srgbClr val="85A8D2"/>
              </a:gs>
              <a:gs pos="60500">
                <a:srgbClr val="9CB9DB"/>
              </a:gs>
              <a:gs pos="100000">
                <a:srgbClr val="D5E1EF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92288"/>
            <a:endParaRPr lang="fr-CA" b="1" dirty="0">
              <a:solidFill>
                <a:schemeClr val="bg1"/>
              </a:solidFill>
            </a:endParaRP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AB2EB5A5-FDEF-48E9-AEEF-31A751E6DF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60046"/>
            <a:ext cx="12190604" cy="461825"/>
          </a:xfrm>
        </p:spPr>
        <p:txBody>
          <a:bodyPr>
            <a:noAutofit/>
          </a:bodyPr>
          <a:lstStyle>
            <a:lvl1pPr algn="ctr">
              <a:defRPr sz="3600" b="1">
                <a:solidFill>
                  <a:schemeClr val="bg1"/>
                </a:solidFill>
                <a:latin typeface="Papyrus" panose="03070502060502030205" pitchFamily="66" charset="0"/>
              </a:defRPr>
            </a:lvl1pPr>
          </a:lstStyle>
          <a:p>
            <a:r>
              <a:rPr lang="fr-FR" dirty="0"/>
              <a:t>Modifiez le style du titre</a:t>
            </a:r>
            <a:endParaRPr lang="fr-CA" dirty="0"/>
          </a:p>
        </p:txBody>
      </p:sp>
      <p:pic>
        <p:nvPicPr>
          <p:cNvPr id="17" name="Image 16" descr="Une image contenant intérieur, objet&#10;&#10;Description générée automatiquement">
            <a:extLst>
              <a:ext uri="{FF2B5EF4-FFF2-40B4-BE49-F238E27FC236}">
                <a16:creationId xmlns:a16="http://schemas.microsoft.com/office/drawing/2014/main" id="{B6F29068-5982-477D-B7F3-02CC9BE9CDDF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886" y="6438671"/>
            <a:ext cx="1305593" cy="380798"/>
          </a:xfrm>
          <a:prstGeom prst="rect">
            <a:avLst/>
          </a:prstGeom>
        </p:spPr>
      </p:pic>
      <p:pic>
        <p:nvPicPr>
          <p:cNvPr id="18" name="Image 17" descr="Une image contenant objet, horloge&#10;&#10;Description générée automatiquement">
            <a:extLst>
              <a:ext uri="{FF2B5EF4-FFF2-40B4-BE49-F238E27FC236}">
                <a16:creationId xmlns:a16="http://schemas.microsoft.com/office/drawing/2014/main" id="{F1C4F46B-EA9B-4E3B-94E6-0A5C13C203AE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5213" y="6492406"/>
            <a:ext cx="939977" cy="287215"/>
          </a:xfrm>
          <a:prstGeom prst="rect">
            <a:avLst/>
          </a:prstGeo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7C7B2E4C-EA4E-4633-BF96-C1017F22C783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792" y="1"/>
            <a:ext cx="1319356" cy="74187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8976799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6E699603-C2AA-4532-9FB5-EA481ACFCCDA}"/>
              </a:ext>
            </a:extLst>
          </p:cNvPr>
          <p:cNvSpPr/>
          <p:nvPr userDrawn="1"/>
        </p:nvSpPr>
        <p:spPr>
          <a:xfrm>
            <a:off x="1396" y="-2337"/>
            <a:ext cx="12192000" cy="1181346"/>
          </a:xfrm>
          <a:prstGeom prst="rect">
            <a:avLst/>
          </a:prstGeom>
          <a:gradFill flip="none" rotWithShape="1">
            <a:gsLst>
              <a:gs pos="18000">
                <a:srgbClr val="4F7DB5">
                  <a:lumMod val="88000"/>
                </a:srgbClr>
              </a:gs>
              <a:gs pos="0">
                <a:srgbClr val="3D6CA5"/>
              </a:gs>
              <a:gs pos="37000">
                <a:srgbClr val="608DC4"/>
              </a:gs>
              <a:gs pos="52000">
                <a:srgbClr val="85A8D2"/>
              </a:gs>
              <a:gs pos="60500">
                <a:srgbClr val="9CB9DB"/>
              </a:gs>
              <a:gs pos="100000">
                <a:srgbClr val="D5E1EF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92288"/>
            <a:endParaRPr lang="fr-CA" b="1" dirty="0">
              <a:solidFill>
                <a:schemeClr val="bg1"/>
              </a:solidFill>
            </a:endParaRPr>
          </a:p>
        </p:txBody>
      </p:sp>
      <p:pic>
        <p:nvPicPr>
          <p:cNvPr id="26" name="Image 25">
            <a:extLst>
              <a:ext uri="{FF2B5EF4-FFF2-40B4-BE49-F238E27FC236}">
                <a16:creationId xmlns:a16="http://schemas.microsoft.com/office/drawing/2014/main" id="{D3C88F89-CF9C-434B-81FC-48C49262AE6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11" y="6264275"/>
            <a:ext cx="1821666" cy="535536"/>
          </a:xfrm>
          <a:prstGeom prst="rect">
            <a:avLst/>
          </a:prstGeom>
        </p:spPr>
      </p:pic>
      <p:pic>
        <p:nvPicPr>
          <p:cNvPr id="30" name="Image 29">
            <a:extLst>
              <a:ext uri="{FF2B5EF4-FFF2-40B4-BE49-F238E27FC236}">
                <a16:creationId xmlns:a16="http://schemas.microsoft.com/office/drawing/2014/main" id="{DA7410AA-1E1F-45AB-963F-2E3A8097AAED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0" y="6296864"/>
            <a:ext cx="1315875" cy="401090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AB2EB5A5-FDEF-48E9-AEEF-31A751E6DF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98622"/>
            <a:ext cx="12190604" cy="1080387"/>
          </a:xfrm>
        </p:spPr>
        <p:txBody>
          <a:bodyPr>
            <a:normAutofit/>
          </a:bodyPr>
          <a:lstStyle>
            <a:lvl1pPr algn="ctr">
              <a:defRPr sz="4000" b="1">
                <a:solidFill>
                  <a:schemeClr val="bg1"/>
                </a:solidFill>
                <a:latin typeface="Papyrus" panose="03070502060502030205" pitchFamily="66" charset="0"/>
              </a:defRPr>
            </a:lvl1pPr>
          </a:lstStyle>
          <a:p>
            <a:r>
              <a:rPr lang="fr-FR" dirty="0"/>
              <a:t>Modifiez le style du titre</a:t>
            </a:r>
            <a:endParaRPr lang="fr-CA" dirty="0"/>
          </a:p>
        </p:txBody>
      </p:sp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FF7CF99F-F6C4-4180-93E9-17497263F7F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90563" y="1924051"/>
            <a:ext cx="10626725" cy="491346"/>
          </a:xfrm>
        </p:spPr>
        <p:txBody>
          <a:bodyPr>
            <a:noAutofit/>
          </a:bodyPr>
          <a:lstStyle>
            <a:lvl1pPr marL="0" indent="0" algn="ctr">
              <a:buNone/>
              <a:defRPr sz="3600" b="0">
                <a:solidFill>
                  <a:srgbClr val="4375B0"/>
                </a:solidFill>
                <a:latin typeface="Papyrus" panose="03070502060502030205" pitchFamily="66" charset="0"/>
              </a:defRPr>
            </a:lvl1pPr>
          </a:lstStyle>
          <a:p>
            <a:pPr lvl="0"/>
            <a:r>
              <a:rPr lang="fr-FR" dirty="0"/>
              <a:t>Titre en bleu</a:t>
            </a:r>
          </a:p>
        </p:txBody>
      </p:sp>
      <p:sp>
        <p:nvSpPr>
          <p:cNvPr id="17" name="Espace réservé du texte 8">
            <a:extLst>
              <a:ext uri="{FF2B5EF4-FFF2-40B4-BE49-F238E27FC236}">
                <a16:creationId xmlns:a16="http://schemas.microsoft.com/office/drawing/2014/main" id="{77CAB38C-00CA-43A8-88F6-1529EDF3DEC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90562" y="2857775"/>
            <a:ext cx="10626725" cy="491346"/>
          </a:xfrm>
        </p:spPr>
        <p:txBody>
          <a:bodyPr>
            <a:normAutofit/>
          </a:bodyPr>
          <a:lstStyle>
            <a:lvl1pPr marL="0" indent="0" algn="l">
              <a:buNone/>
              <a:defRPr sz="2600" b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2512320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Image 25">
            <a:extLst>
              <a:ext uri="{FF2B5EF4-FFF2-40B4-BE49-F238E27FC236}">
                <a16:creationId xmlns:a16="http://schemas.microsoft.com/office/drawing/2014/main" id="{D3C88F89-CF9C-434B-81FC-48C49262AE6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11" y="6264275"/>
            <a:ext cx="1821666" cy="535536"/>
          </a:xfrm>
          <a:prstGeom prst="rect">
            <a:avLst/>
          </a:prstGeom>
        </p:spPr>
      </p:pic>
      <p:pic>
        <p:nvPicPr>
          <p:cNvPr id="30" name="Image 29">
            <a:extLst>
              <a:ext uri="{FF2B5EF4-FFF2-40B4-BE49-F238E27FC236}">
                <a16:creationId xmlns:a16="http://schemas.microsoft.com/office/drawing/2014/main" id="{DA7410AA-1E1F-45AB-963F-2E3A8097AAED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0" y="6296864"/>
            <a:ext cx="1315875" cy="401090"/>
          </a:xfrm>
          <a:prstGeom prst="rect">
            <a:avLst/>
          </a:prstGeom>
        </p:spPr>
      </p:pic>
      <p:sp>
        <p:nvSpPr>
          <p:cNvPr id="3" name="Titre 2">
            <a:extLst>
              <a:ext uri="{FF2B5EF4-FFF2-40B4-BE49-F238E27FC236}">
                <a16:creationId xmlns:a16="http://schemas.microsoft.com/office/drawing/2014/main" id="{B8E19F07-D49B-4550-9972-5C5453B2AE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242204"/>
          </a:xfrm>
        </p:spPr>
        <p:txBody>
          <a:bodyPr>
            <a:normAutofit/>
          </a:bodyPr>
          <a:lstStyle>
            <a:lvl1pPr marL="0" algn="ctr" defTabSz="914400" rtl="0" eaLnBrk="1" latinLnBrk="0" hangingPunct="1">
              <a:defRPr lang="fr-CA" sz="4000" b="1" kern="1200" dirty="0">
                <a:solidFill>
                  <a:srgbClr val="4375B0"/>
                </a:solidFill>
                <a:latin typeface="Papyrus" panose="03070502060502030205" pitchFamily="66" charset="0"/>
                <a:ea typeface="+mn-ea"/>
                <a:cs typeface="+mn-cs"/>
              </a:defRPr>
            </a:lvl1pPr>
          </a:lstStyle>
          <a:p>
            <a:r>
              <a:rPr lang="fr-FR" dirty="0"/>
              <a:t>Modifiez le style du titre</a:t>
            </a:r>
            <a:endParaRPr lang="fr-CA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9672762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79563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5A70220-6B52-4054-8020-F5CDC44D7A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3A79586-7A08-48FD-947E-39F797E1DD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8135B3E-CD8C-4CDB-BE78-33562CB50E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98707-68C8-4D7B-AE7F-9C0A3DCBE12B}" type="datetimeFigureOut">
              <a:rPr lang="fr-CA" smtClean="0"/>
              <a:t>2019-10-01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DB64E2A-4AB6-4660-A808-AF5713983D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30A9FD6-731B-4E48-83FA-DA392C8762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C63A3-D703-469B-AB91-C7EE04837C5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94668614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A080541-B5E1-445D-BBF1-0A0C2D61C0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6A9B8C1-59FF-45FD-BDC1-AF35A40814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3EEEB487-65CF-4CD0-98CE-FE30896ECA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CB37D23-68C1-4332-8295-E8DBFD55F8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5175A-F184-4458-8DD7-DF15AFBFDC9E}" type="datetimeFigureOut">
              <a:rPr lang="fr-CA" smtClean="0"/>
              <a:t>2019-10-01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2631BF21-B73B-4F7A-BB2C-36945707E5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1A13307-6032-4361-AF27-331E857C20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9811E-A184-4144-A8E6-717A4342C40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49344624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70DFC72-D541-481D-B085-22ACF9DC40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F2362AF-49D2-452B-B320-FA7246E111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AAC16FBE-7E43-4231-BE7F-FB0033F300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0401B78C-864F-43A0-B4C6-7B1C438D0BF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60B71425-8405-4C5B-BC67-850DCE85991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3E86D8F7-D0F4-468E-AFE4-21D8B621AD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5175A-F184-4458-8DD7-DF15AFBFDC9E}" type="datetimeFigureOut">
              <a:rPr lang="fr-CA" smtClean="0"/>
              <a:t>2019-10-01</a:t>
            </a:fld>
            <a:endParaRPr lang="fr-CA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89244E86-FCA5-4F98-ACBC-D6614C0EB7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E852857D-6112-4C3B-A786-47AC9C6212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9811E-A184-4144-A8E6-717A4342C40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603856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5B6F4BC-04B6-4318-B436-1B595BFA75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FEEC77BA-D6DF-45D2-8919-B5BEF9F634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5175A-F184-4458-8DD7-DF15AFBFDC9E}" type="datetimeFigureOut">
              <a:rPr lang="fr-CA" smtClean="0"/>
              <a:t>2019-10-01</a:t>
            </a:fld>
            <a:endParaRPr lang="fr-CA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5AEA9CF9-0401-4AF3-8BFB-F50AEDB5E8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4AC8E078-244B-40F5-BBFB-9323EEAA0E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9811E-A184-4144-A8E6-717A4342C40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86603797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B6A0CA48-DBB1-4089-8BF6-9824F3C1CF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5175A-F184-4458-8DD7-DF15AFBFDC9E}" type="datetimeFigureOut">
              <a:rPr lang="fr-CA" smtClean="0"/>
              <a:t>2019-10-01</a:t>
            </a:fld>
            <a:endParaRPr lang="fr-CA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26BAB712-E71A-4400-96D1-2A5F67AFA5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733EC8E4-6147-419C-8C2B-4DD45C4269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9811E-A184-4144-A8E6-717A4342C40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35084817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77708D1-7B99-43C5-BD61-035C1A1C27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953FEE4-3294-400F-B158-0D1F0F6DC2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A9439139-FA8A-46F1-829E-0E8F4F0E6F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21C7EFF-89BF-4E10-9E2F-305BD147EF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5175A-F184-4458-8DD7-DF15AFBFDC9E}" type="datetimeFigureOut">
              <a:rPr lang="fr-CA" smtClean="0"/>
              <a:t>2019-10-01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673C43A-214C-4636-95A9-8E03F75E08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5A05A55-A140-497E-B80E-AA6A090338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9811E-A184-4144-A8E6-717A4342C40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34275805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895EC5E-C8FF-4E4B-849B-63C029C37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DFFAF9AA-3A39-422E-998B-F6231E8020F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4B9577B4-F355-4B17-8E76-846D8A8C30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EFF506D-3CE6-4D5E-A831-F3C3861851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5175A-F184-4458-8DD7-DF15AFBFDC9E}" type="datetimeFigureOut">
              <a:rPr lang="fr-CA" smtClean="0"/>
              <a:t>2019-10-01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FBE9F92-13F4-46A3-8B6F-A567B3E151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079F035-0082-4C95-A838-EBE8FBE801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9811E-A184-4144-A8E6-717A4342C40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16801673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FD1961C-C6B3-47EE-ABEA-3DFA964EA6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055B62CE-4108-4721-A887-5E394883E3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69A744E-6A65-4533-AF57-1F4CD7C86A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5175A-F184-4458-8DD7-DF15AFBFDC9E}" type="datetimeFigureOut">
              <a:rPr lang="fr-CA" smtClean="0"/>
              <a:t>2019-10-01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A41C894-438A-4F4B-8476-EB547D46B7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7325C92-15B5-4BEF-A146-7A4C29CDC6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9811E-A184-4144-A8E6-717A4342C40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91725685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04B889B6-CCB3-4E12-A51C-6110511303D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FC127F32-C5CE-4C7E-B8E9-1D4D67AB79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FDC7CDF-41F2-4B7A-886E-631AD30E30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5175A-F184-4458-8DD7-DF15AFBFDC9E}" type="datetimeFigureOut">
              <a:rPr lang="fr-CA" smtClean="0"/>
              <a:t>2019-10-01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18405F0-1830-49FA-9A84-B5EE6FBBA4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0809C4F-B103-450E-835F-0E9A2532EF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9811E-A184-4144-A8E6-717A4342C40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0599853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A6151E9-B27C-4E35-B362-5688D9D60B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3087D96-9606-4399-B878-E3DF6EDBEE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F9C179C-728F-4EC1-B6DB-9322162E59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98707-68C8-4D7B-AE7F-9C0A3DCBE12B}" type="datetimeFigureOut">
              <a:rPr lang="fr-CA" smtClean="0"/>
              <a:t>2019-10-01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E99397E-F0DE-4611-A5EB-0260040C3B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664DC9C-5417-4DE2-BDA0-C83718F400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C63A3-D703-469B-AB91-C7EE04837C5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9783394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CC56544-8DE0-4E07-BD9D-E024A95719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0B6E12E-9BAE-4863-BF9C-BEC90D26D0D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F7EDB27B-B4D3-41AB-87A0-2E5D750D15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87A2120-456E-4C9A-ABD4-6AA6F732D8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98707-68C8-4D7B-AE7F-9C0A3DCBE12B}" type="datetimeFigureOut">
              <a:rPr lang="fr-CA" smtClean="0"/>
              <a:t>2019-10-01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B04685B-D3B1-4495-83BC-C7F1F206BC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B0C052D-98D7-48BF-9DA7-8F4AFB8E28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C63A3-D703-469B-AB91-C7EE04837C5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7023056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42D9631-2963-408D-B86E-9159E1BF2A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2F7F0A2-97B7-4546-B03C-D90A7D84D4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C27CCD96-6815-41C6-9F7D-9896717EAF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CCC35842-6B96-4E79-A22C-459EC03C8A1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E29415F4-6540-4A7E-ABD9-935F61B00DD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A2925278-73F3-44FA-92E2-9F8183DEA8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98707-68C8-4D7B-AE7F-9C0A3DCBE12B}" type="datetimeFigureOut">
              <a:rPr lang="fr-CA" smtClean="0"/>
              <a:t>2019-10-01</a:t>
            </a:fld>
            <a:endParaRPr lang="fr-CA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58831A7D-E476-406C-A2D0-DDF8DA6360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6B6D033C-5B70-4276-9C0B-D98C96B07B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C63A3-D703-469B-AB91-C7EE04837C5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2303287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74F40FC-2105-45E4-9E53-E2DAE5CCA5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BB98D9D9-4607-4248-8270-F383ABBA5B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98707-68C8-4D7B-AE7F-9C0A3DCBE12B}" type="datetimeFigureOut">
              <a:rPr lang="fr-CA" smtClean="0"/>
              <a:t>2019-10-01</a:t>
            </a:fld>
            <a:endParaRPr lang="fr-CA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3B242DA0-8938-4675-9253-2CCAD211E7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F0C6A409-3D0E-4C78-9059-3F9B2A0AA3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C63A3-D703-469B-AB91-C7EE04837C5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111592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E76B978B-C36E-4886-8950-34DF883054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98707-68C8-4D7B-AE7F-9C0A3DCBE12B}" type="datetimeFigureOut">
              <a:rPr lang="fr-CA" smtClean="0"/>
              <a:t>2019-10-01</a:t>
            </a:fld>
            <a:endParaRPr lang="fr-CA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9C76C375-5D3A-4065-A30E-2933C52EA3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60CFACC8-9FF3-4EA0-B6A4-E5B52B344A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C63A3-D703-469B-AB91-C7EE04837C5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2156485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0199027-B323-4398-B398-427854DA38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02F937A-6A83-4A78-BC2A-14F4F4EBD2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9CB25452-BB41-44E9-B17D-A7A42E3967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57606B65-8884-4C83-B76B-637CA40950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98707-68C8-4D7B-AE7F-9C0A3DCBE12B}" type="datetimeFigureOut">
              <a:rPr lang="fr-CA" smtClean="0"/>
              <a:t>2019-10-01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D7E3CF9-CB2F-447A-8EC0-A726F03B1C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145409B-6649-4DB8-961A-44A4066C5E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C63A3-D703-469B-AB91-C7EE04837C5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9223941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7B48C84-00B0-4608-BC70-FF985FB464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1D712527-BF3A-4070-8045-AECF70E7196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20DE8D1A-146B-4668-A68B-811E578859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56E7F82F-A54E-4D54-AFBD-CC02423EC5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98707-68C8-4D7B-AE7F-9C0A3DCBE12B}" type="datetimeFigureOut">
              <a:rPr lang="fr-CA" smtClean="0"/>
              <a:t>2019-10-01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3DAA91A6-7986-4EEF-BDD4-44F43AB31A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39B7563-8EE8-4842-80E4-3D0676A161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C63A3-D703-469B-AB91-C7EE04837C5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7722060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416F01CA-0551-48D9-A3D8-DEF69F3D92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F32CCF0-B8F7-4338-A566-ED80401798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10610C1-6A0B-479C-A5A3-D4B5B4E4A0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898707-68C8-4D7B-AE7F-9C0A3DCBE12B}" type="datetimeFigureOut">
              <a:rPr lang="fr-CA" smtClean="0"/>
              <a:t>2019-10-01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481D2A4-6EF6-428B-B029-BBCC322D33B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EF33905-3489-4336-AB90-B9EBC75DE68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FC63A3-D703-469B-AB91-C7EE04837C5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097524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95CDA261-1D6A-4D71-A87A-E60108EBD0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A83DD79-9C14-4AD2-B5D3-104AC1C262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A5C1213-1570-41E2-9893-4B50A4FB362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85175A-F184-4458-8DD7-DF15AFBFDC9E}" type="datetimeFigureOut">
              <a:rPr lang="fr-CA" smtClean="0"/>
              <a:t>2019-10-01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4761DB3-9D19-4195-85CF-4BB661C4792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E0B4A73-D77E-49C0-AFC2-E7DDD48D0F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D9811E-A184-4144-A8E6-717A4342C40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3605632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75" r:id="rId4"/>
    <p:sldLayoutId id="2147483676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70" r:id="rId12"/>
    <p:sldLayoutId id="2147483671" r:id="rId13"/>
    <p:sldLayoutId id="2147483672" r:id="rId14"/>
    <p:sldLayoutId id="2147483673" r:id="rId15"/>
    <p:sldLayoutId id="2147483674" r:id="rId1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>
            <a:extLst>
              <a:ext uri="{FF2B5EF4-FFF2-40B4-BE49-F238E27FC236}">
                <a16:creationId xmlns:a16="http://schemas.microsoft.com/office/drawing/2014/main" id="{0F263E4E-C3FC-4D26-B237-FBF5A6D153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51257" y="4880196"/>
            <a:ext cx="7135794" cy="1128717"/>
          </a:xfrm>
        </p:spPr>
        <p:txBody>
          <a:bodyPr>
            <a:normAutofit/>
          </a:bodyPr>
          <a:lstStyle/>
          <a:p>
            <a:pPr algn="l"/>
            <a:r>
              <a:rPr lang="fr-CA" sz="2000" dirty="0">
                <a:solidFill>
                  <a:srgbClr val="446CA5"/>
                </a:solidFill>
                <a:latin typeface="Papyrus" panose="03070502060502030205" pitchFamily="66" charset="0"/>
              </a:rPr>
              <a:t>Sylvie Mathieu, conseillère pédagogique </a:t>
            </a:r>
          </a:p>
          <a:p>
            <a:pPr algn="l"/>
            <a:r>
              <a:rPr lang="fr-CA" sz="2000" dirty="0">
                <a:solidFill>
                  <a:srgbClr val="446CA5"/>
                </a:solidFill>
                <a:latin typeface="Papyrus" panose="03070502060502030205" pitchFamily="66" charset="0"/>
              </a:rPr>
              <a:t>Service de soutien à la formation, Université de Sherbrooke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6B4258C-4DED-4741-A537-23AB71C7ED55}"/>
              </a:ext>
            </a:extLst>
          </p:cNvPr>
          <p:cNvSpPr/>
          <p:nvPr/>
        </p:nvSpPr>
        <p:spPr>
          <a:xfrm>
            <a:off x="4888545" y="2673926"/>
            <a:ext cx="6839955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CA" sz="3600" b="1" dirty="0">
                <a:solidFill>
                  <a:srgbClr val="446CA5"/>
                </a:solidFill>
                <a:latin typeface="Papyrus" panose="03070502060502030205" pitchFamily="66" charset="0"/>
              </a:rPr>
              <a:t>Caractéristiques et impacts sur la planification de l’enseignement et de l’apprentissage</a:t>
            </a:r>
            <a:endParaRPr lang="fr-CA" sz="2800" b="1" dirty="0">
              <a:latin typeface="Papyrus" panose="03070502060502030205" pitchFamily="66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D98B6283-574E-4090-8282-44E66F9EF582}"/>
              </a:ext>
            </a:extLst>
          </p:cNvPr>
          <p:cNvSpPr/>
          <p:nvPr/>
        </p:nvSpPr>
        <p:spPr>
          <a:xfrm>
            <a:off x="0" y="0"/>
            <a:ext cx="12192000" cy="1977804"/>
          </a:xfrm>
          <a:prstGeom prst="rect">
            <a:avLst/>
          </a:prstGeom>
          <a:gradFill flip="none" rotWithShape="1">
            <a:gsLst>
              <a:gs pos="18000">
                <a:srgbClr val="4F7DB5">
                  <a:lumMod val="88000"/>
                </a:srgbClr>
              </a:gs>
              <a:gs pos="0">
                <a:srgbClr val="3D6CA5"/>
              </a:gs>
              <a:gs pos="37000">
                <a:srgbClr val="608DC4"/>
              </a:gs>
              <a:gs pos="52000">
                <a:srgbClr val="85A8D2"/>
              </a:gs>
              <a:gs pos="60500">
                <a:srgbClr val="9CB9DB"/>
              </a:gs>
              <a:gs pos="100000">
                <a:srgbClr val="D5E1EF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92288"/>
            <a:endParaRPr lang="fr-CA" b="1" dirty="0">
              <a:solidFill>
                <a:schemeClr val="bg1"/>
              </a:solidFill>
            </a:endParaRP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A483C7DA-4F48-446C-A064-2D187E79B95C}"/>
              </a:ext>
            </a:extLst>
          </p:cNvPr>
          <p:cNvSpPr txBox="1"/>
          <p:nvPr/>
        </p:nvSpPr>
        <p:spPr>
          <a:xfrm>
            <a:off x="0" y="383265"/>
            <a:ext cx="12192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4800" b="1" dirty="0">
                <a:solidFill>
                  <a:schemeClr val="bg1"/>
                </a:solidFill>
                <a:latin typeface="Papyrus" panose="03070502060502030205" pitchFamily="66" charset="0"/>
              </a:rPr>
              <a:t>Formules pédagogiques centrées sur l’apprenante et l’apprenant</a:t>
            </a:r>
          </a:p>
        </p:txBody>
      </p:sp>
      <p:pic>
        <p:nvPicPr>
          <p:cNvPr id="18" name="Image 17" descr="Une image contenant intérieur, objet&#10;&#10;Description générée automatiquement">
            <a:extLst>
              <a:ext uri="{FF2B5EF4-FFF2-40B4-BE49-F238E27FC236}">
                <a16:creationId xmlns:a16="http://schemas.microsoft.com/office/drawing/2014/main" id="{6011F508-B535-499C-B59F-3B340CCFDE4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60" y="6230672"/>
            <a:ext cx="1829055" cy="533474"/>
          </a:xfrm>
          <a:prstGeom prst="rect">
            <a:avLst/>
          </a:prstGeom>
        </p:spPr>
      </p:pic>
      <p:pic>
        <p:nvPicPr>
          <p:cNvPr id="19" name="Image 18" descr="Une image contenant objet, horloge&#10;&#10;Description générée automatiquement">
            <a:extLst>
              <a:ext uri="{FF2B5EF4-FFF2-40B4-BE49-F238E27FC236}">
                <a16:creationId xmlns:a16="http://schemas.microsoft.com/office/drawing/2014/main" id="{98183E68-092B-4142-87A3-577288F4725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7025" y="6296223"/>
            <a:ext cx="1316850" cy="402371"/>
          </a:xfrm>
          <a:prstGeom prst="rect">
            <a:avLst/>
          </a:prstGeom>
        </p:spPr>
      </p:pic>
      <p:pic>
        <p:nvPicPr>
          <p:cNvPr id="5" name="Image 4" descr="Une image contenant nature&#10;&#10;Description générée automatiquement">
            <a:extLst>
              <a:ext uri="{FF2B5EF4-FFF2-40B4-BE49-F238E27FC236}">
                <a16:creationId xmlns:a16="http://schemas.microsoft.com/office/drawing/2014/main" id="{5C02E59C-254E-4853-8286-D6064EB9657A}"/>
              </a:ext>
            </a:extLst>
          </p:cNvPr>
          <p:cNvPicPr>
            <a:picLocks noChangeAspect="1"/>
          </p:cNvPicPr>
          <p:nvPr/>
        </p:nvPicPr>
        <p:blipFill>
          <a:blip r:embed="rId5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8035" y="2673926"/>
            <a:ext cx="4926580" cy="29570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9481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>
            <a:extLst>
              <a:ext uri="{FF2B5EF4-FFF2-40B4-BE49-F238E27FC236}">
                <a16:creationId xmlns:a16="http://schemas.microsoft.com/office/drawing/2014/main" id="{967B4413-9233-4810-AB9E-56C50ADC21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60046"/>
            <a:ext cx="12190604" cy="461825"/>
          </a:xfrm>
        </p:spPr>
        <p:txBody>
          <a:bodyPr>
            <a:noAutofit/>
          </a:bodyPr>
          <a:lstStyle/>
          <a:p>
            <a:r>
              <a:rPr lang="fr-CA" sz="4000" dirty="0"/>
              <a:t>La méthode des cas</a:t>
            </a:r>
          </a:p>
        </p:txBody>
      </p:sp>
      <p:sp>
        <p:nvSpPr>
          <p:cNvPr id="22" name="Line 21">
            <a:extLst>
              <a:ext uri="{FF2B5EF4-FFF2-40B4-BE49-F238E27FC236}">
                <a16:creationId xmlns:a16="http://schemas.microsoft.com/office/drawing/2014/main" id="{1246EC75-7195-4FB8-A2E8-44D59ADADE47}"/>
              </a:ext>
            </a:extLst>
          </p:cNvPr>
          <p:cNvSpPr>
            <a:spLocks noChangeShapeType="1"/>
          </p:cNvSpPr>
          <p:nvPr/>
        </p:nvSpPr>
        <p:spPr bwMode="auto">
          <a:xfrm>
            <a:off x="5654843" y="4301387"/>
            <a:ext cx="1058863" cy="0"/>
          </a:xfrm>
          <a:prstGeom prst="line">
            <a:avLst/>
          </a:prstGeom>
          <a:noFill/>
          <a:ln w="22225">
            <a:solidFill>
              <a:srgbClr val="FFFFFF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CA" sz="2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Black" pitchFamily="34" charset="0"/>
              <a:ea typeface="+mn-ea"/>
              <a:cs typeface="+mn-cs"/>
            </a:endParaRPr>
          </a:p>
        </p:txBody>
      </p:sp>
      <p:sp>
        <p:nvSpPr>
          <p:cNvPr id="23" name="Line 22">
            <a:extLst>
              <a:ext uri="{FF2B5EF4-FFF2-40B4-BE49-F238E27FC236}">
                <a16:creationId xmlns:a16="http://schemas.microsoft.com/office/drawing/2014/main" id="{ACD1A063-990E-4F4E-AB4A-AF767E5D40A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426243" y="3310787"/>
            <a:ext cx="412750" cy="469900"/>
          </a:xfrm>
          <a:prstGeom prst="line">
            <a:avLst/>
          </a:prstGeom>
          <a:noFill/>
          <a:ln w="22225">
            <a:solidFill>
              <a:srgbClr val="FFFFFF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CA" sz="2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Black" pitchFamily="34" charset="0"/>
              <a:ea typeface="+mn-ea"/>
              <a:cs typeface="+mn-cs"/>
            </a:endParaRPr>
          </a:p>
        </p:txBody>
      </p:sp>
      <p:sp>
        <p:nvSpPr>
          <p:cNvPr id="24" name="Line 23">
            <a:extLst>
              <a:ext uri="{FF2B5EF4-FFF2-40B4-BE49-F238E27FC236}">
                <a16:creationId xmlns:a16="http://schemas.microsoft.com/office/drawing/2014/main" id="{C38FEF80-7CE6-45A2-941E-2978D985A4E9}"/>
              </a:ext>
            </a:extLst>
          </p:cNvPr>
          <p:cNvSpPr>
            <a:spLocks noChangeShapeType="1"/>
          </p:cNvSpPr>
          <p:nvPr/>
        </p:nvSpPr>
        <p:spPr bwMode="auto">
          <a:xfrm>
            <a:off x="6493043" y="3310787"/>
            <a:ext cx="465138" cy="439738"/>
          </a:xfrm>
          <a:prstGeom prst="line">
            <a:avLst/>
          </a:prstGeom>
          <a:noFill/>
          <a:ln w="22225">
            <a:solidFill>
              <a:srgbClr val="FFFFFF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CA" sz="2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Black" pitchFamily="34" charset="0"/>
              <a:ea typeface="+mn-ea"/>
              <a:cs typeface="+mn-cs"/>
            </a:endParaRPr>
          </a:p>
        </p:txBody>
      </p:sp>
      <p:sp>
        <p:nvSpPr>
          <p:cNvPr id="25" name="Oval 25">
            <a:extLst>
              <a:ext uri="{FF2B5EF4-FFF2-40B4-BE49-F238E27FC236}">
                <a16:creationId xmlns:a16="http://schemas.microsoft.com/office/drawing/2014/main" id="{685FD886-E47C-4F6B-B526-4D0C365C44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86300" y="2556613"/>
            <a:ext cx="519112" cy="527050"/>
          </a:xfrm>
          <a:prstGeom prst="ellipse">
            <a:avLst/>
          </a:prstGeom>
          <a:gradFill flip="none" rotWithShape="1">
            <a:gsLst>
              <a:gs pos="0">
                <a:srgbClr val="446CA5">
                  <a:tint val="66000"/>
                  <a:satMod val="160000"/>
                </a:srgbClr>
              </a:gs>
              <a:gs pos="50000">
                <a:srgbClr val="446CA5">
                  <a:tint val="44500"/>
                  <a:satMod val="160000"/>
                </a:srgbClr>
              </a:gs>
              <a:gs pos="100000">
                <a:srgbClr val="446CA5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 w="9525">
            <a:noFill/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CA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pyrus" panose="03070502060502030205" pitchFamily="66" charset="0"/>
                <a:ea typeface="+mn-ea"/>
                <a:cs typeface="+mn-cs"/>
              </a:rPr>
              <a:t>Apprenant</a:t>
            </a:r>
            <a:endParaRPr kumimoji="0" lang="fr-CA" sz="2800" b="1" i="0" u="none" strike="noStrike" kern="1200" cap="none" spc="0" normalizeH="0" baseline="0" noProof="0" dirty="0">
              <a:ln>
                <a:noFill/>
              </a:ln>
              <a:solidFill>
                <a:srgbClr val="CC0000"/>
              </a:solidFill>
              <a:effectLst/>
              <a:uLnTx/>
              <a:uFillTx/>
              <a:latin typeface="Papyrus" panose="03070502060502030205" pitchFamily="66" charset="0"/>
              <a:ea typeface="+mn-ea"/>
              <a:cs typeface="+mn-cs"/>
            </a:endParaRPr>
          </a:p>
        </p:txBody>
      </p:sp>
      <p:sp>
        <p:nvSpPr>
          <p:cNvPr id="26" name="Oval 26">
            <a:extLst>
              <a:ext uri="{FF2B5EF4-FFF2-40B4-BE49-F238E27FC236}">
                <a16:creationId xmlns:a16="http://schemas.microsoft.com/office/drawing/2014/main" id="{3C9D3576-C852-4089-A052-428EBCAC34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07843" y="4280750"/>
            <a:ext cx="518400" cy="527050"/>
          </a:xfrm>
          <a:prstGeom prst="ellipse">
            <a:avLst/>
          </a:prstGeom>
          <a:gradFill flip="none" rotWithShape="1">
            <a:gsLst>
              <a:gs pos="0">
                <a:srgbClr val="446CA5">
                  <a:tint val="66000"/>
                  <a:satMod val="160000"/>
                </a:srgbClr>
              </a:gs>
              <a:gs pos="50000">
                <a:srgbClr val="446CA5">
                  <a:tint val="44500"/>
                  <a:satMod val="160000"/>
                </a:srgbClr>
              </a:gs>
              <a:gs pos="100000">
                <a:srgbClr val="446CA5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 w="9525">
            <a:noFill/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CA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pyrus" panose="03070502060502030205" pitchFamily="66" charset="0"/>
                <a:ea typeface="+mn-ea"/>
                <a:cs typeface="+mn-cs"/>
              </a:rPr>
              <a:t>Professeur</a:t>
            </a:r>
            <a:endParaRPr kumimoji="0" lang="fr-CA" sz="2800" b="1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Papyrus" panose="03070502060502030205" pitchFamily="66" charset="0"/>
              <a:ea typeface="+mn-ea"/>
              <a:cs typeface="+mn-cs"/>
            </a:endParaRPr>
          </a:p>
        </p:txBody>
      </p:sp>
      <p:sp>
        <p:nvSpPr>
          <p:cNvPr id="27" name="Oval 27">
            <a:extLst>
              <a:ext uri="{FF2B5EF4-FFF2-40B4-BE49-F238E27FC236}">
                <a16:creationId xmlns:a16="http://schemas.microsoft.com/office/drawing/2014/main" id="{9C5DF068-E494-4877-8828-1CE1EFD647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80669" y="4280750"/>
            <a:ext cx="519113" cy="527050"/>
          </a:xfrm>
          <a:prstGeom prst="ellipse">
            <a:avLst/>
          </a:prstGeom>
          <a:gradFill flip="none" rotWithShape="1">
            <a:gsLst>
              <a:gs pos="0">
                <a:srgbClr val="446CA5">
                  <a:tint val="66000"/>
                  <a:satMod val="160000"/>
                </a:srgbClr>
              </a:gs>
              <a:gs pos="50000">
                <a:srgbClr val="446CA5">
                  <a:tint val="44500"/>
                  <a:satMod val="160000"/>
                </a:srgbClr>
              </a:gs>
              <a:gs pos="100000">
                <a:srgbClr val="446CA5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 w="9525">
            <a:noFill/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CA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pyrus" panose="03070502060502030205" pitchFamily="66" charset="0"/>
                <a:ea typeface="+mn-ea"/>
                <a:cs typeface="+mn-cs"/>
              </a:rPr>
              <a:t>Contenu</a:t>
            </a:r>
            <a:endParaRPr kumimoji="0" lang="fr-CA" sz="2800" b="1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Papyrus" panose="03070502060502030205" pitchFamily="66" charset="0"/>
              <a:ea typeface="+mn-ea"/>
              <a:cs typeface="+mn-cs"/>
            </a:endParaRPr>
          </a:p>
        </p:txBody>
      </p:sp>
      <p:sp>
        <p:nvSpPr>
          <p:cNvPr id="28" name="Text Box 31">
            <a:extLst>
              <a:ext uri="{FF2B5EF4-FFF2-40B4-BE49-F238E27FC236}">
                <a16:creationId xmlns:a16="http://schemas.microsoft.com/office/drawing/2014/main" id="{69E323C3-FEDA-429E-BAE8-9207751BBF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13292" y="5338025"/>
            <a:ext cx="1219200" cy="1291187"/>
          </a:xfrm>
          <a:prstGeom prst="rect">
            <a:avLst/>
          </a:prstGeom>
          <a:solidFill>
            <a:srgbClr val="DCE4F0"/>
          </a:solidFill>
          <a:ln w="19050">
            <a:solidFill>
              <a:srgbClr val="446CA5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5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CA" sz="1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5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CA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Rôles</a:t>
            </a:r>
            <a:endParaRPr kumimoji="0" lang="fr-CA" sz="14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75000"/>
                  <a:lumOff val="25000"/>
                </a:srgbClr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5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CA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guide,</a:t>
            </a:r>
          </a:p>
          <a:p>
            <a:pPr marL="0" marR="0" lvl="0" indent="0" algn="l" defTabSz="914400" rtl="0" eaLnBrk="0" fontAlgn="base" latinLnBrk="0" hangingPunct="0">
              <a:lnSpc>
                <a:spcPct val="5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CA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maître,</a:t>
            </a:r>
          </a:p>
          <a:p>
            <a:pPr marL="0" marR="0" lvl="0" indent="0" algn="l" defTabSz="914400" rtl="0" eaLnBrk="0" fontAlgn="base" latinLnBrk="0" hangingPunct="0">
              <a:lnSpc>
                <a:spcPct val="5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CA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animateur /</a:t>
            </a:r>
          </a:p>
          <a:p>
            <a:pPr marL="0" marR="0" lvl="0" indent="0" algn="l" defTabSz="914400" rtl="0" eaLnBrk="0" fontAlgn="base" latinLnBrk="0" hangingPunct="0">
              <a:lnSpc>
                <a:spcPct val="5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CA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discussion</a:t>
            </a:r>
          </a:p>
        </p:txBody>
      </p:sp>
      <p:sp>
        <p:nvSpPr>
          <p:cNvPr id="29" name="Text Box 32">
            <a:extLst>
              <a:ext uri="{FF2B5EF4-FFF2-40B4-BE49-F238E27FC236}">
                <a16:creationId xmlns:a16="http://schemas.microsoft.com/office/drawing/2014/main" id="{262212E6-70A9-4C13-830A-EF3A5C105E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97243" y="3877525"/>
            <a:ext cx="2209800" cy="1292213"/>
          </a:xfrm>
          <a:prstGeom prst="rect">
            <a:avLst/>
          </a:prstGeom>
          <a:solidFill>
            <a:srgbClr val="DCE4F0"/>
          </a:solidFill>
          <a:ln w="19050">
            <a:solidFill>
              <a:srgbClr val="446CA5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5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CA" sz="1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5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CA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Organisation</a:t>
            </a:r>
            <a:endParaRPr kumimoji="0" lang="fr-CA" sz="14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75000"/>
                  <a:lumOff val="25000"/>
                </a:srgbClr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5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CA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objectifs/contenu</a:t>
            </a:r>
          </a:p>
          <a:p>
            <a:pPr marL="0" marR="0" lvl="0" indent="0" algn="l" defTabSz="914400" rtl="0" eaLnBrk="0" fontAlgn="base" latinLnBrk="0" hangingPunct="0">
              <a:lnSpc>
                <a:spcPct val="5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CA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adaptation, rédaction cas</a:t>
            </a:r>
          </a:p>
          <a:p>
            <a:pPr marL="0" marR="0" lvl="0" indent="0" algn="l" defTabSz="914400" rtl="0" eaLnBrk="0" fontAlgn="base" latinLnBrk="0" hangingPunct="0">
              <a:lnSpc>
                <a:spcPct val="5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CA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notes pédagogiques,</a:t>
            </a:r>
          </a:p>
          <a:p>
            <a:pPr marL="0" marR="0" lvl="0" indent="0" algn="l" defTabSz="914400" rtl="0" eaLnBrk="0" fontAlgn="base" latinLnBrk="0" hangingPunct="0">
              <a:lnSpc>
                <a:spcPct val="5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CA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évaluation</a:t>
            </a:r>
            <a:endParaRPr kumimoji="0" lang="fr-CA" sz="14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75000"/>
                  <a:lumOff val="25000"/>
                </a:srgbClr>
              </a:solidFill>
              <a:effectLst/>
              <a:uLnTx/>
              <a:uFillTx/>
              <a:latin typeface="Times New Roman" charset="0"/>
              <a:ea typeface="+mn-ea"/>
              <a:cs typeface="+mn-cs"/>
            </a:endParaRPr>
          </a:p>
        </p:txBody>
      </p:sp>
      <p:sp>
        <p:nvSpPr>
          <p:cNvPr id="30" name="Text Box 33">
            <a:extLst>
              <a:ext uri="{FF2B5EF4-FFF2-40B4-BE49-F238E27FC236}">
                <a16:creationId xmlns:a16="http://schemas.microsoft.com/office/drawing/2014/main" id="{AC7E960B-F8C3-4490-95DE-623E24CFE7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45775" y="5338025"/>
            <a:ext cx="2268000" cy="1296000"/>
          </a:xfrm>
          <a:prstGeom prst="rect">
            <a:avLst/>
          </a:prstGeom>
          <a:solidFill>
            <a:srgbClr val="DCE4F0"/>
          </a:solidFill>
          <a:ln w="19050">
            <a:solidFill>
              <a:srgbClr val="446CA5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Autofit/>
          </a:bodyPr>
          <a:lstStyle/>
          <a:p>
            <a:pPr marL="0" marR="0" lvl="0" indent="0" algn="l" defTabSz="914400" rtl="0" eaLnBrk="0" fontAlgn="base" latinLnBrk="0" hangingPunct="0">
              <a:lnSpc>
                <a:spcPct val="5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CA" sz="1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5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CA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Approche </a:t>
            </a:r>
            <a:endParaRPr kumimoji="0" lang="fr-CA" sz="14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75000"/>
                  <a:lumOff val="25000"/>
                </a:srgbClr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5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CA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interactive</a:t>
            </a:r>
          </a:p>
          <a:p>
            <a:pPr marL="0" marR="0" lvl="0" indent="0" algn="l" defTabSz="914400" rtl="0" eaLnBrk="0" fontAlgn="base" latinLnBrk="0" hangingPunct="0">
              <a:lnSpc>
                <a:spcPct val="5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CA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directive/procédure souple</a:t>
            </a:r>
          </a:p>
          <a:p>
            <a:pPr marL="0" marR="0" lvl="0" indent="0" algn="l" defTabSz="914400" rtl="0" eaLnBrk="0" fontAlgn="base" latinLnBrk="0" hangingPunct="0">
              <a:lnSpc>
                <a:spcPct val="5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CA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non directive/fond</a:t>
            </a:r>
          </a:p>
          <a:p>
            <a:pPr marL="0" marR="0" lvl="0" indent="0" algn="l" defTabSz="914400" rtl="0" eaLnBrk="0" fontAlgn="base" latinLnBrk="0" hangingPunct="0">
              <a:lnSpc>
                <a:spcPct val="5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CA" sz="5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5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CA" sz="5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charset="0"/>
              <a:ea typeface="+mn-ea"/>
              <a:cs typeface="+mn-cs"/>
            </a:endParaRPr>
          </a:p>
        </p:txBody>
      </p:sp>
      <p:grpSp>
        <p:nvGrpSpPr>
          <p:cNvPr id="31" name="Group 54">
            <a:extLst>
              <a:ext uri="{FF2B5EF4-FFF2-40B4-BE49-F238E27FC236}">
                <a16:creationId xmlns:a16="http://schemas.microsoft.com/office/drawing/2014/main" id="{D75C716F-8EA3-4768-A95C-6C249992BE74}"/>
              </a:ext>
            </a:extLst>
          </p:cNvPr>
          <p:cNvGrpSpPr>
            <a:grpSpLocks/>
          </p:cNvGrpSpPr>
          <p:nvPr/>
        </p:nvGrpSpPr>
        <p:grpSpPr bwMode="auto">
          <a:xfrm>
            <a:off x="1997243" y="921599"/>
            <a:ext cx="8016876" cy="2176463"/>
            <a:chOff x="336" y="546"/>
            <a:chExt cx="4992" cy="1371"/>
          </a:xfrm>
        </p:grpSpPr>
        <p:sp>
          <p:nvSpPr>
            <p:cNvPr id="32" name="Text Box 37">
              <a:extLst>
                <a:ext uri="{FF2B5EF4-FFF2-40B4-BE49-F238E27FC236}">
                  <a16:creationId xmlns:a16="http://schemas.microsoft.com/office/drawing/2014/main" id="{42D26711-12E4-4BEE-955B-F44782AB209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33" y="546"/>
              <a:ext cx="1680" cy="406"/>
            </a:xfrm>
            <a:prstGeom prst="rect">
              <a:avLst/>
            </a:prstGeom>
            <a:solidFill>
              <a:srgbClr val="DCE4F0"/>
            </a:solidFill>
            <a:ln w="19050">
              <a:solidFill>
                <a:srgbClr val="446CA5"/>
              </a:solidFill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5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CA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5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CA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>
                      <a:lumMod val="75000"/>
                      <a:lumOff val="25000"/>
                    </a:srgbClr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Rôle</a:t>
              </a:r>
              <a:endParaRPr kumimoji="0" lang="fr-CA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5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CA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>
                      <a:lumMod val="75000"/>
                      <a:lumOff val="25000"/>
                    </a:srgbClr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lié à la pratique professionnelle</a:t>
              </a:r>
            </a:p>
          </p:txBody>
        </p:sp>
        <p:sp>
          <p:nvSpPr>
            <p:cNvPr id="33" name="Text Box 38">
              <a:extLst>
                <a:ext uri="{FF2B5EF4-FFF2-40B4-BE49-F238E27FC236}">
                  <a16:creationId xmlns:a16="http://schemas.microsoft.com/office/drawing/2014/main" id="{5C50F5AD-DC22-458E-A7C3-CB85CF71C0C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6" y="1104"/>
              <a:ext cx="1872" cy="813"/>
            </a:xfrm>
            <a:prstGeom prst="rect">
              <a:avLst/>
            </a:prstGeom>
            <a:solidFill>
              <a:srgbClr val="DCE4F0"/>
            </a:solidFill>
            <a:ln w="19050">
              <a:solidFill>
                <a:srgbClr val="446CA5"/>
              </a:solidFill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5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CA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5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CA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>
                      <a:lumMod val="75000"/>
                      <a:lumOff val="25000"/>
                    </a:srgbClr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Actif (démarche +/-</a:t>
              </a:r>
              <a:r>
                <a:rPr kumimoji="0" lang="fr-CA" sz="1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>
                      <a:lumMod val="75000"/>
                      <a:lumOff val="25000"/>
                    </a:srgbClr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 </a:t>
              </a:r>
              <a:r>
                <a:rPr kumimoji="0" lang="fr-CA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>
                      <a:lumMod val="75000"/>
                      <a:lumOff val="25000"/>
                    </a:srgbClr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prescriptive)</a:t>
              </a:r>
              <a:endParaRPr kumimoji="0" lang="fr-CA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5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CA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>
                      <a:lumMod val="75000"/>
                      <a:lumOff val="25000"/>
                    </a:srgbClr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1. Lecture du cas, position écrite I</a:t>
              </a:r>
            </a:p>
            <a:p>
              <a:pPr marL="0" marR="0" lvl="0" indent="0" algn="l" defTabSz="914400" rtl="0" eaLnBrk="0" fontAlgn="base" latinLnBrk="0" hangingPunct="0">
                <a:lnSpc>
                  <a:spcPct val="5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CA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>
                      <a:lumMod val="75000"/>
                      <a:lumOff val="25000"/>
                    </a:srgbClr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2. Discussion à 4, position écrite II</a:t>
              </a:r>
            </a:p>
            <a:p>
              <a:pPr marL="0" marR="0" lvl="0" indent="0" algn="l" defTabSz="914400" rtl="0" eaLnBrk="0" fontAlgn="base" latinLnBrk="0" hangingPunct="0">
                <a:lnSpc>
                  <a:spcPct val="5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CA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>
                      <a:lumMod val="75000"/>
                      <a:lumOff val="25000"/>
                    </a:srgbClr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3. Dialogue, synthèse, position III</a:t>
              </a:r>
            </a:p>
            <a:p>
              <a:pPr marL="0" marR="0" lvl="0" indent="0" algn="l" defTabSz="914400" rtl="0" eaLnBrk="0" fontAlgn="base" latinLnBrk="0" hangingPunct="0">
                <a:lnSpc>
                  <a:spcPct val="5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CA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>
                      <a:lumMod val="75000"/>
                      <a:lumOff val="25000"/>
                    </a:srgbClr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4. Auto-évaluation</a:t>
              </a:r>
              <a:endParaRPr kumimoji="0" lang="fr-CA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34" name="Text Box 39">
              <a:extLst>
                <a:ext uri="{FF2B5EF4-FFF2-40B4-BE49-F238E27FC236}">
                  <a16:creationId xmlns:a16="http://schemas.microsoft.com/office/drawing/2014/main" id="{262E95D6-A80A-48A0-80CD-9B7494E5BEF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74" y="552"/>
              <a:ext cx="1622" cy="407"/>
            </a:xfrm>
            <a:prstGeom prst="rect">
              <a:avLst/>
            </a:prstGeom>
            <a:solidFill>
              <a:srgbClr val="DCE4F0"/>
            </a:solidFill>
            <a:ln w="19050">
              <a:solidFill>
                <a:srgbClr val="446CA5"/>
              </a:solidFill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5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CA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5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CA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>
                      <a:lumMod val="75000"/>
                      <a:lumOff val="25000"/>
                    </a:srgbClr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Collaboration et coopération </a:t>
              </a:r>
              <a:endParaRPr kumimoji="0" lang="fr-CA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5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CA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>
                      <a:lumMod val="75000"/>
                      <a:lumOff val="25000"/>
                    </a:srgbClr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enrichissement de l’analyse</a:t>
              </a:r>
              <a:endParaRPr kumimoji="0" lang="fr-CA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Times New Roman" charset="0"/>
                <a:ea typeface="+mn-ea"/>
                <a:cs typeface="+mn-cs"/>
              </a:endParaRPr>
            </a:p>
          </p:txBody>
        </p:sp>
        <p:sp>
          <p:nvSpPr>
            <p:cNvPr id="35" name="Text Box 51">
              <a:extLst>
                <a:ext uri="{FF2B5EF4-FFF2-40B4-BE49-F238E27FC236}">
                  <a16:creationId xmlns:a16="http://schemas.microsoft.com/office/drawing/2014/main" id="{CBBECCE3-2100-47F7-8062-2A5900062B0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50" y="1106"/>
              <a:ext cx="1578" cy="782"/>
            </a:xfrm>
            <a:prstGeom prst="rect">
              <a:avLst/>
            </a:prstGeom>
            <a:solidFill>
              <a:srgbClr val="DCE4F0"/>
            </a:solidFill>
            <a:ln w="19050">
              <a:solidFill>
                <a:srgbClr val="446CA5"/>
              </a:solidFill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5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CA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5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CA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>
                      <a:lumMod val="75000"/>
                      <a:lumOff val="25000"/>
                    </a:srgbClr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Choix </a:t>
              </a:r>
              <a:endParaRPr kumimoji="0" lang="fr-CA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5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CA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>
                      <a:lumMod val="75000"/>
                      <a:lumOff val="25000"/>
                    </a:srgbClr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membres de l’équipe</a:t>
              </a:r>
            </a:p>
            <a:p>
              <a:pPr marL="0" marR="0" lvl="0" indent="0" algn="l" defTabSz="914400" rtl="0" eaLnBrk="0" fontAlgn="base" latinLnBrk="0" hangingPunct="0">
                <a:lnSpc>
                  <a:spcPct val="5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CA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>
                      <a:lumMod val="75000"/>
                      <a:lumOff val="25000"/>
                    </a:srgbClr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tâches / rédaction rapport</a:t>
              </a:r>
            </a:p>
            <a:p>
              <a:pPr marL="0" marR="0" lvl="0" indent="0" algn="l" defTabSz="914400" rtl="0" eaLnBrk="0" fontAlgn="base" latinLnBrk="0" hangingPunct="0">
                <a:lnSpc>
                  <a:spcPct val="5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CA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+mn-ea"/>
                <a:cs typeface="+mn-cs"/>
              </a:endParaRPr>
            </a:p>
          </p:txBody>
        </p:sp>
      </p:grpSp>
      <p:grpSp>
        <p:nvGrpSpPr>
          <p:cNvPr id="36" name="Group 56">
            <a:extLst>
              <a:ext uri="{FF2B5EF4-FFF2-40B4-BE49-F238E27FC236}">
                <a16:creationId xmlns:a16="http://schemas.microsoft.com/office/drawing/2014/main" id="{212EC8D4-3D30-48D2-9AEA-1E0003C047A1}"/>
              </a:ext>
            </a:extLst>
          </p:cNvPr>
          <p:cNvGrpSpPr>
            <a:grpSpLocks/>
          </p:cNvGrpSpPr>
          <p:nvPr/>
        </p:nvGrpSpPr>
        <p:grpSpPr bwMode="auto">
          <a:xfrm>
            <a:off x="6554956" y="3844187"/>
            <a:ext cx="3459163" cy="2789238"/>
            <a:chOff x="3159" y="2400"/>
            <a:chExt cx="2179" cy="1757"/>
          </a:xfrm>
          <a:solidFill>
            <a:srgbClr val="DCE4F0"/>
          </a:solidFill>
        </p:grpSpPr>
        <p:sp>
          <p:nvSpPr>
            <p:cNvPr id="37" name="Text Box 35">
              <a:extLst>
                <a:ext uri="{FF2B5EF4-FFF2-40B4-BE49-F238E27FC236}">
                  <a16:creationId xmlns:a16="http://schemas.microsoft.com/office/drawing/2014/main" id="{6400A5F5-43E0-4E76-BCDC-C608ADD0260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59" y="3341"/>
              <a:ext cx="960" cy="816"/>
            </a:xfrm>
            <a:prstGeom prst="rect">
              <a:avLst/>
            </a:prstGeom>
            <a:grpFill/>
            <a:ln w="19050">
              <a:solidFill>
                <a:srgbClr val="446CA5"/>
              </a:solidFill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>
              <a:no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5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CA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5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CA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>
                      <a:lumMod val="75000"/>
                      <a:lumOff val="25000"/>
                    </a:srgbClr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Application</a:t>
              </a:r>
            </a:p>
            <a:p>
              <a:pPr marL="0" marR="0" lvl="0" indent="0" algn="l" defTabSz="914400" rtl="0" eaLnBrk="0" fontAlgn="base" latinLnBrk="0" hangingPunct="0">
                <a:lnSpc>
                  <a:spcPct val="5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CA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>
                      <a:lumMod val="75000"/>
                      <a:lumOff val="25000"/>
                    </a:srgbClr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connaissances</a:t>
              </a:r>
              <a:endParaRPr kumimoji="0" lang="fr-CA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5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CA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>
                      <a:lumMod val="75000"/>
                      <a:lumOff val="25000"/>
                    </a:srgbClr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Habiletés</a:t>
              </a:r>
              <a:endParaRPr kumimoji="0" lang="fr-CA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5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CA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>
                      <a:lumMod val="75000"/>
                      <a:lumOff val="25000"/>
                    </a:srgbClr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de haut niveau,</a:t>
              </a:r>
            </a:p>
            <a:p>
              <a:pPr marL="0" marR="0" lvl="0" indent="0" algn="l" defTabSz="914400" rtl="0" eaLnBrk="0" fontAlgn="base" latinLnBrk="0" hangingPunct="0">
                <a:lnSpc>
                  <a:spcPct val="5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CA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>
                      <a:lumMod val="75000"/>
                      <a:lumOff val="25000"/>
                    </a:srgbClr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professionnelles</a:t>
              </a:r>
              <a:endParaRPr kumimoji="0" lang="fr-CA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Times New Roman" charset="0"/>
                <a:ea typeface="+mn-ea"/>
                <a:cs typeface="+mn-cs"/>
              </a:endParaRPr>
            </a:p>
          </p:txBody>
        </p:sp>
        <p:sp>
          <p:nvSpPr>
            <p:cNvPr id="38" name="Text Box 36">
              <a:extLst>
                <a:ext uri="{FF2B5EF4-FFF2-40B4-BE49-F238E27FC236}">
                  <a16:creationId xmlns:a16="http://schemas.microsoft.com/office/drawing/2014/main" id="{518957B9-0BAE-458B-B177-2539C73EBD8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72" y="3341"/>
              <a:ext cx="1066" cy="816"/>
            </a:xfrm>
            <a:prstGeom prst="rect">
              <a:avLst/>
            </a:prstGeom>
            <a:grpFill/>
            <a:ln w="19050">
              <a:solidFill>
                <a:srgbClr val="446CA5"/>
              </a:solidFill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>
              <a:no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5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CA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5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CA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>
                      <a:lumMod val="75000"/>
                      <a:lumOff val="25000"/>
                    </a:srgbClr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Cas </a:t>
              </a:r>
              <a:r>
                <a:rPr kumimoji="0" lang="fr-CA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>
                      <a:lumMod val="75000"/>
                      <a:lumOff val="25000"/>
                    </a:srgbClr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(situation</a:t>
              </a:r>
            </a:p>
            <a:p>
              <a:pPr marL="0" marR="0" lvl="0" indent="0" algn="l" defTabSz="914400" rtl="0" eaLnBrk="0" fontAlgn="base" latinLnBrk="0" hangingPunct="0">
                <a:lnSpc>
                  <a:spcPct val="5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CA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>
                      <a:lumMod val="75000"/>
                      <a:lumOff val="25000"/>
                    </a:srgbClr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vécue)</a:t>
              </a:r>
            </a:p>
            <a:p>
              <a:pPr marL="0" marR="0" lvl="0" indent="0" algn="l" defTabSz="914400" rtl="0" eaLnBrk="0" fontAlgn="base" latinLnBrk="0" hangingPunct="0">
                <a:lnSpc>
                  <a:spcPct val="5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CA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>
                      <a:lumMod val="75000"/>
                      <a:lumOff val="25000"/>
                    </a:srgbClr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Lectures</a:t>
              </a:r>
              <a:endParaRPr kumimoji="0" lang="fr-CA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Times New Roman" charset="0"/>
                <a:ea typeface="+mn-ea"/>
                <a:cs typeface="+mn-cs"/>
              </a:endParaRPr>
            </a:p>
          </p:txBody>
        </p:sp>
        <p:sp>
          <p:nvSpPr>
            <p:cNvPr id="39" name="Text Box 52">
              <a:extLst>
                <a:ext uri="{FF2B5EF4-FFF2-40B4-BE49-F238E27FC236}">
                  <a16:creationId xmlns:a16="http://schemas.microsoft.com/office/drawing/2014/main" id="{055FDC81-168B-4DA0-9074-E950FB5B495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72" y="2400"/>
              <a:ext cx="1056" cy="814"/>
            </a:xfrm>
            <a:prstGeom prst="rect">
              <a:avLst/>
            </a:prstGeom>
            <a:grpFill/>
            <a:ln w="19050">
              <a:solidFill>
                <a:srgbClr val="446CA5"/>
              </a:solidFill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5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CA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5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CA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>
                      <a:lumMod val="75000"/>
                      <a:lumOff val="25000"/>
                    </a:srgbClr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Contact</a:t>
              </a:r>
            </a:p>
            <a:p>
              <a:pPr marL="0" marR="0" lvl="0" indent="0" algn="l" defTabSz="914400" rtl="0" eaLnBrk="0" fontAlgn="base" latinLnBrk="0" hangingPunct="0">
                <a:lnSpc>
                  <a:spcPct val="5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CA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>
                      <a:lumMod val="75000"/>
                      <a:lumOff val="25000"/>
                    </a:srgbClr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réalités</a:t>
              </a:r>
            </a:p>
            <a:p>
              <a:pPr marL="0" marR="0" lvl="0" indent="0" algn="l" defTabSz="914400" rtl="0" eaLnBrk="0" fontAlgn="base" latinLnBrk="0" hangingPunct="0">
                <a:lnSpc>
                  <a:spcPct val="5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CA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>
                      <a:lumMod val="75000"/>
                      <a:lumOff val="25000"/>
                    </a:srgbClr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professionnelles</a:t>
              </a:r>
              <a:endParaRPr kumimoji="0" lang="fr-CA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5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CA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>
                      <a:lumMod val="75000"/>
                      <a:lumOff val="25000"/>
                    </a:srgbClr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Liens </a:t>
              </a:r>
            </a:p>
            <a:p>
              <a:pPr marL="0" marR="0" lvl="0" indent="0" algn="l" defTabSz="914400" rtl="0" eaLnBrk="0" fontAlgn="base" latinLnBrk="0" hangingPunct="0">
                <a:lnSpc>
                  <a:spcPct val="5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CA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>
                      <a:lumMod val="75000"/>
                      <a:lumOff val="25000"/>
                    </a:srgbClr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théorie - pratique</a:t>
              </a:r>
              <a:endParaRPr kumimoji="0" lang="fr-CA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Times New Roman" charset="0"/>
                <a:ea typeface="+mn-ea"/>
                <a:cs typeface="+mn-cs"/>
              </a:endParaRPr>
            </a:p>
          </p:txBody>
        </p:sp>
      </p:grpSp>
      <p:sp>
        <p:nvSpPr>
          <p:cNvPr id="40" name="Flèche : double flèche verticale 39">
            <a:extLst>
              <a:ext uri="{FF2B5EF4-FFF2-40B4-BE49-F238E27FC236}">
                <a16:creationId xmlns:a16="http://schemas.microsoft.com/office/drawing/2014/main" id="{3243740D-B247-465F-8F5F-D83F6E8CD9A4}"/>
              </a:ext>
            </a:extLst>
          </p:cNvPr>
          <p:cNvSpPr/>
          <p:nvPr/>
        </p:nvSpPr>
        <p:spPr bwMode="auto">
          <a:xfrm rot="2377035">
            <a:off x="5517567" y="3105431"/>
            <a:ext cx="144622" cy="1069310"/>
          </a:xfrm>
          <a:prstGeom prst="upDownArrow">
            <a:avLst/>
          </a:prstGeom>
          <a:solidFill>
            <a:srgbClr val="446CA5"/>
          </a:solidFill>
          <a:ln w="9525" cap="flat" cmpd="sng" algn="ctr">
            <a:solidFill>
              <a:srgbClr val="314D77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CA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Black" pitchFamily="34" charset="0"/>
              <a:ea typeface="+mn-ea"/>
              <a:cs typeface="+mn-cs"/>
            </a:endParaRPr>
          </a:p>
        </p:txBody>
      </p:sp>
      <p:sp>
        <p:nvSpPr>
          <p:cNvPr id="41" name="Flèche : double flèche verticale 40">
            <a:extLst>
              <a:ext uri="{FF2B5EF4-FFF2-40B4-BE49-F238E27FC236}">
                <a16:creationId xmlns:a16="http://schemas.microsoft.com/office/drawing/2014/main" id="{8E0ABB54-6309-43DD-912C-894DB4918BD7}"/>
              </a:ext>
            </a:extLst>
          </p:cNvPr>
          <p:cNvSpPr/>
          <p:nvPr/>
        </p:nvSpPr>
        <p:spPr bwMode="auto">
          <a:xfrm rot="8379166">
            <a:off x="6477251" y="3107049"/>
            <a:ext cx="144622" cy="1069310"/>
          </a:xfrm>
          <a:prstGeom prst="upDownArrow">
            <a:avLst/>
          </a:prstGeom>
          <a:solidFill>
            <a:srgbClr val="446CA5"/>
          </a:solidFill>
          <a:ln w="9525" cap="flat" cmpd="sng" algn="ctr">
            <a:solidFill>
              <a:srgbClr val="314D77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CA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Black" pitchFamily="34" charset="0"/>
              <a:ea typeface="+mn-ea"/>
              <a:cs typeface="+mn-cs"/>
            </a:endParaRPr>
          </a:p>
        </p:txBody>
      </p:sp>
      <p:sp>
        <p:nvSpPr>
          <p:cNvPr id="42" name="Flèche : double flèche verticale 41">
            <a:extLst>
              <a:ext uri="{FF2B5EF4-FFF2-40B4-BE49-F238E27FC236}">
                <a16:creationId xmlns:a16="http://schemas.microsoft.com/office/drawing/2014/main" id="{B819F481-764B-4750-8A17-9817AA578926}"/>
              </a:ext>
            </a:extLst>
          </p:cNvPr>
          <p:cNvSpPr/>
          <p:nvPr/>
        </p:nvSpPr>
        <p:spPr bwMode="auto">
          <a:xfrm rot="5400000">
            <a:off x="5992947" y="3715920"/>
            <a:ext cx="144622" cy="1069310"/>
          </a:xfrm>
          <a:prstGeom prst="upDownArrow">
            <a:avLst/>
          </a:prstGeom>
          <a:solidFill>
            <a:srgbClr val="446CA5"/>
          </a:solidFill>
          <a:ln w="9525" cap="flat" cmpd="sng" algn="ctr">
            <a:solidFill>
              <a:srgbClr val="314D77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CA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Black" pitchFamily="34" charset="0"/>
              <a:ea typeface="+mn-ea"/>
              <a:cs typeface="+mn-cs"/>
            </a:endParaRPr>
          </a:p>
        </p:txBody>
      </p:sp>
      <p:sp>
        <p:nvSpPr>
          <p:cNvPr id="44" name="ZoneTexte 1">
            <a:extLst>
              <a:ext uri="{FF2B5EF4-FFF2-40B4-BE49-F238E27FC236}">
                <a16:creationId xmlns:a16="http://schemas.microsoft.com/office/drawing/2014/main" id="{B40E5671-647D-4435-BC4E-DA9952A52289}"/>
              </a:ext>
            </a:extLst>
          </p:cNvPr>
          <p:cNvSpPr txBox="1"/>
          <p:nvPr/>
        </p:nvSpPr>
        <p:spPr>
          <a:xfrm>
            <a:off x="10970051" y="556291"/>
            <a:ext cx="1221949" cy="21544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CA" sz="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Crédit photo: 123rf.com</a:t>
            </a:r>
          </a:p>
        </p:txBody>
      </p:sp>
    </p:spTree>
    <p:extLst>
      <p:ext uri="{BB962C8B-B14F-4D97-AF65-F5344CB8AC3E}">
        <p14:creationId xmlns:p14="http://schemas.microsoft.com/office/powerpoint/2010/main" val="2778867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40" grpId="0" animBg="1"/>
      <p:bldP spid="41" grpId="0" animBg="1"/>
      <p:bldP spid="4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>
            <a:extLst>
              <a:ext uri="{FF2B5EF4-FFF2-40B4-BE49-F238E27FC236}">
                <a16:creationId xmlns:a16="http://schemas.microsoft.com/office/drawing/2014/main" id="{967B4413-9233-4810-AB9E-56C50ADC21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60046"/>
            <a:ext cx="12190604" cy="461825"/>
          </a:xfrm>
        </p:spPr>
        <p:txBody>
          <a:bodyPr>
            <a:noAutofit/>
          </a:bodyPr>
          <a:lstStyle/>
          <a:p>
            <a:r>
              <a:rPr lang="fr-CA" sz="4000" dirty="0"/>
              <a:t>Les références - La méthode des cas</a:t>
            </a:r>
          </a:p>
        </p:txBody>
      </p:sp>
      <p:sp>
        <p:nvSpPr>
          <p:cNvPr id="43" name="Espace réservé du texte 4">
            <a:extLst>
              <a:ext uri="{FF2B5EF4-FFF2-40B4-BE49-F238E27FC236}">
                <a16:creationId xmlns:a16="http://schemas.microsoft.com/office/drawing/2014/main" id="{0116590F-C473-4B91-A6D1-62F66006D49A}"/>
              </a:ext>
            </a:extLst>
          </p:cNvPr>
          <p:cNvSpPr txBox="1">
            <a:spLocks/>
          </p:cNvSpPr>
          <p:nvPr/>
        </p:nvSpPr>
        <p:spPr>
          <a:xfrm>
            <a:off x="919163" y="1455736"/>
            <a:ext cx="8429373" cy="4451770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endParaRPr lang="fr-CA" sz="8800" dirty="0"/>
          </a:p>
          <a:p>
            <a:endParaRPr lang="fr-CA" dirty="0"/>
          </a:p>
        </p:txBody>
      </p:sp>
      <p:pic>
        <p:nvPicPr>
          <p:cNvPr id="44" name="Image 43">
            <a:extLst>
              <a:ext uri="{FF2B5EF4-FFF2-40B4-BE49-F238E27FC236}">
                <a16:creationId xmlns:a16="http://schemas.microsoft.com/office/drawing/2014/main" id="{4D5CF6D9-0AA5-4679-B7A5-E08128BFCF08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9989" y="1904041"/>
            <a:ext cx="7760368" cy="5170527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6EC44ED6-E2DF-4726-A789-0063B9F7998C}"/>
              </a:ext>
            </a:extLst>
          </p:cNvPr>
          <p:cNvSpPr/>
          <p:nvPr/>
        </p:nvSpPr>
        <p:spPr>
          <a:xfrm>
            <a:off x="661997" y="1070176"/>
            <a:ext cx="8943703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CA" dirty="0">
                <a:latin typeface="Arial" charset="0"/>
              </a:rPr>
              <a:t>BÉDARD, M.G., DELL’ANIELLO, P. et DESBIENS, D. (1991). </a:t>
            </a:r>
            <a:r>
              <a:rPr lang="fr-CA" i="1" dirty="0">
                <a:latin typeface="Arial" charset="0"/>
              </a:rPr>
              <a:t>La méthode des cas;  Guide d’analyse, d’enseignement et de rédaction</a:t>
            </a:r>
            <a:r>
              <a:rPr lang="fr-CA" dirty="0">
                <a:latin typeface="Arial" charset="0"/>
              </a:rPr>
              <a:t>, Gaëtan Morin Éditeur, Montréal, Paris Casablanca, 90 p.</a:t>
            </a:r>
          </a:p>
          <a:p>
            <a:endParaRPr lang="fr-CA" dirty="0">
              <a:latin typeface="Arial" charset="0"/>
            </a:endParaRPr>
          </a:p>
          <a:p>
            <a:r>
              <a:rPr lang="fr-CA" dirty="0">
                <a:latin typeface="Arial" charset="0"/>
              </a:rPr>
              <a:t>LAPIERRE, L. (2001). </a:t>
            </a:r>
            <a:r>
              <a:rPr lang="fr-CA" i="1" dirty="0">
                <a:latin typeface="Arial" charset="0"/>
              </a:rPr>
              <a:t>Les cas à l’École des HEC</a:t>
            </a:r>
            <a:r>
              <a:rPr lang="fr-CA" dirty="0">
                <a:latin typeface="Arial" charset="0"/>
              </a:rPr>
              <a:t>, [En ligne], www.hec.ca/centredecas, (Site consulté en octobre 2001). </a:t>
            </a:r>
          </a:p>
          <a:p>
            <a:endParaRPr lang="fr-CA" dirty="0">
              <a:latin typeface="Arial" charset="0"/>
            </a:endParaRPr>
          </a:p>
          <a:p>
            <a:r>
              <a:rPr lang="fr-CA" dirty="0">
                <a:latin typeface="Arial" charset="0"/>
              </a:rPr>
              <a:t>LECLERC, J.M. (1977). </a:t>
            </a:r>
            <a:r>
              <a:rPr lang="fr-CA" i="1" dirty="0">
                <a:latin typeface="Arial" charset="0"/>
              </a:rPr>
              <a:t>Dossier sur l’enseignement : systèmes, méthodes, techniques</a:t>
            </a:r>
            <a:r>
              <a:rPr lang="fr-CA" dirty="0">
                <a:latin typeface="Arial" charset="0"/>
              </a:rPr>
              <a:t>, Service pédagogique de l’Université de Montréal.</a:t>
            </a:r>
          </a:p>
          <a:p>
            <a:endParaRPr lang="fr-CA" dirty="0">
              <a:latin typeface="Arial" charset="0"/>
            </a:endParaRPr>
          </a:p>
          <a:p>
            <a:r>
              <a:rPr lang="fr-CA" dirty="0">
                <a:latin typeface="Arial" charset="0"/>
              </a:rPr>
              <a:t>LEGENDRE, F. D. (1998). “Pratique réflexive et étude de cas : quelques enjeux à l’utilisation de la méthode des cas en formation des maîtres”, </a:t>
            </a:r>
            <a:r>
              <a:rPr lang="fr-CA" i="1" dirty="0">
                <a:latin typeface="Arial" charset="0"/>
              </a:rPr>
              <a:t>Revue des sciences de l’éducation</a:t>
            </a:r>
            <a:r>
              <a:rPr lang="fr-CA" dirty="0">
                <a:latin typeface="Arial" charset="0"/>
              </a:rPr>
              <a:t>, vol. XXIV, n</a:t>
            </a:r>
            <a:r>
              <a:rPr lang="fr-CA" baseline="30000" dirty="0">
                <a:latin typeface="Arial" charset="0"/>
              </a:rPr>
              <a:t>o</a:t>
            </a:r>
            <a:r>
              <a:rPr lang="fr-CA" dirty="0">
                <a:latin typeface="Arial" charset="0"/>
              </a:rPr>
              <a:t> 2, p. 379 à 406.</a:t>
            </a:r>
          </a:p>
          <a:p>
            <a:endParaRPr lang="fr-CA" dirty="0">
              <a:latin typeface="Arial" charset="0"/>
            </a:endParaRPr>
          </a:p>
          <a:p>
            <a:r>
              <a:rPr lang="fr-CA" dirty="0">
                <a:latin typeface="Arial" charset="0"/>
              </a:rPr>
              <a:t>PROULX, J. (1993). </a:t>
            </a:r>
            <a:r>
              <a:rPr lang="fr-CA" i="1" dirty="0">
                <a:latin typeface="Arial" charset="0"/>
              </a:rPr>
              <a:t>Enseigner mieux : Stratégies d’enseignement</a:t>
            </a:r>
            <a:r>
              <a:rPr lang="fr-CA" dirty="0">
                <a:latin typeface="Arial" charset="0"/>
              </a:rPr>
              <a:t>, Cégep de Trois-Rivières, Trois-Rivières, 340 p.</a:t>
            </a:r>
          </a:p>
          <a:p>
            <a:endParaRPr lang="fr-CA" dirty="0">
              <a:latin typeface="Arial" charset="0"/>
            </a:endParaRPr>
          </a:p>
          <a:p>
            <a:r>
              <a:rPr lang="fr-CA" dirty="0">
                <a:latin typeface="Arial" charset="0"/>
              </a:rPr>
              <a:t>TOURNIER, M. (1981). </a:t>
            </a:r>
            <a:r>
              <a:rPr lang="fr-CA" i="1" dirty="0">
                <a:latin typeface="Arial" charset="0"/>
              </a:rPr>
              <a:t>Typologie des formules pédagogiques</a:t>
            </a:r>
            <a:r>
              <a:rPr lang="fr-CA" dirty="0">
                <a:latin typeface="Arial" charset="0"/>
              </a:rPr>
              <a:t>, Éditions Le griffon d’argile, Sainte-Foy, 267 p.</a:t>
            </a:r>
          </a:p>
        </p:txBody>
      </p:sp>
    </p:spTree>
    <p:extLst>
      <p:ext uri="{BB962C8B-B14F-4D97-AF65-F5344CB8AC3E}">
        <p14:creationId xmlns:p14="http://schemas.microsoft.com/office/powerpoint/2010/main" val="26151851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>
            <a:extLst>
              <a:ext uri="{FF2B5EF4-FFF2-40B4-BE49-F238E27FC236}">
                <a16:creationId xmlns:a16="http://schemas.microsoft.com/office/drawing/2014/main" id="{967B4413-9233-4810-AB9E-56C50ADC21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60046"/>
            <a:ext cx="12190604" cy="461825"/>
          </a:xfrm>
        </p:spPr>
        <p:txBody>
          <a:bodyPr>
            <a:noAutofit/>
          </a:bodyPr>
          <a:lstStyle/>
          <a:p>
            <a:r>
              <a:rPr lang="fr-CA" sz="4000" dirty="0"/>
              <a:t>L’apprentissage par problèmes</a:t>
            </a:r>
          </a:p>
        </p:txBody>
      </p:sp>
      <p:sp>
        <p:nvSpPr>
          <p:cNvPr id="22" name="Line 21">
            <a:extLst>
              <a:ext uri="{FF2B5EF4-FFF2-40B4-BE49-F238E27FC236}">
                <a16:creationId xmlns:a16="http://schemas.microsoft.com/office/drawing/2014/main" id="{1246EC75-7195-4FB8-A2E8-44D59ADADE47}"/>
              </a:ext>
            </a:extLst>
          </p:cNvPr>
          <p:cNvSpPr>
            <a:spLocks noChangeShapeType="1"/>
          </p:cNvSpPr>
          <p:nvPr/>
        </p:nvSpPr>
        <p:spPr bwMode="auto">
          <a:xfrm>
            <a:off x="5654843" y="4301387"/>
            <a:ext cx="1058863" cy="0"/>
          </a:xfrm>
          <a:prstGeom prst="line">
            <a:avLst/>
          </a:prstGeom>
          <a:noFill/>
          <a:ln w="22225">
            <a:solidFill>
              <a:srgbClr val="FFFFFF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CA" sz="2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Black" pitchFamily="34" charset="0"/>
              <a:ea typeface="+mn-ea"/>
              <a:cs typeface="+mn-cs"/>
            </a:endParaRPr>
          </a:p>
        </p:txBody>
      </p:sp>
      <p:sp>
        <p:nvSpPr>
          <p:cNvPr id="23" name="Line 22">
            <a:extLst>
              <a:ext uri="{FF2B5EF4-FFF2-40B4-BE49-F238E27FC236}">
                <a16:creationId xmlns:a16="http://schemas.microsoft.com/office/drawing/2014/main" id="{ACD1A063-990E-4F4E-AB4A-AF767E5D40A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426243" y="3310787"/>
            <a:ext cx="412750" cy="469900"/>
          </a:xfrm>
          <a:prstGeom prst="line">
            <a:avLst/>
          </a:prstGeom>
          <a:noFill/>
          <a:ln w="22225">
            <a:solidFill>
              <a:srgbClr val="FFFFFF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CA" sz="2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Black" pitchFamily="34" charset="0"/>
              <a:ea typeface="+mn-ea"/>
              <a:cs typeface="+mn-cs"/>
            </a:endParaRPr>
          </a:p>
        </p:txBody>
      </p:sp>
      <p:sp>
        <p:nvSpPr>
          <p:cNvPr id="24" name="Line 23">
            <a:extLst>
              <a:ext uri="{FF2B5EF4-FFF2-40B4-BE49-F238E27FC236}">
                <a16:creationId xmlns:a16="http://schemas.microsoft.com/office/drawing/2014/main" id="{C38FEF80-7CE6-45A2-941E-2978D985A4E9}"/>
              </a:ext>
            </a:extLst>
          </p:cNvPr>
          <p:cNvSpPr>
            <a:spLocks noChangeShapeType="1"/>
          </p:cNvSpPr>
          <p:nvPr/>
        </p:nvSpPr>
        <p:spPr bwMode="auto">
          <a:xfrm>
            <a:off x="6493043" y="3310787"/>
            <a:ext cx="465138" cy="439738"/>
          </a:xfrm>
          <a:prstGeom prst="line">
            <a:avLst/>
          </a:prstGeom>
          <a:noFill/>
          <a:ln w="22225">
            <a:solidFill>
              <a:srgbClr val="FFFFFF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CA" sz="2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Black" pitchFamily="34" charset="0"/>
              <a:ea typeface="+mn-ea"/>
              <a:cs typeface="+mn-cs"/>
            </a:endParaRPr>
          </a:p>
        </p:txBody>
      </p:sp>
      <p:sp>
        <p:nvSpPr>
          <p:cNvPr id="25" name="Oval 25">
            <a:extLst>
              <a:ext uri="{FF2B5EF4-FFF2-40B4-BE49-F238E27FC236}">
                <a16:creationId xmlns:a16="http://schemas.microsoft.com/office/drawing/2014/main" id="{685FD886-E47C-4F6B-B526-4D0C365C44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86300" y="2556613"/>
            <a:ext cx="519112" cy="527050"/>
          </a:xfrm>
          <a:prstGeom prst="ellipse">
            <a:avLst/>
          </a:prstGeom>
          <a:gradFill flip="none" rotWithShape="1">
            <a:gsLst>
              <a:gs pos="0">
                <a:srgbClr val="446CA5">
                  <a:tint val="66000"/>
                  <a:satMod val="160000"/>
                </a:srgbClr>
              </a:gs>
              <a:gs pos="50000">
                <a:srgbClr val="446CA5">
                  <a:tint val="44500"/>
                  <a:satMod val="160000"/>
                </a:srgbClr>
              </a:gs>
              <a:gs pos="100000">
                <a:srgbClr val="446CA5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 w="9525">
            <a:noFill/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CA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pyrus" panose="03070502060502030205" pitchFamily="66" charset="0"/>
                <a:ea typeface="+mn-ea"/>
                <a:cs typeface="+mn-cs"/>
              </a:rPr>
              <a:t>Apprenant</a:t>
            </a:r>
            <a:endParaRPr kumimoji="0" lang="fr-CA" sz="2800" b="1" i="0" u="none" strike="noStrike" kern="1200" cap="none" spc="0" normalizeH="0" baseline="0" noProof="0" dirty="0">
              <a:ln>
                <a:noFill/>
              </a:ln>
              <a:solidFill>
                <a:srgbClr val="CC0000"/>
              </a:solidFill>
              <a:effectLst/>
              <a:uLnTx/>
              <a:uFillTx/>
              <a:latin typeface="Papyrus" panose="03070502060502030205" pitchFamily="66" charset="0"/>
              <a:ea typeface="+mn-ea"/>
              <a:cs typeface="+mn-cs"/>
            </a:endParaRPr>
          </a:p>
        </p:txBody>
      </p:sp>
      <p:sp>
        <p:nvSpPr>
          <p:cNvPr id="26" name="Oval 26">
            <a:extLst>
              <a:ext uri="{FF2B5EF4-FFF2-40B4-BE49-F238E27FC236}">
                <a16:creationId xmlns:a16="http://schemas.microsoft.com/office/drawing/2014/main" id="{3C9D3576-C852-4089-A052-428EBCAC34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07843" y="4280750"/>
            <a:ext cx="518400" cy="527050"/>
          </a:xfrm>
          <a:prstGeom prst="ellipse">
            <a:avLst/>
          </a:prstGeom>
          <a:gradFill flip="none" rotWithShape="1">
            <a:gsLst>
              <a:gs pos="0">
                <a:srgbClr val="446CA5">
                  <a:tint val="66000"/>
                  <a:satMod val="160000"/>
                </a:srgbClr>
              </a:gs>
              <a:gs pos="50000">
                <a:srgbClr val="446CA5">
                  <a:tint val="44500"/>
                  <a:satMod val="160000"/>
                </a:srgbClr>
              </a:gs>
              <a:gs pos="100000">
                <a:srgbClr val="446CA5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 w="9525">
            <a:noFill/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CA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pyrus" panose="03070502060502030205" pitchFamily="66" charset="0"/>
                <a:ea typeface="+mn-ea"/>
                <a:cs typeface="+mn-cs"/>
              </a:rPr>
              <a:t>Professeur</a:t>
            </a:r>
            <a:endParaRPr kumimoji="0" lang="fr-CA" sz="2800" b="1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Papyrus" panose="03070502060502030205" pitchFamily="66" charset="0"/>
              <a:ea typeface="+mn-ea"/>
              <a:cs typeface="+mn-cs"/>
            </a:endParaRPr>
          </a:p>
        </p:txBody>
      </p:sp>
      <p:sp>
        <p:nvSpPr>
          <p:cNvPr id="27" name="Oval 27">
            <a:extLst>
              <a:ext uri="{FF2B5EF4-FFF2-40B4-BE49-F238E27FC236}">
                <a16:creationId xmlns:a16="http://schemas.microsoft.com/office/drawing/2014/main" id="{9C5DF068-E494-4877-8828-1CE1EFD647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80669" y="4280750"/>
            <a:ext cx="519113" cy="527050"/>
          </a:xfrm>
          <a:prstGeom prst="ellipse">
            <a:avLst/>
          </a:prstGeom>
          <a:gradFill flip="none" rotWithShape="1">
            <a:gsLst>
              <a:gs pos="0">
                <a:srgbClr val="446CA5">
                  <a:tint val="66000"/>
                  <a:satMod val="160000"/>
                </a:srgbClr>
              </a:gs>
              <a:gs pos="50000">
                <a:srgbClr val="446CA5">
                  <a:tint val="44500"/>
                  <a:satMod val="160000"/>
                </a:srgbClr>
              </a:gs>
              <a:gs pos="100000">
                <a:srgbClr val="446CA5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 w="9525">
            <a:noFill/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CA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pyrus" panose="03070502060502030205" pitchFamily="66" charset="0"/>
                <a:ea typeface="+mn-ea"/>
                <a:cs typeface="+mn-cs"/>
              </a:rPr>
              <a:t>Contenu</a:t>
            </a:r>
            <a:endParaRPr kumimoji="0" lang="fr-CA" sz="2800" b="1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Papyrus" panose="03070502060502030205" pitchFamily="66" charset="0"/>
              <a:ea typeface="+mn-ea"/>
              <a:cs typeface="+mn-cs"/>
            </a:endParaRPr>
          </a:p>
        </p:txBody>
      </p:sp>
      <p:sp>
        <p:nvSpPr>
          <p:cNvPr id="28" name="Text Box 31">
            <a:extLst>
              <a:ext uri="{FF2B5EF4-FFF2-40B4-BE49-F238E27FC236}">
                <a16:creationId xmlns:a16="http://schemas.microsoft.com/office/drawing/2014/main" id="{69E323C3-FEDA-429E-BAE8-9207751BBF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30846" y="4941439"/>
            <a:ext cx="2209799" cy="1368000"/>
          </a:xfrm>
          <a:prstGeom prst="rect">
            <a:avLst/>
          </a:prstGeom>
          <a:solidFill>
            <a:srgbClr val="DCE4F0"/>
          </a:solidFill>
          <a:ln w="19050">
            <a:solidFill>
              <a:srgbClr val="446CA5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noAutofit/>
          </a:bodyPr>
          <a:lstStyle/>
          <a:p>
            <a:pPr lvl="0" eaLnBrk="0" fontAlgn="base" hangingPunct="0">
              <a:spcAft>
                <a:spcPct val="0"/>
              </a:spcAft>
            </a:pPr>
            <a:r>
              <a:rPr lang="fr-CA" sz="1400" b="1" dirty="0">
                <a:solidFill>
                  <a:srgbClr val="000000"/>
                </a:solidFill>
                <a:latin typeface="Arial" charset="0"/>
              </a:rPr>
              <a:t>Rôles</a:t>
            </a:r>
          </a:p>
          <a:p>
            <a:pPr lvl="0" eaLnBrk="0" fontAlgn="base" hangingPunct="0">
              <a:spcAft>
                <a:spcPct val="0"/>
              </a:spcAft>
            </a:pPr>
            <a:r>
              <a:rPr lang="fr-CA" sz="1400" dirty="0">
                <a:solidFill>
                  <a:srgbClr val="000000"/>
                </a:solidFill>
                <a:latin typeface="Arial" charset="0"/>
              </a:rPr>
              <a:t>Facilitateur, guide,</a:t>
            </a:r>
          </a:p>
          <a:p>
            <a:pPr lvl="0" eaLnBrk="0" fontAlgn="base" hangingPunct="0">
              <a:spcAft>
                <a:spcPct val="0"/>
              </a:spcAft>
            </a:pPr>
            <a:r>
              <a:rPr lang="fr-CA" sz="1400" dirty="0">
                <a:solidFill>
                  <a:srgbClr val="000000"/>
                </a:solidFill>
                <a:latin typeface="Arial" charset="0"/>
              </a:rPr>
              <a:t>stratégies: modélisation, échafaudage</a:t>
            </a:r>
          </a:p>
          <a:p>
            <a:pPr lvl="0" eaLnBrk="0" fontAlgn="base" hangingPunct="0">
              <a:spcAft>
                <a:spcPct val="0"/>
              </a:spcAft>
            </a:pPr>
            <a:r>
              <a:rPr lang="fr-CA" sz="1400" dirty="0">
                <a:solidFill>
                  <a:srgbClr val="000000"/>
                </a:solidFill>
                <a:latin typeface="Arial" charset="0"/>
              </a:rPr>
              <a:t>coaching, effacement</a:t>
            </a:r>
          </a:p>
        </p:txBody>
      </p:sp>
      <p:sp>
        <p:nvSpPr>
          <p:cNvPr id="29" name="Text Box 32">
            <a:extLst>
              <a:ext uri="{FF2B5EF4-FFF2-40B4-BE49-F238E27FC236}">
                <a16:creationId xmlns:a16="http://schemas.microsoft.com/office/drawing/2014/main" id="{262212E6-70A9-4C13-830A-EF3A5C105E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30846" y="3784501"/>
            <a:ext cx="2209800" cy="1076770"/>
          </a:xfrm>
          <a:prstGeom prst="rect">
            <a:avLst/>
          </a:prstGeom>
          <a:solidFill>
            <a:srgbClr val="DCE4F0"/>
          </a:solidFill>
          <a:ln w="19050">
            <a:solidFill>
              <a:srgbClr val="446CA5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pPr lvl="0" eaLnBrk="0" fontAlgn="base" hangingPunct="0">
              <a:lnSpc>
                <a:spcPct val="50000"/>
              </a:lnSpc>
              <a:spcBef>
                <a:spcPct val="50000"/>
              </a:spcBef>
              <a:spcAft>
                <a:spcPct val="0"/>
              </a:spcAft>
            </a:pPr>
            <a:endParaRPr lang="fr-CA" sz="1400" b="1" dirty="0">
              <a:solidFill>
                <a:srgbClr val="000000"/>
              </a:solidFill>
              <a:latin typeface="Arial" charset="0"/>
            </a:endParaRPr>
          </a:p>
          <a:p>
            <a:pPr lvl="0" eaLnBrk="0" fontAlgn="base" hangingPunct="0">
              <a:lnSpc>
                <a:spcPct val="50000"/>
              </a:lnSpc>
              <a:spcBef>
                <a:spcPct val="50000"/>
              </a:spcBef>
              <a:spcAft>
                <a:spcPct val="0"/>
              </a:spcAft>
            </a:pPr>
            <a:r>
              <a:rPr lang="fr-CA" sz="1400" b="1" dirty="0">
                <a:solidFill>
                  <a:srgbClr val="000000"/>
                </a:solidFill>
                <a:latin typeface="Arial" charset="0"/>
              </a:rPr>
              <a:t>Organisation</a:t>
            </a:r>
            <a:endParaRPr lang="fr-CA" sz="1400" dirty="0">
              <a:solidFill>
                <a:srgbClr val="000000"/>
              </a:solidFill>
              <a:latin typeface="Arial" charset="0"/>
            </a:endParaRPr>
          </a:p>
          <a:p>
            <a:pPr lvl="0" eaLnBrk="0" fontAlgn="base" hangingPunct="0">
              <a:lnSpc>
                <a:spcPct val="50000"/>
              </a:lnSpc>
              <a:spcBef>
                <a:spcPct val="50000"/>
              </a:spcBef>
              <a:spcAft>
                <a:spcPct val="0"/>
              </a:spcAft>
            </a:pPr>
            <a:r>
              <a:rPr lang="fr-CA" sz="1400" dirty="0">
                <a:solidFill>
                  <a:srgbClr val="000000"/>
                </a:solidFill>
                <a:latin typeface="Arial" charset="0"/>
              </a:rPr>
              <a:t>Objectifs/contenu,</a:t>
            </a:r>
          </a:p>
          <a:p>
            <a:pPr lvl="0" eaLnBrk="0" fontAlgn="base" hangingPunct="0">
              <a:lnSpc>
                <a:spcPct val="50000"/>
              </a:lnSpc>
              <a:spcBef>
                <a:spcPct val="50000"/>
              </a:spcBef>
              <a:spcAft>
                <a:spcPct val="0"/>
              </a:spcAft>
            </a:pPr>
            <a:r>
              <a:rPr lang="fr-CA" sz="1400" dirty="0">
                <a:solidFill>
                  <a:srgbClr val="000000"/>
                </a:solidFill>
                <a:latin typeface="Arial" charset="0"/>
              </a:rPr>
              <a:t>rédaction problèmes</a:t>
            </a:r>
          </a:p>
          <a:p>
            <a:pPr lvl="0" eaLnBrk="0" fontAlgn="base" hangingPunct="0">
              <a:lnSpc>
                <a:spcPct val="50000"/>
              </a:lnSpc>
              <a:spcBef>
                <a:spcPct val="50000"/>
              </a:spcBef>
              <a:spcAft>
                <a:spcPct val="0"/>
              </a:spcAft>
            </a:pPr>
            <a:r>
              <a:rPr lang="fr-CA" sz="1400" dirty="0">
                <a:solidFill>
                  <a:srgbClr val="000000"/>
                </a:solidFill>
                <a:latin typeface="Arial" charset="0"/>
              </a:rPr>
              <a:t>références, évaluation</a:t>
            </a:r>
            <a:endParaRPr lang="fr-CA" sz="1400" dirty="0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30" name="Text Box 33">
            <a:extLst>
              <a:ext uri="{FF2B5EF4-FFF2-40B4-BE49-F238E27FC236}">
                <a16:creationId xmlns:a16="http://schemas.microsoft.com/office/drawing/2014/main" id="{AC7E960B-F8C3-4490-95DE-623E24CFE7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6700" y="4941439"/>
            <a:ext cx="2268000" cy="1368000"/>
          </a:xfrm>
          <a:prstGeom prst="rect">
            <a:avLst/>
          </a:prstGeom>
          <a:solidFill>
            <a:srgbClr val="DCE4F0"/>
          </a:solidFill>
          <a:ln w="19050">
            <a:solidFill>
              <a:srgbClr val="446CA5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Autofit/>
          </a:bodyPr>
          <a:lstStyle/>
          <a:p>
            <a:pPr marL="0" marR="0" lvl="0" indent="0" algn="l" defTabSz="914400" rtl="0" eaLnBrk="0" fontAlgn="base" latinLnBrk="0" hangingPunct="0">
              <a:lnSpc>
                <a:spcPct val="5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CA" sz="400" b="1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75000"/>
                  <a:lumOff val="25000"/>
                </a:srgbClr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5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CA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Approche </a:t>
            </a:r>
            <a:endParaRPr kumimoji="0" lang="fr-CA" sz="14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75000"/>
                  <a:lumOff val="25000"/>
                </a:srgbClr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5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CA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Interactive</a:t>
            </a:r>
          </a:p>
          <a:p>
            <a:pPr marL="0" marR="0" lvl="0" indent="0" algn="l" defTabSz="914400" rtl="0" eaLnBrk="0" fontAlgn="base" latinLnBrk="0" hangingPunct="0">
              <a:lnSpc>
                <a:spcPct val="5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CA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Directive/démarche</a:t>
            </a:r>
          </a:p>
          <a:p>
            <a:pPr marL="0" marR="0" lvl="0" indent="0" algn="l" defTabSz="914400" rtl="0" eaLnBrk="0" fontAlgn="base" latinLnBrk="0" hangingPunct="0">
              <a:lnSpc>
                <a:spcPct val="5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CA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Non directive/fond</a:t>
            </a:r>
          </a:p>
          <a:p>
            <a:pPr marL="0" marR="0" lvl="0" indent="0" algn="l" defTabSz="914400" rtl="0" eaLnBrk="0" fontAlgn="base" latinLnBrk="0" hangingPunct="0">
              <a:lnSpc>
                <a:spcPct val="5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CA" sz="5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5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CA" sz="5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charset="0"/>
              <a:ea typeface="+mn-ea"/>
              <a:cs typeface="+mn-cs"/>
            </a:endParaRPr>
          </a:p>
        </p:txBody>
      </p:sp>
      <p:grpSp>
        <p:nvGrpSpPr>
          <p:cNvPr id="31" name="Group 54">
            <a:extLst>
              <a:ext uri="{FF2B5EF4-FFF2-40B4-BE49-F238E27FC236}">
                <a16:creationId xmlns:a16="http://schemas.microsoft.com/office/drawing/2014/main" id="{D75C716F-8EA3-4768-A95C-6C249992BE74}"/>
              </a:ext>
            </a:extLst>
          </p:cNvPr>
          <p:cNvGrpSpPr>
            <a:grpSpLocks/>
          </p:cNvGrpSpPr>
          <p:nvPr/>
        </p:nvGrpSpPr>
        <p:grpSpPr bwMode="auto">
          <a:xfrm>
            <a:off x="1230846" y="1128385"/>
            <a:ext cx="10009857" cy="2119328"/>
            <a:chOff x="349" y="729"/>
            <a:chExt cx="6233" cy="1197"/>
          </a:xfrm>
        </p:grpSpPr>
        <p:sp>
          <p:nvSpPr>
            <p:cNvPr id="32" name="Text Box 37">
              <a:extLst>
                <a:ext uri="{FF2B5EF4-FFF2-40B4-BE49-F238E27FC236}">
                  <a16:creationId xmlns:a16="http://schemas.microsoft.com/office/drawing/2014/main" id="{42D26711-12E4-4BEE-955B-F44782AB209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07" y="729"/>
              <a:ext cx="2152" cy="407"/>
            </a:xfrm>
            <a:prstGeom prst="rect">
              <a:avLst/>
            </a:prstGeom>
            <a:solidFill>
              <a:srgbClr val="DCE4F0"/>
            </a:solidFill>
            <a:ln w="19050">
              <a:solidFill>
                <a:srgbClr val="446CA5"/>
              </a:solidFill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>
              <a:noAutofit/>
            </a:bodyPr>
            <a:lstStyle/>
            <a:p>
              <a:r>
                <a:rPr lang="fr-CA" sz="1400" b="1" dirty="0">
                  <a:latin typeface="Arial" charset="0"/>
                </a:rPr>
                <a:t>Rôles divers</a:t>
              </a:r>
              <a:endParaRPr lang="fr-CA" sz="1400" dirty="0">
                <a:latin typeface="Arial" charset="0"/>
              </a:endParaRPr>
            </a:p>
            <a:p>
              <a:r>
                <a:rPr lang="fr-CA" sz="1400" dirty="0">
                  <a:latin typeface="Arial" charset="0"/>
                </a:rPr>
                <a:t>liés à la pratique professionnelle</a:t>
              </a:r>
            </a:p>
            <a:p>
              <a:r>
                <a:rPr lang="fr-CA" sz="1400" dirty="0">
                  <a:latin typeface="Arial" charset="0"/>
                </a:rPr>
                <a:t>animateur, secrétaire, scribe, intendant</a:t>
              </a:r>
            </a:p>
          </p:txBody>
        </p:sp>
        <p:sp>
          <p:nvSpPr>
            <p:cNvPr id="33" name="Text Box 38">
              <a:extLst>
                <a:ext uri="{FF2B5EF4-FFF2-40B4-BE49-F238E27FC236}">
                  <a16:creationId xmlns:a16="http://schemas.microsoft.com/office/drawing/2014/main" id="{5C50F5AD-DC22-458E-A7C3-CB85CF71C0C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9" y="1174"/>
              <a:ext cx="2107" cy="752"/>
            </a:xfrm>
            <a:prstGeom prst="rect">
              <a:avLst/>
            </a:prstGeom>
            <a:solidFill>
              <a:srgbClr val="DCE4F0"/>
            </a:solidFill>
            <a:ln w="19050">
              <a:solidFill>
                <a:srgbClr val="446CA5"/>
              </a:solidFill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>
              <a:no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5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CA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  <a:p>
              <a:pPr lvl="0" eaLnBrk="0" fontAlgn="base" hangingPunct="0">
                <a:lnSpc>
                  <a:spcPct val="50000"/>
                </a:lnSpc>
                <a:spcBef>
                  <a:spcPct val="50000"/>
                </a:spcBef>
                <a:spcAft>
                  <a:spcPct val="0"/>
                </a:spcAft>
              </a:pPr>
              <a:r>
                <a:rPr lang="fr-CA" sz="1400" b="1" dirty="0">
                  <a:solidFill>
                    <a:srgbClr val="000000"/>
                  </a:solidFill>
                  <a:latin typeface="Arial" charset="0"/>
                </a:rPr>
                <a:t>Actif (démarche prescriptive)</a:t>
              </a:r>
            </a:p>
            <a:p>
              <a:pPr lvl="0" eaLnBrk="0" fontAlgn="base" hangingPunct="0">
                <a:lnSpc>
                  <a:spcPct val="50000"/>
                </a:lnSpc>
                <a:spcBef>
                  <a:spcPct val="50000"/>
                </a:spcBef>
                <a:spcAft>
                  <a:spcPct val="0"/>
                </a:spcAft>
              </a:pPr>
              <a:r>
                <a:rPr lang="fr-CA" sz="1400" dirty="0">
                  <a:solidFill>
                    <a:srgbClr val="000000"/>
                  </a:solidFill>
                  <a:latin typeface="Arial" charset="0"/>
                </a:rPr>
                <a:t>Phase 1. Analyse problème/petit groupe</a:t>
              </a:r>
            </a:p>
            <a:p>
              <a:pPr lvl="0" eaLnBrk="0" fontAlgn="base" hangingPunct="0">
                <a:lnSpc>
                  <a:spcPct val="50000"/>
                </a:lnSpc>
                <a:spcBef>
                  <a:spcPct val="50000"/>
                </a:spcBef>
                <a:spcAft>
                  <a:spcPct val="0"/>
                </a:spcAft>
              </a:pPr>
              <a:r>
                <a:rPr lang="fr-CA" sz="1400" dirty="0">
                  <a:solidFill>
                    <a:srgbClr val="000000"/>
                  </a:solidFill>
                  <a:latin typeface="Arial" charset="0"/>
                </a:rPr>
                <a:t>Phase 2. Étude individuelle</a:t>
              </a:r>
            </a:p>
            <a:p>
              <a:pPr lvl="0" eaLnBrk="0" fontAlgn="base" hangingPunct="0">
                <a:lnSpc>
                  <a:spcPct val="50000"/>
                </a:lnSpc>
                <a:spcBef>
                  <a:spcPct val="50000"/>
                </a:spcBef>
                <a:spcAft>
                  <a:spcPct val="0"/>
                </a:spcAft>
              </a:pPr>
              <a:r>
                <a:rPr lang="fr-CA" sz="1400" dirty="0">
                  <a:solidFill>
                    <a:srgbClr val="000000"/>
                  </a:solidFill>
                  <a:latin typeface="Arial" charset="0"/>
                </a:rPr>
                <a:t>Phase 3. Validation / petit groupe</a:t>
              </a:r>
            </a:p>
            <a:p>
              <a:pPr lvl="0" eaLnBrk="0" fontAlgn="base" hangingPunct="0">
                <a:lnSpc>
                  <a:spcPct val="50000"/>
                </a:lnSpc>
                <a:spcBef>
                  <a:spcPct val="50000"/>
                </a:spcBef>
                <a:spcAft>
                  <a:spcPct val="0"/>
                </a:spcAft>
              </a:pPr>
              <a:r>
                <a:rPr lang="fr-CA" sz="1400" dirty="0">
                  <a:solidFill>
                    <a:srgbClr val="000000"/>
                  </a:solidFill>
                  <a:latin typeface="Arial" charset="0"/>
                </a:rPr>
                <a:t>Phase 4. Auto évaluation et bilan</a:t>
              </a:r>
              <a:endParaRPr lang="fr-CA" sz="1200" dirty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34" name="Text Box 39">
              <a:extLst>
                <a:ext uri="{FF2B5EF4-FFF2-40B4-BE49-F238E27FC236}">
                  <a16:creationId xmlns:a16="http://schemas.microsoft.com/office/drawing/2014/main" id="{262E95D6-A80A-48A0-80CD-9B7494E5BEF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10" y="729"/>
              <a:ext cx="2152" cy="407"/>
            </a:xfrm>
            <a:prstGeom prst="rect">
              <a:avLst/>
            </a:prstGeom>
            <a:solidFill>
              <a:srgbClr val="DCE4F0"/>
            </a:solidFill>
            <a:ln w="19050">
              <a:solidFill>
                <a:srgbClr val="446CA5"/>
              </a:solidFill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>
              <a:no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5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CA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5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CA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>
                      <a:lumMod val="75000"/>
                      <a:lumOff val="25000"/>
                    </a:srgbClr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Interaction </a:t>
              </a:r>
              <a:r>
                <a:rPr kumimoji="0" lang="fr-CA" sz="1400" i="0" u="none" strike="noStrike" kern="1200" cap="none" spc="0" normalizeH="0" baseline="0" noProof="0" dirty="0">
                  <a:ln>
                    <a:noFill/>
                  </a:ln>
                  <a:solidFill>
                    <a:srgbClr val="000000">
                      <a:lumMod val="75000"/>
                      <a:lumOff val="25000"/>
                    </a:srgbClr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avec les pairs</a:t>
              </a:r>
              <a:endParaRPr kumimoji="0" lang="fr-CA" sz="240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Times New Roman" charset="0"/>
                <a:ea typeface="+mn-ea"/>
                <a:cs typeface="+mn-cs"/>
              </a:endParaRPr>
            </a:p>
          </p:txBody>
        </p:sp>
        <p:sp>
          <p:nvSpPr>
            <p:cNvPr id="35" name="Text Box 51">
              <a:extLst>
                <a:ext uri="{FF2B5EF4-FFF2-40B4-BE49-F238E27FC236}">
                  <a16:creationId xmlns:a16="http://schemas.microsoft.com/office/drawing/2014/main" id="{CBBECCE3-2100-47F7-8062-2A5900062B0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94" y="1174"/>
              <a:ext cx="1888" cy="752"/>
            </a:xfrm>
            <a:prstGeom prst="rect">
              <a:avLst/>
            </a:prstGeom>
            <a:solidFill>
              <a:srgbClr val="DCE4F0"/>
            </a:solidFill>
            <a:ln w="19050">
              <a:solidFill>
                <a:srgbClr val="446CA5"/>
              </a:solidFill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>
              <a:no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5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CA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  <a:p>
              <a:pPr lvl="0" eaLnBrk="0" fontAlgn="base" hangingPunct="0">
                <a:lnSpc>
                  <a:spcPct val="50000"/>
                </a:lnSpc>
                <a:spcBef>
                  <a:spcPct val="50000"/>
                </a:spcBef>
                <a:spcAft>
                  <a:spcPct val="0"/>
                </a:spcAft>
              </a:pPr>
              <a:r>
                <a:rPr lang="fr-CA" sz="1400" b="1" dirty="0">
                  <a:solidFill>
                    <a:srgbClr val="000000"/>
                  </a:solidFill>
                  <a:latin typeface="Arial" charset="0"/>
                </a:rPr>
                <a:t>Choix </a:t>
              </a:r>
              <a:endParaRPr lang="fr-CA" sz="1400" dirty="0">
                <a:solidFill>
                  <a:srgbClr val="000000"/>
                </a:solidFill>
                <a:latin typeface="Arial" charset="0"/>
              </a:endParaRPr>
            </a:p>
            <a:p>
              <a:pPr lvl="0" eaLnBrk="0" fontAlgn="base" hangingPunct="0">
                <a:lnSpc>
                  <a:spcPct val="50000"/>
                </a:lnSpc>
                <a:spcBef>
                  <a:spcPct val="50000"/>
                </a:spcBef>
                <a:spcAft>
                  <a:spcPct val="0"/>
                </a:spcAft>
              </a:pPr>
              <a:r>
                <a:rPr lang="fr-CA" sz="1400" dirty="0">
                  <a:solidFill>
                    <a:srgbClr val="000000"/>
                  </a:solidFill>
                  <a:latin typeface="Arial" charset="0"/>
                </a:rPr>
                <a:t>Objectifs d’apprentissage</a:t>
              </a:r>
            </a:p>
            <a:p>
              <a:pPr lvl="0" eaLnBrk="0" fontAlgn="base" hangingPunct="0">
                <a:lnSpc>
                  <a:spcPct val="50000"/>
                </a:lnSpc>
                <a:spcBef>
                  <a:spcPct val="50000"/>
                </a:spcBef>
                <a:spcAft>
                  <a:spcPct val="0"/>
                </a:spcAft>
              </a:pPr>
              <a:r>
                <a:rPr lang="fr-CA" sz="1400" dirty="0">
                  <a:solidFill>
                    <a:srgbClr val="000000"/>
                  </a:solidFill>
                  <a:latin typeface="Arial" charset="0"/>
                </a:rPr>
                <a:t>Objectifs d’étude</a:t>
              </a:r>
            </a:p>
            <a:p>
              <a:pPr lvl="0" eaLnBrk="0" fontAlgn="base" hangingPunct="0">
                <a:lnSpc>
                  <a:spcPct val="50000"/>
                </a:lnSpc>
                <a:spcBef>
                  <a:spcPct val="50000"/>
                </a:spcBef>
                <a:spcAft>
                  <a:spcPct val="0"/>
                </a:spcAft>
              </a:pPr>
              <a:r>
                <a:rPr lang="fr-CA" sz="1400" dirty="0">
                  <a:solidFill>
                    <a:srgbClr val="000000"/>
                  </a:solidFill>
                  <a:latin typeface="Arial" charset="0"/>
                </a:rPr>
                <a:t>Ressources</a:t>
              </a:r>
              <a:endParaRPr lang="fr-CA" sz="2400" dirty="0">
                <a:solidFill>
                  <a:srgbClr val="000000"/>
                </a:solidFill>
                <a:latin typeface="Times New Roman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5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CA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+mn-ea"/>
                <a:cs typeface="+mn-cs"/>
              </a:endParaRPr>
            </a:p>
          </p:txBody>
        </p:sp>
      </p:grpSp>
      <p:grpSp>
        <p:nvGrpSpPr>
          <p:cNvPr id="36" name="Group 56">
            <a:extLst>
              <a:ext uri="{FF2B5EF4-FFF2-40B4-BE49-F238E27FC236}">
                <a16:creationId xmlns:a16="http://schemas.microsoft.com/office/drawing/2014/main" id="{212EC8D4-3D30-48D2-9AEA-1E0003C047A1}"/>
              </a:ext>
            </a:extLst>
          </p:cNvPr>
          <p:cNvGrpSpPr>
            <a:grpSpLocks/>
          </p:cNvGrpSpPr>
          <p:nvPr/>
        </p:nvGrpSpPr>
        <p:grpSpPr bwMode="auto">
          <a:xfrm>
            <a:off x="6801940" y="3750527"/>
            <a:ext cx="4438651" cy="2530476"/>
            <a:chOff x="2885" y="2597"/>
            <a:chExt cx="2796" cy="1594"/>
          </a:xfrm>
          <a:solidFill>
            <a:srgbClr val="DCE4F0"/>
          </a:solidFill>
        </p:grpSpPr>
        <p:sp>
          <p:nvSpPr>
            <p:cNvPr id="37" name="Text Box 35">
              <a:extLst>
                <a:ext uri="{FF2B5EF4-FFF2-40B4-BE49-F238E27FC236}">
                  <a16:creationId xmlns:a16="http://schemas.microsoft.com/office/drawing/2014/main" id="{6400A5F5-43E0-4E76-BCDC-C608ADD0260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85" y="3329"/>
              <a:ext cx="1519" cy="862"/>
            </a:xfrm>
            <a:prstGeom prst="rect">
              <a:avLst/>
            </a:prstGeom>
            <a:grpFill/>
            <a:ln w="19050">
              <a:solidFill>
                <a:srgbClr val="446CA5"/>
              </a:solidFill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>
              <a:no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5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CA" sz="400" b="1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5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CA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>
                      <a:lumMod val="75000"/>
                      <a:lumOff val="25000"/>
                    </a:srgbClr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Construction-intégration</a:t>
              </a:r>
            </a:p>
            <a:p>
              <a:pPr marL="0" marR="0" lvl="0" indent="0" algn="l" defTabSz="914400" rtl="0" eaLnBrk="0" fontAlgn="base" latinLnBrk="0" hangingPunct="0">
                <a:lnSpc>
                  <a:spcPct val="5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CA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>
                      <a:lumMod val="75000"/>
                      <a:lumOff val="25000"/>
                    </a:srgbClr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Connaissances</a:t>
              </a:r>
              <a:endParaRPr kumimoji="0" lang="fr-CA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5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CA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>
                      <a:lumMod val="75000"/>
                      <a:lumOff val="25000"/>
                    </a:srgbClr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Habiletés </a:t>
              </a:r>
              <a:r>
                <a:rPr kumimoji="0" lang="fr-CA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>
                      <a:lumMod val="75000"/>
                      <a:lumOff val="25000"/>
                    </a:srgbClr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de haut niveau,</a:t>
              </a:r>
            </a:p>
            <a:p>
              <a:pPr marL="0" marR="0" lvl="0" indent="0" algn="l" defTabSz="914400" rtl="0" eaLnBrk="0" fontAlgn="base" latinLnBrk="0" hangingPunct="0">
                <a:lnSpc>
                  <a:spcPct val="5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fr-CA" sz="1400" dirty="0">
                  <a:solidFill>
                    <a:srgbClr val="000000">
                      <a:lumMod val="75000"/>
                      <a:lumOff val="25000"/>
                    </a:srgbClr>
                  </a:solidFill>
                  <a:latin typeface="Arial" charset="0"/>
                </a:rPr>
                <a:t>p</a:t>
              </a:r>
              <a:r>
                <a:rPr kumimoji="0" lang="fr-CA" sz="14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000000">
                      <a:lumMod val="75000"/>
                      <a:lumOff val="25000"/>
                    </a:srgbClr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rofessionnelles</a:t>
              </a:r>
              <a:endParaRPr kumimoji="0" lang="fr-CA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5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fr-CA" sz="1400" b="1" dirty="0">
                  <a:solidFill>
                    <a:srgbClr val="000000">
                      <a:lumMod val="75000"/>
                      <a:lumOff val="25000"/>
                    </a:srgbClr>
                  </a:solidFill>
                  <a:latin typeface="Arial" charset="0"/>
                </a:rPr>
                <a:t>Évaluation</a:t>
              </a:r>
              <a:r>
                <a:rPr lang="fr-CA" sz="1400" dirty="0">
                  <a:solidFill>
                    <a:srgbClr val="000000">
                      <a:lumMod val="75000"/>
                      <a:lumOff val="25000"/>
                    </a:srgbClr>
                  </a:solidFill>
                  <a:latin typeface="Arial" charset="0"/>
                </a:rPr>
                <a:t> ressources</a:t>
              </a:r>
            </a:p>
            <a:p>
              <a:pPr marL="0" marR="0" lvl="0" indent="0" algn="l" defTabSz="914400" rtl="0" eaLnBrk="0" fontAlgn="base" latinLnBrk="0" hangingPunct="0">
                <a:lnSpc>
                  <a:spcPct val="5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CA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>
                      <a:lumMod val="75000"/>
                      <a:lumOff val="25000"/>
                    </a:srgbClr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Auto apprentissage</a:t>
              </a:r>
              <a:endParaRPr kumimoji="0" lang="fr-CA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Times New Roman" charset="0"/>
                <a:ea typeface="+mn-ea"/>
                <a:cs typeface="+mn-cs"/>
              </a:endParaRPr>
            </a:p>
          </p:txBody>
        </p:sp>
        <p:sp>
          <p:nvSpPr>
            <p:cNvPr id="38" name="Text Box 36">
              <a:extLst>
                <a:ext uri="{FF2B5EF4-FFF2-40B4-BE49-F238E27FC236}">
                  <a16:creationId xmlns:a16="http://schemas.microsoft.com/office/drawing/2014/main" id="{518957B9-0BAE-458B-B177-2539C73EBD8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75" y="3327"/>
              <a:ext cx="1206" cy="862"/>
            </a:xfrm>
            <a:prstGeom prst="rect">
              <a:avLst/>
            </a:prstGeom>
            <a:grpFill/>
            <a:ln w="19050">
              <a:solidFill>
                <a:srgbClr val="446CA5"/>
              </a:solidFill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>
              <a:no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5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CA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  <a:p>
              <a:pPr marL="0" marR="0" lvl="0" indent="0" algn="l" defTabSz="914400" rtl="0" eaLnBrk="0" fontAlgn="base" latinLnBrk="0" hangingPunct="0"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CA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>
                      <a:lumMod val="75000"/>
                      <a:lumOff val="25000"/>
                    </a:srgbClr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Situation problème complexe </a:t>
              </a:r>
              <a:r>
                <a:rPr kumimoji="0" lang="fr-CA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>
                      <a:lumMod val="75000"/>
                      <a:lumOff val="25000"/>
                    </a:srgbClr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compréhension</a:t>
              </a:r>
            </a:p>
            <a:p>
              <a:pPr marL="0" marR="0" lvl="0" indent="0" algn="l" defTabSz="914400" rtl="0" eaLnBrk="0" fontAlgn="base" latinLnBrk="0" hangingPunct="0"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CA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>
                      <a:lumMod val="75000"/>
                      <a:lumOff val="25000"/>
                    </a:srgbClr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Ressources</a:t>
              </a:r>
              <a:endParaRPr kumimoji="0" lang="fr-CA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Times New Roman" charset="0"/>
                <a:ea typeface="+mn-ea"/>
                <a:cs typeface="+mn-cs"/>
              </a:endParaRPr>
            </a:p>
          </p:txBody>
        </p:sp>
        <p:sp>
          <p:nvSpPr>
            <p:cNvPr id="39" name="Text Box 52">
              <a:extLst>
                <a:ext uri="{FF2B5EF4-FFF2-40B4-BE49-F238E27FC236}">
                  <a16:creationId xmlns:a16="http://schemas.microsoft.com/office/drawing/2014/main" id="{055FDC81-168B-4DA0-9074-E950FB5B495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48" y="2597"/>
              <a:ext cx="1533" cy="678"/>
            </a:xfrm>
            <a:prstGeom prst="rect">
              <a:avLst/>
            </a:prstGeom>
            <a:grpFill/>
            <a:ln w="19050">
              <a:solidFill>
                <a:srgbClr val="446CA5"/>
              </a:solidFill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5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CA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5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CA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>
                      <a:lumMod val="75000"/>
                      <a:lumOff val="25000"/>
                    </a:srgbClr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Contact</a:t>
              </a:r>
            </a:p>
            <a:p>
              <a:pPr marL="0" marR="0" lvl="0" indent="0" algn="l" defTabSz="914400" rtl="0" eaLnBrk="0" fontAlgn="base" latinLnBrk="0" hangingPunct="0">
                <a:lnSpc>
                  <a:spcPct val="5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CA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>
                      <a:lumMod val="75000"/>
                      <a:lumOff val="25000"/>
                    </a:srgbClr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Réalités professionnelles</a:t>
              </a:r>
              <a:endParaRPr kumimoji="0" lang="fr-CA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5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CA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>
                      <a:lumMod val="75000"/>
                      <a:lumOff val="25000"/>
                    </a:srgbClr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Liens </a:t>
              </a:r>
            </a:p>
            <a:p>
              <a:pPr marL="0" marR="0" lvl="0" indent="0" algn="l" defTabSz="914400" rtl="0" eaLnBrk="0" fontAlgn="base" latinLnBrk="0" hangingPunct="0">
                <a:lnSpc>
                  <a:spcPct val="5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CA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>
                      <a:lumMod val="75000"/>
                      <a:lumOff val="25000"/>
                    </a:srgbClr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Théorie - pratique</a:t>
              </a:r>
              <a:endParaRPr kumimoji="0" lang="fr-CA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Times New Roman" charset="0"/>
                <a:ea typeface="+mn-ea"/>
                <a:cs typeface="+mn-cs"/>
              </a:endParaRPr>
            </a:p>
          </p:txBody>
        </p:sp>
      </p:grpSp>
      <p:sp>
        <p:nvSpPr>
          <p:cNvPr id="40" name="Flèche : double flèche verticale 39">
            <a:extLst>
              <a:ext uri="{FF2B5EF4-FFF2-40B4-BE49-F238E27FC236}">
                <a16:creationId xmlns:a16="http://schemas.microsoft.com/office/drawing/2014/main" id="{3243740D-B247-465F-8F5F-D83F6E8CD9A4}"/>
              </a:ext>
            </a:extLst>
          </p:cNvPr>
          <p:cNvSpPr/>
          <p:nvPr/>
        </p:nvSpPr>
        <p:spPr bwMode="auto">
          <a:xfrm rot="2377035">
            <a:off x="5517567" y="3105431"/>
            <a:ext cx="144622" cy="1069310"/>
          </a:xfrm>
          <a:prstGeom prst="upDownArrow">
            <a:avLst/>
          </a:prstGeom>
          <a:solidFill>
            <a:srgbClr val="446CA5"/>
          </a:solidFill>
          <a:ln w="9525" cap="flat" cmpd="sng" algn="ctr">
            <a:solidFill>
              <a:srgbClr val="314D77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CA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Black" pitchFamily="34" charset="0"/>
              <a:ea typeface="+mn-ea"/>
              <a:cs typeface="+mn-cs"/>
            </a:endParaRPr>
          </a:p>
        </p:txBody>
      </p:sp>
      <p:sp>
        <p:nvSpPr>
          <p:cNvPr id="41" name="Flèche : double flèche verticale 40">
            <a:extLst>
              <a:ext uri="{FF2B5EF4-FFF2-40B4-BE49-F238E27FC236}">
                <a16:creationId xmlns:a16="http://schemas.microsoft.com/office/drawing/2014/main" id="{8E0ABB54-6309-43DD-912C-894DB4918BD7}"/>
              </a:ext>
            </a:extLst>
          </p:cNvPr>
          <p:cNvSpPr/>
          <p:nvPr/>
        </p:nvSpPr>
        <p:spPr bwMode="auto">
          <a:xfrm rot="8379166">
            <a:off x="6477251" y="3107049"/>
            <a:ext cx="144622" cy="1069310"/>
          </a:xfrm>
          <a:prstGeom prst="upDownArrow">
            <a:avLst/>
          </a:prstGeom>
          <a:solidFill>
            <a:srgbClr val="446CA5"/>
          </a:solidFill>
          <a:ln w="9525" cap="flat" cmpd="sng" algn="ctr">
            <a:solidFill>
              <a:srgbClr val="314D77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CA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Black" pitchFamily="34" charset="0"/>
              <a:ea typeface="+mn-ea"/>
              <a:cs typeface="+mn-cs"/>
            </a:endParaRPr>
          </a:p>
        </p:txBody>
      </p:sp>
      <p:sp>
        <p:nvSpPr>
          <p:cNvPr id="42" name="Flèche : double flèche verticale 41">
            <a:extLst>
              <a:ext uri="{FF2B5EF4-FFF2-40B4-BE49-F238E27FC236}">
                <a16:creationId xmlns:a16="http://schemas.microsoft.com/office/drawing/2014/main" id="{B819F481-764B-4750-8A17-9817AA578926}"/>
              </a:ext>
            </a:extLst>
          </p:cNvPr>
          <p:cNvSpPr/>
          <p:nvPr/>
        </p:nvSpPr>
        <p:spPr bwMode="auto">
          <a:xfrm rot="5400000">
            <a:off x="5992947" y="3715920"/>
            <a:ext cx="144622" cy="1069310"/>
          </a:xfrm>
          <a:prstGeom prst="upDownArrow">
            <a:avLst/>
          </a:prstGeom>
          <a:solidFill>
            <a:srgbClr val="446CA5"/>
          </a:solidFill>
          <a:ln w="9525" cap="flat" cmpd="sng" algn="ctr">
            <a:solidFill>
              <a:srgbClr val="314D77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CA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Black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51889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40" grpId="0" animBg="1"/>
      <p:bldP spid="41" grpId="0" animBg="1"/>
      <p:bldP spid="4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>
            <a:extLst>
              <a:ext uri="{FF2B5EF4-FFF2-40B4-BE49-F238E27FC236}">
                <a16:creationId xmlns:a16="http://schemas.microsoft.com/office/drawing/2014/main" id="{967B4413-9233-4810-AB9E-56C50ADC21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60046"/>
            <a:ext cx="12190604" cy="461825"/>
          </a:xfrm>
        </p:spPr>
        <p:txBody>
          <a:bodyPr>
            <a:noAutofit/>
          </a:bodyPr>
          <a:lstStyle/>
          <a:p>
            <a:pPr algn="l"/>
            <a:r>
              <a:rPr lang="fr-CA" sz="4000" dirty="0"/>
              <a:t>Les références – L’apprentissage par problèmes</a:t>
            </a:r>
          </a:p>
        </p:txBody>
      </p:sp>
      <p:sp>
        <p:nvSpPr>
          <p:cNvPr id="4" name="Espace réservé du texte 4">
            <a:extLst>
              <a:ext uri="{FF2B5EF4-FFF2-40B4-BE49-F238E27FC236}">
                <a16:creationId xmlns:a16="http://schemas.microsoft.com/office/drawing/2014/main" id="{D1EFA107-6D8D-42AE-A6AE-2564CB5F2659}"/>
              </a:ext>
            </a:extLst>
          </p:cNvPr>
          <p:cNvSpPr txBox="1">
            <a:spLocks/>
          </p:cNvSpPr>
          <p:nvPr/>
        </p:nvSpPr>
        <p:spPr>
          <a:xfrm>
            <a:off x="919163" y="1455736"/>
            <a:ext cx="8429373" cy="4451770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endParaRPr lang="fr-CA" sz="8800" dirty="0"/>
          </a:p>
          <a:p>
            <a:endParaRPr lang="fr-CA" dirty="0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2E393717-BA10-4C14-B4BC-414B51926DF0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9989" y="1904041"/>
            <a:ext cx="7760368" cy="5170527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0BFFC51E-62B5-44C3-9E61-1B9747AE70A7}"/>
              </a:ext>
            </a:extLst>
          </p:cNvPr>
          <p:cNvSpPr/>
          <p:nvPr/>
        </p:nvSpPr>
        <p:spPr>
          <a:xfrm>
            <a:off x="705394" y="1557962"/>
            <a:ext cx="9744891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>
                <a:latin typeface="Arial" charset="0"/>
              </a:rPr>
              <a:t>BARROWS, H. S. (1985). </a:t>
            </a:r>
            <a:r>
              <a:rPr lang="en-CA" i="1" dirty="0">
                <a:latin typeface="Arial" charset="0"/>
              </a:rPr>
              <a:t>How to design a problem-based curriculum for the preclinical years.</a:t>
            </a:r>
            <a:r>
              <a:rPr lang="en-CA" dirty="0">
                <a:latin typeface="Arial" charset="0"/>
              </a:rPr>
              <a:t> Springer Publishing Company.</a:t>
            </a:r>
          </a:p>
          <a:p>
            <a:endParaRPr lang="en-CA" dirty="0">
              <a:latin typeface="Arial" charset="0"/>
            </a:endParaRPr>
          </a:p>
          <a:p>
            <a:r>
              <a:rPr lang="en-CA" dirty="0">
                <a:latin typeface="Arial" charset="0"/>
              </a:rPr>
              <a:t>BARROWS, H. S. (1986). A taxonomy of problem-based learning methods. </a:t>
            </a:r>
            <a:r>
              <a:rPr lang="fr-FR" i="1" dirty="0" err="1">
                <a:latin typeface="Arial" charset="0"/>
              </a:rPr>
              <a:t>Medical</a:t>
            </a:r>
            <a:r>
              <a:rPr lang="fr-FR" i="1" dirty="0">
                <a:latin typeface="Arial" charset="0"/>
              </a:rPr>
              <a:t> Education. 20</a:t>
            </a:r>
            <a:r>
              <a:rPr lang="fr-FR" dirty="0">
                <a:latin typeface="Arial" charset="0"/>
              </a:rPr>
              <a:t>, 481-486.</a:t>
            </a:r>
          </a:p>
          <a:p>
            <a:endParaRPr lang="fr-FR" dirty="0">
              <a:latin typeface="Arial" charset="0"/>
            </a:endParaRPr>
          </a:p>
          <a:p>
            <a:r>
              <a:rPr lang="en-CA" dirty="0">
                <a:latin typeface="Arial" charset="0"/>
              </a:rPr>
              <a:t>BÉDARD, D. (2000, oct.). </a:t>
            </a:r>
            <a:r>
              <a:rPr lang="fr-CA" i="1" dirty="0">
                <a:latin typeface="Arial" charset="0"/>
              </a:rPr>
              <a:t>L’apprentissage par </a:t>
            </a:r>
            <a:r>
              <a:rPr lang="fr-CA" i="1" dirty="0" err="1">
                <a:latin typeface="Arial" charset="0"/>
              </a:rPr>
              <a:t>problèMes</a:t>
            </a:r>
            <a:r>
              <a:rPr lang="fr-CA" dirty="0">
                <a:latin typeface="Arial" charset="0"/>
              </a:rPr>
              <a:t>, communication présentée dans le cadre des Capsules pédagogiques du Service de Soutien à l’Enseignement, Université de Sherbrooke, Québec.</a:t>
            </a:r>
            <a:endParaRPr lang="en-CA" dirty="0">
              <a:latin typeface="Arial" charset="0"/>
            </a:endParaRPr>
          </a:p>
          <a:p>
            <a:endParaRPr lang="en-CA" dirty="0">
              <a:latin typeface="Arial" charset="0"/>
            </a:endParaRPr>
          </a:p>
          <a:p>
            <a:r>
              <a:rPr lang="en-CA" dirty="0">
                <a:latin typeface="Arial" charset="0"/>
              </a:rPr>
              <a:t>FRENAY, M. (1996). </a:t>
            </a:r>
            <a:r>
              <a:rPr lang="fr-FR" dirty="0">
                <a:latin typeface="Arial" charset="0"/>
              </a:rPr>
              <a:t>Favoriser un apprentissage de qualité.</a:t>
            </a:r>
            <a:r>
              <a:rPr lang="fr-FR" i="1" dirty="0">
                <a:latin typeface="Arial" charset="0"/>
              </a:rPr>
              <a:t> </a:t>
            </a:r>
            <a:r>
              <a:rPr lang="fr-FR" dirty="0">
                <a:latin typeface="Arial" charset="0"/>
              </a:rPr>
              <a:t>In </a:t>
            </a:r>
            <a:r>
              <a:rPr lang="fr-CA" i="1" dirty="0">
                <a:latin typeface="Arial" charset="0"/>
              </a:rPr>
              <a:t>Enseigner à l'Université : un métier qui s'apprend?</a:t>
            </a:r>
            <a:r>
              <a:rPr lang="fr-FR" i="1" dirty="0">
                <a:latin typeface="Arial" charset="0"/>
              </a:rPr>
              <a:t>. </a:t>
            </a:r>
            <a:r>
              <a:rPr lang="fr-FR" dirty="0">
                <a:latin typeface="Arial" charset="0"/>
              </a:rPr>
              <a:t>Jean Donnay, Marc Romainville. (</a:t>
            </a:r>
            <a:r>
              <a:rPr lang="fr-FR" dirty="0" err="1">
                <a:latin typeface="Arial" charset="0"/>
              </a:rPr>
              <a:t>Éds</a:t>
            </a:r>
            <a:r>
              <a:rPr lang="fr-FR" dirty="0">
                <a:latin typeface="Arial" charset="0"/>
              </a:rPr>
              <a:t>). </a:t>
            </a:r>
            <a:r>
              <a:rPr lang="fr-CA" dirty="0">
                <a:latin typeface="Arial" charset="0"/>
              </a:rPr>
              <a:t>Bruxelles : De Boeck Université.</a:t>
            </a:r>
            <a:endParaRPr lang="fr-FR" i="1" dirty="0">
              <a:latin typeface="Arial" charset="0"/>
            </a:endParaRPr>
          </a:p>
          <a:p>
            <a:endParaRPr lang="fr-CA" dirty="0">
              <a:latin typeface="Arial" charset="0"/>
            </a:endParaRPr>
          </a:p>
          <a:p>
            <a:r>
              <a:rPr lang="fr-FR" dirty="0">
                <a:latin typeface="Arial" charset="0"/>
              </a:rPr>
              <a:t>LEBRUN, M. (1999). </a:t>
            </a:r>
            <a:r>
              <a:rPr lang="fr-CA" i="1" dirty="0">
                <a:latin typeface="Arial" charset="0"/>
              </a:rPr>
              <a:t>Des technologies pour enseigner.</a:t>
            </a:r>
            <a:r>
              <a:rPr lang="fr-CA" dirty="0">
                <a:latin typeface="Arial" charset="0"/>
              </a:rPr>
              <a:t> Bruxelles : De Bock Université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9604481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>
            <a:extLst>
              <a:ext uri="{FF2B5EF4-FFF2-40B4-BE49-F238E27FC236}">
                <a16:creationId xmlns:a16="http://schemas.microsoft.com/office/drawing/2014/main" id="{967B4413-9233-4810-AB9E-56C50ADC21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60046"/>
            <a:ext cx="12190604" cy="461825"/>
          </a:xfrm>
        </p:spPr>
        <p:txBody>
          <a:bodyPr>
            <a:noAutofit/>
          </a:bodyPr>
          <a:lstStyle/>
          <a:p>
            <a:r>
              <a:rPr lang="fr-CA" sz="4000" dirty="0"/>
              <a:t>L’apprentissage par projet</a:t>
            </a:r>
          </a:p>
        </p:txBody>
      </p:sp>
      <p:sp>
        <p:nvSpPr>
          <p:cNvPr id="22" name="Line 21">
            <a:extLst>
              <a:ext uri="{FF2B5EF4-FFF2-40B4-BE49-F238E27FC236}">
                <a16:creationId xmlns:a16="http://schemas.microsoft.com/office/drawing/2014/main" id="{1246EC75-7195-4FB8-A2E8-44D59ADADE47}"/>
              </a:ext>
            </a:extLst>
          </p:cNvPr>
          <p:cNvSpPr>
            <a:spLocks noChangeShapeType="1"/>
          </p:cNvSpPr>
          <p:nvPr/>
        </p:nvSpPr>
        <p:spPr bwMode="auto">
          <a:xfrm>
            <a:off x="5654843" y="4301387"/>
            <a:ext cx="1058863" cy="0"/>
          </a:xfrm>
          <a:prstGeom prst="line">
            <a:avLst/>
          </a:prstGeom>
          <a:noFill/>
          <a:ln w="22225">
            <a:solidFill>
              <a:srgbClr val="FFFFFF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CA" sz="2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Black" pitchFamily="34" charset="0"/>
              <a:ea typeface="+mn-ea"/>
              <a:cs typeface="+mn-cs"/>
            </a:endParaRPr>
          </a:p>
        </p:txBody>
      </p:sp>
      <p:sp>
        <p:nvSpPr>
          <p:cNvPr id="23" name="Line 22">
            <a:extLst>
              <a:ext uri="{FF2B5EF4-FFF2-40B4-BE49-F238E27FC236}">
                <a16:creationId xmlns:a16="http://schemas.microsoft.com/office/drawing/2014/main" id="{ACD1A063-990E-4F4E-AB4A-AF767E5D40A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426243" y="3310787"/>
            <a:ext cx="412750" cy="469900"/>
          </a:xfrm>
          <a:prstGeom prst="line">
            <a:avLst/>
          </a:prstGeom>
          <a:noFill/>
          <a:ln w="22225">
            <a:solidFill>
              <a:srgbClr val="FFFFFF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CA" sz="2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Black" pitchFamily="34" charset="0"/>
              <a:ea typeface="+mn-ea"/>
              <a:cs typeface="+mn-cs"/>
            </a:endParaRPr>
          </a:p>
        </p:txBody>
      </p:sp>
      <p:sp>
        <p:nvSpPr>
          <p:cNvPr id="24" name="Line 23">
            <a:extLst>
              <a:ext uri="{FF2B5EF4-FFF2-40B4-BE49-F238E27FC236}">
                <a16:creationId xmlns:a16="http://schemas.microsoft.com/office/drawing/2014/main" id="{C38FEF80-7CE6-45A2-941E-2978D985A4E9}"/>
              </a:ext>
            </a:extLst>
          </p:cNvPr>
          <p:cNvSpPr>
            <a:spLocks noChangeShapeType="1"/>
          </p:cNvSpPr>
          <p:nvPr/>
        </p:nvSpPr>
        <p:spPr bwMode="auto">
          <a:xfrm>
            <a:off x="6493043" y="3310787"/>
            <a:ext cx="465138" cy="439738"/>
          </a:xfrm>
          <a:prstGeom prst="line">
            <a:avLst/>
          </a:prstGeom>
          <a:noFill/>
          <a:ln w="22225">
            <a:solidFill>
              <a:srgbClr val="FFFFFF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CA" sz="2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Black" pitchFamily="34" charset="0"/>
              <a:ea typeface="+mn-ea"/>
              <a:cs typeface="+mn-cs"/>
            </a:endParaRPr>
          </a:p>
        </p:txBody>
      </p:sp>
      <p:sp>
        <p:nvSpPr>
          <p:cNvPr id="25" name="Oval 25">
            <a:extLst>
              <a:ext uri="{FF2B5EF4-FFF2-40B4-BE49-F238E27FC236}">
                <a16:creationId xmlns:a16="http://schemas.microsoft.com/office/drawing/2014/main" id="{685FD886-E47C-4F6B-B526-4D0C365C44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86300" y="2556613"/>
            <a:ext cx="519112" cy="527050"/>
          </a:xfrm>
          <a:prstGeom prst="ellipse">
            <a:avLst/>
          </a:prstGeom>
          <a:gradFill flip="none" rotWithShape="1">
            <a:gsLst>
              <a:gs pos="0">
                <a:srgbClr val="446CA5">
                  <a:tint val="66000"/>
                  <a:satMod val="160000"/>
                </a:srgbClr>
              </a:gs>
              <a:gs pos="50000">
                <a:srgbClr val="446CA5">
                  <a:tint val="44500"/>
                  <a:satMod val="160000"/>
                </a:srgbClr>
              </a:gs>
              <a:gs pos="100000">
                <a:srgbClr val="446CA5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 w="9525">
            <a:noFill/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CA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pyrus" panose="03070502060502030205" pitchFamily="66" charset="0"/>
                <a:ea typeface="+mn-ea"/>
                <a:cs typeface="+mn-cs"/>
              </a:rPr>
              <a:t>Apprenant</a:t>
            </a:r>
            <a:endParaRPr kumimoji="0" lang="fr-CA" sz="2800" b="1" i="0" u="none" strike="noStrike" kern="1200" cap="none" spc="0" normalizeH="0" baseline="0" noProof="0" dirty="0">
              <a:ln>
                <a:noFill/>
              </a:ln>
              <a:solidFill>
                <a:srgbClr val="CC0000"/>
              </a:solidFill>
              <a:effectLst/>
              <a:uLnTx/>
              <a:uFillTx/>
              <a:latin typeface="Papyrus" panose="03070502060502030205" pitchFamily="66" charset="0"/>
              <a:ea typeface="+mn-ea"/>
              <a:cs typeface="+mn-cs"/>
            </a:endParaRPr>
          </a:p>
        </p:txBody>
      </p:sp>
      <p:sp>
        <p:nvSpPr>
          <p:cNvPr id="26" name="Oval 26">
            <a:extLst>
              <a:ext uri="{FF2B5EF4-FFF2-40B4-BE49-F238E27FC236}">
                <a16:creationId xmlns:a16="http://schemas.microsoft.com/office/drawing/2014/main" id="{3C9D3576-C852-4089-A052-428EBCAC34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07843" y="4280750"/>
            <a:ext cx="518400" cy="527050"/>
          </a:xfrm>
          <a:prstGeom prst="ellipse">
            <a:avLst/>
          </a:prstGeom>
          <a:gradFill flip="none" rotWithShape="1">
            <a:gsLst>
              <a:gs pos="0">
                <a:srgbClr val="446CA5">
                  <a:tint val="66000"/>
                  <a:satMod val="160000"/>
                </a:srgbClr>
              </a:gs>
              <a:gs pos="50000">
                <a:srgbClr val="446CA5">
                  <a:tint val="44500"/>
                  <a:satMod val="160000"/>
                </a:srgbClr>
              </a:gs>
              <a:gs pos="100000">
                <a:srgbClr val="446CA5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 w="9525">
            <a:noFill/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CA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pyrus" panose="03070502060502030205" pitchFamily="66" charset="0"/>
                <a:ea typeface="+mn-ea"/>
                <a:cs typeface="+mn-cs"/>
              </a:rPr>
              <a:t>Professeur</a:t>
            </a:r>
            <a:endParaRPr kumimoji="0" lang="fr-CA" sz="2800" b="1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Papyrus" panose="03070502060502030205" pitchFamily="66" charset="0"/>
              <a:ea typeface="+mn-ea"/>
              <a:cs typeface="+mn-cs"/>
            </a:endParaRPr>
          </a:p>
        </p:txBody>
      </p:sp>
      <p:sp>
        <p:nvSpPr>
          <p:cNvPr id="27" name="Oval 27">
            <a:extLst>
              <a:ext uri="{FF2B5EF4-FFF2-40B4-BE49-F238E27FC236}">
                <a16:creationId xmlns:a16="http://schemas.microsoft.com/office/drawing/2014/main" id="{9C5DF068-E494-4877-8828-1CE1EFD647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80669" y="4280750"/>
            <a:ext cx="519113" cy="527050"/>
          </a:xfrm>
          <a:prstGeom prst="ellipse">
            <a:avLst/>
          </a:prstGeom>
          <a:gradFill flip="none" rotWithShape="1">
            <a:gsLst>
              <a:gs pos="0">
                <a:srgbClr val="446CA5">
                  <a:tint val="66000"/>
                  <a:satMod val="160000"/>
                </a:srgbClr>
              </a:gs>
              <a:gs pos="50000">
                <a:srgbClr val="446CA5">
                  <a:tint val="44500"/>
                  <a:satMod val="160000"/>
                </a:srgbClr>
              </a:gs>
              <a:gs pos="100000">
                <a:srgbClr val="446CA5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 w="9525">
            <a:noFill/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CA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pyrus" panose="03070502060502030205" pitchFamily="66" charset="0"/>
                <a:ea typeface="+mn-ea"/>
                <a:cs typeface="+mn-cs"/>
              </a:rPr>
              <a:t>Contenu</a:t>
            </a:r>
            <a:endParaRPr kumimoji="0" lang="fr-CA" sz="2800" b="1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Papyrus" panose="03070502060502030205" pitchFamily="66" charset="0"/>
              <a:ea typeface="+mn-ea"/>
              <a:cs typeface="+mn-cs"/>
            </a:endParaRPr>
          </a:p>
        </p:txBody>
      </p:sp>
      <p:sp>
        <p:nvSpPr>
          <p:cNvPr id="28" name="Text Box 31">
            <a:extLst>
              <a:ext uri="{FF2B5EF4-FFF2-40B4-BE49-F238E27FC236}">
                <a16:creationId xmlns:a16="http://schemas.microsoft.com/office/drawing/2014/main" id="{69E323C3-FEDA-429E-BAE8-9207751BBF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2273" y="5132000"/>
            <a:ext cx="2232000" cy="1368000"/>
          </a:xfrm>
          <a:prstGeom prst="rect">
            <a:avLst/>
          </a:prstGeom>
          <a:solidFill>
            <a:srgbClr val="DCE4F0"/>
          </a:solidFill>
          <a:ln w="19050">
            <a:solidFill>
              <a:srgbClr val="446CA5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noAutofit/>
          </a:bodyPr>
          <a:lstStyle/>
          <a:p>
            <a:pPr lvl="0" eaLnBrk="0" fontAlgn="base" hangingPunct="0">
              <a:spcAft>
                <a:spcPct val="0"/>
              </a:spcAft>
            </a:pPr>
            <a:r>
              <a:rPr lang="fr-CA" sz="1400" b="1" dirty="0">
                <a:solidFill>
                  <a:srgbClr val="000000"/>
                </a:solidFill>
                <a:latin typeface="Arial" charset="0"/>
              </a:rPr>
              <a:t>Rôles</a:t>
            </a:r>
          </a:p>
          <a:p>
            <a:pPr lvl="0" eaLnBrk="0" fontAlgn="base" hangingPunct="0">
              <a:spcAft>
                <a:spcPct val="0"/>
              </a:spcAft>
            </a:pPr>
            <a:r>
              <a:rPr lang="fr-CA" sz="1400" dirty="0">
                <a:solidFill>
                  <a:srgbClr val="000000"/>
                </a:solidFill>
                <a:latin typeface="Arial" charset="0"/>
              </a:rPr>
              <a:t>Encadre, supervise, entraîne, adapte interventions/besoins, exige contrat d’</a:t>
            </a:r>
            <a:r>
              <a:rPr lang="fr-CA" sz="1400" dirty="0" err="1">
                <a:solidFill>
                  <a:srgbClr val="000000"/>
                </a:solidFill>
                <a:latin typeface="Arial" charset="0"/>
              </a:rPr>
              <a:t>apprent</a:t>
            </a:r>
            <a:r>
              <a:rPr lang="fr-CA" sz="1400" dirty="0">
                <a:solidFill>
                  <a:srgbClr val="000000"/>
                </a:solidFill>
                <a:latin typeface="Arial" charset="0"/>
              </a:rPr>
              <a:t>. ou plan de travail</a:t>
            </a:r>
          </a:p>
        </p:txBody>
      </p:sp>
      <p:sp>
        <p:nvSpPr>
          <p:cNvPr id="29" name="Text Box 32">
            <a:extLst>
              <a:ext uri="{FF2B5EF4-FFF2-40B4-BE49-F238E27FC236}">
                <a16:creationId xmlns:a16="http://schemas.microsoft.com/office/drawing/2014/main" id="{262212E6-70A9-4C13-830A-EF3A5C105E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2273" y="3784500"/>
            <a:ext cx="2232000" cy="1296000"/>
          </a:xfrm>
          <a:prstGeom prst="rect">
            <a:avLst/>
          </a:prstGeom>
          <a:solidFill>
            <a:srgbClr val="DCE4F0"/>
          </a:solidFill>
          <a:ln w="19050">
            <a:solidFill>
              <a:srgbClr val="446CA5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Autofit/>
          </a:bodyPr>
          <a:lstStyle/>
          <a:p>
            <a:pPr lvl="0" eaLnBrk="0" fontAlgn="base" hangingPunct="0">
              <a:lnSpc>
                <a:spcPct val="50000"/>
              </a:lnSpc>
              <a:spcBef>
                <a:spcPct val="50000"/>
              </a:spcBef>
              <a:spcAft>
                <a:spcPct val="0"/>
              </a:spcAft>
            </a:pPr>
            <a:endParaRPr lang="fr-CA" sz="1400" b="1" dirty="0">
              <a:solidFill>
                <a:srgbClr val="000000"/>
              </a:solidFill>
              <a:latin typeface="Arial" charset="0"/>
            </a:endParaRPr>
          </a:p>
          <a:p>
            <a:pPr lvl="0" eaLnBrk="0" fontAlgn="base" hangingPunct="0">
              <a:spcAft>
                <a:spcPct val="0"/>
              </a:spcAft>
            </a:pPr>
            <a:r>
              <a:rPr lang="fr-CA" sz="1400" b="1" dirty="0">
                <a:solidFill>
                  <a:srgbClr val="000000"/>
                </a:solidFill>
                <a:latin typeface="Arial" charset="0"/>
              </a:rPr>
              <a:t>Organisation</a:t>
            </a:r>
            <a:endParaRPr lang="fr-CA" sz="1400" dirty="0">
              <a:solidFill>
                <a:srgbClr val="000000"/>
              </a:solidFill>
              <a:latin typeface="Arial" charset="0"/>
            </a:endParaRPr>
          </a:p>
          <a:p>
            <a:pPr lvl="0" eaLnBrk="0" fontAlgn="base" hangingPunct="0">
              <a:spcAft>
                <a:spcPct val="0"/>
              </a:spcAft>
            </a:pPr>
            <a:r>
              <a:rPr lang="fr-CA" sz="1400" dirty="0">
                <a:solidFill>
                  <a:srgbClr val="000000"/>
                </a:solidFill>
                <a:latin typeface="Arial" charset="0"/>
              </a:rPr>
              <a:t>Objectifs/contenu</a:t>
            </a:r>
          </a:p>
          <a:p>
            <a:pPr lvl="0" eaLnBrk="0" fontAlgn="base" hangingPunct="0">
              <a:spcAft>
                <a:spcPct val="0"/>
              </a:spcAft>
            </a:pPr>
            <a:r>
              <a:rPr lang="fr-CA" sz="1400" dirty="0">
                <a:solidFill>
                  <a:srgbClr val="000000"/>
                </a:solidFill>
                <a:latin typeface="Arial" charset="0"/>
              </a:rPr>
              <a:t>Thème et sujets / potentiel d’intégration / projet d’évaluation</a:t>
            </a:r>
            <a:endParaRPr lang="fr-CA" sz="1400" dirty="0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30" name="Text Box 33">
            <a:extLst>
              <a:ext uri="{FF2B5EF4-FFF2-40B4-BE49-F238E27FC236}">
                <a16:creationId xmlns:a16="http://schemas.microsoft.com/office/drawing/2014/main" id="{AC7E960B-F8C3-4490-95DE-623E24CFE7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62603" y="5128826"/>
            <a:ext cx="2268000" cy="1368000"/>
          </a:xfrm>
          <a:prstGeom prst="rect">
            <a:avLst/>
          </a:prstGeom>
          <a:solidFill>
            <a:srgbClr val="DCE4F0"/>
          </a:solidFill>
          <a:ln w="19050">
            <a:solidFill>
              <a:srgbClr val="446CA5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Autofit/>
          </a:bodyPr>
          <a:lstStyle/>
          <a:p>
            <a:pPr marL="0" marR="0" lvl="0" indent="0" algn="l" defTabSz="914400" rtl="0" eaLnBrk="0" fontAlgn="base" latinLnBrk="0" hangingPunct="0">
              <a:lnSpc>
                <a:spcPct val="5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CA" sz="400" b="1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75000"/>
                  <a:lumOff val="25000"/>
                </a:srgbClr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5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CA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Approche </a:t>
            </a:r>
            <a:endParaRPr kumimoji="0" lang="fr-CA" sz="14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75000"/>
                  <a:lumOff val="25000"/>
                </a:srgbClr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5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CA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Interactive</a:t>
            </a:r>
          </a:p>
          <a:p>
            <a:pPr marL="0" marR="0" lvl="0" indent="0" algn="l" defTabSz="914400" rtl="0" eaLnBrk="0" fontAlgn="base" latinLnBrk="0" hangingPunct="0">
              <a:lnSpc>
                <a:spcPct val="5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CA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Directive/démarche</a:t>
            </a:r>
          </a:p>
          <a:p>
            <a:pPr marL="0" marR="0" lvl="0" indent="0" algn="l" defTabSz="914400" rtl="0" eaLnBrk="0" fontAlgn="base" latinLnBrk="0" hangingPunct="0">
              <a:lnSpc>
                <a:spcPct val="5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CA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Non directive/fond</a:t>
            </a:r>
          </a:p>
          <a:p>
            <a:pPr marL="0" marR="0" lvl="0" indent="0" algn="l" defTabSz="914400" rtl="0" eaLnBrk="0" fontAlgn="base" latinLnBrk="0" hangingPunct="0">
              <a:lnSpc>
                <a:spcPct val="5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CA" sz="5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5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CA" sz="5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charset="0"/>
              <a:ea typeface="+mn-ea"/>
              <a:cs typeface="+mn-cs"/>
            </a:endParaRPr>
          </a:p>
        </p:txBody>
      </p:sp>
      <p:grpSp>
        <p:nvGrpSpPr>
          <p:cNvPr id="31" name="Group 54">
            <a:extLst>
              <a:ext uri="{FF2B5EF4-FFF2-40B4-BE49-F238E27FC236}">
                <a16:creationId xmlns:a16="http://schemas.microsoft.com/office/drawing/2014/main" id="{D75C716F-8EA3-4768-A95C-6C249992BE74}"/>
              </a:ext>
            </a:extLst>
          </p:cNvPr>
          <p:cNvGrpSpPr>
            <a:grpSpLocks/>
          </p:cNvGrpSpPr>
          <p:nvPr/>
        </p:nvGrpSpPr>
        <p:grpSpPr bwMode="auto">
          <a:xfrm>
            <a:off x="972273" y="1197853"/>
            <a:ext cx="10268414" cy="2283985"/>
            <a:chOff x="246" y="729"/>
            <a:chExt cx="6394" cy="1290"/>
          </a:xfrm>
        </p:grpSpPr>
        <p:sp>
          <p:nvSpPr>
            <p:cNvPr id="32" name="Text Box 37">
              <a:extLst>
                <a:ext uri="{FF2B5EF4-FFF2-40B4-BE49-F238E27FC236}">
                  <a16:creationId xmlns:a16="http://schemas.microsoft.com/office/drawing/2014/main" id="{42D26711-12E4-4BEE-955B-F44782AB209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07" y="729"/>
              <a:ext cx="2152" cy="407"/>
            </a:xfrm>
            <a:prstGeom prst="rect">
              <a:avLst/>
            </a:prstGeom>
            <a:solidFill>
              <a:srgbClr val="DCE4F0"/>
            </a:solidFill>
            <a:ln w="19050">
              <a:solidFill>
                <a:srgbClr val="446CA5"/>
              </a:solidFill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>
              <a:noAutofit/>
            </a:bodyPr>
            <a:lstStyle/>
            <a:p>
              <a:endParaRPr lang="fr-CA" sz="400" b="1" dirty="0">
                <a:latin typeface="Arial" charset="0"/>
              </a:endParaRPr>
            </a:p>
            <a:p>
              <a:r>
                <a:rPr lang="fr-CA" sz="1400" b="1" dirty="0">
                  <a:latin typeface="Arial" charset="0"/>
                </a:rPr>
                <a:t>Rôles variés</a:t>
              </a:r>
              <a:endParaRPr lang="fr-CA" sz="1400" dirty="0">
                <a:latin typeface="Arial" charset="0"/>
              </a:endParaRPr>
            </a:p>
            <a:p>
              <a:r>
                <a:rPr lang="fr-CA" sz="1400" dirty="0">
                  <a:latin typeface="Arial" charset="0"/>
                </a:rPr>
                <a:t>liés à la pratique professionnelle</a:t>
              </a:r>
            </a:p>
          </p:txBody>
        </p:sp>
        <p:sp>
          <p:nvSpPr>
            <p:cNvPr id="33" name="Text Box 38">
              <a:extLst>
                <a:ext uri="{FF2B5EF4-FFF2-40B4-BE49-F238E27FC236}">
                  <a16:creationId xmlns:a16="http://schemas.microsoft.com/office/drawing/2014/main" id="{5C50F5AD-DC22-458E-A7C3-CB85CF71C0C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6" y="1165"/>
              <a:ext cx="2463" cy="854"/>
            </a:xfrm>
            <a:prstGeom prst="rect">
              <a:avLst/>
            </a:prstGeom>
            <a:solidFill>
              <a:srgbClr val="DCE4F0"/>
            </a:solidFill>
            <a:ln w="19050">
              <a:solidFill>
                <a:srgbClr val="446CA5"/>
              </a:solidFill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>
              <a:no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5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CA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  <a:p>
              <a:pPr lvl="0" eaLnBrk="0" fontAlgn="base" hangingPunct="0">
                <a:lnSpc>
                  <a:spcPct val="50000"/>
                </a:lnSpc>
                <a:spcBef>
                  <a:spcPct val="50000"/>
                </a:spcBef>
                <a:spcAft>
                  <a:spcPct val="0"/>
                </a:spcAft>
              </a:pPr>
              <a:r>
                <a:rPr lang="fr-CA" sz="1400" b="1" dirty="0">
                  <a:solidFill>
                    <a:srgbClr val="000000"/>
                  </a:solidFill>
                  <a:latin typeface="Arial" charset="0"/>
                </a:rPr>
                <a:t>Actif (démarche non prescriptive)</a:t>
              </a:r>
            </a:p>
            <a:p>
              <a:pPr lvl="0" eaLnBrk="0" fontAlgn="base" hangingPunct="0">
                <a:lnSpc>
                  <a:spcPct val="50000"/>
                </a:lnSpc>
                <a:spcBef>
                  <a:spcPct val="50000"/>
                </a:spcBef>
                <a:spcAft>
                  <a:spcPct val="0"/>
                </a:spcAft>
              </a:pPr>
              <a:r>
                <a:rPr lang="fr-CA" sz="1400" dirty="0">
                  <a:solidFill>
                    <a:srgbClr val="000000"/>
                  </a:solidFill>
                  <a:latin typeface="Arial" charset="0"/>
                </a:rPr>
                <a:t>Phase 1. Analyse du mandat</a:t>
              </a:r>
            </a:p>
            <a:p>
              <a:pPr lvl="0" eaLnBrk="0" fontAlgn="base" hangingPunct="0">
                <a:lnSpc>
                  <a:spcPct val="50000"/>
                </a:lnSpc>
                <a:spcBef>
                  <a:spcPct val="50000"/>
                </a:spcBef>
                <a:spcAft>
                  <a:spcPct val="0"/>
                </a:spcAft>
              </a:pPr>
              <a:r>
                <a:rPr lang="fr-CA" sz="1400" dirty="0">
                  <a:solidFill>
                    <a:srgbClr val="000000"/>
                  </a:solidFill>
                  <a:latin typeface="Arial" charset="0"/>
                </a:rPr>
                <a:t>Phase 2. Réalisation du projet</a:t>
              </a:r>
            </a:p>
            <a:p>
              <a:pPr lvl="0" eaLnBrk="0" fontAlgn="base" hangingPunct="0">
                <a:lnSpc>
                  <a:spcPct val="50000"/>
                </a:lnSpc>
                <a:spcBef>
                  <a:spcPct val="50000"/>
                </a:spcBef>
                <a:spcAft>
                  <a:spcPct val="0"/>
                </a:spcAft>
              </a:pPr>
              <a:r>
                <a:rPr lang="fr-CA" sz="1400" dirty="0">
                  <a:solidFill>
                    <a:srgbClr val="000000"/>
                  </a:solidFill>
                  <a:latin typeface="Arial" charset="0"/>
                </a:rPr>
                <a:t>Phase 3. Rédaction d’un rapport synthèse</a:t>
              </a:r>
            </a:p>
            <a:p>
              <a:pPr eaLnBrk="0" fontAlgn="base" hangingPunct="0">
                <a:spcAft>
                  <a:spcPct val="0"/>
                </a:spcAft>
              </a:pPr>
              <a:r>
                <a:rPr lang="fr-CA" sz="1400" b="1" dirty="0">
                  <a:solidFill>
                    <a:srgbClr val="000000"/>
                  </a:solidFill>
                  <a:latin typeface="Arial" charset="0"/>
                </a:rPr>
                <a:t>Responsable</a:t>
              </a:r>
              <a:r>
                <a:rPr lang="fr-CA" sz="1400" dirty="0">
                  <a:solidFill>
                    <a:srgbClr val="000000"/>
                  </a:solidFill>
                  <a:latin typeface="Arial" charset="0"/>
                </a:rPr>
                <a:t> / planification projet, avancement travaux, apprentissage (expliquer les résultats)</a:t>
              </a:r>
            </a:p>
            <a:p>
              <a:pPr lvl="0" eaLnBrk="0" fontAlgn="base" hangingPunct="0">
                <a:lnSpc>
                  <a:spcPct val="50000"/>
                </a:lnSpc>
                <a:spcBef>
                  <a:spcPct val="50000"/>
                </a:spcBef>
                <a:spcAft>
                  <a:spcPct val="0"/>
                </a:spcAft>
              </a:pPr>
              <a:endParaRPr lang="fr-CA" sz="1400" dirty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34" name="Text Box 39">
              <a:extLst>
                <a:ext uri="{FF2B5EF4-FFF2-40B4-BE49-F238E27FC236}">
                  <a16:creationId xmlns:a16="http://schemas.microsoft.com/office/drawing/2014/main" id="{262E95D6-A80A-48A0-80CD-9B7494E5BEF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98" y="729"/>
              <a:ext cx="2152" cy="407"/>
            </a:xfrm>
            <a:prstGeom prst="rect">
              <a:avLst/>
            </a:prstGeom>
            <a:solidFill>
              <a:srgbClr val="DCE4F0"/>
            </a:solidFill>
            <a:ln w="19050">
              <a:solidFill>
                <a:srgbClr val="446CA5"/>
              </a:solidFill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>
              <a:no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5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CA" sz="400" b="1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5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CA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>
                      <a:lumMod val="75000"/>
                      <a:lumOff val="25000"/>
                    </a:srgbClr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Collaboration et coopération</a:t>
              </a:r>
            </a:p>
            <a:p>
              <a:pPr marL="0" marR="0" lvl="0" indent="0" algn="l" defTabSz="914400" rtl="0" eaLnBrk="0" fontAlgn="base" latinLnBrk="0" hangingPunct="0">
                <a:lnSpc>
                  <a:spcPct val="5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fr-CA" sz="1400" dirty="0">
                  <a:solidFill>
                    <a:srgbClr val="000000">
                      <a:lumMod val="75000"/>
                      <a:lumOff val="25000"/>
                    </a:srgbClr>
                  </a:solidFill>
                  <a:latin typeface="Arial" charset="0"/>
                </a:rPr>
                <a:t>Réalisation d’un vaste projet en équipe</a:t>
              </a:r>
              <a:endParaRPr kumimoji="0" lang="fr-CA" sz="240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Times New Roman" charset="0"/>
                <a:ea typeface="+mn-ea"/>
                <a:cs typeface="+mn-cs"/>
              </a:endParaRPr>
            </a:p>
          </p:txBody>
        </p:sp>
        <p:sp>
          <p:nvSpPr>
            <p:cNvPr id="35" name="Text Box 51">
              <a:extLst>
                <a:ext uri="{FF2B5EF4-FFF2-40B4-BE49-F238E27FC236}">
                  <a16:creationId xmlns:a16="http://schemas.microsoft.com/office/drawing/2014/main" id="{CBBECCE3-2100-47F7-8062-2A5900062B0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52" y="1164"/>
              <a:ext cx="1888" cy="854"/>
            </a:xfrm>
            <a:prstGeom prst="rect">
              <a:avLst/>
            </a:prstGeom>
            <a:solidFill>
              <a:srgbClr val="DCE4F0"/>
            </a:solidFill>
            <a:ln w="19050">
              <a:solidFill>
                <a:srgbClr val="446CA5"/>
              </a:solidFill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>
              <a:no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5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CA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  <a:p>
              <a:pPr lvl="0" eaLnBrk="0" fontAlgn="base" hangingPunct="0">
                <a:spcBef>
                  <a:spcPct val="50000"/>
                </a:spcBef>
                <a:spcAft>
                  <a:spcPct val="0"/>
                </a:spcAft>
              </a:pPr>
              <a:r>
                <a:rPr lang="fr-CA" sz="1400" b="1" dirty="0">
                  <a:solidFill>
                    <a:srgbClr val="000000"/>
                  </a:solidFill>
                  <a:latin typeface="Arial" charset="0"/>
                </a:rPr>
                <a:t>Choix variables</a:t>
              </a:r>
              <a:endParaRPr lang="fr-CA" sz="1400" dirty="0">
                <a:solidFill>
                  <a:srgbClr val="000000"/>
                </a:solidFill>
                <a:latin typeface="Arial" charset="0"/>
              </a:endParaRPr>
            </a:p>
            <a:p>
              <a:pPr lvl="0" eaLnBrk="0" fontAlgn="base" hangingPunct="0">
                <a:spcBef>
                  <a:spcPct val="50000"/>
                </a:spcBef>
                <a:spcAft>
                  <a:spcPct val="0"/>
                </a:spcAft>
              </a:pPr>
              <a:r>
                <a:rPr lang="fr-CA" sz="1400" dirty="0">
                  <a:solidFill>
                    <a:srgbClr val="000000"/>
                  </a:solidFill>
                  <a:latin typeface="Arial" charset="0"/>
                </a:rPr>
                <a:t>Projet, membres de l’équipe, rôle, tâches, démarche, moyens, forme du rapport</a:t>
              </a:r>
              <a:endParaRPr lang="fr-CA" sz="2400" dirty="0">
                <a:solidFill>
                  <a:srgbClr val="000000"/>
                </a:solidFill>
                <a:latin typeface="Times New Roman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5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CA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+mn-ea"/>
                <a:cs typeface="+mn-cs"/>
              </a:endParaRPr>
            </a:p>
          </p:txBody>
        </p:sp>
      </p:grpSp>
      <p:grpSp>
        <p:nvGrpSpPr>
          <p:cNvPr id="36" name="Group 56">
            <a:extLst>
              <a:ext uri="{FF2B5EF4-FFF2-40B4-BE49-F238E27FC236}">
                <a16:creationId xmlns:a16="http://schemas.microsoft.com/office/drawing/2014/main" id="{212EC8D4-3D30-48D2-9AEA-1E0003C047A1}"/>
              </a:ext>
            </a:extLst>
          </p:cNvPr>
          <p:cNvGrpSpPr>
            <a:grpSpLocks/>
          </p:cNvGrpSpPr>
          <p:nvPr/>
        </p:nvGrpSpPr>
        <p:grpSpPr bwMode="auto">
          <a:xfrm>
            <a:off x="6532159" y="3783156"/>
            <a:ext cx="4708525" cy="2714626"/>
            <a:chOff x="2715" y="2478"/>
            <a:chExt cx="2966" cy="1710"/>
          </a:xfrm>
          <a:solidFill>
            <a:srgbClr val="DCE4F0"/>
          </a:solidFill>
        </p:grpSpPr>
        <p:sp>
          <p:nvSpPr>
            <p:cNvPr id="37" name="Text Box 35">
              <a:extLst>
                <a:ext uri="{FF2B5EF4-FFF2-40B4-BE49-F238E27FC236}">
                  <a16:creationId xmlns:a16="http://schemas.microsoft.com/office/drawing/2014/main" id="{6400A5F5-43E0-4E76-BCDC-C608ADD0260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15" y="3324"/>
              <a:ext cx="1519" cy="862"/>
            </a:xfrm>
            <a:prstGeom prst="rect">
              <a:avLst/>
            </a:prstGeom>
            <a:grpFill/>
            <a:ln w="19050">
              <a:solidFill>
                <a:srgbClr val="446CA5"/>
              </a:solidFill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>
              <a:no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5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CA" sz="400" b="1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5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CA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>
                      <a:lumMod val="75000"/>
                      <a:lumOff val="25000"/>
                    </a:srgbClr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Intégration </a:t>
              </a:r>
              <a:r>
                <a:rPr kumimoji="0" lang="fr-CA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>
                      <a:lumMod val="75000"/>
                      <a:lumOff val="25000"/>
                    </a:srgbClr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connaissances</a:t>
              </a:r>
              <a:endParaRPr kumimoji="0" lang="fr-CA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5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CA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>
                      <a:lumMod val="75000"/>
                      <a:lumOff val="25000"/>
                    </a:srgbClr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Habiletés </a:t>
              </a:r>
              <a:r>
                <a:rPr kumimoji="0" lang="fr-CA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>
                      <a:lumMod val="75000"/>
                      <a:lumOff val="25000"/>
                    </a:srgbClr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de haut niveau,</a:t>
              </a:r>
            </a:p>
            <a:p>
              <a:pPr marL="0" marR="0" lvl="0" indent="0" algn="l" defTabSz="914400" rtl="0" eaLnBrk="0" fontAlgn="base" latinLnBrk="0" hangingPunct="0">
                <a:lnSpc>
                  <a:spcPct val="5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fr-CA" sz="1400" dirty="0">
                  <a:solidFill>
                    <a:srgbClr val="000000">
                      <a:lumMod val="75000"/>
                      <a:lumOff val="25000"/>
                    </a:srgbClr>
                  </a:solidFill>
                  <a:latin typeface="Arial" charset="0"/>
                </a:rPr>
                <a:t>p</a:t>
              </a:r>
              <a:r>
                <a:rPr kumimoji="0" lang="fr-CA" sz="14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000000">
                      <a:lumMod val="75000"/>
                      <a:lumOff val="25000"/>
                    </a:srgbClr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rofessionnelles</a:t>
              </a:r>
              <a:endParaRPr kumimoji="0" lang="fr-CA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5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fr-CA" sz="1400" b="1" dirty="0">
                  <a:solidFill>
                    <a:srgbClr val="000000">
                      <a:lumMod val="75000"/>
                      <a:lumOff val="25000"/>
                    </a:srgbClr>
                  </a:solidFill>
                  <a:latin typeface="Arial" charset="0"/>
                </a:rPr>
                <a:t>Évaluation</a:t>
              </a:r>
              <a:r>
                <a:rPr lang="fr-CA" sz="1400" dirty="0">
                  <a:solidFill>
                    <a:srgbClr val="000000">
                      <a:lumMod val="75000"/>
                      <a:lumOff val="25000"/>
                    </a:srgbClr>
                  </a:solidFill>
                  <a:latin typeface="Arial" charset="0"/>
                </a:rPr>
                <a:t> </a:t>
              </a:r>
            </a:p>
            <a:p>
              <a:pPr marL="0" marR="0" lvl="0" indent="0" algn="l" defTabSz="914400" rtl="0" eaLnBrk="0" fontAlgn="base" latinLnBrk="0" hangingPunct="0">
                <a:lnSpc>
                  <a:spcPct val="5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fr-CA" sz="1400" dirty="0">
                  <a:solidFill>
                    <a:srgbClr val="000000">
                      <a:lumMod val="75000"/>
                      <a:lumOff val="25000"/>
                    </a:srgbClr>
                  </a:solidFill>
                  <a:latin typeface="Arial" charset="0"/>
                </a:rPr>
                <a:t>Ressources</a:t>
              </a:r>
            </a:p>
          </p:txBody>
        </p:sp>
        <p:sp>
          <p:nvSpPr>
            <p:cNvPr id="38" name="Text Box 36">
              <a:extLst>
                <a:ext uri="{FF2B5EF4-FFF2-40B4-BE49-F238E27FC236}">
                  <a16:creationId xmlns:a16="http://schemas.microsoft.com/office/drawing/2014/main" id="{518957B9-0BAE-458B-B177-2539C73EBD8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75" y="3326"/>
              <a:ext cx="1406" cy="862"/>
            </a:xfrm>
            <a:prstGeom prst="rect">
              <a:avLst/>
            </a:prstGeom>
            <a:grpFill/>
            <a:ln w="19050">
              <a:solidFill>
                <a:srgbClr val="446CA5"/>
              </a:solidFill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>
              <a:noAutofit/>
            </a:bodyPr>
            <a:lstStyle/>
            <a:p>
              <a:pPr marL="0" marR="0" lvl="0" indent="0" algn="l" defTabSz="914400" rtl="0" eaLnBrk="0" fontAlgn="base" latinLnBrk="0" hangingPunct="0"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CA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>
                      <a:lumMod val="75000"/>
                      <a:lumOff val="25000"/>
                    </a:srgbClr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Projet</a:t>
              </a:r>
            </a:p>
            <a:p>
              <a:pPr marL="0" marR="0" lvl="0" indent="0" algn="l" defTabSz="914400" rtl="0" eaLnBrk="0" fontAlgn="base" latinLnBrk="0" hangingPunct="0"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CA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>
                      <a:lumMod val="75000"/>
                      <a:lumOff val="25000"/>
                    </a:srgbClr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(Mandat / contexte d’intervention)</a:t>
              </a:r>
            </a:p>
            <a:p>
              <a:pPr marL="0" marR="0" lvl="0" indent="0" algn="l" defTabSz="914400" rtl="0" eaLnBrk="0" fontAlgn="base" latinLnBrk="0" hangingPunct="0"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CA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>
                      <a:lumMod val="75000"/>
                      <a:lumOff val="25000"/>
                    </a:srgbClr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Ressources</a:t>
              </a:r>
              <a:endParaRPr kumimoji="0" lang="fr-CA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Times New Roman" charset="0"/>
                <a:ea typeface="+mn-ea"/>
                <a:cs typeface="+mn-cs"/>
              </a:endParaRPr>
            </a:p>
          </p:txBody>
        </p:sp>
        <p:sp>
          <p:nvSpPr>
            <p:cNvPr id="39" name="Text Box 52">
              <a:extLst>
                <a:ext uri="{FF2B5EF4-FFF2-40B4-BE49-F238E27FC236}">
                  <a16:creationId xmlns:a16="http://schemas.microsoft.com/office/drawing/2014/main" id="{055FDC81-168B-4DA0-9074-E950FB5B495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75" y="2478"/>
              <a:ext cx="1406" cy="816"/>
            </a:xfrm>
            <a:prstGeom prst="rect">
              <a:avLst/>
            </a:prstGeom>
            <a:grpFill/>
            <a:ln w="19050">
              <a:solidFill>
                <a:srgbClr val="446CA5"/>
              </a:solidFill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>
              <a:no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5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CA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5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CA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>
                      <a:lumMod val="75000"/>
                      <a:lumOff val="25000"/>
                    </a:srgbClr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Contact</a:t>
              </a:r>
            </a:p>
            <a:p>
              <a:pPr marL="0" marR="0" lvl="0" indent="0" algn="l" defTabSz="914400" rtl="0" eaLnBrk="0" fontAlgn="base" latinLnBrk="0" hangingPunct="0">
                <a:lnSpc>
                  <a:spcPct val="5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CA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>
                      <a:lumMod val="75000"/>
                      <a:lumOff val="25000"/>
                    </a:srgbClr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Réalités professionnelles</a:t>
              </a:r>
              <a:endParaRPr kumimoji="0" lang="fr-CA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5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CA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>
                      <a:lumMod val="75000"/>
                      <a:lumOff val="25000"/>
                    </a:srgbClr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Liens </a:t>
              </a:r>
            </a:p>
            <a:p>
              <a:pPr marL="0" marR="0" lvl="0" indent="0" algn="l" defTabSz="914400" rtl="0" eaLnBrk="0" fontAlgn="base" latinLnBrk="0" hangingPunct="0">
                <a:lnSpc>
                  <a:spcPct val="5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fr-CA" sz="1400" dirty="0">
                  <a:solidFill>
                    <a:srgbClr val="000000">
                      <a:lumMod val="75000"/>
                      <a:lumOff val="25000"/>
                    </a:srgbClr>
                  </a:solidFill>
                  <a:latin typeface="Arial" charset="0"/>
                </a:rPr>
                <a:t>T</a:t>
              </a:r>
              <a:r>
                <a:rPr kumimoji="0" lang="fr-CA" sz="14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000000">
                      <a:lumMod val="75000"/>
                      <a:lumOff val="25000"/>
                    </a:srgbClr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héorie</a:t>
              </a:r>
              <a:r>
                <a:rPr kumimoji="0" lang="fr-CA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>
                      <a:lumMod val="75000"/>
                      <a:lumOff val="25000"/>
                    </a:srgbClr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 - pratique</a:t>
              </a:r>
              <a:endParaRPr kumimoji="0" lang="fr-CA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Times New Roman" charset="0"/>
                <a:ea typeface="+mn-ea"/>
                <a:cs typeface="+mn-cs"/>
              </a:endParaRPr>
            </a:p>
          </p:txBody>
        </p:sp>
      </p:grpSp>
      <p:sp>
        <p:nvSpPr>
          <p:cNvPr id="40" name="Flèche : double flèche verticale 39">
            <a:extLst>
              <a:ext uri="{FF2B5EF4-FFF2-40B4-BE49-F238E27FC236}">
                <a16:creationId xmlns:a16="http://schemas.microsoft.com/office/drawing/2014/main" id="{3243740D-B247-465F-8F5F-D83F6E8CD9A4}"/>
              </a:ext>
            </a:extLst>
          </p:cNvPr>
          <p:cNvSpPr/>
          <p:nvPr/>
        </p:nvSpPr>
        <p:spPr bwMode="auto">
          <a:xfrm rot="2377035">
            <a:off x="5517567" y="3105431"/>
            <a:ext cx="144622" cy="1069310"/>
          </a:xfrm>
          <a:prstGeom prst="upDownArrow">
            <a:avLst/>
          </a:prstGeom>
          <a:solidFill>
            <a:srgbClr val="446CA5"/>
          </a:solidFill>
          <a:ln w="9525" cap="flat" cmpd="sng" algn="ctr">
            <a:solidFill>
              <a:srgbClr val="314D77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CA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Black" pitchFamily="34" charset="0"/>
              <a:ea typeface="+mn-ea"/>
              <a:cs typeface="+mn-cs"/>
            </a:endParaRPr>
          </a:p>
        </p:txBody>
      </p:sp>
      <p:sp>
        <p:nvSpPr>
          <p:cNvPr id="41" name="Flèche : double flèche verticale 40">
            <a:extLst>
              <a:ext uri="{FF2B5EF4-FFF2-40B4-BE49-F238E27FC236}">
                <a16:creationId xmlns:a16="http://schemas.microsoft.com/office/drawing/2014/main" id="{8E0ABB54-6309-43DD-912C-894DB4918BD7}"/>
              </a:ext>
            </a:extLst>
          </p:cNvPr>
          <p:cNvSpPr/>
          <p:nvPr/>
        </p:nvSpPr>
        <p:spPr bwMode="auto">
          <a:xfrm rot="8379166">
            <a:off x="6477251" y="3107049"/>
            <a:ext cx="144622" cy="1069310"/>
          </a:xfrm>
          <a:prstGeom prst="upDownArrow">
            <a:avLst/>
          </a:prstGeom>
          <a:solidFill>
            <a:srgbClr val="446CA5"/>
          </a:solidFill>
          <a:ln w="9525" cap="flat" cmpd="sng" algn="ctr">
            <a:solidFill>
              <a:srgbClr val="314D77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CA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Black" pitchFamily="34" charset="0"/>
              <a:ea typeface="+mn-ea"/>
              <a:cs typeface="+mn-cs"/>
            </a:endParaRPr>
          </a:p>
        </p:txBody>
      </p:sp>
      <p:sp>
        <p:nvSpPr>
          <p:cNvPr id="42" name="Flèche : double flèche verticale 41">
            <a:extLst>
              <a:ext uri="{FF2B5EF4-FFF2-40B4-BE49-F238E27FC236}">
                <a16:creationId xmlns:a16="http://schemas.microsoft.com/office/drawing/2014/main" id="{B819F481-764B-4750-8A17-9817AA578926}"/>
              </a:ext>
            </a:extLst>
          </p:cNvPr>
          <p:cNvSpPr/>
          <p:nvPr/>
        </p:nvSpPr>
        <p:spPr bwMode="auto">
          <a:xfrm rot="5400000">
            <a:off x="5992947" y="3715920"/>
            <a:ext cx="144622" cy="1069310"/>
          </a:xfrm>
          <a:prstGeom prst="upDownArrow">
            <a:avLst/>
          </a:prstGeom>
          <a:solidFill>
            <a:srgbClr val="446CA5"/>
          </a:solidFill>
          <a:ln w="9525" cap="flat" cmpd="sng" algn="ctr">
            <a:solidFill>
              <a:srgbClr val="314D77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CA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Black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96621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40" grpId="0" animBg="1"/>
      <p:bldP spid="41" grpId="0" animBg="1"/>
      <p:bldP spid="4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>
            <a:extLst>
              <a:ext uri="{FF2B5EF4-FFF2-40B4-BE49-F238E27FC236}">
                <a16:creationId xmlns:a16="http://schemas.microsoft.com/office/drawing/2014/main" id="{967B4413-9233-4810-AB9E-56C50ADC21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60046"/>
            <a:ext cx="12190604" cy="374913"/>
          </a:xfrm>
        </p:spPr>
        <p:txBody>
          <a:bodyPr>
            <a:noAutofit/>
          </a:bodyPr>
          <a:lstStyle/>
          <a:p>
            <a:r>
              <a:rPr lang="fr-CA" sz="4000" dirty="0"/>
              <a:t>Les références – L’apprentissage par projet</a:t>
            </a:r>
          </a:p>
        </p:txBody>
      </p:sp>
      <p:sp>
        <p:nvSpPr>
          <p:cNvPr id="4" name="Espace réservé du texte 4">
            <a:extLst>
              <a:ext uri="{FF2B5EF4-FFF2-40B4-BE49-F238E27FC236}">
                <a16:creationId xmlns:a16="http://schemas.microsoft.com/office/drawing/2014/main" id="{D6B93BEE-5AC2-4F95-AE52-ADF223A3D18A}"/>
              </a:ext>
            </a:extLst>
          </p:cNvPr>
          <p:cNvSpPr txBox="1">
            <a:spLocks/>
          </p:cNvSpPr>
          <p:nvPr/>
        </p:nvSpPr>
        <p:spPr>
          <a:xfrm>
            <a:off x="570247" y="1179009"/>
            <a:ext cx="10626725" cy="5251509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CA" dirty="0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5DBA9A06-135B-4040-BA8F-C009A800BED3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56115" y="1900429"/>
            <a:ext cx="7760368" cy="5170527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5298AC72-63FC-4F3A-8E48-6B6F3F29DB82}"/>
              </a:ext>
            </a:extLst>
          </p:cNvPr>
          <p:cNvSpPr/>
          <p:nvPr/>
        </p:nvSpPr>
        <p:spPr>
          <a:xfrm>
            <a:off x="478972" y="1346372"/>
            <a:ext cx="888274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 err="1">
                <a:latin typeface="Arial" charset="0"/>
              </a:rPr>
              <a:t>Kjersdam</a:t>
            </a:r>
            <a:r>
              <a:rPr lang="fr-FR" dirty="0">
                <a:latin typeface="Arial" charset="0"/>
              </a:rPr>
              <a:t>, F.  </a:t>
            </a:r>
            <a:r>
              <a:rPr lang="en-CA" dirty="0">
                <a:latin typeface="Arial" charset="0"/>
              </a:rPr>
              <a:t>&amp; </a:t>
            </a:r>
            <a:r>
              <a:rPr lang="en-CA" dirty="0" err="1">
                <a:latin typeface="Arial" charset="0"/>
              </a:rPr>
              <a:t>Enemark</a:t>
            </a:r>
            <a:r>
              <a:rPr lang="en-CA" dirty="0">
                <a:latin typeface="Arial" charset="0"/>
              </a:rPr>
              <a:t>, S. (1999) </a:t>
            </a:r>
            <a:r>
              <a:rPr lang="en-CA" i="1" dirty="0">
                <a:latin typeface="Arial" charset="0"/>
              </a:rPr>
              <a:t>Project-organized education and how to implement it </a:t>
            </a:r>
            <a:r>
              <a:rPr lang="en-CA" dirty="0">
                <a:latin typeface="Arial" charset="0"/>
              </a:rPr>
              <a:t>[Online] Available:  Accessed:  Aug 03 09:04 1999.  Aalborg University Press.</a:t>
            </a:r>
          </a:p>
          <a:p>
            <a:endParaRPr lang="en-CA" dirty="0">
              <a:latin typeface="Arial" charset="0"/>
            </a:endParaRPr>
          </a:p>
          <a:p>
            <a:r>
              <a:rPr lang="de-DE" dirty="0">
                <a:latin typeface="Arial" charset="0"/>
              </a:rPr>
              <a:t>Talbot, R. W. (1990). </a:t>
            </a:r>
            <a:r>
              <a:rPr lang="fr-FR" dirty="0">
                <a:latin typeface="Arial" charset="0"/>
              </a:rPr>
              <a:t>L’enseignement par projet. </a:t>
            </a:r>
            <a:r>
              <a:rPr lang="fr-FR" i="1" dirty="0">
                <a:latin typeface="Arial" charset="0"/>
              </a:rPr>
              <a:t>Revue des Sciences de l’Éducation, XVI, 1,</a:t>
            </a:r>
            <a:r>
              <a:rPr lang="fr-FR" dirty="0">
                <a:latin typeface="Arial" charset="0"/>
              </a:rPr>
              <a:t> 111-128.</a:t>
            </a:r>
          </a:p>
          <a:p>
            <a:endParaRPr lang="fr-FR" dirty="0">
              <a:latin typeface="Arial" charset="0"/>
            </a:endParaRPr>
          </a:p>
          <a:p>
            <a:r>
              <a:rPr lang="fr-FR" dirty="0" err="1">
                <a:latin typeface="Arial" charset="0"/>
              </a:rPr>
              <a:t>Lasnier</a:t>
            </a:r>
            <a:r>
              <a:rPr lang="fr-FR" dirty="0">
                <a:latin typeface="Arial" charset="0"/>
              </a:rPr>
              <a:t>, F. (2000). </a:t>
            </a:r>
            <a:r>
              <a:rPr lang="fr-FR" i="1" dirty="0">
                <a:latin typeface="Arial" charset="0"/>
              </a:rPr>
              <a:t>Réussir la formation par compétences.</a:t>
            </a:r>
            <a:r>
              <a:rPr lang="fr-FR" dirty="0">
                <a:latin typeface="Arial" charset="0"/>
              </a:rPr>
              <a:t> Guérin : Editeur</a:t>
            </a:r>
          </a:p>
          <a:p>
            <a:endParaRPr lang="fr-FR" dirty="0">
              <a:latin typeface="Arial" charset="0"/>
            </a:endParaRPr>
          </a:p>
          <a:p>
            <a:r>
              <a:rPr lang="fr-FR" dirty="0">
                <a:latin typeface="Arial" charset="0"/>
              </a:rPr>
              <a:t>Lebrun, M. (1999). </a:t>
            </a:r>
            <a:r>
              <a:rPr lang="fr-CA" i="1" dirty="0">
                <a:latin typeface="Arial" charset="0"/>
              </a:rPr>
              <a:t>Des technologies pour enseigner.</a:t>
            </a:r>
            <a:r>
              <a:rPr lang="fr-CA" dirty="0">
                <a:latin typeface="Arial" charset="0"/>
              </a:rPr>
              <a:t> Bruxelles : De Bock Université. </a:t>
            </a:r>
            <a:endParaRPr lang="fr-FR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76948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>
            <a:extLst>
              <a:ext uri="{FF2B5EF4-FFF2-40B4-BE49-F238E27FC236}">
                <a16:creationId xmlns:a16="http://schemas.microsoft.com/office/drawing/2014/main" id="{967B4413-9233-4810-AB9E-56C50ADC21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60046"/>
            <a:ext cx="12190604" cy="461825"/>
          </a:xfrm>
        </p:spPr>
        <p:txBody>
          <a:bodyPr>
            <a:noAutofit/>
          </a:bodyPr>
          <a:lstStyle/>
          <a:p>
            <a:pPr algn="l"/>
            <a:r>
              <a:rPr lang="fr-CA" sz="4000" dirty="0"/>
              <a:t>Formules pédagogiques centrées sur l’apprenant</a:t>
            </a:r>
          </a:p>
        </p:txBody>
      </p:sp>
      <p:sp>
        <p:nvSpPr>
          <p:cNvPr id="21" name="Line 21">
            <a:extLst>
              <a:ext uri="{FF2B5EF4-FFF2-40B4-BE49-F238E27FC236}">
                <a16:creationId xmlns:a16="http://schemas.microsoft.com/office/drawing/2014/main" id="{521DDBA1-CDBA-497C-91BD-9D96A7A6F7B8}"/>
              </a:ext>
            </a:extLst>
          </p:cNvPr>
          <p:cNvSpPr>
            <a:spLocks noChangeShapeType="1"/>
          </p:cNvSpPr>
          <p:nvPr/>
        </p:nvSpPr>
        <p:spPr bwMode="auto">
          <a:xfrm>
            <a:off x="5641664" y="3671445"/>
            <a:ext cx="1058863" cy="0"/>
          </a:xfrm>
          <a:prstGeom prst="line">
            <a:avLst/>
          </a:prstGeom>
          <a:noFill/>
          <a:ln w="22225">
            <a:solidFill>
              <a:srgbClr val="FFFFFF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CA" sz="2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Black" pitchFamily="34" charset="0"/>
            </a:endParaRPr>
          </a:p>
        </p:txBody>
      </p:sp>
      <p:sp>
        <p:nvSpPr>
          <p:cNvPr id="29" name="Line 22">
            <a:extLst>
              <a:ext uri="{FF2B5EF4-FFF2-40B4-BE49-F238E27FC236}">
                <a16:creationId xmlns:a16="http://schemas.microsoft.com/office/drawing/2014/main" id="{3922C55E-0A0C-4B8A-9FE5-254492B3BFC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413064" y="2680845"/>
            <a:ext cx="412750" cy="469900"/>
          </a:xfrm>
          <a:prstGeom prst="line">
            <a:avLst/>
          </a:prstGeom>
          <a:noFill/>
          <a:ln w="22225">
            <a:solidFill>
              <a:srgbClr val="FFFFFF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CA" sz="2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Black" pitchFamily="34" charset="0"/>
            </a:endParaRPr>
          </a:p>
        </p:txBody>
      </p:sp>
      <p:sp>
        <p:nvSpPr>
          <p:cNvPr id="41" name="Line 23">
            <a:extLst>
              <a:ext uri="{FF2B5EF4-FFF2-40B4-BE49-F238E27FC236}">
                <a16:creationId xmlns:a16="http://schemas.microsoft.com/office/drawing/2014/main" id="{3DCC9EBC-ECE9-4F8E-91D7-DA5470D1C2E6}"/>
              </a:ext>
            </a:extLst>
          </p:cNvPr>
          <p:cNvSpPr>
            <a:spLocks noChangeShapeType="1"/>
          </p:cNvSpPr>
          <p:nvPr/>
        </p:nvSpPr>
        <p:spPr bwMode="auto">
          <a:xfrm>
            <a:off x="6479864" y="2680845"/>
            <a:ext cx="465138" cy="439738"/>
          </a:xfrm>
          <a:prstGeom prst="line">
            <a:avLst/>
          </a:prstGeom>
          <a:noFill/>
          <a:ln w="22225">
            <a:solidFill>
              <a:srgbClr val="FFFFFF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CA" sz="2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Black" pitchFamily="34" charset="0"/>
            </a:endParaRPr>
          </a:p>
        </p:txBody>
      </p:sp>
      <p:sp>
        <p:nvSpPr>
          <p:cNvPr id="42" name="Oval 25">
            <a:extLst>
              <a:ext uri="{FF2B5EF4-FFF2-40B4-BE49-F238E27FC236}">
                <a16:creationId xmlns:a16="http://schemas.microsoft.com/office/drawing/2014/main" id="{3539D780-AD97-4CEC-A9E5-B2B470ED8A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19439" y="1849192"/>
            <a:ext cx="519112" cy="527050"/>
          </a:xfrm>
          <a:prstGeom prst="ellipse">
            <a:avLst/>
          </a:prstGeom>
          <a:gradFill flip="none" rotWithShape="1">
            <a:gsLst>
              <a:gs pos="0">
                <a:srgbClr val="446CA5">
                  <a:tint val="66000"/>
                  <a:satMod val="160000"/>
                </a:srgbClr>
              </a:gs>
              <a:gs pos="50000">
                <a:srgbClr val="446CA5">
                  <a:tint val="44500"/>
                  <a:satMod val="160000"/>
                </a:srgbClr>
              </a:gs>
              <a:gs pos="100000">
                <a:srgbClr val="446CA5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 w="9525">
            <a:noFill/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CA" sz="2800" b="1" dirty="0">
                <a:solidFill>
                  <a:srgbClr val="000000"/>
                </a:solidFill>
                <a:latin typeface="Papyrus" panose="03070502060502030205" pitchFamily="66" charset="0"/>
              </a:rPr>
              <a:t>Apprenant</a:t>
            </a:r>
            <a:endParaRPr lang="fr-CA" sz="2800" b="1" dirty="0">
              <a:solidFill>
                <a:srgbClr val="CC0000"/>
              </a:solidFill>
              <a:latin typeface="Papyrus" panose="03070502060502030205" pitchFamily="66" charset="0"/>
            </a:endParaRPr>
          </a:p>
        </p:txBody>
      </p:sp>
      <p:sp>
        <p:nvSpPr>
          <p:cNvPr id="43" name="Oval 26">
            <a:extLst>
              <a:ext uri="{FF2B5EF4-FFF2-40B4-BE49-F238E27FC236}">
                <a16:creationId xmlns:a16="http://schemas.microsoft.com/office/drawing/2014/main" id="{8A5483F2-A6CE-4B3C-BD23-EC6C9EDB58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29209" y="3555861"/>
            <a:ext cx="518400" cy="527050"/>
          </a:xfrm>
          <a:prstGeom prst="ellipse">
            <a:avLst/>
          </a:prstGeom>
          <a:gradFill flip="none" rotWithShape="1">
            <a:gsLst>
              <a:gs pos="0">
                <a:srgbClr val="446CA5">
                  <a:tint val="66000"/>
                  <a:satMod val="160000"/>
                </a:srgbClr>
              </a:gs>
              <a:gs pos="50000">
                <a:srgbClr val="446CA5">
                  <a:tint val="44500"/>
                  <a:satMod val="160000"/>
                </a:srgbClr>
              </a:gs>
              <a:gs pos="100000">
                <a:srgbClr val="446CA5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 w="9525">
            <a:noFill/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CA" sz="2800" b="1" dirty="0">
                <a:solidFill>
                  <a:srgbClr val="000000"/>
                </a:solidFill>
                <a:latin typeface="Papyrus" panose="03070502060502030205" pitchFamily="66" charset="0"/>
              </a:rPr>
              <a:t>Professeur</a:t>
            </a:r>
            <a:endParaRPr lang="fr-CA" sz="2800" b="1" dirty="0">
              <a:solidFill>
                <a:srgbClr val="0000CC"/>
              </a:solidFill>
              <a:latin typeface="Papyrus" panose="03070502060502030205" pitchFamily="66" charset="0"/>
            </a:endParaRPr>
          </a:p>
        </p:txBody>
      </p:sp>
      <p:sp>
        <p:nvSpPr>
          <p:cNvPr id="44" name="Oval 27">
            <a:extLst>
              <a:ext uri="{FF2B5EF4-FFF2-40B4-BE49-F238E27FC236}">
                <a16:creationId xmlns:a16="http://schemas.microsoft.com/office/drawing/2014/main" id="{BD6A9CA3-D4A0-4E48-871E-479F91EFC3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34343" y="3555861"/>
            <a:ext cx="519113" cy="527050"/>
          </a:xfrm>
          <a:prstGeom prst="ellipse">
            <a:avLst/>
          </a:prstGeom>
          <a:gradFill flip="none" rotWithShape="1">
            <a:gsLst>
              <a:gs pos="0">
                <a:srgbClr val="446CA5">
                  <a:tint val="66000"/>
                  <a:satMod val="160000"/>
                </a:srgbClr>
              </a:gs>
              <a:gs pos="50000">
                <a:srgbClr val="446CA5">
                  <a:tint val="44500"/>
                  <a:satMod val="160000"/>
                </a:srgbClr>
              </a:gs>
              <a:gs pos="100000">
                <a:srgbClr val="446CA5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 w="9525">
            <a:noFill/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CA" sz="2800" b="1" dirty="0">
                <a:solidFill>
                  <a:srgbClr val="000000"/>
                </a:solidFill>
                <a:latin typeface="Papyrus" panose="03070502060502030205" pitchFamily="66" charset="0"/>
              </a:rPr>
              <a:t>Contenu</a:t>
            </a:r>
            <a:endParaRPr lang="fr-CA" sz="2800" b="1" dirty="0">
              <a:solidFill>
                <a:srgbClr val="0000CC"/>
              </a:solidFill>
              <a:latin typeface="Papyrus" panose="03070502060502030205" pitchFamily="66" charset="0"/>
            </a:endParaRPr>
          </a:p>
        </p:txBody>
      </p:sp>
      <p:sp>
        <p:nvSpPr>
          <p:cNvPr id="45" name="Text Box 32">
            <a:extLst>
              <a:ext uri="{FF2B5EF4-FFF2-40B4-BE49-F238E27FC236}">
                <a16:creationId xmlns:a16="http://schemas.microsoft.com/office/drawing/2014/main" id="{4C330781-1434-480B-8A45-A6F621533C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95928" y="4795435"/>
            <a:ext cx="7200800" cy="1841569"/>
          </a:xfrm>
          <a:prstGeom prst="roundRect">
            <a:avLst/>
          </a:prstGeom>
          <a:solidFill>
            <a:srgbClr val="DCE4F0"/>
          </a:solidFill>
          <a:ln w="19050">
            <a:solidFill>
              <a:srgbClr val="8BA7CF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>
            <a:no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fr-CA" sz="1400" dirty="0">
                <a:solidFill>
                  <a:srgbClr val="000000"/>
                </a:solidFill>
                <a:latin typeface="Arial" charset="0"/>
              </a:rPr>
              <a:t>Apprentissages</a:t>
            </a:r>
            <a:r>
              <a:rPr lang="fr-CA" sz="1400" dirty="0">
                <a:solidFill>
                  <a:srgbClr val="000000"/>
                </a:solidFill>
                <a:latin typeface="Arial Black" pitchFamily="34" charset="0"/>
              </a:rPr>
              <a:t> </a:t>
            </a:r>
            <a:r>
              <a:rPr lang="fr-CA" sz="1400" dirty="0">
                <a:solidFill>
                  <a:srgbClr val="000000"/>
                </a:solidFill>
                <a:latin typeface="Arial" charset="0"/>
              </a:rPr>
              <a:t>(application, construction, intégration connaissances / habiletés de haut niveau, liés à la pratique professionnelle)</a:t>
            </a:r>
            <a:endParaRPr lang="fr-CA" sz="1400" dirty="0">
              <a:solidFill>
                <a:srgbClr val="000000"/>
              </a:solidFill>
              <a:latin typeface="Arial Black" pitchFamily="34" charset="0"/>
            </a:endParaRP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fr-CA" sz="1400" dirty="0">
                <a:solidFill>
                  <a:srgbClr val="000000"/>
                </a:solidFill>
                <a:latin typeface="Arial" charset="0"/>
              </a:rPr>
              <a:t>Instruments</a:t>
            </a:r>
            <a:r>
              <a:rPr lang="fr-CA" sz="1400" dirty="0">
                <a:solidFill>
                  <a:srgbClr val="000000"/>
                </a:solidFill>
                <a:latin typeface="Arial Black" pitchFamily="34" charset="0"/>
              </a:rPr>
              <a:t> </a:t>
            </a:r>
            <a:r>
              <a:rPr lang="fr-CA" sz="1400" dirty="0">
                <a:solidFill>
                  <a:srgbClr val="000000"/>
                </a:solidFill>
                <a:latin typeface="Arial" charset="0"/>
              </a:rPr>
              <a:t>(cas, problèmes, projet / mandat et contexte d ’intervention) / apprentissages ancrés dans un contexte actuel qui fait sens / motivation / ressources</a:t>
            </a: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fr-CA" sz="1400" dirty="0">
                <a:solidFill>
                  <a:srgbClr val="000000"/>
                </a:solidFill>
                <a:latin typeface="Arial" charset="0"/>
              </a:rPr>
              <a:t>Méthode</a:t>
            </a:r>
            <a:r>
              <a:rPr lang="fr-CA" sz="1400" dirty="0">
                <a:solidFill>
                  <a:srgbClr val="000000"/>
                </a:solidFill>
                <a:latin typeface="Arial Black" pitchFamily="34" charset="0"/>
              </a:rPr>
              <a:t> </a:t>
            </a:r>
            <a:r>
              <a:rPr lang="fr-CA" sz="1400" dirty="0">
                <a:solidFill>
                  <a:srgbClr val="000000"/>
                </a:solidFill>
                <a:latin typeface="Arial" charset="0"/>
              </a:rPr>
              <a:t>(activités structurées, guidées qui obligent l’étudiant à être actif) </a:t>
            </a: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fr-CA" sz="1400" dirty="0">
                <a:solidFill>
                  <a:srgbClr val="000000"/>
                </a:solidFill>
                <a:latin typeface="Arial" charset="0"/>
              </a:rPr>
              <a:t>Évaluation qui conduit à  la production de « quelque chose » de personnel</a:t>
            </a:r>
          </a:p>
        </p:txBody>
      </p:sp>
      <p:sp>
        <p:nvSpPr>
          <p:cNvPr id="46" name="Text Box 38">
            <a:extLst>
              <a:ext uri="{FF2B5EF4-FFF2-40B4-BE49-F238E27FC236}">
                <a16:creationId xmlns:a16="http://schemas.microsoft.com/office/drawing/2014/main" id="{F1E3E038-FF2A-4208-96E9-4F08E6DC45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9981" y="1121648"/>
            <a:ext cx="2638461" cy="2340000"/>
          </a:xfrm>
          <a:prstGeom prst="roundRect">
            <a:avLst/>
          </a:prstGeom>
          <a:solidFill>
            <a:srgbClr val="DCE4F0"/>
          </a:solidFill>
          <a:ln w="19050">
            <a:solidFill>
              <a:srgbClr val="8BA7CF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>
            <a:no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fr-CA" sz="1400" dirty="0">
                <a:solidFill>
                  <a:srgbClr val="000000"/>
                </a:solidFill>
                <a:latin typeface="Arial" charset="0"/>
              </a:rPr>
              <a:t>Apprenant actif</a:t>
            </a: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fr-CA" sz="1400" dirty="0">
                <a:solidFill>
                  <a:srgbClr val="000000"/>
                </a:solidFill>
                <a:latin typeface="Arial" charset="0"/>
              </a:rPr>
              <a:t>Professeur: guide, coach, facilitateur, animateur, etc.</a:t>
            </a:r>
          </a:p>
          <a:p>
            <a:pPr eaLnBrk="0" fontAlgn="base" hangingPunct="0">
              <a:spcBef>
                <a:spcPct val="50000"/>
              </a:spcBef>
              <a:spcAft>
                <a:spcPct val="10000"/>
              </a:spcAft>
            </a:pPr>
            <a:r>
              <a:rPr lang="fr-CA" sz="1400" dirty="0">
                <a:solidFill>
                  <a:srgbClr val="000000"/>
                </a:solidFill>
                <a:latin typeface="Arial" charset="0"/>
              </a:rPr>
              <a:t>Approche:</a:t>
            </a:r>
          </a:p>
          <a:p>
            <a:pPr eaLnBrk="0" fontAlgn="base" hangingPunct="0">
              <a:lnSpc>
                <a:spcPct val="50000"/>
              </a:lnSpc>
              <a:spcBef>
                <a:spcPct val="50000"/>
              </a:spcBef>
              <a:spcAft>
                <a:spcPct val="10000"/>
              </a:spcAft>
            </a:pPr>
            <a:r>
              <a:rPr lang="fr-CA" sz="1400" dirty="0">
                <a:solidFill>
                  <a:srgbClr val="000000"/>
                </a:solidFill>
                <a:latin typeface="Arial" charset="0"/>
              </a:rPr>
              <a:t>interactive/coopérative</a:t>
            </a:r>
          </a:p>
          <a:p>
            <a:pPr eaLnBrk="0" fontAlgn="base" hangingPunct="0">
              <a:lnSpc>
                <a:spcPct val="50000"/>
              </a:lnSpc>
              <a:spcBef>
                <a:spcPct val="50000"/>
              </a:spcBef>
              <a:spcAft>
                <a:spcPct val="10000"/>
              </a:spcAft>
            </a:pPr>
            <a:r>
              <a:rPr lang="fr-CA" sz="1400" dirty="0">
                <a:solidFill>
                  <a:srgbClr val="000000"/>
                </a:solidFill>
                <a:latin typeface="Arial" charset="0"/>
              </a:rPr>
              <a:t>non directive/fond</a:t>
            </a:r>
            <a:endParaRPr lang="fr-CA" sz="1400" dirty="0">
              <a:solidFill>
                <a:srgbClr val="000000"/>
              </a:solidFill>
              <a:latin typeface="Arial Black" pitchFamily="34" charset="0"/>
            </a:endParaRPr>
          </a:p>
          <a:p>
            <a:pPr eaLnBrk="0" fontAlgn="base" hangingPunct="0">
              <a:lnSpc>
                <a:spcPct val="50000"/>
              </a:lnSpc>
              <a:spcBef>
                <a:spcPct val="50000"/>
              </a:spcBef>
              <a:spcAft>
                <a:spcPct val="10000"/>
              </a:spcAft>
            </a:pPr>
            <a:r>
              <a:rPr lang="fr-CA" sz="1400" dirty="0">
                <a:solidFill>
                  <a:srgbClr val="000000"/>
                </a:solidFill>
                <a:latin typeface="Arial" charset="0"/>
              </a:rPr>
              <a:t>+/- directive/démarche</a:t>
            </a:r>
            <a:endParaRPr lang="fr-CA" sz="1400" dirty="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47" name="Text Box 52">
            <a:extLst>
              <a:ext uri="{FF2B5EF4-FFF2-40B4-BE49-F238E27FC236}">
                <a16:creationId xmlns:a16="http://schemas.microsoft.com/office/drawing/2014/main" id="{5E078322-443E-4B09-B7F1-19F4EC0A63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73559" y="1122223"/>
            <a:ext cx="2638459" cy="2340000"/>
          </a:xfrm>
          <a:prstGeom prst="roundRect">
            <a:avLst/>
          </a:prstGeom>
          <a:solidFill>
            <a:srgbClr val="DCE4F0"/>
          </a:solidFill>
          <a:ln w="19050">
            <a:solidFill>
              <a:srgbClr val="8BA7CF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>
            <a:no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fr-CA" sz="1400" dirty="0">
                <a:solidFill>
                  <a:srgbClr val="000000"/>
                </a:solidFill>
                <a:latin typeface="Arial" charset="0"/>
              </a:rPr>
              <a:t>Partie intégrante de la démarche (prévue, validée, valorisée, nécessaire)</a:t>
            </a: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fr-CA" sz="1400" dirty="0">
                <a:solidFill>
                  <a:srgbClr val="000000"/>
                </a:solidFill>
                <a:latin typeface="Arial" charset="0"/>
              </a:rPr>
              <a:t>Régulière, constante</a:t>
            </a: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fr-CA" sz="1400" dirty="0">
                <a:solidFill>
                  <a:srgbClr val="000000"/>
                </a:solidFill>
                <a:latin typeface="Arial" charset="0"/>
              </a:rPr>
              <a:t>Tâche d’apprentissage (production) / motivation</a:t>
            </a: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fr-CA" sz="1400" dirty="0">
                <a:solidFill>
                  <a:srgbClr val="000000"/>
                </a:solidFill>
                <a:latin typeface="Arial" charset="0"/>
              </a:rPr>
              <a:t>Lien: projet personnel, professionnel et d’étude</a:t>
            </a:r>
            <a:endParaRPr lang="fr-CA" sz="2400" dirty="0">
              <a:solidFill>
                <a:srgbClr val="000000">
                  <a:lumMod val="75000"/>
                  <a:lumOff val="25000"/>
                </a:srgbClr>
              </a:solidFill>
              <a:latin typeface="Times New Roman" charset="0"/>
            </a:endParaRPr>
          </a:p>
        </p:txBody>
      </p:sp>
      <p:sp>
        <p:nvSpPr>
          <p:cNvPr id="48" name="Flèche : double flèche verticale 47">
            <a:extLst>
              <a:ext uri="{FF2B5EF4-FFF2-40B4-BE49-F238E27FC236}">
                <a16:creationId xmlns:a16="http://schemas.microsoft.com/office/drawing/2014/main" id="{650D1927-022C-411E-9D16-ED7ACB0A8EA9}"/>
              </a:ext>
            </a:extLst>
          </p:cNvPr>
          <p:cNvSpPr/>
          <p:nvPr/>
        </p:nvSpPr>
        <p:spPr bwMode="auto">
          <a:xfrm rot="2377035">
            <a:off x="4888888" y="2320868"/>
            <a:ext cx="233434" cy="1300610"/>
          </a:xfrm>
          <a:prstGeom prst="upDownArrow">
            <a:avLst/>
          </a:prstGeom>
          <a:solidFill>
            <a:srgbClr val="446CA5"/>
          </a:solidFill>
          <a:ln w="9525" cap="flat" cmpd="sng" algn="ctr">
            <a:solidFill>
              <a:srgbClr val="314D77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fr-CA" sz="240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49" name="Flèche : double flèche verticale 48">
            <a:extLst>
              <a:ext uri="{FF2B5EF4-FFF2-40B4-BE49-F238E27FC236}">
                <a16:creationId xmlns:a16="http://schemas.microsoft.com/office/drawing/2014/main" id="{02496EF9-C687-49E0-AA4B-ADCB3D2770DB}"/>
              </a:ext>
            </a:extLst>
          </p:cNvPr>
          <p:cNvSpPr/>
          <p:nvPr/>
        </p:nvSpPr>
        <p:spPr bwMode="auto">
          <a:xfrm rot="5400000">
            <a:off x="5879611" y="3363009"/>
            <a:ext cx="233434" cy="1447007"/>
          </a:xfrm>
          <a:prstGeom prst="upDownArrow">
            <a:avLst/>
          </a:prstGeom>
          <a:solidFill>
            <a:srgbClr val="446CA5"/>
          </a:solidFill>
          <a:ln w="9525" cap="flat" cmpd="sng" algn="ctr">
            <a:solidFill>
              <a:srgbClr val="314D77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fr-CA" sz="240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50" name="Flèche : double flèche verticale 49">
            <a:extLst>
              <a:ext uri="{FF2B5EF4-FFF2-40B4-BE49-F238E27FC236}">
                <a16:creationId xmlns:a16="http://schemas.microsoft.com/office/drawing/2014/main" id="{5B4FFE27-95BF-40C4-81AA-8DED260D817E}"/>
              </a:ext>
            </a:extLst>
          </p:cNvPr>
          <p:cNvSpPr/>
          <p:nvPr/>
        </p:nvSpPr>
        <p:spPr bwMode="auto">
          <a:xfrm rot="8521292">
            <a:off x="6779969" y="2325234"/>
            <a:ext cx="233434" cy="1300610"/>
          </a:xfrm>
          <a:prstGeom prst="upDownArrow">
            <a:avLst/>
          </a:prstGeom>
          <a:solidFill>
            <a:srgbClr val="446CA5"/>
          </a:solidFill>
          <a:ln w="9525" cap="flat" cmpd="sng" algn="ctr">
            <a:solidFill>
              <a:srgbClr val="314D77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fr-CA" sz="240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51" name="ZoneTexte 50">
            <a:extLst>
              <a:ext uri="{FF2B5EF4-FFF2-40B4-BE49-F238E27FC236}">
                <a16:creationId xmlns:a16="http://schemas.microsoft.com/office/drawing/2014/main" id="{6931900B-A8E3-44EE-997C-CF3CE23AEEA5}"/>
              </a:ext>
            </a:extLst>
          </p:cNvPr>
          <p:cNvSpPr txBox="1"/>
          <p:nvPr/>
        </p:nvSpPr>
        <p:spPr>
          <a:xfrm>
            <a:off x="5715822" y="3497455"/>
            <a:ext cx="518400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CA" sz="3600" b="1" dirty="0">
                <a:ln>
                  <a:solidFill>
                    <a:srgbClr val="000000"/>
                  </a:solidFill>
                </a:ln>
                <a:solidFill>
                  <a:srgbClr val="4268A0"/>
                </a:solidFill>
                <a:latin typeface="Arial Black" pitchFamily="34" charset="0"/>
              </a:rPr>
              <a:t>A</a:t>
            </a:r>
          </a:p>
        </p:txBody>
      </p:sp>
      <p:sp>
        <p:nvSpPr>
          <p:cNvPr id="52" name="ZoneTexte 51">
            <a:extLst>
              <a:ext uri="{FF2B5EF4-FFF2-40B4-BE49-F238E27FC236}">
                <a16:creationId xmlns:a16="http://schemas.microsoft.com/office/drawing/2014/main" id="{16463E76-CB1B-44F2-8A0C-7826B60346EB}"/>
              </a:ext>
            </a:extLst>
          </p:cNvPr>
          <p:cNvSpPr txBox="1"/>
          <p:nvPr/>
        </p:nvSpPr>
        <p:spPr>
          <a:xfrm>
            <a:off x="4447503" y="2412536"/>
            <a:ext cx="518400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CA" sz="3600" b="1" dirty="0">
                <a:ln>
                  <a:solidFill>
                    <a:srgbClr val="000000"/>
                  </a:solidFill>
                </a:ln>
                <a:solidFill>
                  <a:srgbClr val="4268A0"/>
                </a:solidFill>
                <a:latin typeface="Arial Black" pitchFamily="34" charset="0"/>
              </a:rPr>
              <a:t>B</a:t>
            </a:r>
          </a:p>
        </p:txBody>
      </p:sp>
      <p:sp>
        <p:nvSpPr>
          <p:cNvPr id="53" name="ZoneTexte 52">
            <a:extLst>
              <a:ext uri="{FF2B5EF4-FFF2-40B4-BE49-F238E27FC236}">
                <a16:creationId xmlns:a16="http://schemas.microsoft.com/office/drawing/2014/main" id="{14F67791-A93A-4D05-A98D-9E2D4C2AC916}"/>
              </a:ext>
            </a:extLst>
          </p:cNvPr>
          <p:cNvSpPr txBox="1"/>
          <p:nvPr/>
        </p:nvSpPr>
        <p:spPr>
          <a:xfrm>
            <a:off x="6914479" y="2423921"/>
            <a:ext cx="518400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CA" sz="3600" b="1" dirty="0">
                <a:ln>
                  <a:solidFill>
                    <a:srgbClr val="000000"/>
                  </a:solidFill>
                </a:ln>
                <a:solidFill>
                  <a:srgbClr val="4268A0"/>
                </a:solidFill>
                <a:latin typeface="Arial Black" pitchFamily="34" charset="0"/>
              </a:rPr>
              <a:t>C</a:t>
            </a:r>
          </a:p>
        </p:txBody>
      </p:sp>
      <p:sp>
        <p:nvSpPr>
          <p:cNvPr id="54" name="ZoneTexte 53">
            <a:extLst>
              <a:ext uri="{FF2B5EF4-FFF2-40B4-BE49-F238E27FC236}">
                <a16:creationId xmlns:a16="http://schemas.microsoft.com/office/drawing/2014/main" id="{8F9A6C05-ADBF-444B-840F-A5F6EB312767}"/>
              </a:ext>
            </a:extLst>
          </p:cNvPr>
          <p:cNvSpPr txBox="1"/>
          <p:nvPr/>
        </p:nvSpPr>
        <p:spPr>
          <a:xfrm>
            <a:off x="2348594" y="4369688"/>
            <a:ext cx="3293070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CA" sz="2000" b="1" dirty="0">
                <a:ln>
                  <a:solidFill>
                    <a:srgbClr val="000000"/>
                  </a:solidFill>
                </a:ln>
                <a:solidFill>
                  <a:srgbClr val="4268A0"/>
                </a:solidFill>
                <a:latin typeface="Arial Black" pitchFamily="34" charset="0"/>
              </a:rPr>
              <a:t>A</a:t>
            </a:r>
            <a:r>
              <a:rPr lang="fr-CA" sz="2000" b="1" dirty="0">
                <a:solidFill>
                  <a:srgbClr val="4268A0"/>
                </a:solidFill>
                <a:latin typeface="Arial Black" pitchFamily="34" charset="0"/>
              </a:rPr>
              <a:t>. Relation didactique</a:t>
            </a:r>
          </a:p>
        </p:txBody>
      </p:sp>
      <p:sp>
        <p:nvSpPr>
          <p:cNvPr id="55" name="ZoneTexte 54">
            <a:extLst>
              <a:ext uri="{FF2B5EF4-FFF2-40B4-BE49-F238E27FC236}">
                <a16:creationId xmlns:a16="http://schemas.microsoft.com/office/drawing/2014/main" id="{258327DB-83A2-4F23-B7BB-2C87886BAA3C}"/>
              </a:ext>
            </a:extLst>
          </p:cNvPr>
          <p:cNvSpPr txBox="1"/>
          <p:nvPr/>
        </p:nvSpPr>
        <p:spPr>
          <a:xfrm>
            <a:off x="873639" y="716304"/>
            <a:ext cx="3600400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CA" sz="2000" b="1" dirty="0">
                <a:ln>
                  <a:solidFill>
                    <a:srgbClr val="000000"/>
                  </a:solidFill>
                </a:ln>
                <a:solidFill>
                  <a:srgbClr val="4268A0"/>
                </a:solidFill>
                <a:latin typeface="Arial Black" pitchFamily="34" charset="0"/>
              </a:rPr>
              <a:t>B</a:t>
            </a:r>
            <a:r>
              <a:rPr lang="fr-CA" sz="2000" b="1" dirty="0">
                <a:solidFill>
                  <a:srgbClr val="4268A0"/>
                </a:solidFill>
                <a:latin typeface="Arial Black" pitchFamily="34" charset="0"/>
              </a:rPr>
              <a:t>. Relation de médiation</a:t>
            </a:r>
          </a:p>
        </p:txBody>
      </p:sp>
      <p:sp>
        <p:nvSpPr>
          <p:cNvPr id="56" name="ZoneTexte 55">
            <a:extLst>
              <a:ext uri="{FF2B5EF4-FFF2-40B4-BE49-F238E27FC236}">
                <a16:creationId xmlns:a16="http://schemas.microsoft.com/office/drawing/2014/main" id="{5D859EBA-08B1-46E0-AB61-C16219E79A18}"/>
              </a:ext>
            </a:extLst>
          </p:cNvPr>
          <p:cNvSpPr txBox="1"/>
          <p:nvPr/>
        </p:nvSpPr>
        <p:spPr>
          <a:xfrm>
            <a:off x="8428599" y="694279"/>
            <a:ext cx="2889762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CA" sz="2000" b="1" dirty="0">
                <a:ln>
                  <a:solidFill>
                    <a:srgbClr val="000000"/>
                  </a:solidFill>
                </a:ln>
                <a:solidFill>
                  <a:srgbClr val="4268A0"/>
                </a:solidFill>
                <a:latin typeface="Arial Black" pitchFamily="34" charset="0"/>
              </a:rPr>
              <a:t>C</a:t>
            </a:r>
            <a:r>
              <a:rPr lang="fr-CA" sz="2000" b="1" dirty="0">
                <a:solidFill>
                  <a:srgbClr val="4268A0"/>
                </a:solidFill>
                <a:latin typeface="Arial Black" pitchFamily="34" charset="0"/>
              </a:rPr>
              <a:t>. Relation d’étude</a:t>
            </a:r>
          </a:p>
        </p:txBody>
      </p:sp>
    </p:spTree>
    <p:extLst>
      <p:ext uri="{BB962C8B-B14F-4D97-AF65-F5344CB8AC3E}">
        <p14:creationId xmlns:p14="http://schemas.microsoft.com/office/powerpoint/2010/main" val="2250290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/>
      <p:bldP spid="52" grpId="0"/>
      <p:bldP spid="53" grpId="0"/>
      <p:bldP spid="54" grpId="0"/>
      <p:bldP spid="55" grpId="0"/>
      <p:bldP spid="56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</TotalTime>
  <Words>847</Words>
  <Application>Microsoft Office PowerPoint</Application>
  <PresentationFormat>Grand écran</PresentationFormat>
  <Paragraphs>206</Paragraphs>
  <Slides>8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2</vt:i4>
      </vt:variant>
      <vt:variant>
        <vt:lpstr>Titres des diapositives</vt:lpstr>
      </vt:variant>
      <vt:variant>
        <vt:i4>8</vt:i4>
      </vt:variant>
    </vt:vector>
  </HeadingPairs>
  <TitlesOfParts>
    <vt:vector size="16" baseType="lpstr">
      <vt:lpstr>Arial</vt:lpstr>
      <vt:lpstr>Arial Black</vt:lpstr>
      <vt:lpstr>Calibri</vt:lpstr>
      <vt:lpstr>Calibri Light</vt:lpstr>
      <vt:lpstr>Papyrus</vt:lpstr>
      <vt:lpstr>Times New Roman</vt:lpstr>
      <vt:lpstr>Thème Office</vt:lpstr>
      <vt:lpstr>1_Thème Office</vt:lpstr>
      <vt:lpstr>Présentation PowerPoint</vt:lpstr>
      <vt:lpstr>La méthode des cas</vt:lpstr>
      <vt:lpstr>Les références - La méthode des cas</vt:lpstr>
      <vt:lpstr>L’apprentissage par problèmes</vt:lpstr>
      <vt:lpstr>Les références – L’apprentissage par problèmes</vt:lpstr>
      <vt:lpstr>L’apprentissage par projet</vt:lpstr>
      <vt:lpstr>Les références – L’apprentissage par projet</vt:lpstr>
      <vt:lpstr>Formules pédagogiques centrées sur l’apprenant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Isabelle Arseneault</dc:creator>
  <cp:lastModifiedBy>Sylvie Mathieu</cp:lastModifiedBy>
  <cp:revision>23</cp:revision>
  <dcterms:created xsi:type="dcterms:W3CDTF">2019-09-30T19:52:09Z</dcterms:created>
  <dcterms:modified xsi:type="dcterms:W3CDTF">2019-10-01T19:25:37Z</dcterms:modified>
</cp:coreProperties>
</file>