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96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62AB9-26DE-4BE8-86F6-A20B6B2133D8}" v="6" dt="2021-02-22T16:38:52.411"/>
    <p1510:client id="{2F1060E4-E728-4DAD-8158-81CC261CFE0C}" v="42" dt="2021-03-10T12:52:02.263"/>
    <p1510:client id="{39F39862-E69D-4205-B80D-0FB60C296B44}" v="38" dt="2021-02-22T16:37:34.427"/>
    <p1510:client id="{43977AC5-F902-4420-938C-A577CC41B865}" v="4" dt="2021-04-06T16:55:25.758"/>
    <p1510:client id="{A17A5269-F8A6-474E-8862-BF144D46E084}" v="12" dt="2021-03-24T18:32:14.462"/>
    <p1510:client id="{CA1CA1EC-E225-40BC-9499-15F109B825E7}" v="10" dt="2021-03-24T18:38:26.217"/>
    <p1510:client id="{DF97A773-A000-4BB2-8597-2809AFD6BB98}" v="43" dt="2021-04-06T16:27:24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660"/>
  </p:normalViewPr>
  <p:slideViewPr>
    <p:cSldViewPr>
      <p:cViewPr>
        <p:scale>
          <a:sx n="170" d="100"/>
          <a:sy n="170" d="100"/>
        </p:scale>
        <p:origin x="-1140" y="-11904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theme/theme1.xml" Id="rId8" /><Relationship Type="http://schemas.openxmlformats.org/officeDocument/2006/relationships/customXml" Target="../customXml/item3.xml" Id="rId3" /><Relationship Type="http://schemas.openxmlformats.org/officeDocument/2006/relationships/viewProps" Target="viewProps.xml" Id="rId7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presProps" Target="presProps.xml" Id="rId6" /><Relationship Type="http://schemas.microsoft.com/office/2015/10/relationships/revisionInfo" Target="revisionInfo.xml" Id="rId11" /><Relationship Type="http://schemas.openxmlformats.org/officeDocument/2006/relationships/slide" Target="slides/slide1.xml" Id="rId5" /><Relationship Type="http://schemas.openxmlformats.org/officeDocument/2006/relationships/slideMaster" Target="slideMasters/slideMaster1.xml" Id="rId4" /><Relationship Type="http://schemas.openxmlformats.org/officeDocument/2006/relationships/tableStyles" Target="tableStyles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1ACB-48C2-445C-8F88-424B8F1346AD}" type="datetimeFigureOut">
              <a:rPr lang="fr-CA" smtClean="0"/>
              <a:t>2021-04-06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2D36-B2DD-4193-963F-DA2E68ABCC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741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1ACB-48C2-445C-8F88-424B8F1346AD}" type="datetimeFigureOut">
              <a:rPr lang="fr-CA" smtClean="0"/>
              <a:t>2021-04-06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2D36-B2DD-4193-963F-DA2E68ABCC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611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1ACB-48C2-445C-8F88-424B8F1346AD}" type="datetimeFigureOut">
              <a:rPr lang="fr-CA" smtClean="0"/>
              <a:t>2021-04-06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2D36-B2DD-4193-963F-DA2E68ABCC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037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1ACB-48C2-445C-8F88-424B8F1346AD}" type="datetimeFigureOut">
              <a:rPr lang="fr-CA" smtClean="0"/>
              <a:t>2021-04-06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2D36-B2DD-4193-963F-DA2E68ABCC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20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1ACB-48C2-445C-8F88-424B8F1346AD}" type="datetimeFigureOut">
              <a:rPr lang="fr-CA" smtClean="0"/>
              <a:t>2021-04-06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2D36-B2DD-4193-963F-DA2E68ABCC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154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1ACB-48C2-445C-8F88-424B8F1346AD}" type="datetimeFigureOut">
              <a:rPr lang="fr-CA" smtClean="0"/>
              <a:t>2021-04-06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2D36-B2DD-4193-963F-DA2E68ABCC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99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1ACB-48C2-445C-8F88-424B8F1346AD}" type="datetimeFigureOut">
              <a:rPr lang="fr-CA" smtClean="0"/>
              <a:t>2021-04-06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2D36-B2DD-4193-963F-DA2E68ABCC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924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1ACB-48C2-445C-8F88-424B8F1346AD}" type="datetimeFigureOut">
              <a:rPr lang="fr-CA" smtClean="0"/>
              <a:t>2021-04-06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2D36-B2DD-4193-963F-DA2E68ABCC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010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1ACB-48C2-445C-8F88-424B8F1346AD}" type="datetimeFigureOut">
              <a:rPr lang="fr-CA" smtClean="0"/>
              <a:t>2021-04-06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2D36-B2DD-4193-963F-DA2E68ABCC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18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1ACB-48C2-445C-8F88-424B8F1346AD}" type="datetimeFigureOut">
              <a:rPr lang="fr-CA" smtClean="0"/>
              <a:t>2021-04-06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2D36-B2DD-4193-963F-DA2E68ABCC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705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1ACB-48C2-445C-8F88-424B8F1346AD}" type="datetimeFigureOut">
              <a:rPr lang="fr-CA" smtClean="0"/>
              <a:t>2021-04-06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72D36-B2DD-4193-963F-DA2E68ABCC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930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1ACB-48C2-445C-8F88-424B8F1346AD}" type="datetimeFigureOut">
              <a:rPr lang="fr-CA" smtClean="0"/>
              <a:t>2021-04-06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72D36-B2DD-4193-963F-DA2E68ABCCB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37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avoirs.usherbrooke.ca/bitstream/handle/11143/15111/Lafleur_France_PhD_2019.pdf?sequence=3&amp;isAllowed=y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reptic.qc.ca/wp-content/uploads/2013/09/2005-06_Referentiel-competences-technopedagogiques-enseignants-collegial.pdf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hyperlink" Target="https://books.openedition.org/pum/319" TargetMode="External"/><Relationship Id="rId5" Type="http://schemas.microsoft.com/office/2007/relationships/hdphoto" Target="../media/hdphoto2.wdp"/><Relationship Id="rId10" Type="http://schemas.openxmlformats.org/officeDocument/2006/relationships/hyperlink" Target="http://www.education.gouv.qc.ca/fileadmin/site_web/documents/ministere/Cadre-reference-competence-num.pdf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ec.europa.eu/jrc/en/publication/eur-scientific-and-technical-research-reports/european-framework-digital-competence-educators-digcomp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DF041087-C5AA-4079-9CF6-899D46E7D4D8}"/>
              </a:ext>
            </a:extLst>
          </p:cNvPr>
          <p:cNvGrpSpPr/>
          <p:nvPr/>
        </p:nvGrpSpPr>
        <p:grpSpPr>
          <a:xfrm>
            <a:off x="1" y="139552"/>
            <a:ext cx="10058399" cy="1802987"/>
            <a:chOff x="1" y="139552"/>
            <a:chExt cx="10058399" cy="18029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A0712F-3773-4FAD-8CB2-41425ECF7FB5}"/>
                </a:ext>
              </a:extLst>
            </p:cNvPr>
            <p:cNvSpPr/>
            <p:nvPr/>
          </p:nvSpPr>
          <p:spPr>
            <a:xfrm>
              <a:off x="1" y="355577"/>
              <a:ext cx="10058399" cy="13885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04870"/>
              <a:r>
                <a:rPr lang="fr-CA" sz="2600" spc="400" dirty="0">
                  <a:solidFill>
                    <a:schemeClr val="accent4">
                      <a:lumMod val="50000"/>
                    </a:schemeClr>
                  </a:solidFill>
                  <a:latin typeface="Abadi Extra Light" panose="020B0604020202020204" pitchFamily="34" charset="0"/>
                </a:rPr>
                <a:t>PORTRAIT DES CONNAISSANCES</a:t>
              </a:r>
              <a:endParaRPr lang="fr-FR"/>
            </a:p>
            <a:p>
              <a:pPr marL="3404870"/>
              <a:r>
                <a:rPr lang="fr-CA" sz="2000" b="1" spc="150" dirty="0">
                  <a:solidFill>
                    <a:schemeClr val="tx1"/>
                  </a:solidFill>
                  <a:latin typeface="Abadi Extra Light"/>
                </a:rPr>
                <a:t>Compétence(s) </a:t>
              </a:r>
              <a:r>
                <a:rPr lang="fr-CA" sz="2000" b="1" spc="150" dirty="0" err="1">
                  <a:solidFill>
                    <a:schemeClr val="tx1"/>
                  </a:solidFill>
                  <a:latin typeface="Abadi Extra Light"/>
                </a:rPr>
                <a:t>pédagonumérique</a:t>
              </a:r>
              <a:r>
                <a:rPr lang="fr-CA" sz="2000" b="1" spc="150" dirty="0">
                  <a:solidFill>
                    <a:schemeClr val="tx1"/>
                  </a:solidFill>
                  <a:latin typeface="Abadi Extra Light"/>
                </a:rPr>
                <a:t>(s) </a:t>
              </a:r>
              <a:endParaRPr lang="fr-CA" sz="2000" b="1" spc="150" dirty="0">
                <a:solidFill>
                  <a:schemeClr val="tx1"/>
                </a:solidFill>
                <a:latin typeface="Abadi Extra Light" panose="020B0604020202020204" pitchFamily="34" charset="0"/>
              </a:endParaRPr>
            </a:p>
            <a:p>
              <a:pPr marL="3404870">
                <a:tabLst>
                  <a:tab pos="3498850" algn="l"/>
                </a:tabLst>
              </a:pPr>
              <a:r>
                <a:rPr lang="fr-CA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badi Extra Light" panose="020B0604020202020204" pitchFamily="34" charset="0"/>
                </a:rPr>
                <a:t>À l’intention de l’incubée : Nancy Granger (P007 – GEF)</a:t>
              </a:r>
            </a:p>
            <a:p>
              <a:pPr marL="3404870">
                <a:tabLst>
                  <a:tab pos="3498850" algn="l"/>
                </a:tabLst>
              </a:pPr>
              <a:r>
                <a:rPr lang="fr-CA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badi Extra Light"/>
                </a:rPr>
                <a:t>Par Granger, </a:t>
              </a:r>
              <a:r>
                <a:rPr lang="fr-CA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badi Extra Light"/>
                </a:rPr>
                <a:t>Lanctôt</a:t>
              </a:r>
              <a:r>
                <a:rPr lang="fr-CA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badi Extra Light"/>
                </a:rPr>
                <a:t>, </a:t>
              </a:r>
              <a:r>
                <a:rPr lang="fr-CA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badi Extra Light"/>
                </a:rPr>
                <a:t>Masineau</a:t>
              </a:r>
              <a:r>
                <a:rPr lang="fr-CA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badi Extra Light"/>
                </a:rPr>
                <a:t> et Denis (2021)</a:t>
              </a:r>
            </a:p>
            <a:p>
              <a:pPr marL="3140075"/>
              <a:endPara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badi Extra Light" panose="020B0604020202020204" pitchFamily="34" charset="0"/>
              </a:endParaRPr>
            </a:p>
            <a:p>
              <a:pPr marL="3582670"/>
              <a:endParaRPr lang="fr-CA" sz="2400" dirty="0">
                <a:solidFill>
                  <a:schemeClr val="tx1"/>
                </a:solidFill>
                <a:latin typeface="+mj-lt"/>
                <a:cs typeface="Calibri Light" panose="020F0302020204030204"/>
              </a:endParaRP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23C0ACC5-5189-4EE4-9A7D-295563A6BE69}"/>
                </a:ext>
              </a:extLst>
            </p:cNvPr>
            <p:cNvGrpSpPr/>
            <p:nvPr/>
          </p:nvGrpSpPr>
          <p:grpSpPr>
            <a:xfrm>
              <a:off x="214858" y="139552"/>
              <a:ext cx="3014141" cy="1802987"/>
              <a:chOff x="70842" y="139552"/>
              <a:chExt cx="3014141" cy="1802987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CA3D75C2-3317-46EF-9A1B-2237E73171B2}"/>
                  </a:ext>
                </a:extLst>
              </p:cNvPr>
              <p:cNvPicPr/>
              <p:nvPr/>
            </p:nvPicPr>
            <p:blipFill>
              <a:blip r:embed="rId2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Sketch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42" y="139552"/>
                <a:ext cx="3014141" cy="18029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9525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0F097749-ACD4-D74C-A643-DA394C4A2CE6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66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365" y="197123"/>
                <a:ext cx="1734004" cy="1687844"/>
              </a:xfrm>
              <a:prstGeom prst="rect">
                <a:avLst/>
              </a:prstGeom>
              <a:solidFill>
                <a:schemeClr val="bg1">
                  <a:alpha val="86000"/>
                </a:schemeClr>
              </a:solidFill>
            </p:spPr>
          </p:pic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C5CBA4C-8AB7-46B9-9180-0C306BFF90EC}"/>
              </a:ext>
            </a:extLst>
          </p:cNvPr>
          <p:cNvGrpSpPr/>
          <p:nvPr/>
        </p:nvGrpSpPr>
        <p:grpSpPr>
          <a:xfrm>
            <a:off x="184298" y="3523928"/>
            <a:ext cx="9813453" cy="2592767"/>
            <a:chOff x="252035" y="2801698"/>
            <a:chExt cx="9704998" cy="2201422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DAA2D6D3-B9F5-476B-BC7C-A7E51309ED2D}"/>
                </a:ext>
              </a:extLst>
            </p:cNvPr>
            <p:cNvGrpSpPr/>
            <p:nvPr/>
          </p:nvGrpSpPr>
          <p:grpSpPr>
            <a:xfrm>
              <a:off x="252035" y="2801698"/>
              <a:ext cx="9599874" cy="1944492"/>
              <a:chOff x="759582" y="4693437"/>
              <a:chExt cx="8590306" cy="191020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F293642-35A8-4489-8032-9C40C2991014}"/>
                  </a:ext>
                </a:extLst>
              </p:cNvPr>
              <p:cNvSpPr/>
              <p:nvPr/>
            </p:nvSpPr>
            <p:spPr>
              <a:xfrm>
                <a:off x="759582" y="4973005"/>
                <a:ext cx="8590306" cy="16306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CA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604A6B2-C53B-443B-9534-AE7CB6960171}"/>
                  </a:ext>
                </a:extLst>
              </p:cNvPr>
              <p:cNvSpPr txBox="1"/>
              <p:nvPr/>
            </p:nvSpPr>
            <p:spPr>
              <a:xfrm>
                <a:off x="1657551" y="4693437"/>
                <a:ext cx="6790204" cy="385070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fr-CA" sz="2400" b="1" spc="200" dirty="0">
                    <a:solidFill>
                      <a:schemeClr val="bg1"/>
                    </a:solidFill>
                    <a:latin typeface="Abadi Extra Light"/>
                  </a:rPr>
                  <a:t>Qu’est-ce qu’une compétence </a:t>
                </a:r>
                <a:r>
                  <a:rPr lang="fr-CA" sz="2400" b="1" spc="200" dirty="0" err="1">
                    <a:solidFill>
                      <a:schemeClr val="bg1"/>
                    </a:solidFill>
                    <a:latin typeface="Abadi Extra Light"/>
                  </a:rPr>
                  <a:t>pédagonumérique</a:t>
                </a:r>
                <a:r>
                  <a:rPr lang="fr-CA" sz="2400" b="1" spc="200" dirty="0">
                    <a:solidFill>
                      <a:schemeClr val="bg1"/>
                    </a:solidFill>
                    <a:latin typeface="Abadi Extra Light"/>
                  </a:rPr>
                  <a:t>?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F61E19F-00CA-492C-AE1C-06061DC550EA}"/>
                  </a:ext>
                </a:extLst>
              </p:cNvPr>
              <p:cNvSpPr txBox="1"/>
              <p:nvPr/>
            </p:nvSpPr>
            <p:spPr>
              <a:xfrm>
                <a:off x="900817" y="5076194"/>
                <a:ext cx="4167469" cy="1527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fr-FR" sz="1200" dirty="0">
                    <a:latin typeface="Abadi Extra Light"/>
                  </a:rPr>
                  <a:t>« La </a:t>
                </a:r>
                <a:r>
                  <a:rPr lang="fr-FR" sz="1200" dirty="0">
                    <a:latin typeface="Calibri"/>
                    <a:cs typeface="Calibri"/>
                  </a:rPr>
                  <a:t>compétence</a:t>
                </a:r>
                <a:r>
                  <a:rPr lang="fr-FR" sz="1200" dirty="0">
                    <a:ea typeface="+mn-lt"/>
                    <a:cs typeface="+mn-lt"/>
                  </a:rPr>
                  <a:t> </a:t>
                </a:r>
                <a:r>
                  <a:rPr lang="fr-FR" sz="1200" dirty="0" err="1">
                    <a:ea typeface="+mn-lt"/>
                    <a:cs typeface="+mn-lt"/>
                  </a:rPr>
                  <a:t>pédagonumérique</a:t>
                </a:r>
                <a:r>
                  <a:rPr lang="fr-FR" sz="1200" dirty="0">
                    <a:ea typeface="+mn-lt"/>
                    <a:cs typeface="+mn-lt"/>
                  </a:rPr>
                  <a:t> </a:t>
                </a:r>
                <a:r>
                  <a:rPr lang="fr-FR" sz="1200" dirty="0">
                    <a:latin typeface="Abadi Extra Light"/>
                  </a:rPr>
                  <a:t>se réfère à des </a:t>
                </a:r>
                <a:r>
                  <a:rPr lang="fr-FR" sz="1200" dirty="0">
                    <a:solidFill>
                      <a:schemeClr val="accent4">
                        <a:lumMod val="50000"/>
                      </a:schemeClr>
                    </a:solidFill>
                    <a:latin typeface="Abadi Extra Light"/>
                  </a:rPr>
                  <a:t>savoir-faire </a:t>
                </a:r>
                <a:r>
                  <a:rPr lang="fr-FR" sz="1200" dirty="0" err="1">
                    <a:solidFill>
                      <a:schemeClr val="accent4">
                        <a:lumMod val="50000"/>
                      </a:schemeClr>
                    </a:solidFill>
                    <a:latin typeface="Abadi Extra Light"/>
                  </a:rPr>
                  <a:t>techno-logiques</a:t>
                </a:r>
                <a:r>
                  <a:rPr lang="fr-FR" sz="1200" dirty="0">
                    <a:latin typeface="Abadi Extra Light"/>
                  </a:rPr>
                  <a:t>, à des </a:t>
                </a:r>
                <a:r>
                  <a:rPr lang="fr-FR" sz="1200" dirty="0">
                    <a:solidFill>
                      <a:schemeClr val="accent4">
                        <a:lumMod val="50000"/>
                      </a:schemeClr>
                    </a:solidFill>
                    <a:latin typeface="Abadi Extra Light"/>
                  </a:rPr>
                  <a:t>savoir-faire pédagogiques </a:t>
                </a:r>
                <a:r>
                  <a:rPr lang="fr-FR" sz="1200" dirty="0">
                    <a:latin typeface="Abadi Extra Light"/>
                  </a:rPr>
                  <a:t>et des </a:t>
                </a:r>
                <a:r>
                  <a:rPr lang="fr-FR" sz="1200" dirty="0">
                    <a:solidFill>
                      <a:schemeClr val="accent4">
                        <a:lumMod val="50000"/>
                      </a:schemeClr>
                    </a:solidFill>
                    <a:latin typeface="Abadi Extra Light"/>
                  </a:rPr>
                  <a:t>savoirs de contenu </a:t>
                </a:r>
                <a:r>
                  <a:rPr lang="fr-FR" sz="1200" dirty="0">
                    <a:latin typeface="Abadi Extra Light"/>
                  </a:rPr>
                  <a:t>dont l’intégration ou l’acquisition passent par l’action en </a:t>
                </a:r>
                <a:r>
                  <a:rPr lang="fr-FR" sz="1200" dirty="0">
                    <a:solidFill>
                      <a:schemeClr val="accent4">
                        <a:lumMod val="50000"/>
                      </a:schemeClr>
                    </a:solidFill>
                    <a:latin typeface="Abadi Extra Light"/>
                  </a:rPr>
                  <a:t>situation professionnelle</a:t>
                </a:r>
                <a:r>
                  <a:rPr lang="fr-FR" sz="1300" b="1" dirty="0">
                    <a:latin typeface="Abadi Extra Light"/>
                  </a:rPr>
                  <a:t> » </a:t>
                </a:r>
                <a:r>
                  <a:rPr lang="fr-FR" sz="1200" dirty="0">
                    <a:latin typeface="Abadi Extra Light"/>
                  </a:rPr>
                  <a:t>(Lafleur, 2019, p. 124). </a:t>
                </a:r>
                <a:endParaRPr lang="fr-FR" sz="1200" dirty="0">
                  <a:latin typeface="Abadi Extra Light" panose="020B0604020202020204" pitchFamily="34" charset="0"/>
                </a:endParaRPr>
              </a:p>
              <a:p>
                <a:pPr algn="just"/>
                <a:endParaRPr lang="fr-FR" sz="400" dirty="0">
                  <a:latin typeface="Abadi Extra Light" panose="020B0604020202020204" pitchFamily="34" charset="0"/>
                </a:endParaRPr>
              </a:p>
              <a:p>
                <a:pPr marL="269875" indent="-182245"/>
                <a:r>
                  <a:rPr lang="fr-FR" sz="1200" dirty="0">
                    <a:solidFill>
                      <a:schemeClr val="accent4">
                        <a:lumMod val="50000"/>
                      </a:schemeClr>
                    </a:solidFill>
                    <a:latin typeface="Abadi Extra Light" panose="020B0604020202020204" pitchFamily="34" charset="0"/>
                  </a:rPr>
                  <a:t>→ Professionnel compétent</a:t>
                </a:r>
              </a:p>
              <a:p>
                <a:pPr marL="269875" indent="-182245"/>
                <a:r>
                  <a:rPr lang="fr-FR" sz="1200" dirty="0">
                    <a:solidFill>
                      <a:schemeClr val="accent4">
                        <a:lumMod val="50000"/>
                      </a:schemeClr>
                    </a:solidFill>
                    <a:latin typeface="Abadi Extra Light" panose="020B0604020202020204" pitchFamily="34" charset="0"/>
                  </a:rPr>
                  <a:t>→ Combinaison d’un savoir-agir et savoir-faire </a:t>
                </a:r>
              </a:p>
              <a:p>
                <a:pPr marL="269875" indent="-182245"/>
                <a:r>
                  <a:rPr lang="fr-FR" sz="1200" dirty="0">
                    <a:solidFill>
                      <a:schemeClr val="accent4">
                        <a:lumMod val="50000"/>
                      </a:schemeClr>
                    </a:solidFill>
                    <a:latin typeface="Abadi Extra Light" panose="020B0604020202020204" pitchFamily="34" charset="0"/>
                  </a:rPr>
                  <a:t>→ Se développe par l’expérimentation, la modélisation et l’exercice pratique</a:t>
                </a:r>
              </a:p>
              <a:p>
                <a:pPr marL="269875" indent="-182245"/>
                <a:endPara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604020202020204" pitchFamily="34" charset="0"/>
                </a:endParaRPr>
              </a:p>
            </p:txBody>
          </p:sp>
        </p:grp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FA015C1-E70C-487C-AC7C-CC6FD7ACF054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978778"/>
              <a:ext cx="0" cy="2024342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74ED30E8-FFA2-4BC5-A7FA-422EFD1FE744}"/>
                </a:ext>
              </a:extLst>
            </p:cNvPr>
            <p:cNvSpPr txBox="1"/>
            <p:nvPr/>
          </p:nvSpPr>
          <p:spPr>
            <a:xfrm>
              <a:off x="5067115" y="3175936"/>
              <a:ext cx="4889918" cy="15287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FR" sz="1200" dirty="0">
                  <a:latin typeface="Abadi Extra Light"/>
                </a:rPr>
                <a:t>La </a:t>
              </a:r>
              <a:r>
                <a:rPr lang="fr-FR" sz="1200" dirty="0">
                  <a:latin typeface="Calibri"/>
                  <a:cs typeface="Calibri"/>
                </a:rPr>
                <a:t>compétence </a:t>
              </a:r>
              <a:r>
                <a:rPr lang="fr-FR" sz="1200" dirty="0" err="1">
                  <a:latin typeface="Calibri"/>
                  <a:cs typeface="Calibri"/>
                </a:rPr>
                <a:t>pédagonumérique</a:t>
              </a:r>
              <a:r>
                <a:rPr lang="fr-FR" sz="1200" dirty="0">
                  <a:latin typeface="Calibri"/>
                  <a:cs typeface="Calibri"/>
                </a:rPr>
                <a:t> </a:t>
              </a: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/>
                </a:rPr>
                <a:t> </a:t>
              </a:r>
              <a:r>
                <a:rPr lang="fr-FR" sz="1200" dirty="0">
                  <a:latin typeface="Abadi Extra Light"/>
                </a:rPr>
                <a:t>correspond à la capacité à </a:t>
              </a: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/>
                </a:rPr>
                <a:t>exploiter</a:t>
              </a:r>
              <a:r>
                <a:rPr lang="fr-FR" sz="1200" dirty="0">
                  <a:latin typeface="Abadi Extra Light"/>
                </a:rPr>
                <a:t> le numérique dans un contexte pédagogique (Bérubé et </a:t>
              </a:r>
              <a:r>
                <a:rPr lang="fr-FR" sz="1200" dirty="0" err="1">
                  <a:latin typeface="Abadi Extra Light"/>
                </a:rPr>
                <a:t>Poellhuber</a:t>
              </a:r>
              <a:r>
                <a:rPr lang="fr-FR" sz="1200" dirty="0">
                  <a:latin typeface="Abadi Extra Light"/>
                </a:rPr>
                <a:t>, 2005; Vitali-</a:t>
              </a:r>
              <a:r>
                <a:rPr lang="fr-FR" sz="1200" dirty="0" err="1">
                  <a:latin typeface="Abadi Extra Light"/>
                </a:rPr>
                <a:t>Rosati</a:t>
              </a:r>
              <a:r>
                <a:rPr lang="fr-FR" sz="1200" dirty="0">
                  <a:latin typeface="Abadi Extra Light"/>
                </a:rPr>
                <a:t>, 2014) ou à </a:t>
              </a: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/>
                </a:rPr>
                <a:t>intégrer</a:t>
              </a:r>
              <a:r>
                <a:rPr lang="fr-FR" sz="1200">
                  <a:latin typeface="Abadi Extra Light"/>
                </a:rPr>
                <a:t> les TIC dans la pédagogie.</a:t>
              </a:r>
            </a:p>
            <a:p>
              <a:endParaRPr lang="fr-FR" sz="300" dirty="0">
                <a:latin typeface="Abadi Extra Light"/>
              </a:endParaRPr>
            </a:p>
            <a:p>
              <a:r>
                <a:rPr lang="fr-FR" sz="1200" dirty="0">
                  <a:latin typeface="Abadi Extra Light"/>
                </a:rPr>
                <a:t>Les </a:t>
              </a: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/>
                </a:rPr>
                <a:t>composantes</a:t>
              </a:r>
              <a:r>
                <a:rPr lang="fr-FR" sz="1200" dirty="0">
                  <a:latin typeface="Abadi Extra Light"/>
                </a:rPr>
                <a:t> de la </a:t>
              </a:r>
              <a:r>
                <a:rPr lang="fr-FR" sz="1200" dirty="0">
                  <a:latin typeface="Calibri"/>
                  <a:cs typeface="Calibri"/>
                </a:rPr>
                <a:t>compétence </a:t>
              </a:r>
              <a:r>
                <a:rPr lang="fr-FR" sz="1200" dirty="0" err="1">
                  <a:latin typeface="Calibri"/>
                  <a:cs typeface="Calibri"/>
                </a:rPr>
                <a:t>pédagonumérique</a:t>
              </a:r>
              <a:r>
                <a:rPr lang="fr-FR" sz="1200" dirty="0">
                  <a:latin typeface="Calibri"/>
                  <a:cs typeface="Calibri"/>
                </a:rPr>
                <a:t> </a:t>
              </a:r>
              <a:r>
                <a:rPr lang="fr-FR" sz="1200" dirty="0">
                  <a:latin typeface="Abadi Extra Light"/>
                </a:rPr>
                <a:t>(</a:t>
              </a:r>
              <a:r>
                <a:rPr lang="fr-FR" sz="1200" dirty="0">
                  <a:latin typeface="Calibri"/>
                  <a:cs typeface="Calibri"/>
                </a:rPr>
                <a:t>Vitali-</a:t>
              </a:r>
              <a:r>
                <a:rPr lang="fr-FR" sz="1200" dirty="0" err="1">
                  <a:latin typeface="Calibri"/>
                  <a:cs typeface="Calibri"/>
                </a:rPr>
                <a:t>Rosati</a:t>
              </a:r>
              <a:r>
                <a:rPr lang="fr-FR" sz="1200" dirty="0">
                  <a:latin typeface="Calibri"/>
                  <a:cs typeface="Calibri"/>
                </a:rPr>
                <a:t>, 2014</a:t>
              </a:r>
              <a:r>
                <a:rPr lang="fr-FR" sz="1200" dirty="0">
                  <a:ea typeface="+mn-lt"/>
                  <a:cs typeface="+mn-lt"/>
                </a:rPr>
                <a:t>;</a:t>
              </a:r>
              <a:r>
                <a:rPr lang="fr-FR" sz="1200" dirty="0">
                  <a:latin typeface="Calibri"/>
                  <a:cs typeface="Calibri"/>
                </a:rPr>
                <a:t> </a:t>
              </a:r>
              <a:r>
                <a:rPr lang="fr-FR" sz="1200" dirty="0">
                  <a:latin typeface="Abadi Extra Light"/>
                </a:rPr>
                <a:t>Lafleur, 2019) : </a:t>
              </a:r>
              <a:endParaRPr lang="fr-FR" sz="1200" dirty="0">
                <a:latin typeface="Abadi Extra Light" panose="020B0204020104020204" pitchFamily="34" charset="0"/>
              </a:endParaRPr>
            </a:p>
            <a:p>
              <a:pPr marL="315595" indent="-228600">
                <a:buClr>
                  <a:schemeClr val="accent4">
                    <a:lumMod val="50000"/>
                  </a:schemeClr>
                </a:buClr>
                <a:buFont typeface="+mj-lt"/>
                <a:buAutoNum type="arabicParenR"/>
              </a:pPr>
              <a:r>
                <a:rPr lang="fr-FR" sz="1200" dirty="0">
                  <a:latin typeface="Abadi Extra Light" panose="020B0204020104020204" pitchFamily="34" charset="0"/>
                </a:rPr>
                <a:t>Appliquer ses connaissances informatiques </a:t>
              </a:r>
            </a:p>
            <a:p>
              <a:pPr marL="315595" indent="-228600">
                <a:buClr>
                  <a:schemeClr val="accent4">
                    <a:lumMod val="50000"/>
                  </a:schemeClr>
                </a:buClr>
                <a:buFont typeface="+mj-lt"/>
                <a:buAutoNum type="arabicParenR"/>
              </a:pPr>
              <a:r>
                <a:rPr lang="fr-FR" sz="1200" dirty="0">
                  <a:latin typeface="Abadi Extra Light" panose="020B0204020104020204" pitchFamily="34" charset="0"/>
                </a:rPr>
                <a:t>Exercer son jugement en vue d’une cohérence d’action</a:t>
              </a:r>
            </a:p>
            <a:p>
              <a:pPr marL="315595" indent="-228600">
                <a:buClr>
                  <a:schemeClr val="accent4">
                    <a:lumMod val="50000"/>
                  </a:schemeClr>
                </a:buClr>
                <a:buFont typeface="+mj-lt"/>
                <a:buAutoNum type="arabicParenR"/>
              </a:pPr>
              <a:r>
                <a:rPr lang="fr-FR" sz="1200" dirty="0">
                  <a:latin typeface="Abadi Extra Light" panose="020B0204020104020204" pitchFamily="34" charset="0"/>
                </a:rPr>
                <a:t>Utiliser efficacement les outils technologiques et numériques</a:t>
              </a:r>
            </a:p>
            <a:p>
              <a:pPr marL="315595" indent="-228600">
                <a:buClr>
                  <a:schemeClr val="accent4">
                    <a:lumMod val="50000"/>
                  </a:schemeClr>
                </a:buClr>
                <a:buFont typeface="+mj-lt"/>
                <a:buAutoNum type="arabicParenR"/>
              </a:pPr>
              <a:r>
                <a:rPr lang="fr-FR" sz="1200" dirty="0">
                  <a:latin typeface="Abadi Extra Light" panose="020B0204020104020204" pitchFamily="34" charset="0"/>
                </a:rPr>
                <a:t>Adapter ses interventions par la différenciation pédagogique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43E1D56-56AC-4543-8A60-60C48610D509}"/>
              </a:ext>
            </a:extLst>
          </p:cNvPr>
          <p:cNvGrpSpPr/>
          <p:nvPr/>
        </p:nvGrpSpPr>
        <p:grpSpPr>
          <a:xfrm>
            <a:off x="178773" y="5919680"/>
            <a:ext cx="9713498" cy="9326318"/>
            <a:chOff x="780657" y="5581135"/>
            <a:chExt cx="8597556" cy="822334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C3D0EA-E314-4B5B-B478-E633C67FF6C4}"/>
                </a:ext>
              </a:extLst>
            </p:cNvPr>
            <p:cNvSpPr/>
            <p:nvPr/>
          </p:nvSpPr>
          <p:spPr>
            <a:xfrm>
              <a:off x="780657" y="5804487"/>
              <a:ext cx="8597556" cy="7999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CA" dirty="0">
                <a:solidFill>
                  <a:schemeClr val="tx1"/>
                </a:solidFill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D93686F0-A434-4E89-BB17-6F18C51C0F88}"/>
                </a:ext>
              </a:extLst>
            </p:cNvPr>
            <p:cNvSpPr txBox="1"/>
            <p:nvPr/>
          </p:nvSpPr>
          <p:spPr>
            <a:xfrm>
              <a:off x="1675165" y="5581135"/>
              <a:ext cx="6776830" cy="4138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spc="200" dirty="0">
                  <a:solidFill>
                    <a:schemeClr val="bg1"/>
                  </a:solidFill>
                  <a:latin typeface="Abadi Extra Light" panose="020B0204020104020204" pitchFamily="34" charset="0"/>
                </a:rPr>
                <a:t>Quels sont les cadres de références retenus?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6A3CAA2-541B-4F04-ACA3-ECB68032ED4F}"/>
                </a:ext>
              </a:extLst>
            </p:cNvPr>
            <p:cNvSpPr txBox="1"/>
            <p:nvPr/>
          </p:nvSpPr>
          <p:spPr>
            <a:xfrm>
              <a:off x="926874" y="6671918"/>
              <a:ext cx="4000627" cy="25238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28600" indent="-228600" algn="just">
                <a:buClr>
                  <a:schemeClr val="accent4">
                    <a:lumMod val="50000"/>
                  </a:schemeClr>
                </a:buClr>
                <a:buAutoNum type="arabicParenR"/>
              </a:pP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Engagement professionnel</a:t>
              </a:r>
              <a:r>
                <a:rPr lang="fr-FR" sz="1200" dirty="0">
                  <a:latin typeface="Abadi Extra Light" panose="020B0204020104020204" pitchFamily="34" charset="0"/>
                </a:rPr>
                <a:t>. Utilisation des technologies numériques pour la communication, la collaboration et le développement professionnel.</a:t>
              </a:r>
            </a:p>
            <a:p>
              <a:pPr marL="228600" indent="-228600" algn="just">
                <a:buClr>
                  <a:schemeClr val="accent4">
                    <a:lumMod val="50000"/>
                  </a:schemeClr>
                </a:buClr>
                <a:buAutoNum type="arabicParenR"/>
              </a:pP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Recherche</a:t>
              </a:r>
              <a:r>
                <a:rPr lang="fr-FR" sz="1200" dirty="0">
                  <a:latin typeface="Abadi Extra Light" panose="020B0204020104020204" pitchFamily="34" charset="0"/>
                </a:rPr>
                <a:t> de ressources numériques, </a:t>
              </a: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création</a:t>
              </a:r>
              <a:r>
                <a:rPr lang="fr-FR" sz="1200" dirty="0">
                  <a:latin typeface="Abadi Extra Light" panose="020B0204020104020204" pitchFamily="34" charset="0"/>
                </a:rPr>
                <a:t> et </a:t>
              </a: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partage</a:t>
              </a:r>
              <a:r>
                <a:rPr lang="fr-FR" sz="1200" dirty="0">
                  <a:latin typeface="Abadi Extra Light" panose="020B0204020104020204" pitchFamily="34" charset="0"/>
                </a:rPr>
                <a:t> de ressources numériques.</a:t>
              </a:r>
            </a:p>
            <a:p>
              <a:pPr marL="228600" indent="-228600" algn="just">
                <a:buClr>
                  <a:schemeClr val="accent4">
                    <a:lumMod val="50000"/>
                  </a:schemeClr>
                </a:buClr>
                <a:buAutoNum type="arabicParenR"/>
              </a:pP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Enseignement et apprentissage</a:t>
              </a:r>
              <a:r>
                <a:rPr lang="fr-FR" sz="1200" dirty="0">
                  <a:latin typeface="Abadi Extra Light" panose="020B0204020104020204" pitchFamily="34" charset="0"/>
                </a:rPr>
                <a:t>. Gérer et orchestrer l'utilisation des technologies numériques dans l'enseignement et l'apprentissage.</a:t>
              </a:r>
            </a:p>
            <a:p>
              <a:pPr marL="228600" indent="-228600" algn="just">
                <a:buClr>
                  <a:schemeClr val="accent4">
                    <a:lumMod val="50000"/>
                  </a:schemeClr>
                </a:buClr>
                <a:buAutoNum type="arabicParenR"/>
              </a:pP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Évaluation</a:t>
              </a:r>
              <a:r>
                <a:rPr lang="fr-FR" sz="1200" dirty="0">
                  <a:latin typeface="Abadi Extra Light" panose="020B0204020104020204" pitchFamily="34" charset="0"/>
                </a:rPr>
                <a:t>. Utiliser les technologies et stratégies numériques pour améliorer l'évaluation.</a:t>
              </a:r>
            </a:p>
            <a:p>
              <a:pPr marL="228600" indent="-228600" algn="just">
                <a:buClr>
                  <a:schemeClr val="accent4">
                    <a:lumMod val="50000"/>
                  </a:schemeClr>
                </a:buClr>
                <a:buAutoNum type="arabicParenR"/>
              </a:pP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Autonomisation</a:t>
              </a:r>
              <a:r>
                <a:rPr lang="fr-FR" sz="1200" dirty="0">
                  <a:latin typeface="Abadi Extra Light" panose="020B0204020104020204" pitchFamily="34" charset="0"/>
                </a:rPr>
                <a:t>. Utiliser les technologies numériques pour améliorer l'inclusion, la personnalisation et l'engagement actif des apprenants.</a:t>
              </a:r>
            </a:p>
            <a:p>
              <a:pPr marL="228600" indent="-228600" algn="just">
                <a:buClr>
                  <a:schemeClr val="accent4">
                    <a:lumMod val="50000"/>
                  </a:schemeClr>
                </a:buClr>
                <a:buAutoNum type="arabicParenR"/>
              </a:pP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Facilitation</a:t>
              </a:r>
              <a:r>
                <a:rPr lang="fr-FR" sz="1200" dirty="0">
                  <a:latin typeface="Abadi Extra Light" panose="020B0204020104020204" pitchFamily="34" charset="0"/>
                </a:rPr>
                <a:t>. Permettre aux apprenants d’utiliser de manière créative et responsable les technologies numériques pour l’information, la communication, la création de contenu, le bien-être et la résolution de problèmes.</a:t>
              </a:r>
            </a:p>
          </p:txBody>
        </p:sp>
      </p:grpSp>
      <p:pic>
        <p:nvPicPr>
          <p:cNvPr id="40" name="Image 39">
            <a:extLst>
              <a:ext uri="{FF2B5EF4-FFF2-40B4-BE49-F238E27FC236}">
                <a16:creationId xmlns:a16="http://schemas.microsoft.com/office/drawing/2014/main" id="{C945896C-7847-486A-938B-0BD1281A1A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4" r="689" b="2667"/>
          <a:stretch/>
        </p:blipFill>
        <p:spPr>
          <a:xfrm>
            <a:off x="4777706" y="7177606"/>
            <a:ext cx="5080527" cy="2716773"/>
          </a:xfrm>
          <a:prstGeom prst="rect">
            <a:avLst/>
          </a:prstGeom>
          <a:ln>
            <a:noFill/>
          </a:ln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F04CB09B-E0CF-437D-B7D8-02BEA93706F8}"/>
              </a:ext>
            </a:extLst>
          </p:cNvPr>
          <p:cNvSpPr txBox="1"/>
          <p:nvPr/>
        </p:nvSpPr>
        <p:spPr>
          <a:xfrm>
            <a:off x="378406" y="6448036"/>
            <a:ext cx="934956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b="1" spc="100" dirty="0">
                <a:latin typeface="Abadi Extra Light" panose="020B0204020104020204" pitchFamily="34" charset="0"/>
              </a:rPr>
              <a:t>Le cadre européen </a:t>
            </a:r>
            <a:r>
              <a:rPr lang="fr-CA" spc="100" dirty="0">
                <a:latin typeface="Abadi Extra Light" panose="020B0204020104020204" pitchFamily="34" charset="0"/>
              </a:rPr>
              <a:t>(</a:t>
            </a:r>
            <a:r>
              <a:rPr lang="fr-CA" spc="100" dirty="0" err="1">
                <a:latin typeface="Abadi Extra Light" panose="020B0204020104020204" pitchFamily="34" charset="0"/>
              </a:rPr>
              <a:t>Redecker</a:t>
            </a:r>
            <a:r>
              <a:rPr lang="fr-CA" spc="100" dirty="0">
                <a:latin typeface="Abadi Extra Light" panose="020B0204020104020204" pitchFamily="34" charset="0"/>
              </a:rPr>
              <a:t> </a:t>
            </a:r>
            <a:r>
              <a:rPr lang="en-US" spc="100" dirty="0">
                <a:latin typeface="Abadi Extra Light" panose="020B0204020104020204" pitchFamily="34" charset="0"/>
              </a:rPr>
              <a:t>et </a:t>
            </a:r>
            <a:r>
              <a:rPr lang="en-US" spc="100" dirty="0" err="1">
                <a:latin typeface="Abadi Extra Light" panose="020B0204020104020204" pitchFamily="34" charset="0"/>
              </a:rPr>
              <a:t>Punie</a:t>
            </a:r>
            <a:r>
              <a:rPr lang="fr-CA" spc="100" dirty="0">
                <a:latin typeface="Abadi Extra Light" panose="020B0204020104020204" pitchFamily="34" charset="0"/>
              </a:rPr>
              <a:t>, 2017)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BD9BBA56-F45A-42D8-9748-E03E4A99126D}"/>
              </a:ext>
            </a:extLst>
          </p:cNvPr>
          <p:cNvSpPr txBox="1"/>
          <p:nvPr/>
        </p:nvSpPr>
        <p:spPr>
          <a:xfrm>
            <a:off x="337981" y="10022184"/>
            <a:ext cx="93553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b="1" spc="100" dirty="0">
                <a:latin typeface="Abadi Extra Light" panose="020B0204020104020204" pitchFamily="34" charset="0"/>
              </a:rPr>
              <a:t>Le cadre québécois </a:t>
            </a:r>
            <a:r>
              <a:rPr lang="fr-CA" spc="100" dirty="0">
                <a:latin typeface="Abadi Extra Light" panose="020B0204020104020204" pitchFamily="34" charset="0"/>
              </a:rPr>
              <a:t>(</a:t>
            </a:r>
            <a:r>
              <a:rPr lang="fr-FR" spc="100" dirty="0">
                <a:latin typeface="Abadi Extra Light" panose="020B0204020104020204" pitchFamily="34" charset="0"/>
              </a:rPr>
              <a:t>ministère de l’Éducation et de l’Enseignement Supérieur, 2019</a:t>
            </a:r>
            <a:r>
              <a:rPr lang="fr-CA" spc="100" dirty="0">
                <a:latin typeface="Abadi Extra Light" panose="020B0204020104020204" pitchFamily="34" charset="0"/>
              </a:rPr>
              <a:t>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12967C3-71E3-4F9F-BA52-CD6809A6CC9E}"/>
              </a:ext>
            </a:extLst>
          </p:cNvPr>
          <p:cNvSpPr txBox="1"/>
          <p:nvPr/>
        </p:nvSpPr>
        <p:spPr>
          <a:xfrm>
            <a:off x="5850133" y="14252261"/>
            <a:ext cx="399341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600" dirty="0">
                <a:solidFill>
                  <a:schemeClr val="accent4">
                    <a:lumMod val="50000"/>
                  </a:schemeClr>
                </a:solidFill>
                <a:latin typeface="Abadi Extra Light" panose="020B0604020202020204" pitchFamily="34" charset="0"/>
              </a:rPr>
              <a:t>Références :</a:t>
            </a:r>
          </a:p>
          <a:p>
            <a:pPr marL="182245" indent="-182245"/>
            <a:r>
              <a:rPr lang="fr-FR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/>
              </a:rPr>
              <a:t>Bérubé, B. et </a:t>
            </a:r>
            <a:r>
              <a:rPr lang="fr-FR" sz="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/>
              </a:rPr>
              <a:t>Poellhuber</a:t>
            </a:r>
            <a:r>
              <a:rPr lang="fr-FR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/>
              </a:rPr>
              <a:t>, B. (2005). </a:t>
            </a:r>
            <a:r>
              <a:rPr lang="fr-FR" sz="600" i="1" spc="-20" dirty="0">
                <a:solidFill>
                  <a:srgbClr val="00B0F0"/>
                </a:solidFill>
                <a:latin typeface="Abadi Extra Ligh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référentiel de compétences technopédagogiques</a:t>
            </a:r>
            <a:r>
              <a:rPr lang="fr-FR" sz="6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/>
              </a:rPr>
              <a:t>..</a:t>
            </a:r>
            <a:r>
              <a:rPr lang="fr-FR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/>
              </a:rPr>
              <a:t>Collège de Rosemont. </a:t>
            </a:r>
            <a:endParaRPr lang="fr-FR" sz="600" spc="-20" dirty="0">
              <a:solidFill>
                <a:schemeClr val="tx1">
                  <a:lumMod val="75000"/>
                  <a:lumOff val="25000"/>
                </a:schemeClr>
              </a:solidFill>
              <a:latin typeface="Abadi Extra Light" panose="020B0204020104020204" pitchFamily="34" charset="0"/>
            </a:endParaRPr>
          </a:p>
          <a:p>
            <a:pPr marL="182245" indent="-182245"/>
            <a:r>
              <a:rPr lang="fr-FR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/>
              </a:rPr>
              <a:t>Lafleur, F. (2019). </a:t>
            </a:r>
            <a:r>
              <a:rPr lang="fr-FR" sz="600" i="1" spc="-20" dirty="0">
                <a:solidFill>
                  <a:srgbClr val="00B0F0"/>
                </a:solidFill>
                <a:latin typeface="Abadi Extra Ligh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Développement de la compétence technopédagogique des formateurs en ligne: expérimentation d’une formation à la webconférence en enseignement supérieur </a:t>
            </a:r>
            <a:r>
              <a:rPr lang="fr-FR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/>
              </a:rPr>
              <a:t>[Thèse inédite de doctorat]. Sherbrooke, Canada : Université de Sherbrooke.</a:t>
            </a:r>
          </a:p>
          <a:p>
            <a:pPr marL="182245" indent="-182245"/>
            <a:r>
              <a:rPr lang="en-US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Redecker, C. et Punie, Y. (2017). </a:t>
            </a:r>
            <a:r>
              <a:rPr lang="en-US" sz="600" i="1" spc="-20" dirty="0">
                <a:solidFill>
                  <a:srgbClr val="00B0F0"/>
                </a:solidFill>
                <a:latin typeface="Abadi Extra Light" panose="020B02040201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framework for the digital competence of educators</a:t>
            </a:r>
            <a:r>
              <a:rPr lang="en-US" sz="600" spc="-20" dirty="0">
                <a:solidFill>
                  <a:srgbClr val="00B0F0"/>
                </a:solidFill>
                <a:latin typeface="Abadi Extra Light" panose="020B0204020104020204" pitchFamily="34" charset="0"/>
              </a:rPr>
              <a:t>.</a:t>
            </a:r>
            <a:r>
              <a:rPr lang="en-US" sz="6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 </a:t>
            </a:r>
            <a:r>
              <a:rPr lang="en-US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Publications Office of the European Union.</a:t>
            </a:r>
          </a:p>
          <a:p>
            <a:pPr marL="182245" indent="-182245"/>
            <a:r>
              <a:rPr lang="en-US" sz="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/>
              </a:rPr>
              <a:t>Ministère</a:t>
            </a:r>
            <a:r>
              <a:rPr lang="en-US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/>
              </a:rPr>
              <a:t> de </a:t>
            </a:r>
            <a:r>
              <a:rPr lang="en-US" sz="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/>
              </a:rPr>
              <a:t>l’Éducation</a:t>
            </a:r>
            <a:r>
              <a:rPr lang="en-US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/>
              </a:rPr>
              <a:t> et de </a:t>
            </a:r>
            <a:r>
              <a:rPr lang="en-US" sz="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/>
              </a:rPr>
              <a:t>l’Enseignement</a:t>
            </a:r>
            <a:r>
              <a:rPr lang="en-US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/>
              </a:rPr>
              <a:t> </a:t>
            </a:r>
            <a:r>
              <a:rPr lang="en-US" sz="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/>
              </a:rPr>
              <a:t>supérieur</a:t>
            </a:r>
            <a:r>
              <a:rPr lang="en-US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/>
              </a:rPr>
              <a:t>. (2019). </a:t>
            </a:r>
            <a:r>
              <a:rPr lang="en-US" sz="600" i="1" spc="-20" dirty="0">
                <a:solidFill>
                  <a:srgbClr val="00B0F0"/>
                </a:solidFill>
                <a:latin typeface="Abadi Extra Ligh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Cadre de reference de la competence numérique</a:t>
            </a:r>
            <a:r>
              <a:rPr lang="en-US" sz="6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/>
              </a:rPr>
              <a:t>.</a:t>
            </a:r>
            <a:r>
              <a:rPr lang="en-US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/>
              </a:rPr>
              <a:t> Gouvernement du Québec.</a:t>
            </a:r>
          </a:p>
          <a:p>
            <a:pPr marL="182245" indent="-182245"/>
            <a:r>
              <a:rPr lang="en-US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Vitali-Rosati, M. (2014). </a:t>
            </a:r>
            <a:r>
              <a:rPr lang="en-US" sz="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Chapitre</a:t>
            </a:r>
            <a:r>
              <a:rPr lang="en-US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 4. </a:t>
            </a:r>
            <a:r>
              <a:rPr lang="en-US" sz="600" spc="-20" dirty="0">
                <a:solidFill>
                  <a:srgbClr val="00B0F0"/>
                </a:solidFill>
                <a:latin typeface="Abadi Extra Light" panose="020B0204020104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une définition du « numérique »</a:t>
            </a:r>
            <a:r>
              <a:rPr lang="en-US" sz="600" spc="-20" dirty="0">
                <a:solidFill>
                  <a:srgbClr val="00B0F0"/>
                </a:solidFill>
                <a:latin typeface="Abadi Extra Light" panose="020B0204020104020204" pitchFamily="34" charset="0"/>
              </a:rPr>
              <a:t>. </a:t>
            </a:r>
            <a:r>
              <a:rPr lang="en-US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Dans M. Vitali-Rosati et M.E. Sinatra (</a:t>
            </a:r>
            <a:r>
              <a:rPr lang="en-US" sz="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Éds</a:t>
            </a:r>
            <a:r>
              <a:rPr lang="en-US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), </a:t>
            </a:r>
            <a:r>
              <a:rPr lang="en-US" sz="600" i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Pratiques de </a:t>
            </a:r>
            <a:r>
              <a:rPr lang="en-US" sz="600" i="1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l’édition</a:t>
            </a:r>
            <a:r>
              <a:rPr lang="en-US" sz="600" i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 numérique</a:t>
            </a:r>
            <a:r>
              <a:rPr lang="en-US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. Presses de </a:t>
            </a:r>
            <a:r>
              <a:rPr lang="en-US" sz="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l’Université</a:t>
            </a:r>
            <a:r>
              <a:rPr lang="en-US" sz="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 Extra Light" panose="020B0204020104020204" pitchFamily="34" charset="0"/>
              </a:rPr>
              <a:t> de Montréal.</a:t>
            </a:r>
          </a:p>
        </p:txBody>
      </p:sp>
      <p:grpSp>
        <p:nvGrpSpPr>
          <p:cNvPr id="1025" name="Groupe 1024">
            <a:extLst>
              <a:ext uri="{FF2B5EF4-FFF2-40B4-BE49-F238E27FC236}">
                <a16:creationId xmlns:a16="http://schemas.microsoft.com/office/drawing/2014/main" id="{253FC895-7159-48B2-9984-531483EB17BB}"/>
              </a:ext>
            </a:extLst>
          </p:cNvPr>
          <p:cNvGrpSpPr/>
          <p:nvPr/>
        </p:nvGrpSpPr>
        <p:grpSpPr>
          <a:xfrm>
            <a:off x="316147" y="13610317"/>
            <a:ext cx="5456399" cy="1449548"/>
            <a:chOff x="4139524" y="13090840"/>
            <a:chExt cx="5257674" cy="1449548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6E1DD746-19BC-4D43-8213-68291E0A8F4A}"/>
                </a:ext>
              </a:extLst>
            </p:cNvPr>
            <p:cNvGrpSpPr/>
            <p:nvPr/>
          </p:nvGrpSpPr>
          <p:grpSpPr>
            <a:xfrm>
              <a:off x="4139524" y="13334296"/>
              <a:ext cx="5257674" cy="1206092"/>
              <a:chOff x="3875271" y="13597198"/>
              <a:chExt cx="5257674" cy="1206092"/>
            </a:xfrm>
          </p:grpSpPr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33F02501-3BBE-497D-98ED-3AFF3CBB6EEC}"/>
                  </a:ext>
                </a:extLst>
              </p:cNvPr>
              <p:cNvSpPr txBox="1"/>
              <p:nvPr/>
            </p:nvSpPr>
            <p:spPr>
              <a:xfrm>
                <a:off x="6527100" y="13597198"/>
                <a:ext cx="2605845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65113" lvl="0" indent="-265113" algn="just" defTabSz="1005840">
                  <a:buClr>
                    <a:schemeClr val="accent4">
                      <a:lumMod val="50000"/>
                    </a:schemeClr>
                  </a:buClr>
                  <a:buFont typeface="+mj-lt"/>
                  <a:buAutoNum type="arabicParenR" startAt="5"/>
                  <a:defRPr/>
                </a:pPr>
                <a:r>
                  <a:rPr lang="fr-FR" sz="1200" dirty="0">
                    <a:latin typeface="Abadi Extra Light" panose="020B0204020104020204" pitchFamily="34" charset="0"/>
                  </a:rPr>
                  <a:t>Identifier le thème général de l’activité</a:t>
                </a:r>
              </a:p>
              <a:p>
                <a:pPr marL="265113" indent="-265113">
                  <a:buClr>
                    <a:schemeClr val="accent4">
                      <a:lumMod val="50000"/>
                    </a:schemeClr>
                  </a:buClr>
                  <a:buFont typeface="+mj-lt"/>
                  <a:buAutoNum type="arabicParenR" startAt="5"/>
                </a:pPr>
                <a:r>
                  <a:rPr lang="fr-FR" sz="1200" dirty="0">
                    <a:latin typeface="Abadi Extra Light" panose="020B0204020104020204" pitchFamily="34" charset="0"/>
                  </a:rPr>
                  <a:t>Identifier des ressources et du matériel</a:t>
                </a:r>
              </a:p>
              <a:p>
                <a:pPr marL="265113" indent="-265113" algn="just">
                  <a:buClr>
                    <a:schemeClr val="accent4">
                      <a:lumMod val="50000"/>
                    </a:schemeClr>
                  </a:buClr>
                  <a:buFont typeface="+mj-lt"/>
                  <a:buAutoNum type="arabicParenR" startAt="5"/>
                </a:pPr>
                <a:r>
                  <a:rPr lang="fr-FR" sz="1200" dirty="0">
                    <a:latin typeface="Abadi Extra Light" panose="020B0204020104020204" pitchFamily="34" charset="0"/>
                  </a:rPr>
                  <a:t>Planifier le déroulement</a:t>
                </a:r>
              </a:p>
              <a:p>
                <a:pPr marL="265113" indent="-265113" algn="just">
                  <a:buClr>
                    <a:schemeClr val="accent4">
                      <a:lumMod val="50000"/>
                    </a:schemeClr>
                  </a:buClr>
                  <a:buFont typeface="+mj-lt"/>
                  <a:buAutoNum type="arabicParenR" startAt="5"/>
                </a:pPr>
                <a:r>
                  <a:rPr lang="fr-FR" sz="1200" dirty="0">
                    <a:latin typeface="Abadi Extra Light" panose="020B0204020104020204" pitchFamily="34" charset="0"/>
                  </a:rPr>
                  <a:t>Réfléchir à l’évaluation de l’activité</a:t>
                </a:r>
              </a:p>
              <a:p>
                <a:pPr marL="265113" indent="-265113" algn="just">
                  <a:buClr>
                    <a:schemeClr val="accent4">
                      <a:lumMod val="50000"/>
                    </a:schemeClr>
                  </a:buClr>
                  <a:buFont typeface="+mj-lt"/>
                  <a:buAutoNum type="arabicParenR" startAt="5"/>
                </a:pPr>
                <a:r>
                  <a:rPr lang="fr-FR" sz="1200" dirty="0">
                    <a:latin typeface="Abadi Extra Light" panose="020B0204020104020204" pitchFamily="34" charset="0"/>
                  </a:rPr>
                  <a:t>Offrir des rétroactions </a:t>
                </a:r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C159AF83-F978-476B-9A9C-5B8494A35157}"/>
                  </a:ext>
                </a:extLst>
              </p:cNvPr>
              <p:cNvSpPr txBox="1"/>
              <p:nvPr/>
            </p:nvSpPr>
            <p:spPr>
              <a:xfrm>
                <a:off x="3875271" y="13602961"/>
                <a:ext cx="2605845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65113" indent="-265113" algn="just">
                  <a:buClr>
                    <a:schemeClr val="accent4">
                      <a:lumMod val="50000"/>
                    </a:schemeClr>
                  </a:buClr>
                  <a:buFont typeface="+mj-lt"/>
                  <a:buAutoNum type="arabicParenR"/>
                </a:pPr>
                <a:r>
                  <a:rPr lang="fr-FR" sz="1200" dirty="0">
                    <a:latin typeface="Abadi Extra Light" panose="020B0204020104020204" pitchFamily="34" charset="0"/>
                  </a:rPr>
                  <a:t>Analyser les besoins et déterminer l’intention pédagogique</a:t>
                </a:r>
              </a:p>
              <a:p>
                <a:pPr marL="265113" indent="-265113" algn="just">
                  <a:buClr>
                    <a:schemeClr val="accent4">
                      <a:lumMod val="50000"/>
                    </a:schemeClr>
                  </a:buClr>
                  <a:buFont typeface="+mj-lt"/>
                  <a:buAutoNum type="arabicParenR"/>
                </a:pPr>
                <a:r>
                  <a:rPr lang="fr-FR" sz="1200" dirty="0">
                    <a:latin typeface="Abadi Extra Light" panose="020B0204020104020204" pitchFamily="34" charset="0"/>
                  </a:rPr>
                  <a:t>Identifier les dimensions ciblées</a:t>
                </a:r>
              </a:p>
              <a:p>
                <a:pPr marL="265113" indent="-265113" algn="just">
                  <a:buClr>
                    <a:schemeClr val="accent4">
                      <a:lumMod val="50000"/>
                    </a:schemeClr>
                  </a:buClr>
                  <a:buFont typeface="+mj-lt"/>
                  <a:buAutoNum type="arabicParenR"/>
                </a:pPr>
                <a:r>
                  <a:rPr lang="fr-FR" sz="1200" dirty="0">
                    <a:latin typeface="Abadi Extra Light" panose="020B0204020104020204" pitchFamily="34" charset="0"/>
                  </a:rPr>
                  <a:t>Identifier les éléments ciblés</a:t>
                </a:r>
              </a:p>
              <a:p>
                <a:pPr marL="265113" indent="-265113">
                  <a:buClr>
                    <a:schemeClr val="accent4">
                      <a:lumMod val="50000"/>
                    </a:schemeClr>
                  </a:buClr>
                  <a:buFont typeface="+mj-lt"/>
                  <a:buAutoNum type="arabicParenR"/>
                </a:pPr>
                <a:r>
                  <a:rPr lang="fr-FR" sz="1200" dirty="0">
                    <a:latin typeface="Abadi Extra Light" panose="020B0204020104020204" pitchFamily="34" charset="0"/>
                  </a:rPr>
                  <a:t>Préciser le niveau de développement ciblé</a:t>
                </a:r>
              </a:p>
            </p:txBody>
          </p:sp>
        </p:grpSp>
        <p:sp>
          <p:nvSpPr>
            <p:cNvPr id="1024" name="Rectangle 1023">
              <a:extLst>
                <a:ext uri="{FF2B5EF4-FFF2-40B4-BE49-F238E27FC236}">
                  <a16:creationId xmlns:a16="http://schemas.microsoft.com/office/drawing/2014/main" id="{7D327678-02AA-4E71-BFFD-3DE8D915F475}"/>
                </a:ext>
              </a:extLst>
            </p:cNvPr>
            <p:cNvSpPr/>
            <p:nvPr/>
          </p:nvSpPr>
          <p:spPr>
            <a:xfrm>
              <a:off x="4139524" y="13090840"/>
              <a:ext cx="2963588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fr-FR" sz="1300" b="1" dirty="0">
                  <a:solidFill>
                    <a:schemeClr val="accent4">
                      <a:lumMod val="50000"/>
                    </a:schemeClr>
                  </a:solidFill>
                  <a:latin typeface="Abadi Extra Light" panose="020B0604020202020204" pitchFamily="34" charset="0"/>
                </a:rPr>
                <a:t>Les 9 pistes de planification pédagogique </a:t>
              </a:r>
              <a:r>
                <a:rPr lang="fr-FR" sz="1300" dirty="0">
                  <a:latin typeface="Abadi Extra Light" panose="020B0204020104020204" pitchFamily="34" charset="0"/>
                </a:rPr>
                <a:t>: </a:t>
              </a:r>
            </a:p>
          </p:txBody>
        </p:sp>
      </p:grpSp>
      <p:pic>
        <p:nvPicPr>
          <p:cNvPr id="53" name="Image 52">
            <a:extLst>
              <a:ext uri="{FF2B5EF4-FFF2-40B4-BE49-F238E27FC236}">
                <a16:creationId xmlns:a16="http://schemas.microsoft.com/office/drawing/2014/main" id="{FD9404F4-6E64-4D56-9DE7-0E3FFB53D65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863" b="979"/>
          <a:stretch/>
        </p:blipFill>
        <p:spPr>
          <a:xfrm>
            <a:off x="5850133" y="10778184"/>
            <a:ext cx="3836909" cy="3303043"/>
          </a:xfrm>
          <a:prstGeom prst="rect">
            <a:avLst/>
          </a:prstGeom>
          <a:ln>
            <a:noFill/>
          </a:ln>
        </p:spPr>
      </p:pic>
      <p:grpSp>
        <p:nvGrpSpPr>
          <p:cNvPr id="1029" name="Groupe 1028">
            <a:extLst>
              <a:ext uri="{FF2B5EF4-FFF2-40B4-BE49-F238E27FC236}">
                <a16:creationId xmlns:a16="http://schemas.microsoft.com/office/drawing/2014/main" id="{5292A256-324A-4691-A7E2-8DE87B88050A}"/>
              </a:ext>
            </a:extLst>
          </p:cNvPr>
          <p:cNvGrpSpPr/>
          <p:nvPr/>
        </p:nvGrpSpPr>
        <p:grpSpPr>
          <a:xfrm>
            <a:off x="337981" y="10831731"/>
            <a:ext cx="5560061" cy="2740115"/>
            <a:chOff x="4179656" y="11007394"/>
            <a:chExt cx="5560061" cy="274011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6BFD30E-D055-46A5-B044-1C409B5E7E1B}"/>
                </a:ext>
              </a:extLst>
            </p:cNvPr>
            <p:cNvSpPr/>
            <p:nvPr/>
          </p:nvSpPr>
          <p:spPr>
            <a:xfrm>
              <a:off x="4179656" y="11254519"/>
              <a:ext cx="2808312" cy="2123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65113" indent="-265113">
                <a:buClr>
                  <a:schemeClr val="accent4">
                    <a:lumMod val="50000"/>
                  </a:schemeClr>
                </a:buClr>
                <a:buFont typeface="+mj-lt"/>
                <a:buAutoNum type="arabicParenR"/>
              </a:pPr>
              <a:r>
                <a:rPr lang="fr-FR" sz="1200" dirty="0">
                  <a:latin typeface="Abadi Extra Light" panose="020B0204020104020204" pitchFamily="34" charset="0"/>
                </a:rPr>
                <a:t>Agir en </a:t>
              </a: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citoyen éthique </a:t>
              </a:r>
              <a:r>
                <a:rPr lang="fr-FR" sz="1200" dirty="0">
                  <a:latin typeface="Abadi Extra Light" panose="020B0204020104020204" pitchFamily="34" charset="0"/>
                </a:rPr>
                <a:t>à l’ère du numérique</a:t>
              </a:r>
            </a:p>
            <a:p>
              <a:pPr marL="265113" indent="-265113">
                <a:buClr>
                  <a:schemeClr val="accent4">
                    <a:lumMod val="50000"/>
                  </a:schemeClr>
                </a:buClr>
                <a:buFont typeface="+mj-lt"/>
                <a:buAutoNum type="arabicParenR"/>
              </a:pPr>
              <a:r>
                <a:rPr lang="fr-FR" sz="1200" dirty="0">
                  <a:latin typeface="Abadi Extra Light" panose="020B0204020104020204" pitchFamily="34" charset="0"/>
                </a:rPr>
                <a:t>Développer et mobiliser ses </a:t>
              </a: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habiletés technologiques</a:t>
              </a:r>
            </a:p>
            <a:p>
              <a:pPr marL="265113" indent="-265113">
                <a:buClr>
                  <a:schemeClr val="accent4">
                    <a:lumMod val="50000"/>
                  </a:schemeClr>
                </a:buClr>
                <a:buFont typeface="+mj-lt"/>
                <a:buAutoNum type="arabicParenR"/>
              </a:pPr>
              <a:r>
                <a:rPr lang="fr-FR" sz="1200" dirty="0">
                  <a:latin typeface="Abadi Extra Light" panose="020B0204020104020204" pitchFamily="34" charset="0"/>
                </a:rPr>
                <a:t>Exploiter le </a:t>
              </a: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potentiel du numérique </a:t>
              </a:r>
              <a:r>
                <a:rPr lang="fr-FR" sz="1200" dirty="0">
                  <a:latin typeface="Abadi Extra Light" panose="020B0204020104020204" pitchFamily="34" charset="0"/>
                </a:rPr>
                <a:t>pour l’apprentissage</a:t>
              </a:r>
            </a:p>
            <a:p>
              <a:pPr marL="265113" indent="-265113">
                <a:buClr>
                  <a:schemeClr val="accent4">
                    <a:lumMod val="50000"/>
                  </a:schemeClr>
                </a:buClr>
                <a:buFont typeface="+mj-lt"/>
                <a:buAutoNum type="arabicParenR"/>
              </a:pPr>
              <a:r>
                <a:rPr lang="fr-FR" sz="1200" dirty="0">
                  <a:latin typeface="Abadi Extra Light" panose="020B0204020104020204" pitchFamily="34" charset="0"/>
                </a:rPr>
                <a:t>Développer et mobiliser sa </a:t>
              </a: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culture informationnelle</a:t>
              </a:r>
            </a:p>
            <a:p>
              <a:pPr marL="265113" indent="-265113">
                <a:buClr>
                  <a:schemeClr val="accent4">
                    <a:lumMod val="50000"/>
                  </a:schemeClr>
                </a:buClr>
                <a:buFont typeface="+mj-lt"/>
                <a:buAutoNum type="arabicParenR"/>
              </a:pP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Collaborer</a:t>
              </a:r>
              <a:r>
                <a:rPr lang="fr-FR" sz="1200" dirty="0">
                  <a:latin typeface="Abadi Extra Light" panose="020B0204020104020204" pitchFamily="34" charset="0"/>
                </a:rPr>
                <a:t> à l’aide du numérique</a:t>
              </a:r>
            </a:p>
            <a:p>
              <a:pPr marL="265113" indent="-265113">
                <a:buClr>
                  <a:schemeClr val="accent4">
                    <a:lumMod val="50000"/>
                  </a:schemeClr>
                </a:buClr>
                <a:buFont typeface="+mj-lt"/>
                <a:buAutoNum type="arabicParenR"/>
              </a:pP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Communiquer</a:t>
              </a:r>
              <a:r>
                <a:rPr lang="fr-FR" sz="1200" dirty="0">
                  <a:latin typeface="Abadi Extra Light" panose="020B0204020104020204" pitchFamily="34" charset="0"/>
                </a:rPr>
                <a:t> à l’aide du numérique</a:t>
              </a:r>
            </a:p>
            <a:p>
              <a:pPr marL="265113" indent="-265113">
                <a:buClr>
                  <a:schemeClr val="accent4">
                    <a:lumMod val="50000"/>
                  </a:schemeClr>
                </a:buClr>
                <a:buFont typeface="+mj-lt"/>
                <a:buAutoNum type="arabicParenR"/>
              </a:pP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Produire</a:t>
              </a:r>
              <a:r>
                <a:rPr lang="fr-FR" sz="1200" dirty="0">
                  <a:latin typeface="Abadi Extra Light" panose="020B0204020104020204" pitchFamily="34" charset="0"/>
                </a:rPr>
                <a:t> du contenu avec le numérique</a:t>
              </a:r>
            </a:p>
          </p:txBody>
        </p:sp>
        <p:sp>
          <p:nvSpPr>
            <p:cNvPr id="1027" name="ZoneTexte 1026">
              <a:extLst>
                <a:ext uri="{FF2B5EF4-FFF2-40B4-BE49-F238E27FC236}">
                  <a16:creationId xmlns:a16="http://schemas.microsoft.com/office/drawing/2014/main" id="{EC146F21-B73B-4B17-A584-C1DB4DF2BF29}"/>
                </a:ext>
              </a:extLst>
            </p:cNvPr>
            <p:cNvSpPr txBox="1"/>
            <p:nvPr/>
          </p:nvSpPr>
          <p:spPr>
            <a:xfrm>
              <a:off x="6931717" y="11254519"/>
              <a:ext cx="2808000" cy="24929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66700" indent="-266700">
                <a:buClr>
                  <a:schemeClr val="accent4">
                    <a:lumMod val="50000"/>
                  </a:schemeClr>
                </a:buClr>
                <a:buFont typeface="+mj-lt"/>
                <a:buAutoNum type="arabicParenR" startAt="8"/>
              </a:pPr>
              <a:r>
                <a:rPr lang="fr-FR" sz="1200" dirty="0">
                  <a:latin typeface="Abadi Extra Light" panose="020B0204020104020204" pitchFamily="34" charset="0"/>
                </a:rPr>
                <a:t>Mettre à profit le numérique en tant que </a:t>
              </a: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vecteur d’inclusion </a:t>
              </a:r>
              <a:r>
                <a:rPr lang="fr-FR" sz="1200" dirty="0">
                  <a:latin typeface="Abadi Extra Light" panose="020B0204020104020204" pitchFamily="34" charset="0"/>
                </a:rPr>
                <a:t>et pour répondre à des besoins diversifiés</a:t>
              </a:r>
            </a:p>
            <a:p>
              <a:pPr marL="266700" indent="-266700">
                <a:buClr>
                  <a:schemeClr val="accent4">
                    <a:lumMod val="50000"/>
                  </a:schemeClr>
                </a:buClr>
                <a:buFont typeface="+mj-lt"/>
                <a:buAutoNum type="arabicParenR" startAt="8"/>
              </a:pPr>
              <a:r>
                <a:rPr lang="fr-FR" sz="1200" dirty="0">
                  <a:latin typeface="Abadi Extra Light" panose="020B0204020104020204" pitchFamily="34" charset="0"/>
                </a:rPr>
                <a:t>Adopter une perspective de </a:t>
              </a:r>
              <a:r>
                <a:rPr lang="fr-FR" sz="1200" dirty="0" err="1">
                  <a:latin typeface="Abadi Extra Light" panose="020B0204020104020204" pitchFamily="34" charset="0"/>
                </a:rPr>
                <a:t>développe-ment</a:t>
              </a:r>
              <a:r>
                <a:rPr lang="fr-FR" sz="1200" dirty="0">
                  <a:latin typeface="Abadi Extra Light" panose="020B0204020104020204" pitchFamily="34" charset="0"/>
                </a:rPr>
                <a:t> personnel/professionnel avec le numérique dans une </a:t>
              </a: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posture d’autonomisation</a:t>
              </a:r>
            </a:p>
            <a:p>
              <a:pPr marL="266700" indent="-266700">
                <a:buClr>
                  <a:schemeClr val="accent4">
                    <a:lumMod val="50000"/>
                  </a:schemeClr>
                </a:buClr>
                <a:buFont typeface="+mj-lt"/>
                <a:buAutoNum type="arabicParenR" startAt="8"/>
              </a:pP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Résoudre</a:t>
              </a:r>
              <a:r>
                <a:rPr lang="fr-FR" sz="1200" dirty="0">
                  <a:latin typeface="Abadi Extra Light" panose="020B0204020104020204" pitchFamily="34" charset="0"/>
                </a:rPr>
                <a:t> une variété de problèmes avec le numérique</a:t>
              </a:r>
            </a:p>
            <a:p>
              <a:pPr marL="266700" indent="-266700">
                <a:buClr>
                  <a:schemeClr val="accent4">
                    <a:lumMod val="50000"/>
                  </a:schemeClr>
                </a:buClr>
                <a:buFont typeface="+mj-lt"/>
                <a:buAutoNum type="arabicParenR" startAt="8"/>
              </a:pPr>
              <a:r>
                <a:rPr lang="fr-FR" sz="1200" dirty="0">
                  <a:latin typeface="Abadi Extra Light" panose="020B0204020104020204" pitchFamily="34" charset="0"/>
                </a:rPr>
                <a:t>Développer sa </a:t>
              </a: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pensée critique </a:t>
              </a:r>
              <a:r>
                <a:rPr lang="fr-FR" sz="1200" dirty="0">
                  <a:latin typeface="Abadi Extra Light" panose="020B0204020104020204" pitchFamily="34" charset="0"/>
                </a:rPr>
                <a:t>à l’égard du numérique </a:t>
              </a:r>
            </a:p>
            <a:p>
              <a:pPr marL="266700" indent="-266700">
                <a:buClr>
                  <a:schemeClr val="accent4">
                    <a:lumMod val="50000"/>
                  </a:schemeClr>
                </a:buClr>
                <a:buFont typeface="+mj-lt"/>
                <a:buAutoNum type="arabicParenR" startAt="8"/>
              </a:pPr>
              <a:r>
                <a:rPr lang="fr-FR" sz="1200" dirty="0">
                  <a:latin typeface="Abadi Extra Light" panose="020B0204020104020204" pitchFamily="34" charset="0"/>
                </a:rPr>
                <a:t>Innover et faire preuve de </a:t>
              </a:r>
              <a:r>
                <a:rPr lang="fr-FR" sz="1200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créativité</a:t>
              </a:r>
              <a:r>
                <a:rPr lang="fr-FR" sz="1200" dirty="0">
                  <a:latin typeface="Abadi Extra Light" panose="020B0204020104020204" pitchFamily="34" charset="0"/>
                </a:rPr>
                <a:t> avec le numérique </a:t>
              </a:r>
            </a:p>
          </p:txBody>
        </p:sp>
        <p:sp>
          <p:nvSpPr>
            <p:cNvPr id="1028" name="Rectangle 1027">
              <a:extLst>
                <a:ext uri="{FF2B5EF4-FFF2-40B4-BE49-F238E27FC236}">
                  <a16:creationId xmlns:a16="http://schemas.microsoft.com/office/drawing/2014/main" id="{7B81FF8D-2103-4E05-AA3D-0A522E57275F}"/>
                </a:ext>
              </a:extLst>
            </p:cNvPr>
            <p:cNvSpPr/>
            <p:nvPr/>
          </p:nvSpPr>
          <p:spPr>
            <a:xfrm>
              <a:off x="4179656" y="11007394"/>
              <a:ext cx="3419324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fr-FR" sz="1300" b="1" dirty="0">
                  <a:solidFill>
                    <a:schemeClr val="accent4">
                      <a:lumMod val="50000"/>
                    </a:schemeClr>
                  </a:solidFill>
                  <a:latin typeface="Abadi Extra Light" panose="020B0204020104020204" pitchFamily="34" charset="0"/>
                </a:rPr>
                <a:t>Les 12 dimensions de la compétence numérique : </a:t>
              </a:r>
            </a:p>
          </p:txBody>
        </p:sp>
      </p:grp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F77F3732-950F-4CF1-BEA2-710D6B691FBC}"/>
              </a:ext>
            </a:extLst>
          </p:cNvPr>
          <p:cNvSpPr/>
          <p:nvPr/>
        </p:nvSpPr>
        <p:spPr>
          <a:xfrm>
            <a:off x="371611" y="10500957"/>
            <a:ext cx="18473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1300" b="1" dirty="0">
              <a:solidFill>
                <a:schemeClr val="accent4">
                  <a:lumMod val="50000"/>
                </a:schemeClr>
              </a:solidFill>
              <a:latin typeface="Abadi Extra Light" panose="020B0204020104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6CF979C-306B-455C-98AE-B20AE56FD57B}"/>
              </a:ext>
            </a:extLst>
          </p:cNvPr>
          <p:cNvSpPr/>
          <p:nvPr/>
        </p:nvSpPr>
        <p:spPr>
          <a:xfrm>
            <a:off x="340067" y="10462452"/>
            <a:ext cx="934956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r-FR" sz="1400" dirty="0">
                <a:latin typeface="Abadi Extra Light" panose="020B0204020104020204" pitchFamily="34" charset="0"/>
              </a:rPr>
              <a:t>→ </a:t>
            </a:r>
            <a:r>
              <a:rPr lang="fr-FR" sz="1300" b="1" dirty="0">
                <a:solidFill>
                  <a:schemeClr val="accent4">
                    <a:lumMod val="50000"/>
                  </a:schemeClr>
                </a:solidFill>
                <a:latin typeface="Abadi Extra Light" panose="020B0204020104020204" pitchFamily="34" charset="0"/>
              </a:rPr>
              <a:t>La compétence numérique</a:t>
            </a:r>
            <a:r>
              <a:rPr lang="fr-FR" sz="1200" dirty="0">
                <a:latin typeface="Abadi Extra Light" panose="020B0204020104020204" pitchFamily="34" charset="0"/>
              </a:rPr>
              <a:t>, c’est </a:t>
            </a: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Abadi Extra Light" panose="020B0204020104020204" pitchFamily="34" charset="0"/>
              </a:rPr>
              <a:t>3 niveaux </a:t>
            </a:r>
            <a:r>
              <a:rPr lang="fr-FR" sz="1200" dirty="0">
                <a:latin typeface="Abadi Extra Light" panose="020B0204020104020204" pitchFamily="34" charset="0"/>
              </a:rPr>
              <a:t>d’organisation : 1 </a:t>
            </a: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Abadi Extra Light" panose="020B0204020104020204" pitchFamily="34" charset="0"/>
              </a:rPr>
              <a:t>compétence</a:t>
            </a:r>
            <a:r>
              <a:rPr lang="fr-FR" sz="1200" dirty="0">
                <a:latin typeface="Abadi Extra Light" panose="020B0204020104020204" pitchFamily="34" charset="0"/>
              </a:rPr>
              <a:t> unique et 12 </a:t>
            </a: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Abadi Extra Light" panose="020B0204020104020204" pitchFamily="34" charset="0"/>
              </a:rPr>
              <a:t>dimensions</a:t>
            </a:r>
            <a:r>
              <a:rPr lang="fr-FR" sz="1200" dirty="0">
                <a:latin typeface="Abadi Extra Light" panose="020B0204020104020204" pitchFamily="34" charset="0"/>
              </a:rPr>
              <a:t> comportant chacune différents </a:t>
            </a:r>
            <a:r>
              <a:rPr lang="fr-FR" sz="1200" dirty="0">
                <a:solidFill>
                  <a:schemeClr val="accent4">
                    <a:lumMod val="50000"/>
                  </a:schemeClr>
                </a:solidFill>
                <a:latin typeface="Abadi Extra Light" panose="020B0204020104020204" pitchFamily="34" charset="0"/>
              </a:rPr>
              <a:t>éléments</a:t>
            </a:r>
            <a:r>
              <a:rPr lang="fr-FR" sz="1200" dirty="0">
                <a:latin typeface="Abadi Extra Light" panose="020B0204020104020204" pitchFamily="34" charset="0"/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8857332-87BD-40C1-87D2-FA82B3F8462D}"/>
              </a:ext>
            </a:extLst>
          </p:cNvPr>
          <p:cNvSpPr txBox="1"/>
          <p:nvPr/>
        </p:nvSpPr>
        <p:spPr>
          <a:xfrm>
            <a:off x="343722" y="6833182"/>
            <a:ext cx="934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4">
                    <a:lumMod val="50000"/>
                  </a:schemeClr>
                </a:solidFill>
                <a:latin typeface="Abadi Extra Light" panose="020B0604020202020204" pitchFamily="34" charset="0"/>
              </a:rPr>
              <a:t>Les 6 domaines de développement de la compétence numérique des pédagogues : </a:t>
            </a:r>
          </a:p>
        </p:txBody>
      </p:sp>
      <p:sp>
        <p:nvSpPr>
          <p:cNvPr id="42" name="Google Shape;145;p17">
            <a:extLst>
              <a:ext uri="{FF2B5EF4-FFF2-40B4-BE49-F238E27FC236}">
                <a16:creationId xmlns:a16="http://schemas.microsoft.com/office/drawing/2014/main" id="{FAC45DD2-1625-4723-A4EF-59A989B08AEF}"/>
              </a:ext>
            </a:extLst>
          </p:cNvPr>
          <p:cNvSpPr txBox="1">
            <a:spLocks/>
          </p:cNvSpPr>
          <p:nvPr/>
        </p:nvSpPr>
        <p:spPr>
          <a:xfrm>
            <a:off x="214858" y="2063909"/>
            <a:ext cx="4654671" cy="1316003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1400" b="1" dirty="0">
                <a:solidFill>
                  <a:srgbClr val="00AE9D"/>
                </a:solidFill>
                <a:latin typeface="Abadi" panose="020B0604020104020204" pitchFamily="34" charset="0"/>
              </a:rPr>
              <a:t>Question</a:t>
            </a:r>
          </a:p>
          <a:p>
            <a:pPr marL="84138" indent="0" algn="just">
              <a:spcBef>
                <a:spcPts val="0"/>
              </a:spcBef>
              <a:buNone/>
            </a:pPr>
            <a:r>
              <a:rPr lang="fr-FR" sz="1200" dirty="0">
                <a:latin typeface="Abadi Extra Light" panose="020B0604020202020204" pitchFamily="34" charset="0"/>
              </a:rPr>
              <a:t>Comment accompagner le développement de la compétence numérique des personnes formatrices et étudiantes en </a:t>
            </a:r>
            <a:r>
              <a:rPr lang="fr-FR" sz="1200" dirty="0" err="1">
                <a:latin typeface="Abadi Extra Light" panose="020B0604020202020204" pitchFamily="34" charset="0"/>
              </a:rPr>
              <a:t>conseillance</a:t>
            </a:r>
            <a:r>
              <a:rPr lang="fr-FR" sz="1200" dirty="0">
                <a:latin typeface="Abadi Extra Light" panose="020B0604020202020204" pitchFamily="34" charset="0"/>
              </a:rPr>
              <a:t> pédagogique?</a:t>
            </a:r>
          </a:p>
          <a:p>
            <a:pPr marL="0" indent="0">
              <a:spcBef>
                <a:spcPts val="0"/>
              </a:spcBef>
              <a:buNone/>
            </a:pPr>
            <a:endParaRPr lang="fr-FR" sz="1200" dirty="0">
              <a:latin typeface="Abadi Extra Light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1400" b="1" dirty="0">
                <a:solidFill>
                  <a:srgbClr val="00AE9D"/>
                </a:solidFill>
                <a:latin typeface="Abadi" panose="020B0604020104020204" pitchFamily="34" charset="0"/>
              </a:rPr>
              <a:t>Population ciblée</a:t>
            </a:r>
            <a:endParaRPr lang="fr-FR" sz="1400" dirty="0">
              <a:solidFill>
                <a:srgbClr val="00AE9D"/>
              </a:solidFill>
              <a:latin typeface="Abadi" panose="020B0604020104020204" pitchFamily="34" charset="0"/>
            </a:endParaRPr>
          </a:p>
          <a:p>
            <a:pPr marL="84138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r-FR" sz="1200" dirty="0">
                <a:latin typeface="Abadi Extra Light" panose="020B0204020104020204" pitchFamily="34" charset="0"/>
              </a:rPr>
              <a:t>Conseillers et </a:t>
            </a:r>
            <a:r>
              <a:rPr lang="fr-FR" sz="1200" dirty="0">
                <a:latin typeface="Abadi Extra Light" panose="020B0604020202020204" pitchFamily="34" charset="0"/>
              </a:rPr>
              <a:t>conseillères</a:t>
            </a:r>
            <a:r>
              <a:rPr lang="fr-FR" sz="1200" dirty="0">
                <a:latin typeface="Abadi Extra Light" panose="020B0204020104020204" pitchFamily="34" charset="0"/>
              </a:rPr>
              <a:t> pédagogiques en milieux scolaires.</a:t>
            </a:r>
            <a:endParaRPr lang="fr-FR" sz="1000" dirty="0">
              <a:latin typeface="Abadi Extra Light" panose="020B02040201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200" dirty="0">
              <a:latin typeface="Abadi Extra Light" panose="020B0604020202020204" pitchFamily="34" charset="0"/>
            </a:endParaRPr>
          </a:p>
        </p:txBody>
      </p:sp>
      <p:sp>
        <p:nvSpPr>
          <p:cNvPr id="44" name="Google Shape;103;p12">
            <a:extLst>
              <a:ext uri="{FF2B5EF4-FFF2-40B4-BE49-F238E27FC236}">
                <a16:creationId xmlns:a16="http://schemas.microsoft.com/office/drawing/2014/main" id="{F5D1003F-AD36-41FB-9DE6-8F367B44AAAA}"/>
              </a:ext>
            </a:extLst>
          </p:cNvPr>
          <p:cNvSpPr txBox="1">
            <a:spLocks/>
          </p:cNvSpPr>
          <p:nvPr/>
        </p:nvSpPr>
        <p:spPr>
          <a:xfrm>
            <a:off x="5130399" y="2083768"/>
            <a:ext cx="4713144" cy="1316003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fr-FR" sz="1400" b="1" dirty="0">
                <a:solidFill>
                  <a:srgbClr val="00AE9D"/>
                </a:solidFill>
                <a:latin typeface="Abadi" panose="020B0604020104020204" pitchFamily="34" charset="0"/>
              </a:rPr>
              <a:t>Cible du projet d’innovation</a:t>
            </a:r>
            <a:endParaRPr lang="fr-FR" sz="1400" dirty="0">
              <a:solidFill>
                <a:srgbClr val="00AE9D"/>
              </a:solidFill>
              <a:latin typeface="Abadi" panose="020B0604020104020204" pitchFamily="34" charset="0"/>
            </a:endParaRPr>
          </a:p>
          <a:p>
            <a:pPr marL="838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 dirty="0">
                <a:latin typeface="Abadi Extra Light"/>
              </a:rPr>
              <a:t>Création d’un DESS en </a:t>
            </a:r>
            <a:r>
              <a:rPr lang="fr-FR" sz="1200" dirty="0" err="1">
                <a:latin typeface="Abadi Extra Light"/>
              </a:rPr>
              <a:t>conseillance</a:t>
            </a:r>
            <a:r>
              <a:rPr lang="fr-FR" sz="1200" dirty="0">
                <a:latin typeface="Abadi Extra Light"/>
              </a:rPr>
              <a:t> pédagogique incluant le développement des compétences transversales essentielles à la pratique des conseillers et conseillères pédagogiques, plus particulièrement les compétences </a:t>
            </a:r>
            <a:r>
              <a:rPr lang="fr-FR" sz="1200" dirty="0" err="1">
                <a:latin typeface="Abadi Extra Light"/>
              </a:rPr>
              <a:t>pédagonumériques</a:t>
            </a:r>
            <a:r>
              <a:rPr lang="fr-FR" sz="1200" dirty="0">
                <a:latin typeface="Abadi Extra Light"/>
              </a:rPr>
              <a:t>  de manière à situer leur progression tout au long du parcours de formation.</a:t>
            </a:r>
          </a:p>
        </p:txBody>
      </p:sp>
    </p:spTree>
    <p:extLst>
      <p:ext uri="{BB962C8B-B14F-4D97-AF65-F5344CB8AC3E}">
        <p14:creationId xmlns:p14="http://schemas.microsoft.com/office/powerpoint/2010/main" val="161653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50A50EF5655B4BBA282ADF87DF19BE" ma:contentTypeVersion="7" ma:contentTypeDescription="Crée un document." ma:contentTypeScope="" ma:versionID="f684391bc08bf19d1dcc974241d574b7">
  <xsd:schema xmlns:xsd="http://www.w3.org/2001/XMLSchema" xmlns:xs="http://www.w3.org/2001/XMLSchema" xmlns:p="http://schemas.microsoft.com/office/2006/metadata/properties" xmlns:ns2="6e68bfdf-bc54-4f32-a8f4-c9fc9b36c177" targetNamespace="http://schemas.microsoft.com/office/2006/metadata/properties" ma:root="true" ma:fieldsID="1808adc476c3ed7090bb892e0fd033f5" ns2:_="">
    <xsd:import namespace="6e68bfdf-bc54-4f32-a8f4-c9fc9b36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8bfdf-bc54-4f32-a8f4-c9fc9b36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4772A1-0087-4B4C-90EF-90FB2BB145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8bfdf-bc54-4f32-a8f4-c9fc9b36c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FF2000-5679-4B38-8C67-F8446CEE9E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5A1E97-34C6-4699-835D-03DEE6B5844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1884</TotalTime>
  <Words>782</Words>
  <Application>Microsoft Office PowerPoint</Application>
  <PresentationFormat>Personnalisé</PresentationFormat>
  <Paragraphs>65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Stéphanie Lanctôt</dc:creator>
  <cp:lastModifiedBy>Stéphanie Lanctôt</cp:lastModifiedBy>
  <cp:revision>104</cp:revision>
  <dcterms:created xsi:type="dcterms:W3CDTF">2020-10-08T15:40:29Z</dcterms:created>
  <dcterms:modified xsi:type="dcterms:W3CDTF">2021-04-06T16:55:26Z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0x0101001D50A50EF5655B4BBA282ADF87DF19BE</vt:lpwstr>
  </property>
</Properties>
</file>