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Libre Franklin" pitchFamily="2" charset="77"/>
      <p:regular r:id="rId28"/>
      <p:bold r:id="rId29"/>
      <p:italic r:id="rId30"/>
      <p:boldItalic r:id="rId31"/>
    </p:embeddedFont>
    <p:embeddedFont>
      <p:font typeface="Libre Franklin Medium"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Light" panose="020F0302020204030204" pitchFamily="34" charset="0"/>
      <p:regular r:id="rId40"/>
      <p:bold r:id="rId41"/>
      <p:italic r:id="rId42"/>
      <p:boldItalic r:id="rId43"/>
    </p:embeddedFont>
    <p:embeddedFont>
      <p:font typeface="Roboto Medium"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8z51VZ/RJ0ymvFIu5DGQwfoX/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0"/>
    <p:restoredTop sz="94607"/>
  </p:normalViewPr>
  <p:slideViewPr>
    <p:cSldViewPr snapToGrid="0">
      <p:cViewPr varScale="1">
        <p:scale>
          <a:sx n="176" d="100"/>
          <a:sy n="176" d="100"/>
        </p:scale>
        <p:origin x="208" y="4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200" b="1" i="0" u="none" strike="noStrike">
                <a:solidFill>
                  <a:schemeClr val="dk1"/>
                </a:solidFill>
                <a:latin typeface="Arial"/>
                <a:ea typeface="Arial"/>
                <a:cs typeface="Arial"/>
                <a:sym typeface="Arial"/>
              </a:rPr>
              <a:t>Guidance for presentation:</a:t>
            </a:r>
            <a:endParaRPr sz="1200" b="0" i="0" u="none" strike="noStrike">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b="0" i="0" u="none" strike="noStrike">
                <a:solidFill>
                  <a:schemeClr val="dk1"/>
                </a:solidFill>
                <a:latin typeface="Arial"/>
                <a:ea typeface="Arial"/>
                <a:cs typeface="Arial"/>
                <a:sym typeface="Arial"/>
              </a:rPr>
              <a:t>The aims are to:</a:t>
            </a:r>
            <a:endParaRPr/>
          </a:p>
          <a:p>
            <a:pPr marL="171450" lvl="0" indent="-171450" algn="l" rtl="0">
              <a:lnSpc>
                <a:spcPct val="100000"/>
              </a:lnSpc>
              <a:spcBef>
                <a:spcPts val="0"/>
              </a:spcBef>
              <a:spcAft>
                <a:spcPts val="0"/>
              </a:spcAft>
              <a:buSzPts val="1100"/>
              <a:buFont typeface="Arial"/>
              <a:buChar char="•"/>
            </a:pPr>
            <a:r>
              <a:rPr lang="en-US" sz="1200" b="0" i="0" u="none" strike="noStrike">
                <a:solidFill>
                  <a:schemeClr val="dk1"/>
                </a:solidFill>
                <a:latin typeface="Arial"/>
                <a:ea typeface="Arial"/>
                <a:cs typeface="Arial"/>
                <a:sym typeface="Arial"/>
              </a:rPr>
              <a:t>Explore what makes research assessment reform challenging to solve and examine what can be learned by taking a systems approach.</a:t>
            </a:r>
            <a:endParaRPr/>
          </a:p>
          <a:p>
            <a:pPr marL="171450" lvl="0" indent="-171450" algn="l" rtl="0">
              <a:lnSpc>
                <a:spcPct val="100000"/>
              </a:lnSpc>
              <a:spcBef>
                <a:spcPts val="0"/>
              </a:spcBef>
              <a:spcAft>
                <a:spcPts val="0"/>
              </a:spcAft>
              <a:buSzPts val="1100"/>
              <a:buFont typeface="Arial"/>
              <a:buChar char="•"/>
            </a:pPr>
            <a:r>
              <a:rPr lang="en-US" sz="1200" b="0" i="0" u="none" strike="noStrike">
                <a:solidFill>
                  <a:schemeClr val="dk1"/>
                </a:solidFill>
                <a:latin typeface="Arial"/>
                <a:ea typeface="Arial"/>
                <a:cs typeface="Arial"/>
                <a:sym typeface="Arial"/>
              </a:rPr>
              <a:t>Understand how a systems approach can be used to facilitate research assessment reform.</a:t>
            </a:r>
            <a:endParaRPr/>
          </a:p>
          <a:p>
            <a:pPr marL="171450" lvl="0" indent="-171450" algn="l" rtl="0">
              <a:lnSpc>
                <a:spcPct val="100000"/>
              </a:lnSpc>
              <a:spcBef>
                <a:spcPts val="0"/>
              </a:spcBef>
              <a:spcAft>
                <a:spcPts val="0"/>
              </a:spcAft>
              <a:buSzPts val="1100"/>
              <a:buFont typeface="Arial"/>
              <a:buChar char="•"/>
            </a:pPr>
            <a:r>
              <a:rPr lang="en-US" sz="1200" b="0" i="0" u="none" strike="noStrike">
                <a:solidFill>
                  <a:schemeClr val="dk1"/>
                </a:solidFill>
                <a:latin typeface="Arial"/>
                <a:ea typeface="Arial"/>
                <a:cs typeface="Arial"/>
                <a:sym typeface="Arial"/>
              </a:rPr>
              <a:t>Consider how stakeholders can advocate for research assessment reform using a systems approach.</a:t>
            </a:r>
            <a:endParaRPr/>
          </a:p>
          <a:p>
            <a:pPr marL="457200" lvl="0" indent="-228600" algn="l" rtl="0">
              <a:lnSpc>
                <a:spcPct val="100000"/>
              </a:lnSpc>
              <a:spcBef>
                <a:spcPts val="0"/>
              </a:spcBef>
              <a:spcAft>
                <a:spcPts val="0"/>
              </a:spcAft>
              <a:buSzPts val="1100"/>
              <a:buNone/>
            </a:pPr>
            <a:endParaRPr sz="1200" b="0" i="0" u="none" strike="noStrike">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b="0" i="0" u="none" strike="noStrike">
                <a:solidFill>
                  <a:schemeClr val="dk1"/>
                </a:solidFill>
                <a:latin typeface="Arial"/>
                <a:ea typeface="Arial"/>
                <a:cs typeface="Arial"/>
                <a:sym typeface="Arial"/>
              </a:rPr>
              <a:t>Given your expertise in the matter, it would be incredibly valuable if you could speak about the key considerations, challenges, and aspects of coordinating systems change at the scale of multiple types of organizations (i.e., examining the interactions between funders, publishers, researchers, and academic institutions). </a:t>
            </a:r>
            <a:endParaRPr/>
          </a:p>
          <a:p>
            <a:pPr marL="457200" lvl="0" indent="-298450" algn="l" rtl="0">
              <a:lnSpc>
                <a:spcPct val="100000"/>
              </a:lnSpc>
              <a:spcBef>
                <a:spcPts val="0"/>
              </a:spcBef>
              <a:spcAft>
                <a:spcPts val="0"/>
              </a:spcAft>
              <a:buSzPts val="1100"/>
              <a:buChar char="●"/>
            </a:pPr>
            <a:r>
              <a:rPr lang="en-US" sz="1200" b="0" i="0" u="none" strike="noStrike">
                <a:solidFill>
                  <a:schemeClr val="dk1"/>
                </a:solidFill>
                <a:latin typeface="Arial"/>
                <a:ea typeface="Arial"/>
                <a:cs typeface="Arial"/>
                <a:sym typeface="Arial"/>
              </a:rPr>
              <a:t>Here, we were thinking that it would be valuable for you to discuss the systems mapping work you did with the DORA steering committee (pdfs attached for quick reference). When creating your presentation, please feel free to use the aims of this webinar as necessary for inspiration and to help provide a general framework.</a:t>
            </a:r>
            <a:endParaRPr/>
          </a:p>
        </p:txBody>
      </p:sp>
      <p:sp>
        <p:nvSpPr>
          <p:cNvPr id="55" name="Google Shape;55;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400">
                <a:latin typeface="Libre Franklin"/>
                <a:ea typeface="Libre Franklin"/>
                <a:cs typeface="Libre Franklin"/>
                <a:sym typeface="Libre Franklin"/>
              </a:rPr>
              <a:t>Inspired by “T-shaped” and “pi-shaped” models </a:t>
            </a:r>
            <a:endParaRPr sz="1400">
              <a:latin typeface="Libre Franklin"/>
              <a:ea typeface="Libre Franklin"/>
              <a:cs typeface="Libre Franklin"/>
              <a:sym typeface="Libre Franklin"/>
            </a:endParaRPr>
          </a:p>
          <a:p>
            <a:pPr marL="158750" lvl="0" indent="0" algn="l" rtl="0">
              <a:lnSpc>
                <a:spcPct val="100000"/>
              </a:lnSpc>
              <a:spcBef>
                <a:spcPts val="0"/>
              </a:spcBef>
              <a:spcAft>
                <a:spcPts val="0"/>
              </a:spcAft>
              <a:buSzPts val="1100"/>
              <a:buNone/>
            </a:pPr>
            <a:endParaRPr sz="1400">
              <a:solidFill>
                <a:srgbClr val="211D1E"/>
              </a:solidFill>
              <a:latin typeface="Libre Franklin Medium"/>
              <a:ea typeface="Libre Franklin Medium"/>
              <a:cs typeface="Libre Franklin Medium"/>
              <a:sym typeface="Libre Franklin Medium"/>
            </a:endParaRPr>
          </a:p>
          <a:p>
            <a:pPr marL="0" lvl="0" indent="0" algn="l" rtl="0">
              <a:lnSpc>
                <a:spcPct val="100000"/>
              </a:lnSpc>
              <a:spcBef>
                <a:spcPts val="0"/>
              </a:spcBef>
              <a:spcAft>
                <a:spcPts val="0"/>
              </a:spcAft>
              <a:buSzPts val="1100"/>
              <a:buNone/>
            </a:pP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solidFill>
                  <a:srgbClr val="211D1E"/>
                </a:solidFill>
                <a:latin typeface="Libre Franklin Medium"/>
                <a:ea typeface="Libre Franklin Medium"/>
                <a:cs typeface="Libre Franklin Medium"/>
                <a:sym typeface="Libre Franklin Medium"/>
              </a:rPr>
              <a:t>Pursuing a traditional path of deep specialization within a discipline will continue to provide credibility of expertise and a significant base of influence within one’s field.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solidFill>
                  <a:srgbClr val="211D1E"/>
                </a:solidFill>
                <a:latin typeface="Libre Franklin Medium"/>
                <a:ea typeface="Libre Franklin Medium"/>
                <a:cs typeface="Libre Franklin Medium"/>
                <a:sym typeface="Libre Franklin Medium"/>
              </a:rPr>
              <a:t>Applied research, perspectives, and project work provide new forms of visibility and societal value through scholarly activities that directly contribute to real-life challenges.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solidFill>
                  <a:srgbClr val="000000"/>
                </a:solidFill>
                <a:latin typeface="Libre Franklin Medium"/>
                <a:ea typeface="Libre Franklin Medium"/>
                <a:cs typeface="Libre Franklin Medium"/>
                <a:sym typeface="Libre Franklin Medium"/>
              </a:rPr>
              <a:t> </a:t>
            </a:r>
            <a:r>
              <a:rPr lang="en-US">
                <a:solidFill>
                  <a:srgbClr val="211D1E"/>
                </a:solidFill>
                <a:latin typeface="Libre Franklin Medium"/>
                <a:ea typeface="Libre Franklin Medium"/>
                <a:cs typeface="Libre Franklin Medium"/>
                <a:sym typeface="Libre Franklin Medium"/>
              </a:rPr>
              <a:t>Emphasizing how expertise can enrich other individuals, collaborations, or entire fields rewards scholarly activities that value interdisciplinarity and fostering new capabilities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solidFill>
                  <a:srgbClr val="000000"/>
                </a:solidFill>
                <a:latin typeface="Libre Franklin Medium"/>
                <a:ea typeface="Libre Franklin Medium"/>
                <a:cs typeface="Libre Franklin Medium"/>
                <a:sym typeface="Libre Franklin Medium"/>
              </a:rPr>
              <a:t> </a:t>
            </a:r>
            <a:r>
              <a:rPr lang="en-US">
                <a:solidFill>
                  <a:srgbClr val="211D1E"/>
                </a:solidFill>
                <a:latin typeface="Libre Franklin Medium"/>
                <a:ea typeface="Libre Franklin Medium"/>
                <a:cs typeface="Libre Franklin Medium"/>
                <a:sym typeface="Libre Franklin Medium"/>
              </a:rPr>
              <a:t>The explicit recognition of efforts that support open research or diversity, equity, and inclusion (DEI) can enhance their status as critical components of academic values.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400">
              <a:solidFill>
                <a:srgbClr val="211D1E"/>
              </a:solidFill>
              <a:latin typeface="Libre Franklin Medium"/>
              <a:ea typeface="Libre Franklin Medium"/>
              <a:cs typeface="Libre Franklin Medium"/>
              <a:sym typeface="Libre Franklin Medium"/>
            </a:endParaRPr>
          </a:p>
          <a:p>
            <a:pPr marL="0" lvl="0" indent="0" algn="l" rtl="0">
              <a:lnSpc>
                <a:spcPct val="100000"/>
              </a:lnSpc>
              <a:spcBef>
                <a:spcPts val="0"/>
              </a:spcBef>
              <a:spcAft>
                <a:spcPts val="0"/>
              </a:spcAft>
              <a:buSzPts val="1100"/>
              <a:buNone/>
            </a:pP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04" name="Google Shape;504;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2" name="Google Shape;12;p2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schmidt@id.iit.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descr="Expert Tips for Stargazing on a Cruise Ship"/>
          <p:cNvPicPr preferRelativeResize="0"/>
          <p:nvPr/>
        </p:nvPicPr>
        <p:blipFill rotWithShape="1">
          <a:blip r:embed="rId3">
            <a:alphaModFix/>
          </a:blip>
          <a:srcRect t="-1" b="12517"/>
          <a:stretch/>
        </p:blipFill>
        <p:spPr>
          <a:xfrm>
            <a:off x="0" y="1"/>
            <a:ext cx="9154205" cy="3832963"/>
          </a:xfrm>
          <a:prstGeom prst="rect">
            <a:avLst/>
          </a:prstGeom>
          <a:noFill/>
          <a:ln>
            <a:noFill/>
          </a:ln>
        </p:spPr>
      </p:pic>
      <p:sp>
        <p:nvSpPr>
          <p:cNvPr id="58" name="Google Shape;58;p1"/>
          <p:cNvSpPr txBox="1"/>
          <p:nvPr/>
        </p:nvSpPr>
        <p:spPr>
          <a:xfrm>
            <a:off x="707232" y="1550142"/>
            <a:ext cx="7141368" cy="214208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400" b="1" i="0" u="none" strike="noStrike" cap="none" dirty="0" err="1">
                <a:solidFill>
                  <a:schemeClr val="lt1"/>
                </a:solidFill>
                <a:latin typeface="Roboto"/>
                <a:ea typeface="Roboto"/>
                <a:cs typeface="Roboto"/>
                <a:sym typeface="Roboto"/>
              </a:rPr>
              <a:t>Naviguer</a:t>
            </a:r>
            <a:r>
              <a:rPr lang="en-US" sz="3400" b="1" i="0" u="none" strike="noStrike" cap="none" dirty="0">
                <a:solidFill>
                  <a:schemeClr val="lt1"/>
                </a:solidFill>
                <a:latin typeface="Roboto"/>
                <a:ea typeface="Roboto"/>
                <a:cs typeface="Roboto"/>
                <a:sym typeface="Roboto"/>
              </a:rPr>
              <a:t> DORA : </a:t>
            </a:r>
            <a:br>
              <a:rPr lang="en-US" sz="3400" b="1" i="0" u="none" strike="noStrike" cap="none" dirty="0">
                <a:solidFill>
                  <a:schemeClr val="lt1"/>
                </a:solidFill>
                <a:latin typeface="Roboto"/>
                <a:ea typeface="Roboto"/>
                <a:cs typeface="Roboto"/>
                <a:sym typeface="Roboto"/>
              </a:rPr>
            </a:br>
            <a:r>
              <a:rPr lang="en-US" sz="4200" b="1" i="0" u="none" strike="noStrike" cap="none" dirty="0" err="1">
                <a:solidFill>
                  <a:schemeClr val="lt1"/>
                </a:solidFill>
                <a:latin typeface="Roboto"/>
                <a:ea typeface="Roboto"/>
                <a:cs typeface="Roboto"/>
                <a:sym typeface="Roboto"/>
              </a:rPr>
              <a:t>Outils</a:t>
            </a:r>
            <a:r>
              <a:rPr lang="en-US" sz="4200" b="1" i="0" u="none" strike="noStrike" cap="none" dirty="0">
                <a:solidFill>
                  <a:schemeClr val="lt1"/>
                </a:solidFill>
                <a:latin typeface="Roboto"/>
                <a:ea typeface="Roboto"/>
                <a:cs typeface="Roboto"/>
                <a:sym typeface="Roboto"/>
              </a:rPr>
              <a:t> pour faire </a:t>
            </a:r>
            <a:r>
              <a:rPr lang="en-US" sz="4200" b="1" i="0" u="none" strike="noStrike" cap="none" dirty="0" err="1">
                <a:solidFill>
                  <a:schemeClr val="lt1"/>
                </a:solidFill>
                <a:latin typeface="Roboto"/>
                <a:ea typeface="Roboto"/>
                <a:cs typeface="Roboto"/>
                <a:sym typeface="Roboto"/>
              </a:rPr>
              <a:t>progresser</a:t>
            </a:r>
            <a:r>
              <a:rPr lang="en-US" sz="4200" b="1" i="0" u="none" strike="noStrike" cap="none" dirty="0">
                <a:solidFill>
                  <a:schemeClr val="lt1"/>
                </a:solidFill>
                <a:latin typeface="Roboto"/>
                <a:ea typeface="Roboto"/>
                <a:cs typeface="Roboto"/>
                <a:sym typeface="Roboto"/>
              </a:rPr>
              <a:t> </a:t>
            </a:r>
            <a:r>
              <a:rPr lang="en-US" sz="4200" b="1" i="0" u="none" strike="noStrike" cap="none" dirty="0" err="1">
                <a:solidFill>
                  <a:schemeClr val="lt1"/>
                </a:solidFill>
                <a:latin typeface="Roboto"/>
                <a:ea typeface="Roboto"/>
                <a:cs typeface="Roboto"/>
                <a:sym typeface="Roboto"/>
              </a:rPr>
              <a:t>l’évaluation</a:t>
            </a:r>
            <a:r>
              <a:rPr lang="en-US" sz="4200" b="1" i="0" u="none" strike="noStrike" cap="none" dirty="0">
                <a:solidFill>
                  <a:schemeClr val="lt1"/>
                </a:solidFill>
                <a:latin typeface="Roboto"/>
                <a:ea typeface="Roboto"/>
                <a:cs typeface="Roboto"/>
                <a:sym typeface="Roboto"/>
              </a:rPr>
              <a:t> de la recherche</a:t>
            </a:r>
            <a:endParaRPr dirty="0"/>
          </a:p>
          <a:p>
            <a:pPr marL="0" marR="0" lvl="0" indent="0" algn="l" rtl="0">
              <a:lnSpc>
                <a:spcPct val="90000"/>
              </a:lnSpc>
              <a:spcBef>
                <a:spcPts val="0"/>
              </a:spcBef>
              <a:spcAft>
                <a:spcPts val="0"/>
              </a:spcAft>
              <a:buNone/>
            </a:pPr>
            <a:endParaRPr sz="3000" b="0" i="0" u="none" strike="noStrike" cap="none" dirty="0">
              <a:solidFill>
                <a:schemeClr val="lt1"/>
              </a:solidFill>
              <a:latin typeface="Roboto Medium"/>
              <a:ea typeface="Roboto Medium"/>
              <a:cs typeface="Roboto Medium"/>
              <a:sym typeface="Roboto Medium"/>
            </a:endParaRPr>
          </a:p>
        </p:txBody>
      </p:sp>
      <p:sp>
        <p:nvSpPr>
          <p:cNvPr id="59" name="Google Shape;59;p1"/>
          <p:cNvSpPr txBox="1"/>
          <p:nvPr/>
        </p:nvSpPr>
        <p:spPr>
          <a:xfrm>
            <a:off x="707232" y="4030402"/>
            <a:ext cx="77322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296B0"/>
                </a:solidFill>
                <a:latin typeface="Roboto Medium"/>
                <a:ea typeface="Roboto Medium"/>
                <a:cs typeface="Roboto Medium"/>
                <a:sym typeface="Roboto Medium"/>
              </a:rPr>
              <a:t>Ruth Schmidt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296B0"/>
                </a:solidFill>
                <a:latin typeface="Roboto Medium"/>
                <a:ea typeface="Roboto Medium"/>
                <a:cs typeface="Roboto Medium"/>
                <a:sym typeface="Roboto Medium"/>
              </a:rPr>
              <a:t>Institute of Design, Illinois Tech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296B0"/>
                </a:solidFill>
                <a:latin typeface="Roboto Medium"/>
                <a:ea typeface="Roboto Medium"/>
                <a:cs typeface="Roboto Medium"/>
                <a:sym typeface="Roboto Medium"/>
              </a:rPr>
              <a:t>20 septembre 2023</a:t>
            </a:r>
            <a:endParaRPr sz="1200" b="0" i="0" u="none" strike="noStrike" cap="none">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453144" y="343850"/>
            <a:ext cx="8030456" cy="535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2300" b="1">
                <a:latin typeface="Roboto"/>
                <a:ea typeface="Roboto"/>
                <a:cs typeface="Roboto"/>
                <a:sym typeface="Roboto"/>
              </a:rPr>
              <a:t>Saisir l’impact scientifique</a:t>
            </a:r>
            <a:endParaRPr sz="2300">
              <a:latin typeface="Roboto Medium"/>
              <a:ea typeface="Roboto Medium"/>
              <a:cs typeface="Roboto Medium"/>
              <a:sym typeface="Roboto Medium"/>
            </a:endParaRPr>
          </a:p>
        </p:txBody>
      </p:sp>
      <p:sp>
        <p:nvSpPr>
          <p:cNvPr id="204" name="Google Shape;204;p10"/>
          <p:cNvSpPr txBox="1"/>
          <p:nvPr/>
        </p:nvSpPr>
        <p:spPr>
          <a:xfrm>
            <a:off x="453144" y="1070681"/>
            <a:ext cx="3852156"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900" b="0" i="0" u="none" strike="noStrike" cap="none">
                <a:solidFill>
                  <a:schemeClr val="dk1"/>
                </a:solidFill>
                <a:latin typeface="Roboto Medium"/>
                <a:ea typeface="Roboto Medium"/>
                <a:cs typeface="Roboto Medium"/>
                <a:sym typeface="Roboto Medium"/>
              </a:rPr>
              <a:t>Défis :</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Les indicateurs traditionnels (p. ex., indexe </a:t>
            </a:r>
            <a:r>
              <a:rPr lang="en-US" sz="1500" b="0" i="1" u="none" strike="noStrike" cap="none">
                <a:solidFill>
                  <a:schemeClr val="dk1"/>
                </a:solidFill>
                <a:latin typeface="Roboto"/>
                <a:ea typeface="Roboto"/>
                <a:cs typeface="Roboto"/>
                <a:sym typeface="Roboto"/>
              </a:rPr>
              <a:t>h</a:t>
            </a:r>
            <a:r>
              <a:rPr lang="en-US" sz="1500" b="0" i="0" u="none" strike="noStrike" cap="none">
                <a:solidFill>
                  <a:schemeClr val="dk1"/>
                </a:solidFill>
                <a:latin typeface="Roboto"/>
                <a:ea typeface="Roboto"/>
                <a:cs typeface="Roboto"/>
                <a:sym typeface="Roboto"/>
              </a:rPr>
              <a:t>, FI, citations) persistent malgré leur caractère limité et souvent trompeur</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Difficulté à saisir ou à représenter les nouvelles formes de valeur (p. ex., le travail interdisciplinaire et les résultats dans le monde réel)</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Clr>
                <a:schemeClr val="dk1"/>
              </a:buClr>
              <a:buSzPts val="1100"/>
              <a:buFont typeface="Arial"/>
              <a:buNone/>
            </a:pPr>
            <a:r>
              <a:rPr lang="en-US" sz="1500" b="0" i="0" u="none" strike="noStrike" cap="none">
                <a:solidFill>
                  <a:schemeClr val="dk1"/>
                </a:solidFill>
                <a:latin typeface="Roboto"/>
                <a:ea typeface="Roboto"/>
                <a:cs typeface="Roboto"/>
                <a:sym typeface="Roboto"/>
              </a:rPr>
              <a:t>Besoin croissant de reconnaître les contextes universitaires contemporains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900"/>
              </a:spcAft>
              <a:buNone/>
            </a:pPr>
            <a:r>
              <a:rPr lang="en-US" sz="1500" b="0" i="0" u="none" strike="noStrike" cap="none">
                <a:solidFill>
                  <a:schemeClr val="dk1"/>
                </a:solidFill>
                <a:latin typeface="Roboto"/>
                <a:ea typeface="Roboto"/>
                <a:cs typeface="Roboto"/>
                <a:sym typeface="Roboto"/>
              </a:rPr>
              <a:t>Il est difficile de savoir ce qu’il faut faire ou comment changer sans d’autres modèles</a:t>
            </a:r>
            <a:endParaRPr sz="1300" b="0" i="0" u="none" strike="noStrike" cap="none">
              <a:solidFill>
                <a:srgbClr val="000000"/>
              </a:solidFill>
              <a:latin typeface="Roboto"/>
              <a:ea typeface="Roboto"/>
              <a:cs typeface="Roboto"/>
              <a:sym typeface="Roboto"/>
            </a:endParaRPr>
          </a:p>
        </p:txBody>
      </p:sp>
      <p:sp>
        <p:nvSpPr>
          <p:cNvPr id="205" name="Google Shape;205;p10"/>
          <p:cNvSpPr txBox="1"/>
          <p:nvPr/>
        </p:nvSpPr>
        <p:spPr>
          <a:xfrm>
            <a:off x="4743789" y="1070681"/>
            <a:ext cx="3588681"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900" b="0" i="0" u="none" strike="noStrike" cap="none">
                <a:solidFill>
                  <a:schemeClr val="dk1"/>
                </a:solidFill>
                <a:latin typeface="Roboto Medium"/>
                <a:ea typeface="Roboto Medium"/>
                <a:cs typeface="Roboto Medium"/>
                <a:sym typeface="Roboto Medium"/>
              </a:rPr>
              <a:t>Objectifs :</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Fournir un modèle mental et un langage, et non des solutions explicites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Rendre les exemples et les possibilités aussi concrets que possible</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Concevoir de façon flexible; il n’y a pas qu’une seule façon de réussir et les disciplines ont des approches différentes.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500" b="0" i="0" u="none" strike="noStrike" cap="none">
                <a:solidFill>
                  <a:schemeClr val="dk1"/>
                </a:solidFill>
                <a:latin typeface="Roboto"/>
                <a:ea typeface="Roboto"/>
                <a:cs typeface="Roboto"/>
                <a:sym typeface="Roboto"/>
              </a:rPr>
              <a:t>Ne pas supprimer les citations, etc. Il ne s’agit pas de remplacer une norme par une autre.</a:t>
            </a:r>
            <a:endParaRPr/>
          </a:p>
          <a:p>
            <a:pPr marL="0" marR="0" lvl="0" indent="0" algn="l" rtl="0">
              <a:lnSpc>
                <a:spcPct val="100000"/>
              </a:lnSpc>
              <a:spcBef>
                <a:spcPts val="1800"/>
              </a:spcBef>
              <a:spcAft>
                <a:spcPts val="900"/>
              </a:spcAft>
              <a:buNone/>
            </a:pPr>
            <a:endParaRPr sz="1300" b="0"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p:nvPr/>
        </p:nvSpPr>
        <p:spPr>
          <a:xfrm>
            <a:off x="1023526" y="3515788"/>
            <a:ext cx="1634087"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0" i="0" u="none" strike="noStrike" cap="none">
                <a:solidFill>
                  <a:schemeClr val="dk1"/>
                </a:solidFill>
                <a:latin typeface="Roboto Medium"/>
                <a:ea typeface="Roboto Medium"/>
                <a:cs typeface="Roboto Medium"/>
                <a:sym typeface="Roboto Medium"/>
              </a:rPr>
              <a:t>Contributions directes par le biais d'une profonde expertise disciplinaire</a:t>
            </a:r>
            <a:endParaRPr sz="1200" b="0" i="0" u="none" strike="noStrike" cap="none">
              <a:solidFill>
                <a:srgbClr val="000000"/>
              </a:solidFill>
              <a:latin typeface="Roboto"/>
              <a:ea typeface="Roboto"/>
              <a:cs typeface="Roboto"/>
              <a:sym typeface="Roboto"/>
            </a:endParaRPr>
          </a:p>
        </p:txBody>
      </p:sp>
      <p:sp>
        <p:nvSpPr>
          <p:cNvPr id="211" name="Google Shape;211;p11"/>
          <p:cNvSpPr txBox="1"/>
          <p:nvPr/>
        </p:nvSpPr>
        <p:spPr>
          <a:xfrm>
            <a:off x="2644407" y="4430583"/>
            <a:ext cx="1332320"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Clr>
                <a:schemeClr val="dk1"/>
              </a:buClr>
              <a:buSzPts val="1100"/>
              <a:buFont typeface="Arial"/>
              <a:buNone/>
            </a:pPr>
            <a:r>
              <a:rPr lang="en-US" sz="1000" b="1" i="0" u="none" strike="noStrike" cap="none">
                <a:solidFill>
                  <a:schemeClr val="dk1"/>
                </a:solidFill>
                <a:latin typeface="Roboto"/>
                <a:ea typeface="Roboto"/>
                <a:cs typeface="Roboto"/>
                <a:sym typeface="Roboto"/>
              </a:rPr>
              <a:t>Publics disciplinaires ou spécialisés</a:t>
            </a:r>
            <a:endParaRPr sz="1000" b="0" i="0" u="none" strike="noStrike" cap="none">
              <a:solidFill>
                <a:schemeClr val="dk1"/>
              </a:solidFill>
              <a:latin typeface="Roboto Medium"/>
              <a:ea typeface="Roboto Medium"/>
              <a:cs typeface="Roboto Medium"/>
              <a:sym typeface="Roboto Medium"/>
            </a:endParaRPr>
          </a:p>
        </p:txBody>
      </p:sp>
      <p:grpSp>
        <p:nvGrpSpPr>
          <p:cNvPr id="212" name="Google Shape;212;p11"/>
          <p:cNvGrpSpPr/>
          <p:nvPr/>
        </p:nvGrpSpPr>
        <p:grpSpPr>
          <a:xfrm>
            <a:off x="2767612" y="3007050"/>
            <a:ext cx="1400507" cy="1387137"/>
            <a:chOff x="5869119" y="3191070"/>
            <a:chExt cx="1300035" cy="1287624"/>
          </a:xfrm>
        </p:grpSpPr>
        <p:sp>
          <p:nvSpPr>
            <p:cNvPr id="213" name="Google Shape;213;p11"/>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14" name="Google Shape;214;p11"/>
            <p:cNvSpPr/>
            <p:nvPr/>
          </p:nvSpPr>
          <p:spPr>
            <a:xfrm>
              <a:off x="5869120" y="3194473"/>
              <a:ext cx="1295615" cy="254907"/>
            </a:xfrm>
            <a:custGeom>
              <a:avLst/>
              <a:gdLst/>
              <a:ahLst/>
              <a:cxnLst/>
              <a:rect l="l" t="t" r="r" b="b"/>
              <a:pathLst>
                <a:path w="1295615" h="254907" extrusionOk="0">
                  <a:moveTo>
                    <a:pt x="0" y="243121"/>
                  </a:moveTo>
                  <a:lnTo>
                    <a:pt x="1027349" y="254907"/>
                  </a:lnTo>
                  <a:lnTo>
                    <a:pt x="1295615" y="0"/>
                  </a:lnTo>
                  <a:lnTo>
                    <a:pt x="398760" y="9365"/>
                  </a:lnTo>
                  <a:lnTo>
                    <a:pt x="0" y="243121"/>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 name="Google Shape;215;p11"/>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6" name="Google Shape;216;p11"/>
          <p:cNvSpPr/>
          <p:nvPr/>
        </p:nvSpPr>
        <p:spPr>
          <a:xfrm rot="10800000">
            <a:off x="4163358" y="174541"/>
            <a:ext cx="2834342" cy="2834342"/>
          </a:xfrm>
          <a:prstGeom prst="teardrop">
            <a:avLst>
              <a:gd name="adj" fmla="val 100000"/>
            </a:avLst>
          </a:prstGeom>
          <a:solidFill>
            <a:srgbClr val="AFCE8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17" name="Google Shape;217;p11"/>
          <p:cNvSpPr txBox="1"/>
          <p:nvPr/>
        </p:nvSpPr>
        <p:spPr>
          <a:xfrm>
            <a:off x="4239906" y="737673"/>
            <a:ext cx="2554942" cy="178358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600"/>
              </a:spcAft>
              <a:buClr>
                <a:schemeClr val="dk1"/>
              </a:buClr>
              <a:buSzPts val="1100"/>
              <a:buFont typeface="Arial"/>
              <a:buNone/>
            </a:pPr>
            <a:r>
              <a:rPr lang="en-US" sz="1300" b="0" i="0" u="none" strike="noStrike" cap="none" dirty="0">
                <a:solidFill>
                  <a:srgbClr val="295C0A"/>
                </a:solidFill>
                <a:latin typeface="Roboto Medium"/>
                <a:ea typeface="Roboto Medium"/>
                <a:cs typeface="Roboto Medium"/>
                <a:sym typeface="Roboto Medium"/>
              </a:rPr>
              <a:t>Une </a:t>
            </a:r>
            <a:r>
              <a:rPr lang="en-US" sz="1300" b="0" i="0" u="none" strike="noStrike" cap="none" dirty="0" err="1">
                <a:solidFill>
                  <a:srgbClr val="295C0A"/>
                </a:solidFill>
                <a:latin typeface="Roboto Medium"/>
                <a:ea typeface="Roboto Medium"/>
                <a:cs typeface="Roboto Medium"/>
                <a:sym typeface="Roboto Medium"/>
              </a:rPr>
              <a:t>définition</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élargie</a:t>
            </a:r>
            <a:r>
              <a:rPr lang="en-US" sz="1300" b="0" i="0" u="none" strike="noStrike" cap="none" dirty="0">
                <a:solidFill>
                  <a:srgbClr val="295C0A"/>
                </a:solidFill>
                <a:latin typeface="Roboto Medium"/>
                <a:ea typeface="Roboto Medium"/>
                <a:cs typeface="Roboto Medium"/>
                <a:sym typeface="Roboto Medium"/>
              </a:rPr>
              <a:t> de </a:t>
            </a:r>
            <a:r>
              <a:rPr lang="en-US" sz="1300" b="0" i="0" u="none" strike="noStrike" cap="none" dirty="0" err="1">
                <a:solidFill>
                  <a:srgbClr val="295C0A"/>
                </a:solidFill>
                <a:latin typeface="Roboto Medium"/>
                <a:ea typeface="Roboto Medium"/>
                <a:cs typeface="Roboto Medium"/>
                <a:sym typeface="Roboto Medium"/>
              </a:rPr>
              <a:t>l’impact</a:t>
            </a:r>
            <a:r>
              <a:rPr lang="en-US" sz="1300" b="0" i="0" u="none" strike="noStrike" cap="none" dirty="0">
                <a:solidFill>
                  <a:srgbClr val="295C0A"/>
                </a:solidFill>
                <a:latin typeface="Roboto Medium"/>
                <a:ea typeface="Roboto Medium"/>
                <a:cs typeface="Roboto Medium"/>
                <a:sym typeface="Roboto Medium"/>
              </a:rPr>
              <a:t> de la recherche </a:t>
            </a:r>
            <a:r>
              <a:rPr lang="en-US" sz="1300" b="0" i="0" u="none" strike="noStrike" cap="none" dirty="0" err="1">
                <a:solidFill>
                  <a:srgbClr val="295C0A"/>
                </a:solidFill>
                <a:latin typeface="Roboto Medium"/>
                <a:ea typeface="Roboto Medium"/>
                <a:cs typeface="Roboto Medium"/>
                <a:sym typeface="Roboto Medium"/>
              </a:rPr>
              <a:t>en</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fonction</a:t>
            </a:r>
            <a:r>
              <a:rPr lang="en-US" sz="1300" b="0" i="0" u="none" strike="noStrike" cap="none" dirty="0">
                <a:solidFill>
                  <a:srgbClr val="295C0A"/>
                </a:solidFill>
                <a:latin typeface="Roboto Medium"/>
                <a:ea typeface="Roboto Medium"/>
                <a:cs typeface="Roboto Medium"/>
                <a:sym typeface="Roboto Medium"/>
              </a:rPr>
              <a:t> de deux dimensions — </a:t>
            </a:r>
            <a:r>
              <a:rPr lang="en-US" sz="1300" b="0" i="0" u="none" strike="noStrike" cap="none" dirty="0" err="1">
                <a:solidFill>
                  <a:srgbClr val="295C0A"/>
                </a:solidFill>
                <a:latin typeface="Roboto Medium"/>
                <a:ea typeface="Roboto Medium"/>
                <a:cs typeface="Roboto Medium"/>
                <a:sym typeface="Roboto Medium"/>
              </a:rPr>
              <a:t>l’ampleur</a:t>
            </a:r>
            <a:r>
              <a:rPr lang="en-US" sz="1300" b="0" i="0" u="none" strike="noStrike" cap="none" dirty="0">
                <a:solidFill>
                  <a:srgbClr val="295C0A"/>
                </a:solidFill>
                <a:latin typeface="Roboto Medium"/>
                <a:ea typeface="Roboto Medium"/>
                <a:cs typeface="Roboto Medium"/>
                <a:sym typeface="Roboto Medium"/>
              </a:rPr>
              <a:t> de </a:t>
            </a:r>
            <a:r>
              <a:rPr lang="en-US" sz="1300" b="0" i="0" u="none" strike="noStrike" cap="none" dirty="0" err="1">
                <a:solidFill>
                  <a:srgbClr val="295C0A"/>
                </a:solidFill>
                <a:latin typeface="Roboto Medium"/>
                <a:ea typeface="Roboto Medium"/>
                <a:cs typeface="Roboto Medium"/>
                <a:sym typeface="Roboto Medium"/>
              </a:rPr>
              <a:t>l’influence</a:t>
            </a:r>
            <a:r>
              <a:rPr lang="en-US" sz="1300" b="0" i="0" u="none" strike="noStrike" cap="none" dirty="0">
                <a:solidFill>
                  <a:srgbClr val="295C0A"/>
                </a:solidFill>
                <a:latin typeface="Roboto Medium"/>
                <a:ea typeface="Roboto Medium"/>
                <a:cs typeface="Roboto Medium"/>
                <a:sym typeface="Roboto Medium"/>
              </a:rPr>
              <a:t> des contributions et les nouveaux types de publics — </a:t>
            </a:r>
            <a:r>
              <a:rPr lang="en-US" sz="1300" b="0" i="0" u="none" strike="noStrike" cap="none" dirty="0" err="1">
                <a:solidFill>
                  <a:srgbClr val="295C0A"/>
                </a:solidFill>
                <a:latin typeface="Roboto Medium"/>
                <a:ea typeface="Roboto Medium"/>
                <a:cs typeface="Roboto Medium"/>
                <a:sym typeface="Roboto Medium"/>
              </a:rPr>
              <a:t>peut</a:t>
            </a:r>
            <a:r>
              <a:rPr lang="en-US" sz="1300" b="0" i="0" u="none" strike="noStrike" cap="none" dirty="0">
                <a:solidFill>
                  <a:srgbClr val="295C0A"/>
                </a:solidFill>
                <a:latin typeface="Roboto Medium"/>
                <a:ea typeface="Roboto Medium"/>
                <a:cs typeface="Roboto Medium"/>
                <a:sym typeface="Roboto Medium"/>
              </a:rPr>
              <a:t> aider les institutions </a:t>
            </a:r>
            <a:r>
              <a:rPr lang="en-US" sz="1300" b="0" i="0" u="none" strike="noStrike" cap="none" dirty="0" err="1">
                <a:solidFill>
                  <a:srgbClr val="295C0A"/>
                </a:solidFill>
                <a:latin typeface="Roboto Medium"/>
                <a:ea typeface="Roboto Medium"/>
                <a:cs typeface="Roboto Medium"/>
                <a:sym typeface="Roboto Medium"/>
              </a:rPr>
              <a:t>à</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reconnaître</a:t>
            </a:r>
            <a:r>
              <a:rPr lang="en-US" sz="1300" b="0" i="0" u="none" strike="noStrike" cap="none" dirty="0">
                <a:solidFill>
                  <a:srgbClr val="295C0A"/>
                </a:solidFill>
                <a:latin typeface="Roboto Medium"/>
                <a:ea typeface="Roboto Medium"/>
                <a:cs typeface="Roboto Medium"/>
                <a:sym typeface="Roboto Medium"/>
              </a:rPr>
              <a:t> et </a:t>
            </a:r>
            <a:r>
              <a:rPr lang="en-US" sz="1300" b="0" i="0" u="none" strike="noStrike" cap="none" dirty="0" err="1">
                <a:solidFill>
                  <a:srgbClr val="295C0A"/>
                </a:solidFill>
                <a:latin typeface="Roboto Medium"/>
                <a:ea typeface="Roboto Medium"/>
                <a:cs typeface="Roboto Medium"/>
                <a:sym typeface="Roboto Medium"/>
              </a:rPr>
              <a:t>à</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récompenser</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une</a:t>
            </a:r>
            <a:r>
              <a:rPr lang="en-US" sz="1300" b="0" i="0" u="none" strike="noStrike" cap="none" dirty="0">
                <a:solidFill>
                  <a:srgbClr val="295C0A"/>
                </a:solidFill>
                <a:latin typeface="Roboto Medium"/>
                <a:ea typeface="Roboto Medium"/>
                <a:cs typeface="Roboto Medium"/>
                <a:sym typeface="Roboto Medium"/>
              </a:rPr>
              <a:t> plus </a:t>
            </a:r>
            <a:r>
              <a:rPr lang="en-US" sz="1300" b="0" i="0" u="none" strike="noStrike" cap="none" dirty="0" err="1">
                <a:solidFill>
                  <a:srgbClr val="295C0A"/>
                </a:solidFill>
                <a:latin typeface="Roboto Medium"/>
                <a:ea typeface="Roboto Medium"/>
                <a:cs typeface="Roboto Medium"/>
                <a:sym typeface="Roboto Medium"/>
              </a:rPr>
              <a:t>grande</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variété</a:t>
            </a:r>
            <a:r>
              <a:rPr lang="en-US" sz="1300" b="0" i="0" u="none" strike="noStrike" cap="none" dirty="0">
                <a:solidFill>
                  <a:srgbClr val="295C0A"/>
                </a:solidFill>
                <a:latin typeface="Roboto Medium"/>
                <a:ea typeface="Roboto Medium"/>
                <a:cs typeface="Roboto Medium"/>
                <a:sym typeface="Roboto Medium"/>
              </a:rPr>
              <a:t> de </a:t>
            </a:r>
            <a:r>
              <a:rPr lang="en-US" sz="1300" b="0" i="0" u="none" strike="noStrike" cap="none" dirty="0" err="1">
                <a:solidFill>
                  <a:srgbClr val="295C0A"/>
                </a:solidFill>
                <a:latin typeface="Roboto Medium"/>
                <a:ea typeface="Roboto Medium"/>
                <a:cs typeface="Roboto Medium"/>
                <a:sym typeface="Roboto Medium"/>
              </a:rPr>
              <a:t>résultats</a:t>
            </a:r>
            <a:r>
              <a:rPr lang="en-US" sz="1300" b="0" i="0" u="none" strike="noStrike" cap="none" dirty="0">
                <a:solidFill>
                  <a:srgbClr val="295C0A"/>
                </a:solidFill>
                <a:latin typeface="Roboto Medium"/>
                <a:ea typeface="Roboto Medium"/>
                <a:cs typeface="Roboto Medium"/>
                <a:sym typeface="Roboto Medium"/>
              </a:rPr>
              <a:t> et de </a:t>
            </a:r>
            <a:r>
              <a:rPr lang="en-US" sz="1300" b="0" i="0" u="none" strike="noStrike" cap="none" dirty="0" err="1">
                <a:solidFill>
                  <a:srgbClr val="295C0A"/>
                </a:solidFill>
                <a:latin typeface="Roboto Medium"/>
                <a:ea typeface="Roboto Medium"/>
                <a:cs typeface="Roboto Medium"/>
                <a:sym typeface="Roboto Medium"/>
              </a:rPr>
              <a:t>réalisations</a:t>
            </a:r>
            <a:r>
              <a:rPr lang="en-US" sz="1300" b="0" i="0" u="none" strike="noStrike" cap="none" dirty="0">
                <a:solidFill>
                  <a:srgbClr val="295C0A"/>
                </a:solidFill>
                <a:latin typeface="Roboto Medium"/>
                <a:ea typeface="Roboto Medium"/>
                <a:cs typeface="Roboto Medium"/>
                <a:sym typeface="Roboto Medium"/>
              </a:rPr>
              <a:t> </a:t>
            </a:r>
            <a:r>
              <a:rPr lang="en-US" sz="1300" b="0" i="0" u="none" strike="noStrike" cap="none" dirty="0" err="1">
                <a:solidFill>
                  <a:srgbClr val="295C0A"/>
                </a:solidFill>
                <a:latin typeface="Roboto Medium"/>
                <a:ea typeface="Roboto Medium"/>
                <a:cs typeface="Roboto Medium"/>
                <a:sym typeface="Roboto Medium"/>
              </a:rPr>
              <a:t>académiques</a:t>
            </a:r>
            <a:r>
              <a:rPr lang="en-US" sz="1300" b="0" i="0" u="none" strike="noStrike" cap="none" dirty="0">
                <a:solidFill>
                  <a:srgbClr val="295C0A"/>
                </a:solidFill>
                <a:latin typeface="Roboto Medium"/>
                <a:ea typeface="Roboto Medium"/>
                <a:cs typeface="Roboto Medium"/>
                <a:sym typeface="Roboto Medium"/>
              </a:rPr>
              <a:t>.</a:t>
            </a:r>
            <a:endParaRPr dirty="0"/>
          </a:p>
        </p:txBody>
      </p:sp>
      <p:sp>
        <p:nvSpPr>
          <p:cNvPr id="218" name="Google Shape;218;p11"/>
          <p:cNvSpPr txBox="1"/>
          <p:nvPr/>
        </p:nvSpPr>
        <p:spPr>
          <a:xfrm>
            <a:off x="2788412" y="3350721"/>
            <a:ext cx="963159"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Articles de revues et publications de conférences</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12"/>
          <p:cNvGrpSpPr/>
          <p:nvPr/>
        </p:nvGrpSpPr>
        <p:grpSpPr>
          <a:xfrm>
            <a:off x="2234059" y="480848"/>
            <a:ext cx="4675881" cy="4185745"/>
            <a:chOff x="490281" y="480848"/>
            <a:chExt cx="4675881" cy="4185745"/>
          </a:xfrm>
        </p:grpSpPr>
        <p:sp>
          <p:nvSpPr>
            <p:cNvPr id="224" name="Google Shape;224;p12"/>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BDBDB">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5" name="Google Shape;225;p12"/>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26" name="Google Shape;226;p12"/>
          <p:cNvSpPr txBox="1"/>
          <p:nvPr/>
        </p:nvSpPr>
        <p:spPr>
          <a:xfrm>
            <a:off x="1408159" y="244003"/>
            <a:ext cx="1232924" cy="507906"/>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600" b="0" i="0" u="none" strike="noStrike" cap="none">
                <a:solidFill>
                  <a:srgbClr val="7B7B7B"/>
                </a:solidFill>
                <a:latin typeface="Roboto Medium"/>
                <a:ea typeface="Roboto Medium"/>
                <a:cs typeface="Roboto Medium"/>
                <a:sym typeface="Roboto Medium"/>
              </a:rPr>
              <a:t>Échelle d’influence</a:t>
            </a:r>
            <a:endParaRPr sz="1200" b="0" i="0" u="none" strike="noStrike" cap="none">
              <a:solidFill>
                <a:srgbClr val="000000"/>
              </a:solidFill>
              <a:latin typeface="Roboto Medium"/>
              <a:ea typeface="Roboto Medium"/>
              <a:cs typeface="Roboto Medium"/>
              <a:sym typeface="Roboto Medium"/>
            </a:endParaRPr>
          </a:p>
        </p:txBody>
      </p:sp>
      <p:sp>
        <p:nvSpPr>
          <p:cNvPr id="227" name="Google Shape;227;p12"/>
          <p:cNvSpPr txBox="1"/>
          <p:nvPr/>
        </p:nvSpPr>
        <p:spPr>
          <a:xfrm>
            <a:off x="1023528" y="1269034"/>
            <a:ext cx="1634085"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7B7B7B"/>
                </a:solidFill>
                <a:latin typeface="Roboto"/>
                <a:ea typeface="Roboto"/>
                <a:cs typeface="Roboto"/>
                <a:sym typeface="Roboto"/>
              </a:rPr>
              <a:t>Ampleur se traduisant par une portée, un champ d'application ou une stature considérables</a:t>
            </a:r>
            <a:endParaRPr sz="1000" b="1" i="0" u="none" strike="noStrike" cap="none">
              <a:solidFill>
                <a:srgbClr val="7B7B7B"/>
              </a:solidFill>
              <a:latin typeface="Roboto"/>
              <a:ea typeface="Roboto"/>
              <a:cs typeface="Roboto"/>
              <a:sym typeface="Roboto"/>
            </a:endParaRPr>
          </a:p>
        </p:txBody>
      </p:sp>
      <p:sp>
        <p:nvSpPr>
          <p:cNvPr id="228" name="Google Shape;228;p12"/>
          <p:cNvSpPr txBox="1"/>
          <p:nvPr/>
        </p:nvSpPr>
        <p:spPr>
          <a:xfrm>
            <a:off x="1023528" y="2337895"/>
            <a:ext cx="1634086"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7B7B7B"/>
                </a:solidFill>
                <a:latin typeface="Roboto"/>
                <a:ea typeface="Roboto"/>
                <a:cs typeface="Roboto"/>
                <a:sym typeface="Roboto"/>
              </a:rPr>
              <a:t>Rôles collaboratifs et consultatifs par le biais de partenariats et de l'accompagnement du travail d'autrui</a:t>
            </a:r>
            <a:endParaRPr sz="1000" b="1" i="0" u="none" strike="noStrike" cap="none">
              <a:solidFill>
                <a:srgbClr val="7B7B7B"/>
              </a:solidFill>
              <a:latin typeface="Roboto"/>
              <a:ea typeface="Roboto"/>
              <a:cs typeface="Roboto"/>
              <a:sym typeface="Roboto"/>
            </a:endParaRPr>
          </a:p>
        </p:txBody>
      </p:sp>
      <p:sp>
        <p:nvSpPr>
          <p:cNvPr id="229" name="Google Shape;229;p12"/>
          <p:cNvSpPr txBox="1"/>
          <p:nvPr/>
        </p:nvSpPr>
        <p:spPr>
          <a:xfrm>
            <a:off x="1023526" y="3515788"/>
            <a:ext cx="1634087"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7B7B7B"/>
                </a:solidFill>
                <a:latin typeface="Roboto"/>
                <a:ea typeface="Roboto"/>
                <a:cs typeface="Roboto"/>
                <a:sym typeface="Roboto"/>
              </a:rPr>
              <a:t>Contributions directes par le biais d'une profonde expertise disciplinaire</a:t>
            </a:r>
            <a:endParaRPr sz="1000" b="1" i="0" u="none" strike="noStrike" cap="none">
              <a:solidFill>
                <a:srgbClr val="7B7B7B"/>
              </a:solidFill>
              <a:latin typeface="Roboto"/>
              <a:ea typeface="Roboto"/>
              <a:cs typeface="Roboto"/>
              <a:sym typeface="Roboto"/>
            </a:endParaRPr>
          </a:p>
        </p:txBody>
      </p:sp>
      <p:sp>
        <p:nvSpPr>
          <p:cNvPr id="230" name="Google Shape;230;p12"/>
          <p:cNvSpPr txBox="1"/>
          <p:nvPr/>
        </p:nvSpPr>
        <p:spPr>
          <a:xfrm>
            <a:off x="2935625" y="207981"/>
            <a:ext cx="2919075" cy="6306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None/>
            </a:pPr>
            <a:r>
              <a:rPr lang="en-US" sz="1200" b="0" i="0" u="none" strike="noStrike" cap="none">
                <a:solidFill>
                  <a:schemeClr val="accent3"/>
                </a:solidFill>
                <a:latin typeface="Roboto Medium"/>
                <a:ea typeface="Roboto Medium"/>
                <a:cs typeface="Roboto Medium"/>
                <a:sym typeface="Roboto Medium"/>
              </a:rPr>
              <a:t>Les collaborations, le mentorat et les démonstrations d’éminence qui permettent aux chercheur.se.s de façonner l’orientation des domaines présentent </a:t>
            </a:r>
            <a:r>
              <a:rPr lang="en-US" sz="1200" b="0" i="1" u="none" strike="noStrike" cap="none">
                <a:solidFill>
                  <a:schemeClr val="accent3"/>
                </a:solidFill>
                <a:latin typeface="Roboto Medium"/>
                <a:ea typeface="Roboto Medium"/>
                <a:cs typeface="Roboto Medium"/>
                <a:sym typeface="Roboto Medium"/>
              </a:rPr>
              <a:t>des échelles d’impact croissantes</a:t>
            </a:r>
            <a:r>
              <a:rPr lang="en-US" sz="1200" b="0" i="0" u="none" strike="noStrike" cap="none">
                <a:solidFill>
                  <a:schemeClr val="accent3"/>
                </a:solidFill>
                <a:latin typeface="Roboto Medium"/>
                <a:ea typeface="Roboto Medium"/>
                <a:cs typeface="Roboto Medium"/>
                <a:sym typeface="Roboto Medium"/>
              </a:rPr>
              <a:t>. </a:t>
            </a:r>
            <a:endParaRPr sz="1200" b="0" i="0" u="none" strike="noStrike" cap="none">
              <a:solidFill>
                <a:srgbClr val="000000"/>
              </a:solidFill>
              <a:latin typeface="Roboto"/>
              <a:ea typeface="Roboto"/>
              <a:cs typeface="Roboto"/>
              <a:sym typeface="Roboto"/>
            </a:endParaRPr>
          </a:p>
        </p:txBody>
      </p:sp>
      <p:grpSp>
        <p:nvGrpSpPr>
          <p:cNvPr id="231" name="Google Shape;231;p12"/>
          <p:cNvGrpSpPr/>
          <p:nvPr/>
        </p:nvGrpSpPr>
        <p:grpSpPr>
          <a:xfrm>
            <a:off x="2767612" y="3007050"/>
            <a:ext cx="1400507" cy="1387137"/>
            <a:chOff x="5869119" y="3191070"/>
            <a:chExt cx="1300035" cy="1287624"/>
          </a:xfrm>
        </p:grpSpPr>
        <p:sp>
          <p:nvSpPr>
            <p:cNvPr id="232" name="Google Shape;232;p12"/>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3" name="Google Shape;233;p12"/>
            <p:cNvSpPr/>
            <p:nvPr/>
          </p:nvSpPr>
          <p:spPr>
            <a:xfrm>
              <a:off x="5869120" y="3194473"/>
              <a:ext cx="1295615" cy="254907"/>
            </a:xfrm>
            <a:custGeom>
              <a:avLst/>
              <a:gdLst/>
              <a:ahLst/>
              <a:cxnLst/>
              <a:rect l="l" t="t" r="r" b="b"/>
              <a:pathLst>
                <a:path w="1295615" h="254907" extrusionOk="0">
                  <a:moveTo>
                    <a:pt x="0" y="243121"/>
                  </a:moveTo>
                  <a:lnTo>
                    <a:pt x="1027349" y="254907"/>
                  </a:lnTo>
                  <a:lnTo>
                    <a:pt x="1295615" y="0"/>
                  </a:lnTo>
                  <a:lnTo>
                    <a:pt x="398760" y="9365"/>
                  </a:lnTo>
                  <a:lnTo>
                    <a:pt x="0" y="243121"/>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4" name="Google Shape;234;p12"/>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5" name="Google Shape;235;p12"/>
          <p:cNvSpPr txBox="1"/>
          <p:nvPr/>
        </p:nvSpPr>
        <p:spPr>
          <a:xfrm>
            <a:off x="2644407" y="4430583"/>
            <a:ext cx="1332320"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1000" b="1" i="0" u="none" strike="noStrike" cap="none">
                <a:solidFill>
                  <a:srgbClr val="D8D8D8"/>
                </a:solidFill>
                <a:latin typeface="Roboto"/>
                <a:ea typeface="Roboto"/>
                <a:cs typeface="Roboto"/>
                <a:sym typeface="Roboto"/>
              </a:rPr>
              <a:t>Publics disciplinaires ou spécialisés</a:t>
            </a:r>
            <a:endParaRPr sz="1000" b="1" i="0" u="none" strike="noStrike" cap="none">
              <a:solidFill>
                <a:srgbClr val="D8D8D8"/>
              </a:solidFill>
              <a:latin typeface="Roboto"/>
              <a:ea typeface="Roboto"/>
              <a:cs typeface="Roboto"/>
              <a:sym typeface="Roboto"/>
            </a:endParaRPr>
          </a:p>
          <a:p>
            <a:pPr marL="0" marR="0" lvl="0" indent="0" algn="ctr" rtl="0">
              <a:lnSpc>
                <a:spcPct val="85000"/>
              </a:lnSpc>
              <a:spcBef>
                <a:spcPts val="600"/>
              </a:spcBef>
              <a:spcAft>
                <a:spcPts val="600"/>
              </a:spcAft>
              <a:buNone/>
            </a:pPr>
            <a:endParaRPr sz="1000" b="0" i="0" u="none" strike="noStrike" cap="none">
              <a:solidFill>
                <a:srgbClr val="D8D8D8"/>
              </a:solidFill>
              <a:latin typeface="Roboto Medium"/>
              <a:ea typeface="Roboto Medium"/>
              <a:cs typeface="Roboto Medium"/>
              <a:sym typeface="Roboto Medium"/>
            </a:endParaRPr>
          </a:p>
        </p:txBody>
      </p:sp>
      <p:sp>
        <p:nvSpPr>
          <p:cNvPr id="236" name="Google Shape;236;p12"/>
          <p:cNvSpPr txBox="1"/>
          <p:nvPr/>
        </p:nvSpPr>
        <p:spPr>
          <a:xfrm>
            <a:off x="2788412" y="3350721"/>
            <a:ext cx="963159" cy="96352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Articles de revues et publications de conférences</a:t>
            </a:r>
            <a:endParaRPr sz="850" b="0" i="0" u="none" strike="noStrike" cap="none">
              <a:solidFill>
                <a:schemeClr val="dk1"/>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3"/>
          <p:cNvGrpSpPr/>
          <p:nvPr/>
        </p:nvGrpSpPr>
        <p:grpSpPr>
          <a:xfrm>
            <a:off x="2234059" y="480848"/>
            <a:ext cx="4675881" cy="4185745"/>
            <a:chOff x="490281" y="480848"/>
            <a:chExt cx="4675881" cy="4185745"/>
          </a:xfrm>
        </p:grpSpPr>
        <p:sp>
          <p:nvSpPr>
            <p:cNvPr id="242" name="Google Shape;242;p13"/>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F2F2F2">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3" name="Google Shape;243;p13"/>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BDBDB">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44" name="Google Shape;244;p13"/>
          <p:cNvSpPr txBox="1">
            <a:spLocks noGrp="1"/>
          </p:cNvSpPr>
          <p:nvPr>
            <p:ph type="title"/>
          </p:nvPr>
        </p:nvSpPr>
        <p:spPr>
          <a:xfrm>
            <a:off x="6560611" y="4222893"/>
            <a:ext cx="1232924" cy="507906"/>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B7B7B"/>
                </a:solidFill>
                <a:latin typeface="Roboto Medium"/>
                <a:ea typeface="Roboto Medium"/>
                <a:cs typeface="Roboto Medium"/>
                <a:sym typeface="Roboto Medium"/>
              </a:rPr>
              <a:t>Nouveaux publics</a:t>
            </a:r>
            <a:endParaRPr sz="1600">
              <a:solidFill>
                <a:srgbClr val="7B7B7B"/>
              </a:solidFill>
              <a:latin typeface="Roboto Medium"/>
              <a:ea typeface="Roboto Medium"/>
              <a:cs typeface="Roboto Medium"/>
              <a:sym typeface="Roboto Medium"/>
            </a:endParaRPr>
          </a:p>
        </p:txBody>
      </p:sp>
      <p:sp>
        <p:nvSpPr>
          <p:cNvPr id="245" name="Google Shape;245;p13"/>
          <p:cNvSpPr txBox="1"/>
          <p:nvPr/>
        </p:nvSpPr>
        <p:spPr>
          <a:xfrm>
            <a:off x="1408159" y="244003"/>
            <a:ext cx="1232924" cy="507906"/>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None/>
            </a:pPr>
            <a:r>
              <a:rPr lang="en-US" sz="1600" b="0" i="0" u="none" strike="noStrike" cap="none">
                <a:solidFill>
                  <a:srgbClr val="D8D8D8"/>
                </a:solidFill>
                <a:latin typeface="Roboto Medium"/>
                <a:ea typeface="Roboto Medium"/>
                <a:cs typeface="Roboto Medium"/>
                <a:sym typeface="Roboto Medium"/>
              </a:rPr>
              <a:t>Échelle d’influence</a:t>
            </a:r>
            <a:endParaRPr sz="1600" b="0" i="0" u="none" strike="noStrike" cap="none">
              <a:solidFill>
                <a:srgbClr val="D8D8D8"/>
              </a:solidFill>
              <a:latin typeface="Roboto Medium"/>
              <a:ea typeface="Roboto Medium"/>
              <a:cs typeface="Roboto Medium"/>
              <a:sym typeface="Roboto Medium"/>
            </a:endParaRPr>
          </a:p>
          <a:p>
            <a:pPr marL="0" marR="0" lvl="0" indent="0" algn="r" rtl="0">
              <a:lnSpc>
                <a:spcPct val="85000"/>
              </a:lnSpc>
              <a:spcBef>
                <a:spcPts val="600"/>
              </a:spcBef>
              <a:spcAft>
                <a:spcPts val="600"/>
              </a:spcAft>
              <a:buNone/>
            </a:pPr>
            <a:endParaRPr sz="1200" b="0" i="0" u="none" strike="noStrike" cap="none">
              <a:solidFill>
                <a:srgbClr val="000000"/>
              </a:solidFill>
              <a:latin typeface="Roboto Medium"/>
              <a:ea typeface="Roboto Medium"/>
              <a:cs typeface="Roboto Medium"/>
              <a:sym typeface="Roboto Medium"/>
            </a:endParaRPr>
          </a:p>
        </p:txBody>
      </p:sp>
      <p:sp>
        <p:nvSpPr>
          <p:cNvPr id="246" name="Google Shape;246;p13"/>
          <p:cNvSpPr txBox="1"/>
          <p:nvPr/>
        </p:nvSpPr>
        <p:spPr>
          <a:xfrm>
            <a:off x="1023528" y="1269034"/>
            <a:ext cx="1634085"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D8D8D8"/>
                </a:solidFill>
                <a:latin typeface="Roboto"/>
                <a:ea typeface="Roboto"/>
                <a:cs typeface="Roboto"/>
                <a:sym typeface="Roboto"/>
              </a:rPr>
              <a:t>Ampleur se traduisant par une portée, un champ d'application ou une stature considérables</a:t>
            </a:r>
            <a:endParaRPr sz="1000" b="1" i="0" u="none" strike="noStrike" cap="none">
              <a:solidFill>
                <a:srgbClr val="D8D8D8"/>
              </a:solidFill>
              <a:latin typeface="Roboto"/>
              <a:ea typeface="Roboto"/>
              <a:cs typeface="Roboto"/>
              <a:sym typeface="Roboto"/>
            </a:endParaRPr>
          </a:p>
        </p:txBody>
      </p:sp>
      <p:sp>
        <p:nvSpPr>
          <p:cNvPr id="247" name="Google Shape;247;p13"/>
          <p:cNvSpPr txBox="1"/>
          <p:nvPr/>
        </p:nvSpPr>
        <p:spPr>
          <a:xfrm>
            <a:off x="1023528" y="2337895"/>
            <a:ext cx="1634086"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D8D8D8"/>
                </a:solidFill>
                <a:latin typeface="Roboto"/>
                <a:ea typeface="Roboto"/>
                <a:cs typeface="Roboto"/>
                <a:sym typeface="Roboto"/>
              </a:rPr>
              <a:t>Rôles collaboratifs et consultatifs par le biais de partenariats et de l'accompagnement du travail d'autrui</a:t>
            </a:r>
            <a:endParaRPr sz="1000" b="1" i="0" u="none" strike="noStrike" cap="none">
              <a:solidFill>
                <a:srgbClr val="D8D8D8"/>
              </a:solidFill>
              <a:latin typeface="Roboto"/>
              <a:ea typeface="Roboto"/>
              <a:cs typeface="Roboto"/>
              <a:sym typeface="Roboto"/>
            </a:endParaRPr>
          </a:p>
        </p:txBody>
      </p:sp>
      <p:sp>
        <p:nvSpPr>
          <p:cNvPr id="248" name="Google Shape;248;p13"/>
          <p:cNvSpPr txBox="1"/>
          <p:nvPr/>
        </p:nvSpPr>
        <p:spPr>
          <a:xfrm>
            <a:off x="1023526" y="3515788"/>
            <a:ext cx="1634087"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D8D8D8"/>
                </a:solidFill>
                <a:latin typeface="Roboto"/>
                <a:ea typeface="Roboto"/>
                <a:cs typeface="Roboto"/>
                <a:sym typeface="Roboto"/>
              </a:rPr>
              <a:t>Contributions directes par le biais d'une profonde expertise disciplinaire</a:t>
            </a:r>
            <a:endParaRPr sz="1000" b="1" i="0" u="none" strike="noStrike" cap="none">
              <a:solidFill>
                <a:srgbClr val="D8D8D8"/>
              </a:solidFill>
              <a:latin typeface="Roboto"/>
              <a:ea typeface="Roboto"/>
              <a:cs typeface="Roboto"/>
              <a:sym typeface="Roboto"/>
            </a:endParaRPr>
          </a:p>
        </p:txBody>
      </p:sp>
      <p:sp>
        <p:nvSpPr>
          <p:cNvPr id="249" name="Google Shape;249;p13"/>
          <p:cNvSpPr txBox="1"/>
          <p:nvPr/>
        </p:nvSpPr>
        <p:spPr>
          <a:xfrm>
            <a:off x="2644407" y="4430583"/>
            <a:ext cx="1332320"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None/>
            </a:pPr>
            <a:r>
              <a:rPr lang="en-US" sz="1000" b="1" i="0" u="none" strike="noStrike" cap="none">
                <a:solidFill>
                  <a:srgbClr val="7F7F7F"/>
                </a:solidFill>
                <a:latin typeface="Roboto"/>
                <a:ea typeface="Roboto"/>
                <a:cs typeface="Roboto"/>
                <a:sym typeface="Roboto"/>
              </a:rPr>
              <a:t>Publics disciplinaires ou spécialisés</a:t>
            </a:r>
            <a:endParaRPr sz="1000" b="1" i="0" u="none" strike="noStrike" cap="none">
              <a:solidFill>
                <a:srgbClr val="7F7F7F"/>
              </a:solidFill>
              <a:latin typeface="Roboto"/>
              <a:ea typeface="Roboto"/>
              <a:cs typeface="Roboto"/>
              <a:sym typeface="Roboto"/>
            </a:endParaRPr>
          </a:p>
        </p:txBody>
      </p:sp>
      <p:sp>
        <p:nvSpPr>
          <p:cNvPr id="250" name="Google Shape;250;p13"/>
          <p:cNvSpPr txBox="1"/>
          <p:nvPr/>
        </p:nvSpPr>
        <p:spPr>
          <a:xfrm>
            <a:off x="3915739" y="4430583"/>
            <a:ext cx="1498132"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Clr>
                <a:schemeClr val="dk1"/>
              </a:buClr>
              <a:buSzPts val="1100"/>
              <a:buFont typeface="Arial"/>
              <a:buNone/>
            </a:pPr>
            <a:r>
              <a:rPr lang="en-US" sz="1000" b="1" i="0" u="none" strike="noStrike" cap="none">
                <a:solidFill>
                  <a:srgbClr val="7B7B7B"/>
                </a:solidFill>
                <a:latin typeface="Roboto"/>
                <a:ea typeface="Roboto"/>
                <a:cs typeface="Roboto"/>
                <a:sym typeface="Roboto"/>
              </a:rPr>
              <a:t>Institutions ou cadres académiques plus larges</a:t>
            </a:r>
            <a:endParaRPr/>
          </a:p>
        </p:txBody>
      </p:sp>
      <p:sp>
        <p:nvSpPr>
          <p:cNvPr id="251" name="Google Shape;251;p13"/>
          <p:cNvSpPr txBox="1"/>
          <p:nvPr/>
        </p:nvSpPr>
        <p:spPr>
          <a:xfrm>
            <a:off x="5426822" y="4430583"/>
            <a:ext cx="1114994"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Clr>
                <a:schemeClr val="dk1"/>
              </a:buClr>
              <a:buSzPts val="1100"/>
              <a:buFont typeface="Arial"/>
              <a:buNone/>
            </a:pPr>
            <a:r>
              <a:rPr lang="en-US" sz="1000" b="1" i="0" u="none" strike="noStrike" cap="none">
                <a:solidFill>
                  <a:srgbClr val="7F7F7F"/>
                </a:solidFill>
                <a:latin typeface="Roboto"/>
                <a:ea typeface="Roboto"/>
                <a:cs typeface="Roboto"/>
                <a:sym typeface="Roboto"/>
              </a:rPr>
              <a:t>Contextes extérieurs au monde universitaire</a:t>
            </a:r>
            <a:endParaRPr sz="1000" b="0" i="0" u="none" strike="noStrike" cap="none">
              <a:solidFill>
                <a:srgbClr val="7F7F7F"/>
              </a:solidFill>
              <a:latin typeface="Roboto Medium"/>
              <a:ea typeface="Roboto Medium"/>
              <a:cs typeface="Roboto Medium"/>
              <a:sym typeface="Roboto Medium"/>
            </a:endParaRPr>
          </a:p>
        </p:txBody>
      </p:sp>
      <p:sp>
        <p:nvSpPr>
          <p:cNvPr id="252" name="Google Shape;252;p13"/>
          <p:cNvSpPr txBox="1"/>
          <p:nvPr/>
        </p:nvSpPr>
        <p:spPr>
          <a:xfrm>
            <a:off x="2935625" y="207981"/>
            <a:ext cx="2919075" cy="6306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b="0" i="0" u="none" strike="noStrike" cap="none">
                <a:solidFill>
                  <a:srgbClr val="D8D8D8"/>
                </a:solidFill>
                <a:latin typeface="Roboto Medium"/>
                <a:ea typeface="Roboto Medium"/>
                <a:cs typeface="Roboto Medium"/>
                <a:sym typeface="Roboto Medium"/>
              </a:rPr>
              <a:t>Les collaborations, le mentorat et les démonstrations d’éminence qui permettent aux chercheur.se.s de façonner l’orientation des domaines présentent </a:t>
            </a:r>
            <a:r>
              <a:rPr lang="en-US" sz="1200" b="0" i="1" u="none" strike="noStrike" cap="none">
                <a:solidFill>
                  <a:srgbClr val="D8D8D8"/>
                </a:solidFill>
                <a:latin typeface="Roboto Medium"/>
                <a:ea typeface="Roboto Medium"/>
                <a:cs typeface="Roboto Medium"/>
                <a:sym typeface="Roboto Medium"/>
              </a:rPr>
              <a:t>des échelles d’impact croissantes. </a:t>
            </a:r>
            <a:endParaRPr/>
          </a:p>
          <a:p>
            <a:pPr marL="0" marR="0" lvl="0" indent="0" algn="l" rtl="0">
              <a:lnSpc>
                <a:spcPct val="90000"/>
              </a:lnSpc>
              <a:spcBef>
                <a:spcPts val="600"/>
              </a:spcBef>
              <a:spcAft>
                <a:spcPts val="0"/>
              </a:spcAft>
              <a:buNone/>
            </a:pPr>
            <a:endParaRPr sz="1200" b="0" i="0" u="none" strike="noStrike" cap="none">
              <a:solidFill>
                <a:srgbClr val="D8D8D8"/>
              </a:solidFill>
              <a:latin typeface="Roboto Medium"/>
              <a:ea typeface="Roboto Medium"/>
              <a:cs typeface="Roboto Medium"/>
              <a:sym typeface="Roboto Medium"/>
            </a:endParaRPr>
          </a:p>
          <a:p>
            <a:pPr marL="0" marR="0" lvl="0" indent="0" algn="l" rtl="0">
              <a:lnSpc>
                <a:spcPct val="90000"/>
              </a:lnSpc>
              <a:spcBef>
                <a:spcPts val="600"/>
              </a:spcBef>
              <a:spcAft>
                <a:spcPts val="600"/>
              </a:spcAft>
              <a:buNone/>
            </a:pPr>
            <a:endParaRPr sz="1200" b="0" i="0" u="none" strike="noStrike" cap="none">
              <a:solidFill>
                <a:srgbClr val="000000"/>
              </a:solidFill>
              <a:latin typeface="Roboto"/>
              <a:ea typeface="Roboto"/>
              <a:cs typeface="Roboto"/>
              <a:sym typeface="Roboto"/>
            </a:endParaRPr>
          </a:p>
        </p:txBody>
      </p:sp>
      <p:sp>
        <p:nvSpPr>
          <p:cNvPr id="253" name="Google Shape;253;p13"/>
          <p:cNvSpPr txBox="1"/>
          <p:nvPr/>
        </p:nvSpPr>
        <p:spPr>
          <a:xfrm>
            <a:off x="6541816" y="3172811"/>
            <a:ext cx="2233884" cy="9222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Clr>
                <a:schemeClr val="dk1"/>
              </a:buClr>
              <a:buSzPts val="1100"/>
              <a:buFont typeface="Arial"/>
              <a:buNone/>
            </a:pPr>
            <a:r>
              <a:rPr lang="en-US" sz="1200" b="0" i="0" u="none" strike="noStrike" cap="none">
                <a:solidFill>
                  <a:schemeClr val="accent3"/>
                </a:solidFill>
                <a:latin typeface="Roboto Medium"/>
                <a:ea typeface="Roboto Medium"/>
                <a:cs typeface="Roboto Medium"/>
                <a:sym typeface="Roboto Medium"/>
              </a:rPr>
              <a:t>Atteindre des publics autres que les pairs disciplinaires ou universitaires peut élargir la valeur sociétale dérivée du travail scientifique.</a:t>
            </a:r>
            <a:endParaRPr/>
          </a:p>
        </p:txBody>
      </p:sp>
      <p:grpSp>
        <p:nvGrpSpPr>
          <p:cNvPr id="254" name="Google Shape;254;p13"/>
          <p:cNvGrpSpPr/>
          <p:nvPr/>
        </p:nvGrpSpPr>
        <p:grpSpPr>
          <a:xfrm>
            <a:off x="2767612" y="3007050"/>
            <a:ext cx="1400507" cy="1387137"/>
            <a:chOff x="5869119" y="3191070"/>
            <a:chExt cx="1300035" cy="1287624"/>
          </a:xfrm>
        </p:grpSpPr>
        <p:sp>
          <p:nvSpPr>
            <p:cNvPr id="255" name="Google Shape;255;p13"/>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6" name="Google Shape;256;p13"/>
            <p:cNvSpPr/>
            <p:nvPr/>
          </p:nvSpPr>
          <p:spPr>
            <a:xfrm>
              <a:off x="5869120" y="3194473"/>
              <a:ext cx="1295615" cy="254907"/>
            </a:xfrm>
            <a:custGeom>
              <a:avLst/>
              <a:gdLst/>
              <a:ahLst/>
              <a:cxnLst/>
              <a:rect l="l" t="t" r="r" b="b"/>
              <a:pathLst>
                <a:path w="1295615" h="254907" extrusionOk="0">
                  <a:moveTo>
                    <a:pt x="0" y="243121"/>
                  </a:moveTo>
                  <a:lnTo>
                    <a:pt x="1027349" y="254907"/>
                  </a:lnTo>
                  <a:lnTo>
                    <a:pt x="1295615" y="0"/>
                  </a:lnTo>
                  <a:lnTo>
                    <a:pt x="398760" y="9365"/>
                  </a:lnTo>
                  <a:lnTo>
                    <a:pt x="0" y="243121"/>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13"/>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8" name="Google Shape;258;p13"/>
          <p:cNvSpPr txBox="1"/>
          <p:nvPr/>
        </p:nvSpPr>
        <p:spPr>
          <a:xfrm>
            <a:off x="2788412" y="3350721"/>
            <a:ext cx="963159" cy="96352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Articles de revues et publications de conférences</a:t>
            </a:r>
            <a:endParaRPr sz="850" b="0" i="0" u="none" strike="noStrike" cap="none">
              <a:solidFill>
                <a:schemeClr val="dk1"/>
              </a:solidFill>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14"/>
          <p:cNvGrpSpPr/>
          <p:nvPr/>
        </p:nvGrpSpPr>
        <p:grpSpPr>
          <a:xfrm>
            <a:off x="2234059" y="480848"/>
            <a:ext cx="4675881" cy="4185745"/>
            <a:chOff x="490281" y="480848"/>
            <a:chExt cx="4675881" cy="4185745"/>
          </a:xfrm>
        </p:grpSpPr>
        <p:sp>
          <p:nvSpPr>
            <p:cNvPr id="264" name="Google Shape;264;p14"/>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9D9D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14"/>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66" name="Google Shape;266;p14"/>
          <p:cNvGrpSpPr/>
          <p:nvPr/>
        </p:nvGrpSpPr>
        <p:grpSpPr>
          <a:xfrm>
            <a:off x="2767611" y="2991179"/>
            <a:ext cx="1473900" cy="1403009"/>
            <a:chOff x="5869119" y="3176337"/>
            <a:chExt cx="1368163" cy="1302357"/>
          </a:xfrm>
        </p:grpSpPr>
        <p:sp>
          <p:nvSpPr>
            <p:cNvPr id="267" name="Google Shape;267;p14"/>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68" name="Google Shape;268;p14"/>
            <p:cNvSpPr/>
            <p:nvPr/>
          </p:nvSpPr>
          <p:spPr>
            <a:xfrm>
              <a:off x="5869120" y="3176337"/>
              <a:ext cx="1368162" cy="273043"/>
            </a:xfrm>
            <a:custGeom>
              <a:avLst/>
              <a:gdLst/>
              <a:ahLst/>
              <a:cxnLst/>
              <a:rect l="l" t="t" r="r" b="b"/>
              <a:pathLst>
                <a:path w="1368162" h="273043" extrusionOk="0">
                  <a:moveTo>
                    <a:pt x="0" y="261257"/>
                  </a:moveTo>
                  <a:lnTo>
                    <a:pt x="1027349" y="273043"/>
                  </a:lnTo>
                  <a:lnTo>
                    <a:pt x="1368162" y="0"/>
                  </a:lnTo>
                  <a:lnTo>
                    <a:pt x="398760" y="27501"/>
                  </a:lnTo>
                  <a:lnTo>
                    <a:pt x="0" y="261257"/>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Google Shape;269;p14"/>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70" name="Google Shape;270;p14"/>
          <p:cNvGrpSpPr/>
          <p:nvPr/>
        </p:nvGrpSpPr>
        <p:grpSpPr>
          <a:xfrm>
            <a:off x="4056347" y="3020452"/>
            <a:ext cx="1333177" cy="1387137"/>
            <a:chOff x="7065401" y="3203510"/>
            <a:chExt cx="1237535" cy="1287624"/>
          </a:xfrm>
        </p:grpSpPr>
        <p:sp>
          <p:nvSpPr>
            <p:cNvPr id="271" name="Google Shape;271;p14"/>
            <p:cNvSpPr/>
            <p:nvPr/>
          </p:nvSpPr>
          <p:spPr>
            <a:xfrm>
              <a:off x="7065401" y="3437594"/>
              <a:ext cx="1065652" cy="1045029"/>
            </a:xfrm>
            <a:prstGeom prst="rect">
              <a:avLst/>
            </a:prstGeom>
            <a:solidFill>
              <a:srgbClr val="7CBE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72" name="Google Shape;272;p14"/>
            <p:cNvSpPr/>
            <p:nvPr/>
          </p:nvSpPr>
          <p:spPr>
            <a:xfrm>
              <a:off x="7065402" y="3217588"/>
              <a:ext cx="1237534" cy="233756"/>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119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Google Shape;273;p14"/>
            <p:cNvSpPr/>
            <p:nvPr/>
          </p:nvSpPr>
          <p:spPr>
            <a:xfrm>
              <a:off x="8120877" y="3203510"/>
              <a:ext cx="167951" cy="1287624"/>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159D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74" name="Google Shape;274;p14"/>
          <p:cNvGrpSpPr/>
          <p:nvPr/>
        </p:nvGrpSpPr>
        <p:grpSpPr>
          <a:xfrm>
            <a:off x="5330270" y="3020805"/>
            <a:ext cx="1192841" cy="1377615"/>
            <a:chOff x="8247933" y="3203838"/>
            <a:chExt cx="1107267" cy="1278785"/>
          </a:xfrm>
        </p:grpSpPr>
        <p:sp>
          <p:nvSpPr>
            <p:cNvPr id="275" name="Google Shape;275;p14"/>
            <p:cNvSpPr/>
            <p:nvPr/>
          </p:nvSpPr>
          <p:spPr>
            <a:xfrm>
              <a:off x="8247933" y="3437594"/>
              <a:ext cx="1100027" cy="1045029"/>
            </a:xfrm>
            <a:prstGeom prst="rect">
              <a:avLst/>
            </a:prstGeom>
            <a:solidFill>
              <a:srgbClr val="80CC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76" name="Google Shape;276;p14"/>
            <p:cNvSpPr/>
            <p:nvPr/>
          </p:nvSpPr>
          <p:spPr>
            <a:xfrm>
              <a:off x="8251569" y="3203838"/>
              <a:ext cx="1103631" cy="247506"/>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0B93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77" name="Google Shape;277;p14"/>
          <p:cNvGrpSpPr/>
          <p:nvPr/>
        </p:nvGrpSpPr>
        <p:grpSpPr>
          <a:xfrm>
            <a:off x="2616658" y="1881257"/>
            <a:ext cx="1484448" cy="1353630"/>
            <a:chOff x="2616658" y="1881257"/>
            <a:chExt cx="1484448" cy="1353630"/>
          </a:xfrm>
        </p:grpSpPr>
        <p:sp>
          <p:nvSpPr>
            <p:cNvPr id="278" name="Google Shape;278;p14"/>
            <p:cNvSpPr/>
            <p:nvPr/>
          </p:nvSpPr>
          <p:spPr>
            <a:xfrm>
              <a:off x="2626888" y="2109800"/>
              <a:ext cx="1066539" cy="1110979"/>
            </a:xfrm>
            <a:prstGeom prst="rect">
              <a:avLst/>
            </a:prstGeom>
            <a:solidFill>
              <a:srgbClr val="F7C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79" name="Google Shape;279;p14"/>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CC9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14"/>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89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81" name="Google Shape;281;p14"/>
          <p:cNvGrpSpPr/>
          <p:nvPr/>
        </p:nvGrpSpPr>
        <p:grpSpPr>
          <a:xfrm>
            <a:off x="4112070" y="1921464"/>
            <a:ext cx="1322562" cy="1306723"/>
            <a:chOff x="4112070" y="1921464"/>
            <a:chExt cx="1322562" cy="1306723"/>
          </a:xfrm>
        </p:grpSpPr>
        <p:sp>
          <p:nvSpPr>
            <p:cNvPr id="282" name="Google Shape;282;p14"/>
            <p:cNvSpPr/>
            <p:nvPr/>
          </p:nvSpPr>
          <p:spPr>
            <a:xfrm>
              <a:off x="4115598" y="2102394"/>
              <a:ext cx="1148010" cy="1125793"/>
            </a:xfrm>
            <a:prstGeom prst="rect">
              <a:avLst/>
            </a:prstGeom>
            <a:solidFill>
              <a:srgbClr val="E897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83" name="Google Shape;283;p14"/>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146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14"/>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C458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85" name="Google Shape;285;p14"/>
          <p:cNvGrpSpPr/>
          <p:nvPr/>
        </p:nvGrpSpPr>
        <p:grpSpPr>
          <a:xfrm>
            <a:off x="2682221" y="828471"/>
            <a:ext cx="1539504" cy="1223897"/>
            <a:chOff x="5789855" y="1168782"/>
            <a:chExt cx="1429060" cy="1136095"/>
          </a:xfrm>
        </p:grpSpPr>
        <p:sp>
          <p:nvSpPr>
            <p:cNvPr id="286" name="Google Shape;286;p14"/>
            <p:cNvSpPr/>
            <p:nvPr/>
          </p:nvSpPr>
          <p:spPr>
            <a:xfrm>
              <a:off x="5800575" y="1265035"/>
              <a:ext cx="990026" cy="1031278"/>
            </a:xfrm>
            <a:prstGeom prst="rect">
              <a:avLst/>
            </a:prstGeom>
            <a:solidFill>
              <a:srgbClr val="EA98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87" name="Google Shape;287;p14"/>
            <p:cNvSpPr/>
            <p:nvPr/>
          </p:nvSpPr>
          <p:spPr>
            <a:xfrm>
              <a:off x="5789855" y="1168782"/>
              <a:ext cx="1427421" cy="10312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E98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14"/>
            <p:cNvSpPr/>
            <p:nvPr/>
          </p:nvSpPr>
          <p:spPr>
            <a:xfrm>
              <a:off x="6780161" y="1182739"/>
              <a:ext cx="438754" cy="1122138"/>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C76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89" name="Google Shape;289;p14"/>
          <p:cNvGrpSpPr/>
          <p:nvPr/>
        </p:nvGrpSpPr>
        <p:grpSpPr>
          <a:xfrm>
            <a:off x="4010873" y="855982"/>
            <a:ext cx="1311813" cy="1229428"/>
            <a:chOff x="7023191" y="1194319"/>
            <a:chExt cx="1217704" cy="1141229"/>
          </a:xfrm>
        </p:grpSpPr>
        <p:sp>
          <p:nvSpPr>
            <p:cNvPr id="290" name="Google Shape;290;p14"/>
            <p:cNvSpPr/>
            <p:nvPr/>
          </p:nvSpPr>
          <p:spPr>
            <a:xfrm>
              <a:off x="7038524" y="1265035"/>
              <a:ext cx="1038151" cy="1065654"/>
            </a:xfrm>
            <a:prstGeom prst="rect">
              <a:avLst/>
            </a:prstGeom>
            <a:solidFill>
              <a:srgbClr val="DD79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1" name="Google Shape;291;p14"/>
            <p:cNvSpPr/>
            <p:nvPr/>
          </p:nvSpPr>
          <p:spPr>
            <a:xfrm>
              <a:off x="7023191" y="1198248"/>
              <a:ext cx="1211613" cy="75627"/>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A4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p14"/>
            <p:cNvSpPr/>
            <p:nvPr/>
          </p:nvSpPr>
          <p:spPr>
            <a:xfrm>
              <a:off x="8066723" y="1194319"/>
              <a:ext cx="174172" cy="1141229"/>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AB2D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93" name="Google Shape;293;p14"/>
          <p:cNvSpPr txBox="1">
            <a:spLocks noGrp="1"/>
          </p:cNvSpPr>
          <p:nvPr>
            <p:ph type="title"/>
          </p:nvPr>
        </p:nvSpPr>
        <p:spPr>
          <a:xfrm>
            <a:off x="6560611" y="4222893"/>
            <a:ext cx="1232924" cy="507906"/>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F7F7F"/>
                </a:solidFill>
                <a:latin typeface="Roboto Medium"/>
                <a:ea typeface="Roboto Medium"/>
                <a:cs typeface="Roboto Medium"/>
                <a:sym typeface="Roboto Medium"/>
              </a:rPr>
              <a:t>Nouveaux publics</a:t>
            </a:r>
            <a:endParaRPr sz="1600">
              <a:solidFill>
                <a:srgbClr val="7F7F7F"/>
              </a:solidFill>
              <a:latin typeface="Roboto Medium"/>
              <a:ea typeface="Roboto Medium"/>
              <a:cs typeface="Roboto Medium"/>
              <a:sym typeface="Roboto Medium"/>
            </a:endParaRPr>
          </a:p>
        </p:txBody>
      </p:sp>
      <p:sp>
        <p:nvSpPr>
          <p:cNvPr id="294" name="Google Shape;294;p14"/>
          <p:cNvSpPr txBox="1"/>
          <p:nvPr/>
        </p:nvSpPr>
        <p:spPr>
          <a:xfrm>
            <a:off x="1408159" y="244003"/>
            <a:ext cx="1232924" cy="507906"/>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None/>
            </a:pPr>
            <a:r>
              <a:rPr lang="en-US" sz="1600" b="0" i="0" u="none" strike="noStrike" cap="none">
                <a:solidFill>
                  <a:srgbClr val="7F7F7F"/>
                </a:solidFill>
                <a:latin typeface="Roboto Medium"/>
                <a:ea typeface="Roboto Medium"/>
                <a:cs typeface="Roboto Medium"/>
                <a:sym typeface="Roboto Medium"/>
              </a:rPr>
              <a:t>Échelle d’influence</a:t>
            </a:r>
            <a:endParaRPr sz="1600" b="0" i="0" u="none" strike="noStrike" cap="none">
              <a:solidFill>
                <a:srgbClr val="7F7F7F"/>
              </a:solidFill>
              <a:latin typeface="Roboto Medium"/>
              <a:ea typeface="Roboto Medium"/>
              <a:cs typeface="Roboto Medium"/>
              <a:sym typeface="Roboto Medium"/>
            </a:endParaRPr>
          </a:p>
          <a:p>
            <a:pPr marL="0" marR="0" lvl="0" indent="0" algn="r" rtl="0">
              <a:lnSpc>
                <a:spcPct val="85000"/>
              </a:lnSpc>
              <a:spcBef>
                <a:spcPts val="600"/>
              </a:spcBef>
              <a:spcAft>
                <a:spcPts val="600"/>
              </a:spcAft>
              <a:buNone/>
            </a:pPr>
            <a:endParaRPr sz="1200" b="0" i="0" u="none" strike="noStrike" cap="none">
              <a:solidFill>
                <a:srgbClr val="000000"/>
              </a:solidFill>
              <a:latin typeface="Roboto Medium"/>
              <a:ea typeface="Roboto Medium"/>
              <a:cs typeface="Roboto Medium"/>
              <a:sym typeface="Roboto Medium"/>
            </a:endParaRPr>
          </a:p>
        </p:txBody>
      </p:sp>
      <p:sp>
        <p:nvSpPr>
          <p:cNvPr id="295" name="Google Shape;295;p14"/>
          <p:cNvSpPr txBox="1"/>
          <p:nvPr/>
        </p:nvSpPr>
        <p:spPr>
          <a:xfrm>
            <a:off x="1023528" y="1269034"/>
            <a:ext cx="1634085"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7F7F7F"/>
                </a:solidFill>
                <a:latin typeface="Roboto"/>
                <a:ea typeface="Roboto"/>
                <a:cs typeface="Roboto"/>
                <a:sym typeface="Roboto"/>
              </a:rPr>
              <a:t>Ampleur</a:t>
            </a:r>
            <a:r>
              <a:rPr lang="en-US" sz="1000" b="0" i="0" u="none" strike="noStrike" cap="none">
                <a:solidFill>
                  <a:srgbClr val="7F7F7F"/>
                </a:solidFill>
                <a:latin typeface="Roboto Medium"/>
                <a:ea typeface="Roboto Medium"/>
                <a:cs typeface="Roboto Medium"/>
                <a:sym typeface="Roboto Medium"/>
              </a:rPr>
              <a:t> se traduisant par une portée, un champ d'application ou une stature considérables</a:t>
            </a:r>
            <a:endParaRPr sz="1200" b="0" i="0" u="none" strike="noStrike" cap="none">
              <a:solidFill>
                <a:srgbClr val="000000"/>
              </a:solidFill>
              <a:latin typeface="Roboto"/>
              <a:ea typeface="Roboto"/>
              <a:cs typeface="Roboto"/>
              <a:sym typeface="Roboto"/>
            </a:endParaRPr>
          </a:p>
        </p:txBody>
      </p:sp>
      <p:sp>
        <p:nvSpPr>
          <p:cNvPr id="296" name="Google Shape;296;p14"/>
          <p:cNvSpPr txBox="1"/>
          <p:nvPr/>
        </p:nvSpPr>
        <p:spPr>
          <a:xfrm>
            <a:off x="1023528" y="2337895"/>
            <a:ext cx="1634086"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0" i="0" u="none" strike="noStrike" cap="none">
                <a:solidFill>
                  <a:srgbClr val="7F7F7F"/>
                </a:solidFill>
                <a:latin typeface="Roboto Medium"/>
                <a:ea typeface="Roboto Medium"/>
                <a:cs typeface="Roboto Medium"/>
                <a:sym typeface="Roboto Medium"/>
              </a:rPr>
              <a:t>Rôles collaboratifs et consultatifs par le biais de partenariats et de l'accompagnement du travail d'autrui</a:t>
            </a:r>
            <a:endParaRPr sz="1200" b="0" i="0" u="none" strike="noStrike" cap="none">
              <a:solidFill>
                <a:srgbClr val="000000"/>
              </a:solidFill>
              <a:latin typeface="Roboto"/>
              <a:ea typeface="Roboto"/>
              <a:cs typeface="Roboto"/>
              <a:sym typeface="Roboto"/>
            </a:endParaRPr>
          </a:p>
        </p:txBody>
      </p:sp>
      <p:sp>
        <p:nvSpPr>
          <p:cNvPr id="297" name="Google Shape;297;p14"/>
          <p:cNvSpPr txBox="1"/>
          <p:nvPr/>
        </p:nvSpPr>
        <p:spPr>
          <a:xfrm>
            <a:off x="1023526" y="3515788"/>
            <a:ext cx="1634087" cy="520184"/>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000" b="1" i="0" u="none" strike="noStrike" cap="none">
                <a:solidFill>
                  <a:srgbClr val="7F7F7F"/>
                </a:solidFill>
                <a:latin typeface="Roboto"/>
                <a:ea typeface="Roboto"/>
                <a:cs typeface="Roboto"/>
                <a:sym typeface="Roboto"/>
              </a:rPr>
              <a:t>Contributions directes par le biais d'une profonde expertise disciplinaire</a:t>
            </a:r>
            <a:endParaRPr sz="1000" b="1" i="0" u="none" strike="noStrike" cap="none">
              <a:solidFill>
                <a:srgbClr val="7F7F7F"/>
              </a:solidFill>
              <a:latin typeface="Roboto"/>
              <a:ea typeface="Roboto"/>
              <a:cs typeface="Roboto"/>
              <a:sym typeface="Roboto"/>
            </a:endParaRPr>
          </a:p>
        </p:txBody>
      </p:sp>
      <p:sp>
        <p:nvSpPr>
          <p:cNvPr id="298" name="Google Shape;298;p14"/>
          <p:cNvSpPr txBox="1"/>
          <p:nvPr/>
        </p:nvSpPr>
        <p:spPr>
          <a:xfrm>
            <a:off x="2644407" y="4430583"/>
            <a:ext cx="1332320"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1000" b="1" i="0" u="none" strike="noStrike" cap="none">
                <a:solidFill>
                  <a:srgbClr val="7F7F7F"/>
                </a:solidFill>
                <a:latin typeface="Roboto"/>
                <a:ea typeface="Roboto"/>
                <a:cs typeface="Roboto"/>
                <a:sym typeface="Roboto"/>
              </a:rPr>
              <a:t>Publics disciplinaires ou spécialisés</a:t>
            </a:r>
            <a:endParaRPr sz="1000" b="1" i="0" u="none" strike="noStrike" cap="none">
              <a:solidFill>
                <a:srgbClr val="7F7F7F"/>
              </a:solidFill>
              <a:latin typeface="Roboto"/>
              <a:ea typeface="Roboto"/>
              <a:cs typeface="Roboto"/>
              <a:sym typeface="Roboto"/>
            </a:endParaRPr>
          </a:p>
          <a:p>
            <a:pPr marL="0" marR="0" lvl="0" indent="0" algn="ctr" rtl="0">
              <a:lnSpc>
                <a:spcPct val="85000"/>
              </a:lnSpc>
              <a:spcBef>
                <a:spcPts val="600"/>
              </a:spcBef>
              <a:spcAft>
                <a:spcPts val="600"/>
              </a:spcAft>
              <a:buNone/>
            </a:pPr>
            <a:endParaRPr sz="1000" b="0" i="0" u="none" strike="noStrike" cap="none">
              <a:solidFill>
                <a:srgbClr val="7F7F7F"/>
              </a:solidFill>
              <a:latin typeface="Roboto Medium"/>
              <a:ea typeface="Roboto Medium"/>
              <a:cs typeface="Roboto Medium"/>
              <a:sym typeface="Roboto Medium"/>
            </a:endParaRPr>
          </a:p>
        </p:txBody>
      </p:sp>
      <p:sp>
        <p:nvSpPr>
          <p:cNvPr id="299" name="Google Shape;299;p14"/>
          <p:cNvSpPr txBox="1"/>
          <p:nvPr/>
        </p:nvSpPr>
        <p:spPr>
          <a:xfrm>
            <a:off x="3915739" y="4430583"/>
            <a:ext cx="1498132"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Clr>
                <a:schemeClr val="dk1"/>
              </a:buClr>
              <a:buSzPts val="1100"/>
              <a:buFont typeface="Arial"/>
              <a:buNone/>
            </a:pPr>
            <a:r>
              <a:rPr lang="en-US" sz="1000" b="1" i="0" u="none" strike="noStrike" cap="none">
                <a:solidFill>
                  <a:srgbClr val="7F7F7F"/>
                </a:solidFill>
                <a:latin typeface="Roboto"/>
                <a:ea typeface="Roboto"/>
                <a:cs typeface="Roboto"/>
                <a:sym typeface="Roboto"/>
              </a:rPr>
              <a:t>Institutions ou cadres académiques plus larges</a:t>
            </a:r>
            <a:endParaRPr sz="1000" b="0" i="0" u="none" strike="noStrike" cap="none">
              <a:solidFill>
                <a:srgbClr val="7F7F7F"/>
              </a:solidFill>
              <a:latin typeface="Roboto Medium"/>
              <a:ea typeface="Roboto Medium"/>
              <a:cs typeface="Roboto Medium"/>
              <a:sym typeface="Roboto Medium"/>
            </a:endParaRPr>
          </a:p>
        </p:txBody>
      </p:sp>
      <p:sp>
        <p:nvSpPr>
          <p:cNvPr id="300" name="Google Shape;300;p14"/>
          <p:cNvSpPr txBox="1"/>
          <p:nvPr/>
        </p:nvSpPr>
        <p:spPr>
          <a:xfrm>
            <a:off x="5426822" y="4430583"/>
            <a:ext cx="1114994" cy="52018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600"/>
              </a:spcAft>
              <a:buClr>
                <a:schemeClr val="dk1"/>
              </a:buClr>
              <a:buSzPts val="1100"/>
              <a:buFont typeface="Arial"/>
              <a:buNone/>
            </a:pPr>
            <a:r>
              <a:rPr lang="en-US" sz="1000" b="1" i="0" u="none" strike="noStrike" cap="none">
                <a:solidFill>
                  <a:srgbClr val="7F7F7F"/>
                </a:solidFill>
                <a:latin typeface="Roboto"/>
                <a:ea typeface="Roboto"/>
                <a:cs typeface="Roboto"/>
                <a:sym typeface="Roboto"/>
              </a:rPr>
              <a:t>Contextes extérieurs au monde universitaire</a:t>
            </a:r>
            <a:endParaRPr sz="1000" b="0" i="0" u="none" strike="noStrike" cap="none">
              <a:solidFill>
                <a:srgbClr val="7F7F7F"/>
              </a:solidFill>
              <a:latin typeface="Roboto Medium"/>
              <a:ea typeface="Roboto Medium"/>
              <a:cs typeface="Roboto Medium"/>
              <a:sym typeface="Roboto Medium"/>
            </a:endParaRPr>
          </a:p>
        </p:txBody>
      </p:sp>
      <p:sp>
        <p:nvSpPr>
          <p:cNvPr id="301" name="Google Shape;301;p14"/>
          <p:cNvSpPr txBox="1"/>
          <p:nvPr/>
        </p:nvSpPr>
        <p:spPr>
          <a:xfrm>
            <a:off x="2788411" y="3350721"/>
            <a:ext cx="1049553" cy="5202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dirty="0">
                <a:solidFill>
                  <a:schemeClr val="dk1"/>
                </a:solidFill>
                <a:latin typeface="Roboto Medium"/>
                <a:ea typeface="Roboto Medium"/>
                <a:cs typeface="Roboto Medium"/>
                <a:sym typeface="Roboto Medium"/>
              </a:rPr>
              <a:t>Articles de revues et publications de </a:t>
            </a:r>
            <a:r>
              <a:rPr lang="en-US" sz="850" b="0" i="0" u="none" strike="noStrike" cap="none" dirty="0" err="1">
                <a:solidFill>
                  <a:schemeClr val="dk1"/>
                </a:solidFill>
                <a:latin typeface="Roboto Medium"/>
                <a:ea typeface="Roboto Medium"/>
                <a:cs typeface="Roboto Medium"/>
                <a:sym typeface="Roboto Medium"/>
              </a:rPr>
              <a:t>conférences</a:t>
            </a:r>
            <a:endParaRPr sz="1200" b="0" i="0" u="none" strike="noStrike" cap="none" dirty="0">
              <a:solidFill>
                <a:srgbClr val="000000"/>
              </a:solidFill>
              <a:latin typeface="Roboto"/>
              <a:ea typeface="Roboto"/>
              <a:cs typeface="Roboto"/>
              <a:sym typeface="Roboto"/>
            </a:endParaRPr>
          </a:p>
          <a:p>
            <a:pPr marL="0" marR="0" lvl="0" indent="0" algn="l" rtl="0">
              <a:lnSpc>
                <a:spcPct val="85000"/>
              </a:lnSpc>
              <a:spcBef>
                <a:spcPts val="800"/>
              </a:spcBef>
              <a:spcAft>
                <a:spcPts val="400"/>
              </a:spcAft>
              <a:buClr>
                <a:schemeClr val="dk1"/>
              </a:buClr>
              <a:buSzPts val="1100"/>
              <a:buFont typeface="Arial"/>
              <a:buNone/>
            </a:pPr>
            <a:r>
              <a:rPr lang="en-US" sz="850" b="0" i="0" u="none" strike="noStrike" cap="none" dirty="0">
                <a:solidFill>
                  <a:schemeClr val="dk1"/>
                </a:solidFill>
                <a:latin typeface="Roboto Medium"/>
                <a:ea typeface="Roboto Medium"/>
                <a:cs typeface="Roboto Medium"/>
                <a:sym typeface="Roboto Medium"/>
              </a:rPr>
              <a:t>Ensembles de </a:t>
            </a:r>
            <a:r>
              <a:rPr lang="en-US" sz="850" b="0" i="0" u="none" strike="noStrike" cap="none" dirty="0" err="1">
                <a:solidFill>
                  <a:schemeClr val="dk1"/>
                </a:solidFill>
                <a:latin typeface="Roboto Medium"/>
                <a:ea typeface="Roboto Medium"/>
                <a:cs typeface="Roboto Medium"/>
                <a:sym typeface="Roboto Medium"/>
              </a:rPr>
              <a:t>données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logiciels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ou</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produits</a:t>
            </a:r>
            <a:endParaRPr sz="1200" b="0" i="0" u="none" strike="noStrike" cap="none" dirty="0">
              <a:solidFill>
                <a:srgbClr val="000000"/>
              </a:solidFill>
              <a:latin typeface="Roboto"/>
              <a:ea typeface="Roboto"/>
              <a:cs typeface="Roboto"/>
              <a:sym typeface="Roboto"/>
            </a:endParaRPr>
          </a:p>
        </p:txBody>
      </p:sp>
      <p:sp>
        <p:nvSpPr>
          <p:cNvPr id="302" name="Google Shape;302;p14"/>
          <p:cNvSpPr txBox="1"/>
          <p:nvPr/>
        </p:nvSpPr>
        <p:spPr>
          <a:xfrm>
            <a:off x="4112114" y="3350721"/>
            <a:ext cx="1007888"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Science ouverte/données ouvertes et libre accès</a:t>
            </a: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40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Préimprimés</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400"/>
              </a:spcAft>
              <a:buNone/>
            </a:pPr>
            <a:r>
              <a:rPr lang="en-US" sz="850" b="0" i="0" u="none" strike="noStrike" cap="none">
                <a:solidFill>
                  <a:schemeClr val="dk1"/>
                </a:solidFill>
                <a:latin typeface="Roboto Medium"/>
                <a:ea typeface="Roboto Medium"/>
                <a:cs typeface="Roboto Medium"/>
                <a:sym typeface="Roboto Medium"/>
              </a:rPr>
              <a:t>Éducation asynchrone</a:t>
            </a:r>
            <a:endParaRPr sz="850" b="0" i="0" u="none" strike="noStrike" cap="none">
              <a:solidFill>
                <a:schemeClr val="dk1"/>
              </a:solidFill>
              <a:latin typeface="Roboto Medium"/>
              <a:ea typeface="Roboto Medium"/>
              <a:cs typeface="Roboto Medium"/>
              <a:sym typeface="Roboto Medium"/>
            </a:endParaRPr>
          </a:p>
        </p:txBody>
      </p:sp>
      <p:sp>
        <p:nvSpPr>
          <p:cNvPr id="303" name="Google Shape;303;p14"/>
          <p:cNvSpPr txBox="1"/>
          <p:nvPr/>
        </p:nvSpPr>
        <p:spPr>
          <a:xfrm>
            <a:off x="5345149" y="3272626"/>
            <a:ext cx="1080739"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400"/>
              </a:spcBef>
              <a:spcAft>
                <a:spcPts val="0"/>
              </a:spcAft>
              <a:buClr>
                <a:schemeClr val="dk1"/>
              </a:buClr>
              <a:buSzPts val="1100"/>
              <a:buFont typeface="Arial"/>
              <a:buNone/>
            </a:pPr>
            <a:r>
              <a:rPr lang="en-US" sz="850" b="0" i="0" u="none" strike="noStrike" cap="none" dirty="0">
                <a:solidFill>
                  <a:schemeClr val="dk1"/>
                </a:solidFill>
                <a:latin typeface="Roboto Medium"/>
                <a:ea typeface="Roboto Medium"/>
                <a:cs typeface="Roboto Medium"/>
                <a:sym typeface="Roboto Medium"/>
              </a:rPr>
              <a:t>Livres et publications de la </a:t>
            </a:r>
            <a:r>
              <a:rPr lang="en-US" sz="850" b="0" i="0" u="none" strike="noStrike" cap="none" dirty="0" err="1">
                <a:solidFill>
                  <a:schemeClr val="dk1"/>
                </a:solidFill>
                <a:latin typeface="Roboto Medium"/>
                <a:ea typeface="Roboto Medium"/>
                <a:cs typeface="Roboto Medium"/>
                <a:sym typeface="Roboto Medium"/>
              </a:rPr>
              <a:t>presse</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populaire</a:t>
            </a:r>
            <a:endParaRPr sz="850" b="0" i="0" u="none" strike="noStrike" cap="none" dirty="0">
              <a:solidFill>
                <a:schemeClr val="dk1"/>
              </a:solidFill>
              <a:latin typeface="Roboto Medium"/>
              <a:ea typeface="Roboto Medium"/>
              <a:cs typeface="Roboto Medium"/>
              <a:sym typeface="Roboto Medium"/>
            </a:endParaRPr>
          </a:p>
          <a:p>
            <a:pPr marL="0" marR="0" lvl="0" indent="0" algn="l" rtl="0">
              <a:lnSpc>
                <a:spcPct val="85000"/>
              </a:lnSpc>
              <a:spcBef>
                <a:spcPts val="800"/>
              </a:spcBef>
              <a:spcAft>
                <a:spcPts val="400"/>
              </a:spcAft>
              <a:buClr>
                <a:schemeClr val="dk1"/>
              </a:buClr>
              <a:buSzPts val="1100"/>
              <a:buFont typeface="Arial"/>
              <a:buNone/>
            </a:pPr>
            <a:r>
              <a:rPr lang="en-US" sz="850" b="0" i="0" u="none" strike="noStrike" cap="none" dirty="0" err="1">
                <a:solidFill>
                  <a:schemeClr val="dk1"/>
                </a:solidFill>
                <a:latin typeface="Roboto Medium"/>
                <a:ea typeface="Roboto Medium"/>
                <a:cs typeface="Roboto Medium"/>
                <a:sym typeface="Roboto Medium"/>
              </a:rPr>
              <a:t>Médias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sociaux</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ou</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profil</a:t>
            </a:r>
            <a:r>
              <a:rPr lang="en-US" sz="850" b="0" i="0" u="none" strike="noStrike" cap="none" dirty="0">
                <a:solidFill>
                  <a:schemeClr val="dk1"/>
                </a:solidFill>
                <a:latin typeface="Roboto Medium"/>
                <a:ea typeface="Roboto Medium"/>
                <a:cs typeface="Roboto Medium"/>
                <a:sym typeface="Roboto Medium"/>
              </a:rPr>
              <a:t> de </a:t>
            </a:r>
            <a:r>
              <a:rPr lang="en-US" sz="850" b="0" i="0" u="none" strike="noStrike" cap="none" dirty="0" err="1">
                <a:solidFill>
                  <a:schemeClr val="dk1"/>
                </a:solidFill>
                <a:latin typeface="Roboto Medium"/>
                <a:ea typeface="Roboto Medium"/>
                <a:cs typeface="Roboto Medium"/>
                <a:sym typeface="Roboto Medium"/>
              </a:rPr>
              <a:t>métriques</a:t>
            </a:r>
            <a:r>
              <a:rPr lang="en-US" sz="850" b="0" i="0" u="none" strike="noStrike" cap="none" dirty="0">
                <a:solidFill>
                  <a:schemeClr val="dk1"/>
                </a:solidFill>
                <a:latin typeface="Roboto Medium"/>
                <a:ea typeface="Roboto Medium"/>
                <a:cs typeface="Roboto Medium"/>
                <a:sym typeface="Roboto Medium"/>
              </a:rPr>
              <a:t> alternatives</a:t>
            </a:r>
            <a:endParaRPr dirty="0"/>
          </a:p>
        </p:txBody>
      </p:sp>
      <p:sp>
        <p:nvSpPr>
          <p:cNvPr id="304" name="Google Shape;304;p14"/>
          <p:cNvSpPr txBox="1"/>
          <p:nvPr/>
        </p:nvSpPr>
        <p:spPr>
          <a:xfrm>
            <a:off x="2622948" y="2192481"/>
            <a:ext cx="1036139"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Enseignement</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Mentorat, conseil et orientation professionnelle</a:t>
            </a:r>
            <a:endParaRPr sz="1200" b="0" i="0" u="none" strike="noStrike" cap="none">
              <a:solidFill>
                <a:srgbClr val="000000"/>
              </a:solidFill>
              <a:latin typeface="Roboto"/>
              <a:ea typeface="Roboto"/>
              <a:cs typeface="Roboto"/>
              <a:sym typeface="Roboto"/>
            </a:endParaRPr>
          </a:p>
        </p:txBody>
      </p:sp>
      <p:sp>
        <p:nvSpPr>
          <p:cNvPr id="305" name="Google Shape;305;p14"/>
          <p:cNvSpPr txBox="1"/>
          <p:nvPr/>
        </p:nvSpPr>
        <p:spPr>
          <a:xfrm>
            <a:off x="4137471" y="2183772"/>
            <a:ext cx="1049468"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Recherche en équipe ou collaborations interdisciplinaires</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Évaluation par les pairs et participation à des conférences</a:t>
            </a:r>
            <a:endParaRPr sz="1200" b="0" i="0" u="none" strike="noStrike" cap="none">
              <a:solidFill>
                <a:srgbClr val="000000"/>
              </a:solidFill>
              <a:latin typeface="Roboto"/>
              <a:ea typeface="Roboto"/>
              <a:cs typeface="Roboto"/>
              <a:sym typeface="Roboto"/>
            </a:endParaRPr>
          </a:p>
        </p:txBody>
      </p:sp>
      <p:grpSp>
        <p:nvGrpSpPr>
          <p:cNvPr id="306" name="Google Shape;306;p14"/>
          <p:cNvGrpSpPr/>
          <p:nvPr/>
        </p:nvGrpSpPr>
        <p:grpSpPr>
          <a:xfrm>
            <a:off x="5453359" y="1924638"/>
            <a:ext cx="1177637" cy="1282256"/>
            <a:chOff x="5453359" y="1924638"/>
            <a:chExt cx="1177637" cy="1282256"/>
          </a:xfrm>
        </p:grpSpPr>
        <p:sp>
          <p:nvSpPr>
            <p:cNvPr id="307" name="Google Shape;307;p14"/>
            <p:cNvSpPr/>
            <p:nvPr/>
          </p:nvSpPr>
          <p:spPr>
            <a:xfrm>
              <a:off x="5456181" y="2081102"/>
              <a:ext cx="1170230" cy="1125792"/>
            </a:xfrm>
            <a:prstGeom prst="rect">
              <a:avLst/>
            </a:prstGeom>
            <a:solidFill>
              <a:srgbClr val="6EA3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
                <a:buFont typeface="Arial"/>
                <a:buNone/>
              </a:pPr>
              <a:endParaRPr sz="850" b="0" i="0" u="none" strike="noStrike" cap="none">
                <a:solidFill>
                  <a:schemeClr val="lt1"/>
                </a:solidFill>
                <a:latin typeface="Roboto"/>
                <a:ea typeface="Roboto"/>
                <a:cs typeface="Roboto"/>
                <a:sym typeface="Roboto"/>
              </a:endParaRPr>
            </a:p>
          </p:txBody>
        </p:sp>
        <p:sp>
          <p:nvSpPr>
            <p:cNvPr id="308" name="Google Shape;308;p14"/>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2E5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309" name="Google Shape;309;p14"/>
            <p:cNvSpPr txBox="1"/>
            <p:nvPr/>
          </p:nvSpPr>
          <p:spPr>
            <a:xfrm>
              <a:off x="5464538" y="2183772"/>
              <a:ext cx="1166004"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Collaborations industrielles et commercialisation</a:t>
              </a:r>
              <a:endParaRPr sz="1200" b="0" i="0" u="none" strike="noStrike" cap="none">
                <a:solidFill>
                  <a:srgbClr val="000000"/>
                </a:solidFill>
                <a:latin typeface="Roboto"/>
                <a:ea typeface="Roboto"/>
                <a:cs typeface="Roboto"/>
                <a:sym typeface="Roboto"/>
              </a:endParaRPr>
            </a:p>
          </p:txBody>
        </p:sp>
      </p:grpSp>
      <p:sp>
        <p:nvSpPr>
          <p:cNvPr id="310" name="Google Shape;310;p14"/>
          <p:cNvSpPr txBox="1"/>
          <p:nvPr/>
        </p:nvSpPr>
        <p:spPr>
          <a:xfrm>
            <a:off x="2701327" y="964571"/>
            <a:ext cx="1030317"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Leadership dans des sociétés disciplinaires ou des comités éditoriaux</a:t>
            </a: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Clr>
                <a:schemeClr val="dk1"/>
              </a:buClr>
              <a:buSzPts val="1100"/>
              <a:buFont typeface="Arial"/>
              <a:buNone/>
            </a:pP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Avancées méthodologiques transformatrices</a:t>
            </a:r>
            <a:endParaRPr sz="850" b="0" i="0" u="none" strike="noStrike" cap="none">
              <a:solidFill>
                <a:schemeClr val="dk1"/>
              </a:solidFill>
              <a:latin typeface="Roboto Medium"/>
              <a:ea typeface="Roboto Medium"/>
              <a:cs typeface="Roboto Medium"/>
              <a:sym typeface="Roboto Medium"/>
            </a:endParaRPr>
          </a:p>
        </p:txBody>
      </p:sp>
      <p:sp>
        <p:nvSpPr>
          <p:cNvPr id="311" name="Google Shape;311;p14"/>
          <p:cNvSpPr txBox="1"/>
          <p:nvPr/>
        </p:nvSpPr>
        <p:spPr>
          <a:xfrm>
            <a:off x="4032225" y="964575"/>
            <a:ext cx="1102828" cy="5202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850" b="0" i="0" u="none" strike="noStrike" cap="none" dirty="0" err="1">
                <a:solidFill>
                  <a:schemeClr val="dk1"/>
                </a:solidFill>
                <a:latin typeface="Roboto Medium"/>
                <a:ea typeface="Roboto Medium"/>
                <a:cs typeface="Roboto Medium"/>
                <a:sym typeface="Roboto Medium"/>
              </a:rPr>
              <a:t>Rôles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consultatifs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en</a:t>
            </a:r>
            <a:r>
              <a:rPr lang="en-US" sz="850" b="0" i="0" u="none" strike="noStrike" cap="none" dirty="0">
                <a:solidFill>
                  <a:schemeClr val="dk1"/>
                </a:solidFill>
                <a:latin typeface="Roboto Medium"/>
                <a:ea typeface="Roboto Medium"/>
                <a:cs typeface="Roboto Medium"/>
                <a:sym typeface="Roboto Medium"/>
              </a:rPr>
              <a:t> matière de politique</a:t>
            </a:r>
            <a:endParaRPr dirty="0"/>
          </a:p>
          <a:p>
            <a:pPr marL="0" marR="0" lvl="0" indent="0" algn="l" rtl="0">
              <a:lnSpc>
                <a:spcPct val="85000"/>
              </a:lnSpc>
              <a:spcBef>
                <a:spcPts val="0"/>
              </a:spcBef>
              <a:spcAft>
                <a:spcPts val="0"/>
              </a:spcAft>
              <a:buNone/>
            </a:pPr>
            <a:endParaRPr sz="850" b="0" i="0" u="none" strike="noStrike" cap="none" dirty="0">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None/>
            </a:pPr>
            <a:r>
              <a:rPr lang="en-US" sz="850" b="0" i="0" u="none" strike="noStrike" cap="none" dirty="0">
                <a:solidFill>
                  <a:schemeClr val="dk1"/>
                </a:solidFill>
                <a:latin typeface="Roboto Medium"/>
                <a:ea typeface="Roboto Medium"/>
                <a:cs typeface="Roboto Medium"/>
                <a:sym typeface="Roboto Medium"/>
              </a:rPr>
              <a:t>Contributions </a:t>
            </a:r>
            <a:br>
              <a:rPr lang="en-US" sz="850" b="0" i="0" u="none" strike="noStrike" cap="none" dirty="0">
                <a:solidFill>
                  <a:schemeClr val="dk1"/>
                </a:solidFill>
                <a:latin typeface="Roboto Medium"/>
                <a:ea typeface="Roboto Medium"/>
                <a:cs typeface="Roboto Medium"/>
                <a:sym typeface="Roboto Medium"/>
              </a:rPr>
            </a:br>
            <a:r>
              <a:rPr lang="en-US" sz="850" b="0" i="0" u="none" strike="noStrike" cap="none" dirty="0" err="1">
                <a:solidFill>
                  <a:schemeClr val="dk1"/>
                </a:solidFill>
                <a:latin typeface="Roboto Medium"/>
                <a:ea typeface="Roboto Medium"/>
                <a:cs typeface="Roboto Medium"/>
                <a:sym typeface="Roboto Medium"/>
              </a:rPr>
              <a:t>à</a:t>
            </a:r>
            <a:r>
              <a:rPr lang="en-US" sz="850" b="0" i="0" u="none" strike="noStrike" cap="none" dirty="0">
                <a:solidFill>
                  <a:schemeClr val="dk1"/>
                </a:solidFill>
                <a:latin typeface="Roboto Medium"/>
                <a:ea typeface="Roboto Medium"/>
                <a:cs typeface="Roboto Medium"/>
                <a:sym typeface="Roboto Medium"/>
              </a:rPr>
              <a:t> la politique </a:t>
            </a:r>
            <a:r>
              <a:rPr lang="en-US" sz="850" b="0" i="0" u="none" strike="noStrike" cap="none" dirty="0" err="1">
                <a:solidFill>
                  <a:schemeClr val="dk1"/>
                </a:solidFill>
                <a:latin typeface="Roboto Medium"/>
                <a:ea typeface="Roboto Medium"/>
                <a:cs typeface="Roboto Medium"/>
                <a:sym typeface="Roboto Medium"/>
              </a:rPr>
              <a:t>institutionnelle</a:t>
            </a:r>
            <a:r>
              <a:rPr lang="en-US" sz="850" b="0" i="0" u="none" strike="noStrike" cap="none" dirty="0">
                <a:solidFill>
                  <a:schemeClr val="dk1"/>
                </a:solidFill>
                <a:latin typeface="Roboto Medium"/>
                <a:ea typeface="Roboto Medium"/>
                <a:cs typeface="Roboto Medium"/>
                <a:sym typeface="Roboto Medium"/>
              </a:rPr>
              <a:t> </a:t>
            </a:r>
            <a:br>
              <a:rPr lang="en-US" sz="850" b="0" i="0" u="none" strike="noStrike" cap="none" dirty="0">
                <a:solidFill>
                  <a:schemeClr val="dk1"/>
                </a:solidFill>
                <a:latin typeface="Roboto Medium"/>
                <a:ea typeface="Roboto Medium"/>
                <a:cs typeface="Roboto Medium"/>
                <a:sym typeface="Roboto Medium"/>
              </a:rPr>
            </a:br>
            <a:r>
              <a:rPr lang="en-US" sz="850" b="0" i="0" u="none" strike="noStrike" cap="none" dirty="0">
                <a:solidFill>
                  <a:schemeClr val="dk1"/>
                </a:solidFill>
                <a:latin typeface="Roboto Medium"/>
                <a:ea typeface="Roboto Medium"/>
                <a:cs typeface="Roboto Medium"/>
                <a:sym typeface="Roboto Medium"/>
              </a:rPr>
              <a:t>(p. ex. DEI)</a:t>
            </a:r>
            <a:endParaRPr dirty="0"/>
          </a:p>
          <a:p>
            <a:pPr marL="0" marR="0" lvl="0" indent="0" algn="l" rtl="0">
              <a:lnSpc>
                <a:spcPct val="85000"/>
              </a:lnSpc>
              <a:spcBef>
                <a:spcPts val="0"/>
              </a:spcBef>
              <a:spcAft>
                <a:spcPts val="0"/>
              </a:spcAft>
              <a:buNone/>
            </a:pPr>
            <a:endParaRPr sz="1200" b="0" i="0" u="none" strike="noStrike" cap="none" dirty="0">
              <a:solidFill>
                <a:srgbClr val="000000"/>
              </a:solidFill>
              <a:latin typeface="Roboto"/>
              <a:ea typeface="Roboto"/>
              <a:cs typeface="Roboto"/>
              <a:sym typeface="Roboto"/>
            </a:endParaRPr>
          </a:p>
        </p:txBody>
      </p:sp>
      <p:grpSp>
        <p:nvGrpSpPr>
          <p:cNvPr id="312" name="Google Shape;312;p14"/>
          <p:cNvGrpSpPr/>
          <p:nvPr/>
        </p:nvGrpSpPr>
        <p:grpSpPr>
          <a:xfrm>
            <a:off x="5387367" y="798844"/>
            <a:ext cx="1173056" cy="1192452"/>
            <a:chOff x="8300934" y="1141280"/>
            <a:chExt cx="1088901" cy="1106907"/>
          </a:xfrm>
        </p:grpSpPr>
        <p:sp>
          <p:nvSpPr>
            <p:cNvPr id="313" name="Google Shape;313;p14"/>
            <p:cNvSpPr/>
            <p:nvPr/>
          </p:nvSpPr>
          <p:spPr>
            <a:xfrm>
              <a:off x="8303557" y="1216909"/>
              <a:ext cx="1086278" cy="1031278"/>
            </a:xfrm>
            <a:prstGeom prst="rect">
              <a:avLst/>
            </a:prstGeom>
            <a:solidFill>
              <a:srgbClr val="9D87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4" name="Google Shape;314;p14"/>
            <p:cNvSpPr/>
            <p:nvPr/>
          </p:nvSpPr>
          <p:spPr>
            <a:xfrm>
              <a:off x="8300934" y="1141280"/>
              <a:ext cx="1088898" cy="83157"/>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8D6C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15" name="Google Shape;315;p14"/>
          <p:cNvSpPr txBox="1"/>
          <p:nvPr/>
        </p:nvSpPr>
        <p:spPr>
          <a:xfrm>
            <a:off x="5392608" y="964571"/>
            <a:ext cx="1166004"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Impact sociétal dans le monde réel (p. ex. sur la culture, le patient, la communauté, l’environnement ou l’économie)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453144" y="343850"/>
            <a:ext cx="5009810" cy="535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2300" b="1">
                <a:latin typeface="Roboto"/>
                <a:ea typeface="Roboto"/>
                <a:cs typeface="Roboto"/>
                <a:sym typeface="Roboto"/>
              </a:rPr>
              <a:t>Quel type d'universitaire suis-je?</a:t>
            </a:r>
            <a:endParaRPr sz="2300">
              <a:latin typeface="Roboto Medium"/>
              <a:ea typeface="Roboto Medium"/>
              <a:cs typeface="Roboto Medium"/>
              <a:sym typeface="Roboto Medium"/>
            </a:endParaRPr>
          </a:p>
        </p:txBody>
      </p:sp>
      <p:sp>
        <p:nvSpPr>
          <p:cNvPr id="321" name="Google Shape;321;p15"/>
          <p:cNvSpPr txBox="1"/>
          <p:nvPr/>
        </p:nvSpPr>
        <p:spPr>
          <a:xfrm>
            <a:off x="453144" y="1070681"/>
            <a:ext cx="5734714"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Roboto"/>
                <a:ea typeface="Roboto"/>
                <a:cs typeface="Roboto"/>
                <a:sym typeface="Roboto"/>
              </a:rPr>
              <a:t>Des définitions élargies de « l’impact » peuvent aider à fixer et à atteindre des objectifs différents.  </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Si certains universitaires préfèrent naturellement les formes traditionnelles de travail disciplinaire, d’autres archétypes peuvent les guider dans la définition, la planification et la poursuite d’aspirations professionnelles plus enrichissantes sur le plan personnel.</a:t>
            </a:r>
            <a:endParaRPr/>
          </a:p>
          <a:p>
            <a:pPr marL="0" marR="0" lvl="0" indent="0" algn="l" rtl="0">
              <a:lnSpc>
                <a:spcPct val="100000"/>
              </a:lnSpc>
              <a:spcBef>
                <a:spcPts val="1800"/>
              </a:spcBef>
              <a:spcAft>
                <a:spcPts val="900"/>
              </a:spcAft>
              <a:buNone/>
            </a:pPr>
            <a:endParaRPr sz="1300" b="0" i="0" u="none" strike="noStrike" cap="non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16"/>
          <p:cNvGrpSpPr/>
          <p:nvPr/>
        </p:nvGrpSpPr>
        <p:grpSpPr>
          <a:xfrm>
            <a:off x="697359" y="480848"/>
            <a:ext cx="4675881" cy="4185745"/>
            <a:chOff x="490281" y="480848"/>
            <a:chExt cx="4675881" cy="4185745"/>
          </a:xfrm>
        </p:grpSpPr>
        <p:sp>
          <p:nvSpPr>
            <p:cNvPr id="327" name="Google Shape;327;p16"/>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9D9D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8" name="Google Shape;328;p16"/>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29" name="Google Shape;329;p16"/>
          <p:cNvGrpSpPr/>
          <p:nvPr/>
        </p:nvGrpSpPr>
        <p:grpSpPr>
          <a:xfrm>
            <a:off x="1230912" y="3007050"/>
            <a:ext cx="1400507" cy="1387137"/>
            <a:chOff x="5869119" y="3191070"/>
            <a:chExt cx="1300035" cy="1287624"/>
          </a:xfrm>
        </p:grpSpPr>
        <p:sp>
          <p:nvSpPr>
            <p:cNvPr id="330" name="Google Shape;330;p16"/>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1" name="Google Shape;331;p16"/>
            <p:cNvSpPr/>
            <p:nvPr/>
          </p:nvSpPr>
          <p:spPr>
            <a:xfrm>
              <a:off x="5869120" y="3199915"/>
              <a:ext cx="1297429" cy="249465"/>
            </a:xfrm>
            <a:custGeom>
              <a:avLst/>
              <a:gdLst/>
              <a:ahLst/>
              <a:cxnLst/>
              <a:rect l="l" t="t" r="r" b="b"/>
              <a:pathLst>
                <a:path w="1297429" h="249465" extrusionOk="0">
                  <a:moveTo>
                    <a:pt x="0" y="237679"/>
                  </a:moveTo>
                  <a:lnTo>
                    <a:pt x="1027349" y="249465"/>
                  </a:lnTo>
                  <a:lnTo>
                    <a:pt x="1297429" y="0"/>
                  </a:lnTo>
                  <a:lnTo>
                    <a:pt x="398760" y="3923"/>
                  </a:lnTo>
                  <a:lnTo>
                    <a:pt x="0" y="237679"/>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6"/>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33" name="Google Shape;333;p16"/>
          <p:cNvGrpSpPr/>
          <p:nvPr/>
        </p:nvGrpSpPr>
        <p:grpSpPr>
          <a:xfrm>
            <a:off x="1079958" y="1881257"/>
            <a:ext cx="1484448" cy="1353630"/>
            <a:chOff x="2616658" y="1881257"/>
            <a:chExt cx="1484448" cy="1353630"/>
          </a:xfrm>
        </p:grpSpPr>
        <p:sp>
          <p:nvSpPr>
            <p:cNvPr id="334" name="Google Shape;334;p16"/>
            <p:cNvSpPr/>
            <p:nvPr/>
          </p:nvSpPr>
          <p:spPr>
            <a:xfrm>
              <a:off x="2626888" y="2109800"/>
              <a:ext cx="1066539" cy="1110979"/>
            </a:xfrm>
            <a:prstGeom prst="rect">
              <a:avLst/>
            </a:prstGeom>
            <a:solidFill>
              <a:srgbClr val="F7C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5" name="Google Shape;335;p16"/>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CC9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6" name="Google Shape;336;p16"/>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89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37" name="Google Shape;337;p16"/>
          <p:cNvGrpSpPr/>
          <p:nvPr/>
        </p:nvGrpSpPr>
        <p:grpSpPr>
          <a:xfrm>
            <a:off x="1145521" y="828471"/>
            <a:ext cx="1539504" cy="1223897"/>
            <a:chOff x="5789855" y="1168782"/>
            <a:chExt cx="1429060" cy="1136095"/>
          </a:xfrm>
        </p:grpSpPr>
        <p:sp>
          <p:nvSpPr>
            <p:cNvPr id="338" name="Google Shape;338;p16"/>
            <p:cNvSpPr/>
            <p:nvPr/>
          </p:nvSpPr>
          <p:spPr>
            <a:xfrm>
              <a:off x="5800575" y="1265035"/>
              <a:ext cx="990026" cy="1031278"/>
            </a:xfrm>
            <a:prstGeom prst="rect">
              <a:avLst/>
            </a:prstGeom>
            <a:solidFill>
              <a:srgbClr val="EA98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39" name="Google Shape;339;p16"/>
            <p:cNvSpPr/>
            <p:nvPr/>
          </p:nvSpPr>
          <p:spPr>
            <a:xfrm>
              <a:off x="5789855" y="1168782"/>
              <a:ext cx="1427421" cy="10312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E98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0" name="Google Shape;340;p16"/>
            <p:cNvSpPr/>
            <p:nvPr/>
          </p:nvSpPr>
          <p:spPr>
            <a:xfrm>
              <a:off x="6780161" y="1182739"/>
              <a:ext cx="438754" cy="1122138"/>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C76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41" name="Google Shape;341;p16"/>
          <p:cNvGrpSpPr/>
          <p:nvPr/>
        </p:nvGrpSpPr>
        <p:grpSpPr>
          <a:xfrm>
            <a:off x="2519647" y="3020452"/>
            <a:ext cx="1333177" cy="1387137"/>
            <a:chOff x="4056347" y="3020452"/>
            <a:chExt cx="1333177" cy="1387137"/>
          </a:xfrm>
        </p:grpSpPr>
        <p:sp>
          <p:nvSpPr>
            <p:cNvPr id="342" name="Google Shape;342;p16"/>
            <p:cNvSpPr/>
            <p:nvPr/>
          </p:nvSpPr>
          <p:spPr>
            <a:xfrm>
              <a:off x="4056347" y="3272627"/>
              <a:ext cx="1148010"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3" name="Google Shape;343;p16"/>
            <p:cNvSpPr/>
            <p:nvPr/>
          </p:nvSpPr>
          <p:spPr>
            <a:xfrm>
              <a:off x="4056348" y="3035618"/>
              <a:ext cx="1333176" cy="251822"/>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BFBFB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4" name="Google Shape;344;p16"/>
            <p:cNvSpPr/>
            <p:nvPr/>
          </p:nvSpPr>
          <p:spPr>
            <a:xfrm>
              <a:off x="5193395" y="3020452"/>
              <a:ext cx="180931" cy="1387137"/>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45" name="Google Shape;345;p16"/>
          <p:cNvGrpSpPr/>
          <p:nvPr/>
        </p:nvGrpSpPr>
        <p:grpSpPr>
          <a:xfrm>
            <a:off x="3793570" y="3020805"/>
            <a:ext cx="1192841" cy="1377615"/>
            <a:chOff x="5330270" y="3020805"/>
            <a:chExt cx="1192841" cy="1377615"/>
          </a:xfrm>
        </p:grpSpPr>
        <p:sp>
          <p:nvSpPr>
            <p:cNvPr id="346" name="Google Shape;346;p16"/>
            <p:cNvSpPr/>
            <p:nvPr/>
          </p:nvSpPr>
          <p:spPr>
            <a:xfrm>
              <a:off x="5330270" y="3272627"/>
              <a:ext cx="1185041"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7" name="Google Shape;347;p16"/>
            <p:cNvSpPr/>
            <p:nvPr/>
          </p:nvSpPr>
          <p:spPr>
            <a:xfrm>
              <a:off x="5334187" y="3020805"/>
              <a:ext cx="1188924" cy="266634"/>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48" name="Google Shape;348;p16"/>
          <p:cNvGrpSpPr/>
          <p:nvPr/>
        </p:nvGrpSpPr>
        <p:grpSpPr>
          <a:xfrm>
            <a:off x="3916659" y="1924638"/>
            <a:ext cx="1177637" cy="1282256"/>
            <a:chOff x="5453359" y="1924638"/>
            <a:chExt cx="1177637" cy="1282256"/>
          </a:xfrm>
        </p:grpSpPr>
        <p:sp>
          <p:nvSpPr>
            <p:cNvPr id="349" name="Google Shape;349;p16"/>
            <p:cNvSpPr/>
            <p:nvPr/>
          </p:nvSpPr>
          <p:spPr>
            <a:xfrm>
              <a:off x="5456181" y="2081102"/>
              <a:ext cx="1170230" cy="1125792"/>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0" name="Google Shape;350;p16"/>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51" name="Google Shape;351;p16"/>
          <p:cNvGrpSpPr/>
          <p:nvPr/>
        </p:nvGrpSpPr>
        <p:grpSpPr>
          <a:xfrm>
            <a:off x="2575370" y="1921464"/>
            <a:ext cx="1322562" cy="1306723"/>
            <a:chOff x="4112070" y="1921464"/>
            <a:chExt cx="1322562" cy="1306723"/>
          </a:xfrm>
        </p:grpSpPr>
        <p:sp>
          <p:nvSpPr>
            <p:cNvPr id="352" name="Google Shape;352;p16"/>
            <p:cNvSpPr/>
            <p:nvPr/>
          </p:nvSpPr>
          <p:spPr>
            <a:xfrm>
              <a:off x="4115598" y="2102394"/>
              <a:ext cx="1148010"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3" name="Google Shape;353;p16"/>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FBFB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16"/>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55" name="Google Shape;355;p16"/>
          <p:cNvGrpSpPr/>
          <p:nvPr/>
        </p:nvGrpSpPr>
        <p:grpSpPr>
          <a:xfrm>
            <a:off x="3850667" y="798844"/>
            <a:ext cx="1173056" cy="1192452"/>
            <a:chOff x="5387367" y="798844"/>
            <a:chExt cx="1173056" cy="1192452"/>
          </a:xfrm>
        </p:grpSpPr>
        <p:sp>
          <p:nvSpPr>
            <p:cNvPr id="356" name="Google Shape;356;p16"/>
            <p:cNvSpPr/>
            <p:nvPr/>
          </p:nvSpPr>
          <p:spPr>
            <a:xfrm>
              <a:off x="5390193" y="880318"/>
              <a:ext cx="1170230" cy="1110978"/>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7" name="Google Shape;357;p16"/>
            <p:cNvSpPr/>
            <p:nvPr/>
          </p:nvSpPr>
          <p:spPr>
            <a:xfrm>
              <a:off x="5387367" y="798844"/>
              <a:ext cx="1173053" cy="89584"/>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58" name="Google Shape;358;p16"/>
          <p:cNvGrpSpPr/>
          <p:nvPr/>
        </p:nvGrpSpPr>
        <p:grpSpPr>
          <a:xfrm>
            <a:off x="2474173" y="855982"/>
            <a:ext cx="1323243" cy="1229428"/>
            <a:chOff x="4010873" y="855982"/>
            <a:chExt cx="1323243" cy="1229428"/>
          </a:xfrm>
        </p:grpSpPr>
        <p:sp>
          <p:nvSpPr>
            <p:cNvPr id="359" name="Google Shape;359;p16"/>
            <p:cNvSpPr/>
            <p:nvPr/>
          </p:nvSpPr>
          <p:spPr>
            <a:xfrm>
              <a:off x="4027391" y="932163"/>
              <a:ext cx="1118383" cy="1148012"/>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0" name="Google Shape;360;p16"/>
            <p:cNvSpPr/>
            <p:nvPr/>
          </p:nvSpPr>
          <p:spPr>
            <a:xfrm>
              <a:off x="4010873" y="860215"/>
              <a:ext cx="1305251" cy="81472"/>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1" name="Google Shape;361;p16"/>
            <p:cNvSpPr/>
            <p:nvPr/>
          </p:nvSpPr>
          <p:spPr>
            <a:xfrm>
              <a:off x="5146483" y="855982"/>
              <a:ext cx="187633" cy="1229428"/>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BFBFB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62" name="Google Shape;362;p16"/>
          <p:cNvSpPr txBox="1"/>
          <p:nvPr/>
        </p:nvSpPr>
        <p:spPr>
          <a:xfrm>
            <a:off x="5623804" y="779513"/>
            <a:ext cx="3032479" cy="31035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Roboto Medium"/>
                <a:ea typeface="Roboto Medium"/>
                <a:cs typeface="Roboto Medium"/>
                <a:sym typeface="Roboto Medium"/>
              </a:rPr>
              <a:t>La poursuite d’un parcours traditionnel de spécialisation approfondie dans une discipline donne une crédibilité à l’expertise et une base d’influence notable dans son domaine.</a:t>
            </a:r>
            <a:endParaRPr/>
          </a:p>
          <a:p>
            <a:pPr marL="0" marR="0" lvl="0" indent="0" algn="l" rtl="0">
              <a:lnSpc>
                <a:spcPct val="100000"/>
              </a:lnSpc>
              <a:spcBef>
                <a:spcPts val="900"/>
              </a:spcBef>
              <a:spcAft>
                <a:spcPts val="900"/>
              </a:spcAft>
              <a:buNone/>
            </a:pPr>
            <a:endParaRPr sz="1200" b="0" i="0" u="none" strike="noStrike" cap="none">
              <a:solidFill>
                <a:srgbClr val="000000"/>
              </a:solidFill>
              <a:latin typeface="Roboto"/>
              <a:ea typeface="Roboto"/>
              <a:cs typeface="Roboto"/>
              <a:sym typeface="Roboto"/>
            </a:endParaRPr>
          </a:p>
        </p:txBody>
      </p:sp>
      <p:sp>
        <p:nvSpPr>
          <p:cNvPr id="363" name="Google Shape;363;p16"/>
          <p:cNvSpPr txBox="1">
            <a:spLocks noGrp="1"/>
          </p:cNvSpPr>
          <p:nvPr>
            <p:ph type="title"/>
          </p:nvPr>
        </p:nvSpPr>
        <p:spPr>
          <a:xfrm>
            <a:off x="5076597" y="4222893"/>
            <a:ext cx="1232924" cy="507906"/>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F7F7F"/>
                </a:solidFill>
                <a:latin typeface="Roboto Medium"/>
                <a:ea typeface="Roboto Medium"/>
                <a:cs typeface="Roboto Medium"/>
                <a:sym typeface="Roboto Medium"/>
              </a:rPr>
              <a:t>Nouveaux publics</a:t>
            </a:r>
            <a:endParaRPr sz="1600">
              <a:solidFill>
                <a:srgbClr val="7F7F7F"/>
              </a:solidFill>
              <a:latin typeface="Roboto Medium"/>
              <a:ea typeface="Roboto Medium"/>
              <a:cs typeface="Roboto Medium"/>
              <a:sym typeface="Roboto Medium"/>
            </a:endParaRPr>
          </a:p>
        </p:txBody>
      </p:sp>
      <p:sp>
        <p:nvSpPr>
          <p:cNvPr id="364" name="Google Shape;364;p16"/>
          <p:cNvSpPr txBox="1"/>
          <p:nvPr/>
        </p:nvSpPr>
        <p:spPr>
          <a:xfrm>
            <a:off x="-75855" y="244003"/>
            <a:ext cx="1232924" cy="507906"/>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600" b="0" i="0" u="none" strike="noStrike" cap="none">
                <a:solidFill>
                  <a:srgbClr val="7F7F7F"/>
                </a:solidFill>
                <a:latin typeface="Roboto Medium"/>
                <a:ea typeface="Roboto Medium"/>
                <a:cs typeface="Roboto Medium"/>
                <a:sym typeface="Roboto Medium"/>
              </a:rPr>
              <a:t>Échelle d’influence</a:t>
            </a:r>
            <a:endParaRPr sz="12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17"/>
          <p:cNvGrpSpPr/>
          <p:nvPr/>
        </p:nvGrpSpPr>
        <p:grpSpPr>
          <a:xfrm>
            <a:off x="697359" y="480848"/>
            <a:ext cx="4675881" cy="4185745"/>
            <a:chOff x="490281" y="480848"/>
            <a:chExt cx="4675881" cy="4185745"/>
          </a:xfrm>
        </p:grpSpPr>
        <p:sp>
          <p:nvSpPr>
            <p:cNvPr id="370" name="Google Shape;370;p17"/>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9D9D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p17"/>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72" name="Google Shape;372;p17"/>
          <p:cNvGrpSpPr/>
          <p:nvPr/>
        </p:nvGrpSpPr>
        <p:grpSpPr>
          <a:xfrm>
            <a:off x="1230911" y="2991179"/>
            <a:ext cx="1473900" cy="1403009"/>
            <a:chOff x="2767611" y="2991179"/>
            <a:chExt cx="1473900" cy="1403009"/>
          </a:xfrm>
        </p:grpSpPr>
        <p:sp>
          <p:nvSpPr>
            <p:cNvPr id="373" name="Google Shape;373;p17"/>
            <p:cNvSpPr/>
            <p:nvPr/>
          </p:nvSpPr>
          <p:spPr>
            <a:xfrm>
              <a:off x="2767611" y="3272626"/>
              <a:ext cx="1088756" cy="1110980"/>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4" name="Google Shape;374;p17"/>
            <p:cNvSpPr/>
            <p:nvPr/>
          </p:nvSpPr>
          <p:spPr>
            <a:xfrm>
              <a:off x="2767612" y="2991179"/>
              <a:ext cx="1473899" cy="294145"/>
            </a:xfrm>
            <a:custGeom>
              <a:avLst/>
              <a:gdLst/>
              <a:ahLst/>
              <a:cxnLst/>
              <a:rect l="l" t="t" r="r" b="b"/>
              <a:pathLst>
                <a:path w="1368162" h="273043" extrusionOk="0">
                  <a:moveTo>
                    <a:pt x="0" y="261257"/>
                  </a:moveTo>
                  <a:lnTo>
                    <a:pt x="1027349" y="273043"/>
                  </a:lnTo>
                  <a:lnTo>
                    <a:pt x="1368162" y="0"/>
                  </a:lnTo>
                  <a:lnTo>
                    <a:pt x="398760" y="27501"/>
                  </a:lnTo>
                  <a:lnTo>
                    <a:pt x="0" y="261257"/>
                  </a:lnTo>
                  <a:close/>
                </a:path>
              </a:pathLst>
            </a:custGeom>
            <a:solidFill>
              <a:srgbClr val="BFBFB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5" name="Google Shape;375;p17"/>
            <p:cNvSpPr/>
            <p:nvPr/>
          </p:nvSpPr>
          <p:spPr>
            <a:xfrm>
              <a:off x="3853163" y="3007051"/>
              <a:ext cx="314955" cy="1387137"/>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76" name="Google Shape;376;p17"/>
          <p:cNvGrpSpPr/>
          <p:nvPr/>
        </p:nvGrpSpPr>
        <p:grpSpPr>
          <a:xfrm>
            <a:off x="2519647" y="3020452"/>
            <a:ext cx="1333177" cy="1387137"/>
            <a:chOff x="4056347" y="3020452"/>
            <a:chExt cx="1333177" cy="1387137"/>
          </a:xfrm>
        </p:grpSpPr>
        <p:sp>
          <p:nvSpPr>
            <p:cNvPr id="377" name="Google Shape;377;p17"/>
            <p:cNvSpPr/>
            <p:nvPr/>
          </p:nvSpPr>
          <p:spPr>
            <a:xfrm>
              <a:off x="4056347" y="3272627"/>
              <a:ext cx="1148010"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78" name="Google Shape;378;p17"/>
            <p:cNvSpPr/>
            <p:nvPr/>
          </p:nvSpPr>
          <p:spPr>
            <a:xfrm>
              <a:off x="4056348" y="3035618"/>
              <a:ext cx="1333176" cy="251822"/>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BFBFB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9" name="Google Shape;379;p17"/>
            <p:cNvSpPr/>
            <p:nvPr/>
          </p:nvSpPr>
          <p:spPr>
            <a:xfrm>
              <a:off x="5193395" y="3020452"/>
              <a:ext cx="180931" cy="1387137"/>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80" name="Google Shape;380;p17"/>
          <p:cNvGrpSpPr/>
          <p:nvPr/>
        </p:nvGrpSpPr>
        <p:grpSpPr>
          <a:xfrm>
            <a:off x="3793570" y="3020805"/>
            <a:ext cx="1192841" cy="1377615"/>
            <a:chOff x="5330270" y="3020805"/>
            <a:chExt cx="1192841" cy="1377615"/>
          </a:xfrm>
        </p:grpSpPr>
        <p:sp>
          <p:nvSpPr>
            <p:cNvPr id="381" name="Google Shape;381;p17"/>
            <p:cNvSpPr/>
            <p:nvPr/>
          </p:nvSpPr>
          <p:spPr>
            <a:xfrm>
              <a:off x="5330270" y="3272627"/>
              <a:ext cx="1185041"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2" name="Google Shape;382;p17"/>
            <p:cNvSpPr/>
            <p:nvPr/>
          </p:nvSpPr>
          <p:spPr>
            <a:xfrm>
              <a:off x="5334187" y="3020805"/>
              <a:ext cx="1188924" cy="266634"/>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83" name="Google Shape;383;p17"/>
          <p:cNvGrpSpPr/>
          <p:nvPr/>
        </p:nvGrpSpPr>
        <p:grpSpPr>
          <a:xfrm>
            <a:off x="1079958" y="1881257"/>
            <a:ext cx="1484448" cy="1353630"/>
            <a:chOff x="2616658" y="1881257"/>
            <a:chExt cx="1484448" cy="1353630"/>
          </a:xfrm>
        </p:grpSpPr>
        <p:sp>
          <p:nvSpPr>
            <p:cNvPr id="384" name="Google Shape;384;p17"/>
            <p:cNvSpPr/>
            <p:nvPr/>
          </p:nvSpPr>
          <p:spPr>
            <a:xfrm>
              <a:off x="2626888" y="2109800"/>
              <a:ext cx="1066539" cy="1110979"/>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5" name="Google Shape;385;p17"/>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BFBFBF">
                <a:alpha val="5921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6" name="Google Shape;386;p17"/>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87" name="Google Shape;387;p17"/>
          <p:cNvGrpSpPr/>
          <p:nvPr/>
        </p:nvGrpSpPr>
        <p:grpSpPr>
          <a:xfrm>
            <a:off x="2575370" y="1921464"/>
            <a:ext cx="1322562" cy="1306723"/>
            <a:chOff x="4112070" y="1921464"/>
            <a:chExt cx="1322562" cy="1306723"/>
          </a:xfrm>
        </p:grpSpPr>
        <p:sp>
          <p:nvSpPr>
            <p:cNvPr id="388" name="Google Shape;388;p17"/>
            <p:cNvSpPr/>
            <p:nvPr/>
          </p:nvSpPr>
          <p:spPr>
            <a:xfrm>
              <a:off x="4115598" y="2102394"/>
              <a:ext cx="1148010"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9" name="Google Shape;389;p17"/>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FBFB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0" name="Google Shape;390;p17"/>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91" name="Google Shape;391;p17"/>
          <p:cNvGrpSpPr/>
          <p:nvPr/>
        </p:nvGrpSpPr>
        <p:grpSpPr>
          <a:xfrm>
            <a:off x="1145521" y="828471"/>
            <a:ext cx="1539504" cy="1223897"/>
            <a:chOff x="2682221" y="828471"/>
            <a:chExt cx="1539504" cy="1223897"/>
          </a:xfrm>
        </p:grpSpPr>
        <p:sp>
          <p:nvSpPr>
            <p:cNvPr id="392" name="Google Shape;392;p17"/>
            <p:cNvSpPr/>
            <p:nvPr/>
          </p:nvSpPr>
          <p:spPr>
            <a:xfrm>
              <a:off x="2693769" y="932163"/>
              <a:ext cx="1066540" cy="1110979"/>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3" name="Google Shape;393;p17"/>
            <p:cNvSpPr/>
            <p:nvPr/>
          </p:nvSpPr>
          <p:spPr>
            <a:xfrm>
              <a:off x="2682221" y="828471"/>
              <a:ext cx="1537738" cy="11109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17"/>
            <p:cNvSpPr/>
            <p:nvPr/>
          </p:nvSpPr>
          <p:spPr>
            <a:xfrm>
              <a:off x="3749062" y="843507"/>
              <a:ext cx="472663" cy="1208861"/>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BFBFB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95" name="Google Shape;395;p17"/>
          <p:cNvGrpSpPr/>
          <p:nvPr/>
        </p:nvGrpSpPr>
        <p:grpSpPr>
          <a:xfrm>
            <a:off x="2474173" y="855982"/>
            <a:ext cx="1323243" cy="1229428"/>
            <a:chOff x="7023191" y="1194319"/>
            <a:chExt cx="1228314" cy="1141229"/>
          </a:xfrm>
        </p:grpSpPr>
        <p:sp>
          <p:nvSpPr>
            <p:cNvPr id="396" name="Google Shape;396;p17"/>
            <p:cNvSpPr/>
            <p:nvPr/>
          </p:nvSpPr>
          <p:spPr>
            <a:xfrm>
              <a:off x="7038524" y="1265035"/>
              <a:ext cx="1038151" cy="1065654"/>
            </a:xfrm>
            <a:prstGeom prst="rect">
              <a:avLst/>
            </a:prstGeom>
            <a:solidFill>
              <a:srgbClr val="DD79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7" name="Google Shape;397;p17"/>
            <p:cNvSpPr/>
            <p:nvPr/>
          </p:nvSpPr>
          <p:spPr>
            <a:xfrm>
              <a:off x="7023191" y="1198248"/>
              <a:ext cx="1211613" cy="75627"/>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A4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8" name="Google Shape;398;p17"/>
            <p:cNvSpPr/>
            <p:nvPr/>
          </p:nvSpPr>
          <p:spPr>
            <a:xfrm>
              <a:off x="8077333" y="1194319"/>
              <a:ext cx="174172" cy="1141229"/>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AB2D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99" name="Google Shape;399;p17"/>
          <p:cNvGrpSpPr/>
          <p:nvPr/>
        </p:nvGrpSpPr>
        <p:grpSpPr>
          <a:xfrm>
            <a:off x="3916659" y="1924638"/>
            <a:ext cx="1177637" cy="1282256"/>
            <a:chOff x="5453359" y="1924638"/>
            <a:chExt cx="1177637" cy="1282256"/>
          </a:xfrm>
        </p:grpSpPr>
        <p:sp>
          <p:nvSpPr>
            <p:cNvPr id="400" name="Google Shape;400;p17"/>
            <p:cNvSpPr/>
            <p:nvPr/>
          </p:nvSpPr>
          <p:spPr>
            <a:xfrm>
              <a:off x="5456181" y="2081102"/>
              <a:ext cx="1170230" cy="1125792"/>
            </a:xfrm>
            <a:prstGeom prst="rect">
              <a:avLst/>
            </a:prstGeom>
            <a:solidFill>
              <a:srgbClr val="6EA3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1" name="Google Shape;401;p17"/>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2E5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02" name="Google Shape;402;p17"/>
          <p:cNvSpPr txBox="1"/>
          <p:nvPr/>
        </p:nvSpPr>
        <p:spPr>
          <a:xfrm>
            <a:off x="5623800" y="779525"/>
            <a:ext cx="3193500" cy="30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900"/>
              </a:spcAft>
              <a:buClr>
                <a:schemeClr val="dk1"/>
              </a:buClr>
              <a:buSzPts val="1100"/>
              <a:buFont typeface="Arial"/>
              <a:buNone/>
            </a:pPr>
            <a:r>
              <a:rPr lang="en-US" sz="1600" b="0" i="0" u="none" strike="noStrike" cap="none">
                <a:solidFill>
                  <a:schemeClr val="dk1"/>
                </a:solidFill>
                <a:latin typeface="Roboto Medium"/>
                <a:ea typeface="Roboto Medium"/>
                <a:cs typeface="Roboto Medium"/>
                <a:sym typeface="Roboto Medium"/>
              </a:rPr>
              <a:t>La recherche appliquée, les perspectives et le travail de projet offrent de nouvelles formes de visibilité et de valeur sociétale grâce à des activités scientifiques qui contribuent directement à résoudre des problématiques de la vie réelle.</a:t>
            </a:r>
            <a:endParaRPr sz="1200" b="0" i="0" u="none" strike="noStrike" cap="none">
              <a:solidFill>
                <a:srgbClr val="000000"/>
              </a:solidFill>
              <a:latin typeface="Roboto"/>
              <a:ea typeface="Roboto"/>
              <a:cs typeface="Roboto"/>
              <a:sym typeface="Roboto"/>
            </a:endParaRPr>
          </a:p>
        </p:txBody>
      </p:sp>
      <p:grpSp>
        <p:nvGrpSpPr>
          <p:cNvPr id="403" name="Google Shape;403;p17"/>
          <p:cNvGrpSpPr/>
          <p:nvPr/>
        </p:nvGrpSpPr>
        <p:grpSpPr>
          <a:xfrm>
            <a:off x="3850667" y="798844"/>
            <a:ext cx="1173056" cy="1192452"/>
            <a:chOff x="8300934" y="1141280"/>
            <a:chExt cx="1088901" cy="1106907"/>
          </a:xfrm>
        </p:grpSpPr>
        <p:sp>
          <p:nvSpPr>
            <p:cNvPr id="404" name="Google Shape;404;p17"/>
            <p:cNvSpPr/>
            <p:nvPr/>
          </p:nvSpPr>
          <p:spPr>
            <a:xfrm>
              <a:off x="8303557" y="1216909"/>
              <a:ext cx="1086278" cy="1031278"/>
            </a:xfrm>
            <a:prstGeom prst="rect">
              <a:avLst/>
            </a:prstGeom>
            <a:solidFill>
              <a:srgbClr val="9D87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5" name="Google Shape;405;p17"/>
            <p:cNvSpPr/>
            <p:nvPr/>
          </p:nvSpPr>
          <p:spPr>
            <a:xfrm>
              <a:off x="8300934" y="1141280"/>
              <a:ext cx="1088898" cy="83157"/>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8D6C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06" name="Google Shape;406;p17"/>
          <p:cNvSpPr txBox="1">
            <a:spLocks noGrp="1"/>
          </p:cNvSpPr>
          <p:nvPr>
            <p:ph type="title"/>
          </p:nvPr>
        </p:nvSpPr>
        <p:spPr>
          <a:xfrm>
            <a:off x="5076597" y="4222893"/>
            <a:ext cx="1233000" cy="5079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F7F7F"/>
                </a:solidFill>
                <a:latin typeface="Roboto Medium"/>
                <a:ea typeface="Roboto Medium"/>
                <a:cs typeface="Roboto Medium"/>
                <a:sym typeface="Roboto Medium"/>
              </a:rPr>
              <a:t>Nouveaux publics</a:t>
            </a:r>
            <a:endParaRPr sz="1600">
              <a:solidFill>
                <a:srgbClr val="7F7F7F"/>
              </a:solidFill>
              <a:latin typeface="Roboto Medium"/>
              <a:ea typeface="Roboto Medium"/>
              <a:cs typeface="Roboto Medium"/>
              <a:sym typeface="Roboto Medium"/>
            </a:endParaRPr>
          </a:p>
        </p:txBody>
      </p:sp>
      <p:sp>
        <p:nvSpPr>
          <p:cNvPr id="407" name="Google Shape;407;p17"/>
          <p:cNvSpPr txBox="1"/>
          <p:nvPr/>
        </p:nvSpPr>
        <p:spPr>
          <a:xfrm>
            <a:off x="-75855" y="244003"/>
            <a:ext cx="1233000" cy="5079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600" b="0" i="0" u="none" strike="noStrike" cap="none">
                <a:solidFill>
                  <a:srgbClr val="7F7F7F"/>
                </a:solidFill>
                <a:latin typeface="Roboto Medium"/>
                <a:ea typeface="Roboto Medium"/>
                <a:cs typeface="Roboto Medium"/>
                <a:sym typeface="Roboto Medium"/>
              </a:rPr>
              <a:t>Échelle d’influence</a:t>
            </a:r>
            <a:endParaRPr sz="12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grpSp>
        <p:nvGrpSpPr>
          <p:cNvPr id="412" name="Google Shape;412;p18"/>
          <p:cNvGrpSpPr/>
          <p:nvPr/>
        </p:nvGrpSpPr>
        <p:grpSpPr>
          <a:xfrm>
            <a:off x="697359" y="480848"/>
            <a:ext cx="4675881" cy="4185745"/>
            <a:chOff x="490281" y="480848"/>
            <a:chExt cx="4675881" cy="4185745"/>
          </a:xfrm>
        </p:grpSpPr>
        <p:sp>
          <p:nvSpPr>
            <p:cNvPr id="413" name="Google Shape;413;p18"/>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9D9D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4" name="Google Shape;414;p18"/>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15" name="Google Shape;415;p18"/>
          <p:cNvGrpSpPr/>
          <p:nvPr/>
        </p:nvGrpSpPr>
        <p:grpSpPr>
          <a:xfrm>
            <a:off x="1230911" y="2991179"/>
            <a:ext cx="1473900" cy="1403009"/>
            <a:chOff x="2767611" y="2991179"/>
            <a:chExt cx="1473900" cy="1403009"/>
          </a:xfrm>
        </p:grpSpPr>
        <p:sp>
          <p:nvSpPr>
            <p:cNvPr id="416" name="Google Shape;416;p18"/>
            <p:cNvSpPr/>
            <p:nvPr/>
          </p:nvSpPr>
          <p:spPr>
            <a:xfrm>
              <a:off x="2767611" y="3272626"/>
              <a:ext cx="1088756" cy="1110980"/>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17" name="Google Shape;417;p18"/>
            <p:cNvSpPr/>
            <p:nvPr/>
          </p:nvSpPr>
          <p:spPr>
            <a:xfrm>
              <a:off x="2767612" y="2991179"/>
              <a:ext cx="1473899" cy="294145"/>
            </a:xfrm>
            <a:custGeom>
              <a:avLst/>
              <a:gdLst/>
              <a:ahLst/>
              <a:cxnLst/>
              <a:rect l="l" t="t" r="r" b="b"/>
              <a:pathLst>
                <a:path w="1368162" h="273043" extrusionOk="0">
                  <a:moveTo>
                    <a:pt x="0" y="261257"/>
                  </a:moveTo>
                  <a:lnTo>
                    <a:pt x="1027349" y="273043"/>
                  </a:lnTo>
                  <a:lnTo>
                    <a:pt x="1368162" y="0"/>
                  </a:lnTo>
                  <a:lnTo>
                    <a:pt x="398760" y="27501"/>
                  </a:lnTo>
                  <a:lnTo>
                    <a:pt x="0" y="261257"/>
                  </a:lnTo>
                  <a:close/>
                </a:path>
              </a:pathLst>
            </a:custGeom>
            <a:solidFill>
              <a:srgbClr val="BFBFB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8" name="Google Shape;418;p18"/>
            <p:cNvSpPr/>
            <p:nvPr/>
          </p:nvSpPr>
          <p:spPr>
            <a:xfrm>
              <a:off x="3853163" y="3007051"/>
              <a:ext cx="314955" cy="1387137"/>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19" name="Google Shape;419;p18"/>
          <p:cNvGrpSpPr/>
          <p:nvPr/>
        </p:nvGrpSpPr>
        <p:grpSpPr>
          <a:xfrm>
            <a:off x="2519647" y="3020452"/>
            <a:ext cx="1333177" cy="1387137"/>
            <a:chOff x="4056347" y="3020452"/>
            <a:chExt cx="1333177" cy="1387137"/>
          </a:xfrm>
        </p:grpSpPr>
        <p:sp>
          <p:nvSpPr>
            <p:cNvPr id="420" name="Google Shape;420;p18"/>
            <p:cNvSpPr/>
            <p:nvPr/>
          </p:nvSpPr>
          <p:spPr>
            <a:xfrm>
              <a:off x="4056347" y="3272627"/>
              <a:ext cx="1148010"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1" name="Google Shape;421;p18"/>
            <p:cNvSpPr/>
            <p:nvPr/>
          </p:nvSpPr>
          <p:spPr>
            <a:xfrm>
              <a:off x="4056348" y="3035618"/>
              <a:ext cx="1333176" cy="251822"/>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BFBFB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2" name="Google Shape;422;p18"/>
            <p:cNvSpPr/>
            <p:nvPr/>
          </p:nvSpPr>
          <p:spPr>
            <a:xfrm>
              <a:off x="5193395" y="3020452"/>
              <a:ext cx="180931" cy="1387137"/>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23" name="Google Shape;423;p18"/>
          <p:cNvGrpSpPr/>
          <p:nvPr/>
        </p:nvGrpSpPr>
        <p:grpSpPr>
          <a:xfrm>
            <a:off x="3793570" y="3020805"/>
            <a:ext cx="1192841" cy="1377615"/>
            <a:chOff x="5330270" y="3020805"/>
            <a:chExt cx="1192841" cy="1377615"/>
          </a:xfrm>
        </p:grpSpPr>
        <p:sp>
          <p:nvSpPr>
            <p:cNvPr id="424" name="Google Shape;424;p18"/>
            <p:cNvSpPr/>
            <p:nvPr/>
          </p:nvSpPr>
          <p:spPr>
            <a:xfrm>
              <a:off x="5330270" y="3272627"/>
              <a:ext cx="1185041"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5" name="Google Shape;425;p18"/>
            <p:cNvSpPr/>
            <p:nvPr/>
          </p:nvSpPr>
          <p:spPr>
            <a:xfrm>
              <a:off x="5334187" y="3020805"/>
              <a:ext cx="1188924" cy="266634"/>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26" name="Google Shape;426;p18"/>
          <p:cNvGrpSpPr/>
          <p:nvPr/>
        </p:nvGrpSpPr>
        <p:grpSpPr>
          <a:xfrm>
            <a:off x="1079958" y="1881257"/>
            <a:ext cx="1484448" cy="1353630"/>
            <a:chOff x="2616658" y="1881257"/>
            <a:chExt cx="1484448" cy="1353630"/>
          </a:xfrm>
        </p:grpSpPr>
        <p:sp>
          <p:nvSpPr>
            <p:cNvPr id="427" name="Google Shape;427;p18"/>
            <p:cNvSpPr/>
            <p:nvPr/>
          </p:nvSpPr>
          <p:spPr>
            <a:xfrm>
              <a:off x="2626888" y="2109800"/>
              <a:ext cx="1066539" cy="1110979"/>
            </a:xfrm>
            <a:prstGeom prst="rect">
              <a:avLst/>
            </a:prstGeom>
            <a:solidFill>
              <a:srgbClr val="F7C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28" name="Google Shape;428;p18"/>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CC9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9" name="Google Shape;429;p18"/>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89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30" name="Google Shape;430;p18"/>
          <p:cNvGrpSpPr/>
          <p:nvPr/>
        </p:nvGrpSpPr>
        <p:grpSpPr>
          <a:xfrm>
            <a:off x="2575370" y="1921464"/>
            <a:ext cx="1322562" cy="1306723"/>
            <a:chOff x="4112070" y="1921464"/>
            <a:chExt cx="1322562" cy="1306723"/>
          </a:xfrm>
        </p:grpSpPr>
        <p:sp>
          <p:nvSpPr>
            <p:cNvPr id="431" name="Google Shape;431;p18"/>
            <p:cNvSpPr/>
            <p:nvPr/>
          </p:nvSpPr>
          <p:spPr>
            <a:xfrm>
              <a:off x="4115598" y="2102394"/>
              <a:ext cx="1148010" cy="1125793"/>
            </a:xfrm>
            <a:prstGeom prst="rect">
              <a:avLst/>
            </a:prstGeom>
            <a:solidFill>
              <a:srgbClr val="E897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2" name="Google Shape;432;p18"/>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146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3" name="Google Shape;433;p18"/>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C458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34" name="Google Shape;434;p18"/>
          <p:cNvGrpSpPr/>
          <p:nvPr/>
        </p:nvGrpSpPr>
        <p:grpSpPr>
          <a:xfrm>
            <a:off x="3916659" y="1924638"/>
            <a:ext cx="1177637" cy="1282256"/>
            <a:chOff x="5453359" y="1924638"/>
            <a:chExt cx="1177637" cy="1282256"/>
          </a:xfrm>
        </p:grpSpPr>
        <p:sp>
          <p:nvSpPr>
            <p:cNvPr id="435" name="Google Shape;435;p18"/>
            <p:cNvSpPr/>
            <p:nvPr/>
          </p:nvSpPr>
          <p:spPr>
            <a:xfrm>
              <a:off x="5456181" y="2081102"/>
              <a:ext cx="1170230" cy="1125792"/>
            </a:xfrm>
            <a:prstGeom prst="rect">
              <a:avLst/>
            </a:prstGeom>
            <a:solidFill>
              <a:srgbClr val="6EA3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6" name="Google Shape;436;p18"/>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2E5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37" name="Google Shape;437;p18"/>
          <p:cNvGrpSpPr/>
          <p:nvPr/>
        </p:nvGrpSpPr>
        <p:grpSpPr>
          <a:xfrm>
            <a:off x="3850667" y="798844"/>
            <a:ext cx="1173056" cy="1192452"/>
            <a:chOff x="5387367" y="798844"/>
            <a:chExt cx="1173056" cy="1192452"/>
          </a:xfrm>
        </p:grpSpPr>
        <p:sp>
          <p:nvSpPr>
            <p:cNvPr id="438" name="Google Shape;438;p18"/>
            <p:cNvSpPr/>
            <p:nvPr/>
          </p:nvSpPr>
          <p:spPr>
            <a:xfrm>
              <a:off x="5390193" y="880318"/>
              <a:ext cx="1170230" cy="1110978"/>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39" name="Google Shape;439;p18"/>
            <p:cNvSpPr/>
            <p:nvPr/>
          </p:nvSpPr>
          <p:spPr>
            <a:xfrm>
              <a:off x="5387367" y="798844"/>
              <a:ext cx="1173053" cy="89584"/>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40" name="Google Shape;440;p18"/>
          <p:cNvGrpSpPr/>
          <p:nvPr/>
        </p:nvGrpSpPr>
        <p:grpSpPr>
          <a:xfrm>
            <a:off x="1145521" y="828471"/>
            <a:ext cx="1539504" cy="1223897"/>
            <a:chOff x="2682221" y="828471"/>
            <a:chExt cx="1539504" cy="1223897"/>
          </a:xfrm>
        </p:grpSpPr>
        <p:sp>
          <p:nvSpPr>
            <p:cNvPr id="441" name="Google Shape;441;p18"/>
            <p:cNvSpPr/>
            <p:nvPr/>
          </p:nvSpPr>
          <p:spPr>
            <a:xfrm>
              <a:off x="2693769" y="932163"/>
              <a:ext cx="1066540" cy="1110979"/>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42" name="Google Shape;442;p18"/>
            <p:cNvSpPr/>
            <p:nvPr/>
          </p:nvSpPr>
          <p:spPr>
            <a:xfrm>
              <a:off x="2682221" y="828471"/>
              <a:ext cx="1537738" cy="11109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3" name="Google Shape;443;p18"/>
            <p:cNvSpPr/>
            <p:nvPr/>
          </p:nvSpPr>
          <p:spPr>
            <a:xfrm>
              <a:off x="3749062" y="843507"/>
              <a:ext cx="472663" cy="1208861"/>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BFBFB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44" name="Google Shape;444;p18"/>
          <p:cNvGrpSpPr/>
          <p:nvPr/>
        </p:nvGrpSpPr>
        <p:grpSpPr>
          <a:xfrm>
            <a:off x="2474173" y="855982"/>
            <a:ext cx="1323243" cy="1229428"/>
            <a:chOff x="4010873" y="855982"/>
            <a:chExt cx="1323243" cy="1229428"/>
          </a:xfrm>
        </p:grpSpPr>
        <p:sp>
          <p:nvSpPr>
            <p:cNvPr id="445" name="Google Shape;445;p18"/>
            <p:cNvSpPr/>
            <p:nvPr/>
          </p:nvSpPr>
          <p:spPr>
            <a:xfrm>
              <a:off x="4027391" y="932163"/>
              <a:ext cx="1118383" cy="1148012"/>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46" name="Google Shape;446;p18"/>
            <p:cNvSpPr/>
            <p:nvPr/>
          </p:nvSpPr>
          <p:spPr>
            <a:xfrm>
              <a:off x="4010873" y="860215"/>
              <a:ext cx="1305251" cy="81472"/>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7" name="Google Shape;447;p18"/>
            <p:cNvSpPr/>
            <p:nvPr/>
          </p:nvSpPr>
          <p:spPr>
            <a:xfrm>
              <a:off x="5146483" y="855982"/>
              <a:ext cx="187633" cy="1229428"/>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BFBFB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48" name="Google Shape;448;p18"/>
          <p:cNvSpPr txBox="1"/>
          <p:nvPr/>
        </p:nvSpPr>
        <p:spPr>
          <a:xfrm>
            <a:off x="5623804" y="779513"/>
            <a:ext cx="3094296"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Roboto"/>
                <a:ea typeface="Roboto"/>
                <a:cs typeface="Roboto"/>
                <a:sym typeface="Roboto"/>
              </a:rPr>
              <a:t>Mettre l’accent sur la façon dont l’expertise peut enrichir d’autres personnes, des collaborations ou des domaines entiers récompense les activités scientifiques qui valorisent l’interdisciplinarité et favorisent de nouvelles capacités.</a:t>
            </a:r>
            <a:endParaRPr/>
          </a:p>
          <a:p>
            <a:pPr marL="0" marR="0" lvl="0" indent="0" algn="l" rtl="0">
              <a:lnSpc>
                <a:spcPct val="100000"/>
              </a:lnSpc>
              <a:spcBef>
                <a:spcPts val="900"/>
              </a:spcBef>
              <a:spcAft>
                <a:spcPts val="900"/>
              </a:spcAft>
              <a:buNone/>
            </a:pPr>
            <a:endParaRPr sz="1200" b="0" i="0" u="none" strike="noStrike" cap="none">
              <a:solidFill>
                <a:srgbClr val="000000"/>
              </a:solidFill>
              <a:latin typeface="Roboto"/>
              <a:ea typeface="Roboto"/>
              <a:cs typeface="Roboto"/>
              <a:sym typeface="Roboto"/>
            </a:endParaRPr>
          </a:p>
        </p:txBody>
      </p:sp>
      <p:sp>
        <p:nvSpPr>
          <p:cNvPr id="449" name="Google Shape;449;p18"/>
          <p:cNvSpPr txBox="1">
            <a:spLocks noGrp="1"/>
          </p:cNvSpPr>
          <p:nvPr>
            <p:ph type="title"/>
          </p:nvPr>
        </p:nvSpPr>
        <p:spPr>
          <a:xfrm>
            <a:off x="5076597" y="4222893"/>
            <a:ext cx="1233000" cy="5079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F7F7F"/>
                </a:solidFill>
                <a:latin typeface="Roboto Medium"/>
                <a:ea typeface="Roboto Medium"/>
                <a:cs typeface="Roboto Medium"/>
                <a:sym typeface="Roboto Medium"/>
              </a:rPr>
              <a:t>Nouveaux publics</a:t>
            </a:r>
            <a:endParaRPr sz="1600">
              <a:solidFill>
                <a:srgbClr val="7F7F7F"/>
              </a:solidFill>
              <a:latin typeface="Roboto Medium"/>
              <a:ea typeface="Roboto Medium"/>
              <a:cs typeface="Roboto Medium"/>
              <a:sym typeface="Roboto Medium"/>
            </a:endParaRPr>
          </a:p>
        </p:txBody>
      </p:sp>
      <p:sp>
        <p:nvSpPr>
          <p:cNvPr id="450" name="Google Shape;450;p18"/>
          <p:cNvSpPr txBox="1"/>
          <p:nvPr/>
        </p:nvSpPr>
        <p:spPr>
          <a:xfrm>
            <a:off x="-75855" y="244003"/>
            <a:ext cx="1233000" cy="5079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600" b="0" i="0" u="none" strike="noStrike" cap="none">
                <a:solidFill>
                  <a:srgbClr val="7F7F7F"/>
                </a:solidFill>
                <a:latin typeface="Roboto Medium"/>
                <a:ea typeface="Roboto Medium"/>
                <a:cs typeface="Roboto Medium"/>
                <a:sym typeface="Roboto Medium"/>
              </a:rPr>
              <a:t>Échelle d’influence</a:t>
            </a:r>
            <a:endParaRPr sz="12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55" name="Google Shape;455;p19"/>
          <p:cNvGrpSpPr/>
          <p:nvPr/>
        </p:nvGrpSpPr>
        <p:grpSpPr>
          <a:xfrm>
            <a:off x="697359" y="480848"/>
            <a:ext cx="4675881" cy="4185745"/>
            <a:chOff x="490281" y="480848"/>
            <a:chExt cx="4675881" cy="4185745"/>
          </a:xfrm>
        </p:grpSpPr>
        <p:sp>
          <p:nvSpPr>
            <p:cNvPr id="456" name="Google Shape;456;p19"/>
            <p:cNvSpPr/>
            <p:nvPr/>
          </p:nvSpPr>
          <p:spPr>
            <a:xfrm>
              <a:off x="490281" y="480848"/>
              <a:ext cx="701566" cy="4083269"/>
            </a:xfrm>
            <a:custGeom>
              <a:avLst/>
              <a:gdLst/>
              <a:ahLst/>
              <a:cxnLst/>
              <a:rect l="l" t="t" r="r" b="b"/>
              <a:pathLst>
                <a:path w="701566" h="4083269" extrusionOk="0">
                  <a:moveTo>
                    <a:pt x="0" y="496614"/>
                  </a:moveTo>
                  <a:lnTo>
                    <a:pt x="402021" y="0"/>
                  </a:lnTo>
                  <a:lnTo>
                    <a:pt x="701566" y="189186"/>
                  </a:lnTo>
                  <a:lnTo>
                    <a:pt x="575442" y="252249"/>
                  </a:lnTo>
                  <a:lnTo>
                    <a:pt x="575442" y="3657600"/>
                  </a:lnTo>
                  <a:lnTo>
                    <a:pt x="134007" y="4083269"/>
                  </a:lnTo>
                  <a:lnTo>
                    <a:pt x="118242" y="449318"/>
                  </a:lnTo>
                  <a:lnTo>
                    <a:pt x="0" y="496614"/>
                  </a:lnTo>
                  <a:close/>
                </a:path>
              </a:pathLst>
            </a:custGeom>
            <a:solidFill>
              <a:srgbClr val="D9D9D9">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7" name="Google Shape;457;p19"/>
            <p:cNvSpPr/>
            <p:nvPr/>
          </p:nvSpPr>
          <p:spPr>
            <a:xfrm>
              <a:off x="625693" y="4035972"/>
              <a:ext cx="4540469" cy="630621"/>
            </a:xfrm>
            <a:custGeom>
              <a:avLst/>
              <a:gdLst/>
              <a:ahLst/>
              <a:cxnLst/>
              <a:rect l="l" t="t" r="r" b="b"/>
              <a:pathLst>
                <a:path w="4540469" h="630621" extrusionOk="0">
                  <a:moveTo>
                    <a:pt x="4043855" y="630621"/>
                  </a:moveTo>
                  <a:lnTo>
                    <a:pt x="4540469" y="291662"/>
                  </a:lnTo>
                  <a:lnTo>
                    <a:pt x="4335517" y="0"/>
                  </a:lnTo>
                  <a:lnTo>
                    <a:pt x="4319752" y="102476"/>
                  </a:lnTo>
                  <a:lnTo>
                    <a:pt x="433552" y="94594"/>
                  </a:lnTo>
                  <a:lnTo>
                    <a:pt x="0" y="528145"/>
                  </a:lnTo>
                  <a:lnTo>
                    <a:pt x="4106917" y="528145"/>
                  </a:lnTo>
                  <a:lnTo>
                    <a:pt x="4043855" y="630621"/>
                  </a:lnTo>
                  <a:close/>
                </a:path>
              </a:pathLst>
            </a:custGeom>
            <a:solidFill>
              <a:srgbClr val="D9D9D9">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58" name="Google Shape;458;p19"/>
          <p:cNvGrpSpPr/>
          <p:nvPr/>
        </p:nvGrpSpPr>
        <p:grpSpPr>
          <a:xfrm>
            <a:off x="1230911" y="2991179"/>
            <a:ext cx="1473900" cy="1403009"/>
            <a:chOff x="2767611" y="2991179"/>
            <a:chExt cx="1473900" cy="1403009"/>
          </a:xfrm>
        </p:grpSpPr>
        <p:sp>
          <p:nvSpPr>
            <p:cNvPr id="459" name="Google Shape;459;p19"/>
            <p:cNvSpPr/>
            <p:nvPr/>
          </p:nvSpPr>
          <p:spPr>
            <a:xfrm>
              <a:off x="2767611" y="3272626"/>
              <a:ext cx="1088756" cy="1110980"/>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60" name="Google Shape;460;p19"/>
            <p:cNvSpPr/>
            <p:nvPr/>
          </p:nvSpPr>
          <p:spPr>
            <a:xfrm>
              <a:off x="2767612" y="2991179"/>
              <a:ext cx="1473899" cy="294145"/>
            </a:xfrm>
            <a:custGeom>
              <a:avLst/>
              <a:gdLst/>
              <a:ahLst/>
              <a:cxnLst/>
              <a:rect l="l" t="t" r="r" b="b"/>
              <a:pathLst>
                <a:path w="1368162" h="273043" extrusionOk="0">
                  <a:moveTo>
                    <a:pt x="0" y="261257"/>
                  </a:moveTo>
                  <a:lnTo>
                    <a:pt x="1027349" y="273043"/>
                  </a:lnTo>
                  <a:lnTo>
                    <a:pt x="1368162" y="0"/>
                  </a:lnTo>
                  <a:lnTo>
                    <a:pt x="398760" y="27501"/>
                  </a:lnTo>
                  <a:lnTo>
                    <a:pt x="0" y="261257"/>
                  </a:lnTo>
                  <a:close/>
                </a:path>
              </a:pathLst>
            </a:custGeom>
            <a:solidFill>
              <a:srgbClr val="BFBFB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19"/>
            <p:cNvSpPr/>
            <p:nvPr/>
          </p:nvSpPr>
          <p:spPr>
            <a:xfrm>
              <a:off x="3853163" y="3007051"/>
              <a:ext cx="314955" cy="1387137"/>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62" name="Google Shape;462;p19"/>
          <p:cNvGrpSpPr/>
          <p:nvPr/>
        </p:nvGrpSpPr>
        <p:grpSpPr>
          <a:xfrm>
            <a:off x="1079958" y="1881257"/>
            <a:ext cx="1484448" cy="1353630"/>
            <a:chOff x="2616658" y="1881257"/>
            <a:chExt cx="1484448" cy="1353630"/>
          </a:xfrm>
        </p:grpSpPr>
        <p:sp>
          <p:nvSpPr>
            <p:cNvPr id="463" name="Google Shape;463;p19"/>
            <p:cNvSpPr/>
            <p:nvPr/>
          </p:nvSpPr>
          <p:spPr>
            <a:xfrm>
              <a:off x="2626888" y="2109800"/>
              <a:ext cx="1066539" cy="1110979"/>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64" name="Google Shape;464;p19"/>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BFBFBF">
                <a:alpha val="5921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19"/>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66" name="Google Shape;466;p19"/>
          <p:cNvGrpSpPr/>
          <p:nvPr/>
        </p:nvGrpSpPr>
        <p:grpSpPr>
          <a:xfrm>
            <a:off x="1145521" y="828471"/>
            <a:ext cx="1539504" cy="1223897"/>
            <a:chOff x="2682221" y="828471"/>
            <a:chExt cx="1539504" cy="1223897"/>
          </a:xfrm>
        </p:grpSpPr>
        <p:sp>
          <p:nvSpPr>
            <p:cNvPr id="467" name="Google Shape;467;p19"/>
            <p:cNvSpPr/>
            <p:nvPr/>
          </p:nvSpPr>
          <p:spPr>
            <a:xfrm>
              <a:off x="2693769" y="932163"/>
              <a:ext cx="1066540" cy="1110979"/>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68" name="Google Shape;468;p19"/>
            <p:cNvSpPr/>
            <p:nvPr/>
          </p:nvSpPr>
          <p:spPr>
            <a:xfrm>
              <a:off x="2682221" y="828471"/>
              <a:ext cx="1537738" cy="11109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9" name="Google Shape;469;p19"/>
            <p:cNvSpPr/>
            <p:nvPr/>
          </p:nvSpPr>
          <p:spPr>
            <a:xfrm>
              <a:off x="3749062" y="843507"/>
              <a:ext cx="472663" cy="1208861"/>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BFBFB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70" name="Google Shape;470;p19"/>
          <p:cNvGrpSpPr/>
          <p:nvPr/>
        </p:nvGrpSpPr>
        <p:grpSpPr>
          <a:xfrm>
            <a:off x="2519647" y="3020452"/>
            <a:ext cx="1333177" cy="1387137"/>
            <a:chOff x="7065401" y="3203510"/>
            <a:chExt cx="1237535" cy="1287624"/>
          </a:xfrm>
        </p:grpSpPr>
        <p:sp>
          <p:nvSpPr>
            <p:cNvPr id="471" name="Google Shape;471;p19"/>
            <p:cNvSpPr/>
            <p:nvPr/>
          </p:nvSpPr>
          <p:spPr>
            <a:xfrm>
              <a:off x="7065401" y="3437594"/>
              <a:ext cx="1065652" cy="1045029"/>
            </a:xfrm>
            <a:prstGeom prst="rect">
              <a:avLst/>
            </a:prstGeom>
            <a:solidFill>
              <a:srgbClr val="7CBE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2" name="Google Shape;472;p19"/>
            <p:cNvSpPr/>
            <p:nvPr/>
          </p:nvSpPr>
          <p:spPr>
            <a:xfrm>
              <a:off x="7065402" y="3217588"/>
              <a:ext cx="1237534" cy="233756"/>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119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3" name="Google Shape;473;p19"/>
            <p:cNvSpPr/>
            <p:nvPr/>
          </p:nvSpPr>
          <p:spPr>
            <a:xfrm>
              <a:off x="8120877" y="3203510"/>
              <a:ext cx="167951" cy="1287624"/>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159D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74" name="Google Shape;474;p19"/>
          <p:cNvGrpSpPr/>
          <p:nvPr/>
        </p:nvGrpSpPr>
        <p:grpSpPr>
          <a:xfrm>
            <a:off x="2575370" y="1921464"/>
            <a:ext cx="1322562" cy="1306723"/>
            <a:chOff x="4112070" y="1921464"/>
            <a:chExt cx="1322562" cy="1306723"/>
          </a:xfrm>
        </p:grpSpPr>
        <p:sp>
          <p:nvSpPr>
            <p:cNvPr id="475" name="Google Shape;475;p19"/>
            <p:cNvSpPr/>
            <p:nvPr/>
          </p:nvSpPr>
          <p:spPr>
            <a:xfrm>
              <a:off x="4115598" y="2102394"/>
              <a:ext cx="1148010" cy="1125793"/>
            </a:xfrm>
            <a:prstGeom prst="rect">
              <a:avLst/>
            </a:prstGeom>
            <a:solidFill>
              <a:srgbClr val="E897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76" name="Google Shape;476;p19"/>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146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7" name="Google Shape;477;p19"/>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C458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78" name="Google Shape;478;p19"/>
          <p:cNvGrpSpPr/>
          <p:nvPr/>
        </p:nvGrpSpPr>
        <p:grpSpPr>
          <a:xfrm>
            <a:off x="2474173" y="855982"/>
            <a:ext cx="1323243" cy="1229428"/>
            <a:chOff x="7023191" y="1194319"/>
            <a:chExt cx="1228314" cy="1141229"/>
          </a:xfrm>
        </p:grpSpPr>
        <p:sp>
          <p:nvSpPr>
            <p:cNvPr id="479" name="Google Shape;479;p19"/>
            <p:cNvSpPr/>
            <p:nvPr/>
          </p:nvSpPr>
          <p:spPr>
            <a:xfrm>
              <a:off x="7038524" y="1265035"/>
              <a:ext cx="1038151" cy="1065654"/>
            </a:xfrm>
            <a:prstGeom prst="rect">
              <a:avLst/>
            </a:prstGeom>
            <a:solidFill>
              <a:srgbClr val="DD79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80" name="Google Shape;480;p19"/>
            <p:cNvSpPr/>
            <p:nvPr/>
          </p:nvSpPr>
          <p:spPr>
            <a:xfrm>
              <a:off x="7023191" y="1198248"/>
              <a:ext cx="1211613" cy="75627"/>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A4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1" name="Google Shape;481;p19"/>
            <p:cNvSpPr/>
            <p:nvPr/>
          </p:nvSpPr>
          <p:spPr>
            <a:xfrm>
              <a:off x="8077333" y="1194319"/>
              <a:ext cx="174172" cy="1141229"/>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AB2D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82" name="Google Shape;482;p19"/>
          <p:cNvGrpSpPr/>
          <p:nvPr/>
        </p:nvGrpSpPr>
        <p:grpSpPr>
          <a:xfrm>
            <a:off x="3793570" y="3020805"/>
            <a:ext cx="1192841" cy="1377615"/>
            <a:chOff x="5330270" y="3020805"/>
            <a:chExt cx="1192841" cy="1377615"/>
          </a:xfrm>
        </p:grpSpPr>
        <p:sp>
          <p:nvSpPr>
            <p:cNvPr id="483" name="Google Shape;483;p19"/>
            <p:cNvSpPr/>
            <p:nvPr/>
          </p:nvSpPr>
          <p:spPr>
            <a:xfrm>
              <a:off x="5330270" y="3272627"/>
              <a:ext cx="1185041" cy="1125793"/>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84" name="Google Shape;484;p19"/>
            <p:cNvSpPr/>
            <p:nvPr/>
          </p:nvSpPr>
          <p:spPr>
            <a:xfrm>
              <a:off x="5334187" y="3020805"/>
              <a:ext cx="1188924" cy="266634"/>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85" name="Google Shape;485;p19"/>
          <p:cNvGrpSpPr/>
          <p:nvPr/>
        </p:nvGrpSpPr>
        <p:grpSpPr>
          <a:xfrm>
            <a:off x="3916659" y="1924638"/>
            <a:ext cx="1177637" cy="1282256"/>
            <a:chOff x="5453359" y="1924638"/>
            <a:chExt cx="1177637" cy="1282256"/>
          </a:xfrm>
        </p:grpSpPr>
        <p:sp>
          <p:nvSpPr>
            <p:cNvPr id="486" name="Google Shape;486;p19"/>
            <p:cNvSpPr/>
            <p:nvPr/>
          </p:nvSpPr>
          <p:spPr>
            <a:xfrm>
              <a:off x="5456181" y="2081102"/>
              <a:ext cx="1170230" cy="1125792"/>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87" name="Google Shape;487;p19"/>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88" name="Google Shape;488;p19"/>
          <p:cNvGrpSpPr/>
          <p:nvPr/>
        </p:nvGrpSpPr>
        <p:grpSpPr>
          <a:xfrm>
            <a:off x="3850667" y="798844"/>
            <a:ext cx="1173056" cy="1192452"/>
            <a:chOff x="5387367" y="798844"/>
            <a:chExt cx="1173056" cy="1192452"/>
          </a:xfrm>
        </p:grpSpPr>
        <p:sp>
          <p:nvSpPr>
            <p:cNvPr id="489" name="Google Shape;489;p19"/>
            <p:cNvSpPr/>
            <p:nvPr/>
          </p:nvSpPr>
          <p:spPr>
            <a:xfrm>
              <a:off x="5390193" y="880318"/>
              <a:ext cx="1170230" cy="1110978"/>
            </a:xfrm>
            <a:prstGeom prst="rect">
              <a:avLst/>
            </a:prstGeom>
            <a:solidFill>
              <a:srgbClr val="FFFFFF">
                <a:alpha val="74117"/>
              </a:srgb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90" name="Google Shape;490;p19"/>
            <p:cNvSpPr/>
            <p:nvPr/>
          </p:nvSpPr>
          <p:spPr>
            <a:xfrm>
              <a:off x="5387367" y="798844"/>
              <a:ext cx="1173053" cy="89584"/>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D9D9D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91" name="Google Shape;491;p19"/>
          <p:cNvSpPr txBox="1"/>
          <p:nvPr/>
        </p:nvSpPr>
        <p:spPr>
          <a:xfrm>
            <a:off x="5623800" y="779524"/>
            <a:ext cx="3183900" cy="351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900"/>
              </a:spcAft>
              <a:buClr>
                <a:schemeClr val="dk1"/>
              </a:buClr>
              <a:buSzPts val="1100"/>
              <a:buFont typeface="Arial"/>
              <a:buNone/>
            </a:pPr>
            <a:r>
              <a:rPr lang="en-US" sz="1600" b="1" i="0" u="none" strike="noStrike" cap="none">
                <a:solidFill>
                  <a:schemeClr val="dk1"/>
                </a:solidFill>
                <a:latin typeface="Roboto"/>
                <a:ea typeface="Roboto"/>
                <a:cs typeface="Roboto"/>
                <a:sym typeface="Roboto"/>
              </a:rPr>
              <a:t>La reconnaissance explicite des efforts en faveur de la recherche ouverte ou de la diversité, de l’équité et de l’inclusion (DEI) peut renforcer leur statut de composantes essentielles des valeurs universitaires.</a:t>
            </a:r>
            <a:endParaRPr sz="1200" b="0" i="0" u="none" strike="noStrike" cap="none">
              <a:solidFill>
                <a:srgbClr val="000000"/>
              </a:solidFill>
              <a:latin typeface="Roboto"/>
              <a:ea typeface="Roboto"/>
              <a:cs typeface="Roboto"/>
              <a:sym typeface="Roboto"/>
            </a:endParaRPr>
          </a:p>
        </p:txBody>
      </p:sp>
      <p:sp>
        <p:nvSpPr>
          <p:cNvPr id="492" name="Google Shape;492;p19"/>
          <p:cNvSpPr txBox="1">
            <a:spLocks noGrp="1"/>
          </p:cNvSpPr>
          <p:nvPr>
            <p:ph type="title"/>
          </p:nvPr>
        </p:nvSpPr>
        <p:spPr>
          <a:xfrm>
            <a:off x="5076597" y="4222893"/>
            <a:ext cx="1233000" cy="5079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600"/>
              </a:spcAft>
              <a:buClr>
                <a:schemeClr val="dk1"/>
              </a:buClr>
              <a:buSzPts val="1100"/>
              <a:buFont typeface="Arial"/>
              <a:buNone/>
            </a:pPr>
            <a:r>
              <a:rPr lang="en-US" sz="1600">
                <a:solidFill>
                  <a:srgbClr val="7F7F7F"/>
                </a:solidFill>
                <a:latin typeface="Roboto Medium"/>
                <a:ea typeface="Roboto Medium"/>
                <a:cs typeface="Roboto Medium"/>
                <a:sym typeface="Roboto Medium"/>
              </a:rPr>
              <a:t>Nouveaux publics</a:t>
            </a:r>
            <a:endParaRPr sz="1600">
              <a:solidFill>
                <a:srgbClr val="7F7F7F"/>
              </a:solidFill>
              <a:latin typeface="Roboto Medium"/>
              <a:ea typeface="Roboto Medium"/>
              <a:cs typeface="Roboto Medium"/>
              <a:sym typeface="Roboto Medium"/>
            </a:endParaRPr>
          </a:p>
        </p:txBody>
      </p:sp>
      <p:sp>
        <p:nvSpPr>
          <p:cNvPr id="493" name="Google Shape;493;p19"/>
          <p:cNvSpPr txBox="1"/>
          <p:nvPr/>
        </p:nvSpPr>
        <p:spPr>
          <a:xfrm>
            <a:off x="-75855" y="244003"/>
            <a:ext cx="1233000" cy="5079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600"/>
              </a:spcAft>
              <a:buClr>
                <a:schemeClr val="dk1"/>
              </a:buClr>
              <a:buSzPts val="1100"/>
              <a:buFont typeface="Arial"/>
              <a:buNone/>
            </a:pPr>
            <a:r>
              <a:rPr lang="en-US" sz="1600" b="0" i="0" u="none" strike="noStrike" cap="none">
                <a:solidFill>
                  <a:srgbClr val="7F7F7F"/>
                </a:solidFill>
                <a:latin typeface="Roboto Medium"/>
                <a:ea typeface="Roboto Medium"/>
                <a:cs typeface="Roboto Medium"/>
                <a:sym typeface="Roboto Medium"/>
              </a:rPr>
              <a:t>Échelle d’influence</a:t>
            </a:r>
            <a:endParaRPr sz="12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453144" y="343850"/>
            <a:ext cx="8199789" cy="535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100"/>
              <a:buNone/>
            </a:pPr>
            <a:r>
              <a:rPr lang="en-US" sz="2300" dirty="0" err="1">
                <a:latin typeface="Roboto Medium"/>
                <a:ea typeface="Roboto Medium"/>
                <a:cs typeface="Roboto Medium"/>
                <a:sym typeface="Roboto Medium"/>
              </a:rPr>
              <a:t>Évaluation</a:t>
            </a:r>
            <a:r>
              <a:rPr lang="en-US" sz="2300" dirty="0">
                <a:latin typeface="Roboto Medium"/>
                <a:ea typeface="Roboto Medium"/>
                <a:cs typeface="Roboto Medium"/>
                <a:sym typeface="Roboto Medium"/>
              </a:rPr>
              <a:t> de la recherche : un </a:t>
            </a:r>
            <a:r>
              <a:rPr lang="en-US" sz="2300" dirty="0" err="1">
                <a:latin typeface="Roboto Medium"/>
                <a:ea typeface="Roboto Medium"/>
                <a:cs typeface="Roboto Medium"/>
                <a:sym typeface="Roboto Medium"/>
              </a:rPr>
              <a:t>défi</a:t>
            </a:r>
            <a:r>
              <a:rPr lang="en-US" sz="2300" dirty="0">
                <a:latin typeface="Roboto Medium"/>
                <a:ea typeface="Roboto Medium"/>
                <a:cs typeface="Roboto Medium"/>
                <a:sym typeface="Roboto Medium"/>
              </a:rPr>
              <a:t> pour le </a:t>
            </a:r>
            <a:r>
              <a:rPr lang="en-US" sz="2300" i="1" dirty="0">
                <a:latin typeface="Roboto Medium"/>
                <a:ea typeface="Roboto Medium"/>
                <a:cs typeface="Roboto Medium"/>
                <a:sym typeface="Roboto Medium"/>
              </a:rPr>
              <a:t>design des </a:t>
            </a:r>
            <a:r>
              <a:rPr lang="en-US" sz="2300" i="1" dirty="0" err="1">
                <a:latin typeface="Roboto Medium"/>
                <a:ea typeface="Roboto Medium"/>
                <a:cs typeface="Roboto Medium"/>
                <a:sym typeface="Roboto Medium"/>
              </a:rPr>
              <a:t>systèmes</a:t>
            </a:r>
            <a:r>
              <a:rPr lang="en-US" sz="2300" i="1" dirty="0">
                <a:latin typeface="Roboto Medium"/>
                <a:ea typeface="Roboto Medium"/>
                <a:cs typeface="Roboto Medium"/>
                <a:sym typeface="Roboto Medium"/>
              </a:rPr>
              <a:t> </a:t>
            </a:r>
            <a:r>
              <a:rPr lang="en-US" sz="2300" i="1" dirty="0" err="1">
                <a:latin typeface="Roboto Medium"/>
                <a:ea typeface="Roboto Medium"/>
                <a:cs typeface="Roboto Medium"/>
                <a:sym typeface="Roboto Medium"/>
              </a:rPr>
              <a:t>comportementaux</a:t>
            </a:r>
            <a:br>
              <a:rPr lang="en-US" sz="2300" dirty="0">
                <a:latin typeface="Roboto Medium"/>
                <a:ea typeface="Roboto Medium"/>
                <a:cs typeface="Roboto Medium"/>
                <a:sym typeface="Roboto Medium"/>
              </a:rPr>
            </a:br>
            <a:endParaRPr sz="2300" dirty="0">
              <a:latin typeface="Roboto Medium"/>
              <a:ea typeface="Roboto Medium"/>
              <a:cs typeface="Roboto Medium"/>
              <a:sym typeface="Roboto Medium"/>
            </a:endParaRPr>
          </a:p>
        </p:txBody>
      </p:sp>
      <p:sp>
        <p:nvSpPr>
          <p:cNvPr id="65" name="Google Shape;65;p2"/>
          <p:cNvSpPr txBox="1"/>
          <p:nvPr/>
        </p:nvSpPr>
        <p:spPr>
          <a:xfrm>
            <a:off x="453144" y="1240015"/>
            <a:ext cx="8103834"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dirty="0">
                <a:solidFill>
                  <a:schemeClr val="dk1"/>
                </a:solidFill>
                <a:latin typeface="Roboto Medium"/>
                <a:ea typeface="Roboto Medium"/>
                <a:cs typeface="Roboto Medium"/>
                <a:sym typeface="Roboto Medium"/>
              </a:rPr>
              <a:t>Le design </a:t>
            </a:r>
            <a:r>
              <a:rPr lang="en-US" sz="1800" b="0" i="0" u="none" strike="noStrike" cap="none" dirty="0" err="1">
                <a:solidFill>
                  <a:schemeClr val="dk1"/>
                </a:solidFill>
                <a:latin typeface="Roboto Medium"/>
                <a:ea typeface="Roboto Medium"/>
                <a:cs typeface="Roboto Medium"/>
                <a:sym typeface="Roboto Medium"/>
              </a:rPr>
              <a:t>comportemental</a:t>
            </a:r>
            <a:r>
              <a:rPr lang="en-US" sz="1800" b="0" i="0" u="none" strike="noStrike" cap="none" dirty="0">
                <a:solidFill>
                  <a:schemeClr val="dk1"/>
                </a:solidFill>
                <a:latin typeface="Roboto Medium"/>
                <a:ea typeface="Roboto Medium"/>
                <a:cs typeface="Roboto Medium"/>
                <a:sym typeface="Roboto Medium"/>
              </a:rPr>
              <a:t> (sciences </a:t>
            </a:r>
            <a:r>
              <a:rPr lang="en-US" sz="1800" b="0" i="0" u="none" strike="noStrike" cap="none" dirty="0" err="1">
                <a:solidFill>
                  <a:schemeClr val="dk1"/>
                </a:solidFill>
                <a:latin typeface="Roboto Medium"/>
                <a:ea typeface="Roboto Medium"/>
                <a:cs typeface="Roboto Medium"/>
                <a:sym typeface="Roboto Medium"/>
              </a:rPr>
              <a:t>comportementales</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appliquées</a:t>
            </a:r>
            <a:r>
              <a:rPr lang="en-US" sz="1800" b="0" i="0" u="none" strike="noStrike" cap="none" dirty="0">
                <a:solidFill>
                  <a:schemeClr val="dk1"/>
                </a:solidFill>
                <a:latin typeface="Roboto Medium"/>
                <a:ea typeface="Roboto Medium"/>
                <a:cs typeface="Roboto Medium"/>
                <a:sym typeface="Roboto Medium"/>
              </a:rPr>
              <a:t>) applique les </a:t>
            </a:r>
            <a:r>
              <a:rPr lang="en-US" sz="1800" b="0" i="0" u="none" strike="noStrike" cap="none" dirty="0" err="1">
                <a:solidFill>
                  <a:schemeClr val="dk1"/>
                </a:solidFill>
                <a:latin typeface="Roboto Medium"/>
                <a:ea typeface="Roboto Medium"/>
                <a:cs typeface="Roboto Medium"/>
                <a:sym typeface="Roboto Medium"/>
              </a:rPr>
              <a:t>connaissances</a:t>
            </a:r>
            <a:r>
              <a:rPr lang="en-US" sz="1800" b="0" i="0" u="none" strike="noStrike" cap="none" dirty="0">
                <a:solidFill>
                  <a:schemeClr val="dk1"/>
                </a:solidFill>
                <a:latin typeface="Roboto Medium"/>
                <a:ea typeface="Roboto Medium"/>
                <a:cs typeface="Roboto Medium"/>
                <a:sym typeface="Roboto Medium"/>
              </a:rPr>
              <a:t> issues de la recherche </a:t>
            </a:r>
            <a:r>
              <a:rPr lang="en-US" sz="1800" b="0" i="0" u="none" strike="noStrike" cap="none" dirty="0" err="1">
                <a:solidFill>
                  <a:schemeClr val="dk1"/>
                </a:solidFill>
                <a:latin typeface="Roboto Medium"/>
                <a:ea typeface="Roboto Medium"/>
                <a:cs typeface="Roboto Medium"/>
                <a:sym typeface="Roboto Medium"/>
              </a:rPr>
              <a:t>scientifique</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à</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nos</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comportements</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allant</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à</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l’encontre</a:t>
            </a:r>
            <a:r>
              <a:rPr lang="en-US" sz="1800" b="0" i="0" u="none" strike="noStrike" cap="none" dirty="0">
                <a:solidFill>
                  <a:schemeClr val="dk1"/>
                </a:solidFill>
                <a:latin typeface="Roboto Medium"/>
                <a:ea typeface="Roboto Medium"/>
                <a:cs typeface="Roboto Medium"/>
                <a:sym typeface="Roboto Medium"/>
              </a:rPr>
              <a:t> de </a:t>
            </a:r>
            <a:r>
              <a:rPr lang="en-US" sz="1800" b="0" i="0" u="none" strike="noStrike" cap="none" dirty="0" err="1">
                <a:solidFill>
                  <a:schemeClr val="dk1"/>
                </a:solidFill>
                <a:latin typeface="Roboto Medium"/>
                <a:ea typeface="Roboto Medium"/>
                <a:cs typeface="Roboto Medium"/>
                <a:sym typeface="Roboto Medium"/>
              </a:rPr>
              <a:t>nos</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propres</a:t>
            </a:r>
            <a:r>
              <a:rPr lang="en-US" sz="1800" b="0" i="0" u="none" strike="noStrike" cap="none" dirty="0">
                <a:solidFill>
                  <a:schemeClr val="dk1"/>
                </a:solidFill>
                <a:latin typeface="Roboto Medium"/>
                <a:ea typeface="Roboto Medium"/>
                <a:cs typeface="Roboto Medium"/>
                <a:sym typeface="Roboto Medium"/>
              </a:rPr>
              <a:t> </a:t>
            </a:r>
            <a:r>
              <a:rPr lang="en-US" sz="1800" b="0" i="0" u="none" strike="noStrike" cap="none" dirty="0" err="1">
                <a:solidFill>
                  <a:schemeClr val="dk1"/>
                </a:solidFill>
                <a:latin typeface="Roboto Medium"/>
                <a:ea typeface="Roboto Medium"/>
                <a:cs typeface="Roboto Medium"/>
                <a:sym typeface="Roboto Medium"/>
              </a:rPr>
              <a:t>intérêts</a:t>
            </a:r>
            <a:r>
              <a:rPr lang="en-US" sz="1800" b="0" i="0" u="none" strike="noStrike" cap="none" dirty="0">
                <a:solidFill>
                  <a:schemeClr val="dk1"/>
                </a:solidFill>
                <a:latin typeface="Roboto Medium"/>
                <a:ea typeface="Roboto Medium"/>
                <a:cs typeface="Roboto Medium"/>
                <a:sym typeface="Roboto Medium"/>
              </a:rPr>
              <a:t>.</a:t>
            </a:r>
            <a:endParaRPr sz="1200" b="0" i="0" u="none" strike="noStrike" cap="none" dirty="0">
              <a:solidFill>
                <a:srgbClr val="000000"/>
              </a:solidFill>
              <a:latin typeface="Roboto Medium"/>
              <a:ea typeface="Roboto Medium"/>
              <a:cs typeface="Roboto Medium"/>
              <a:sym typeface="Roboto Medium"/>
            </a:endParaRPr>
          </a:p>
          <a:p>
            <a:pPr marL="285750" marR="0" lvl="0" indent="-279400" algn="l" rtl="0">
              <a:lnSpc>
                <a:spcPct val="100000"/>
              </a:lnSpc>
              <a:spcBef>
                <a:spcPts val="1200"/>
              </a:spcBef>
              <a:spcAft>
                <a:spcPts val="0"/>
              </a:spcAft>
              <a:buClr>
                <a:schemeClr val="dk1"/>
              </a:buClr>
              <a:buSzPts val="1000"/>
              <a:buFont typeface="Roboto"/>
              <a:buChar char="•"/>
            </a:pPr>
            <a:r>
              <a:rPr lang="en-US" sz="1600" b="0" i="0" u="none" strike="noStrike" cap="none" dirty="0">
                <a:solidFill>
                  <a:schemeClr val="dk1"/>
                </a:solidFill>
                <a:latin typeface="Roboto"/>
                <a:ea typeface="Roboto"/>
                <a:cs typeface="Roboto"/>
                <a:sym typeface="Roboto"/>
              </a:rPr>
              <a:t>Le </a:t>
            </a:r>
            <a:r>
              <a:rPr lang="en-US" sz="1600" b="0" i="0" u="none" strike="noStrike" cap="none" dirty="0" err="1">
                <a:solidFill>
                  <a:schemeClr val="dk1"/>
                </a:solidFill>
                <a:latin typeface="Roboto"/>
                <a:ea typeface="Roboto"/>
                <a:cs typeface="Roboto"/>
                <a:sym typeface="Roboto"/>
              </a:rPr>
              <a:t>comportement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est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souvent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moins</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une</a:t>
            </a:r>
            <a:r>
              <a:rPr lang="en-US" sz="1600" b="0" i="0" u="none" strike="noStrike" cap="none" dirty="0">
                <a:solidFill>
                  <a:schemeClr val="dk1"/>
                </a:solidFill>
                <a:latin typeface="Roboto"/>
                <a:ea typeface="Roboto"/>
                <a:cs typeface="Roboto"/>
                <a:sym typeface="Roboto"/>
              </a:rPr>
              <a:t> question de </a:t>
            </a:r>
            <a:r>
              <a:rPr lang="en-US" sz="1600" b="0" i="0" u="none" strike="noStrike" cap="none" dirty="0" err="1">
                <a:solidFill>
                  <a:schemeClr val="dk1"/>
                </a:solidFill>
                <a:latin typeface="Roboto"/>
                <a:ea typeface="Roboto"/>
                <a:cs typeface="Roboto"/>
                <a:sym typeface="Roboto"/>
              </a:rPr>
              <a:t>comportement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irrationnel</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ou</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rationnel</a:t>
            </a:r>
            <a:r>
              <a:rPr lang="en-US" sz="1600" b="0" i="0" u="none" strike="noStrike" cap="none" dirty="0">
                <a:solidFill>
                  <a:schemeClr val="dk1"/>
                </a:solidFill>
                <a:latin typeface="Roboto"/>
                <a:ea typeface="Roboto"/>
                <a:cs typeface="Roboto"/>
                <a:sym typeface="Roboto"/>
              </a:rPr>
              <a:t> que de </a:t>
            </a:r>
            <a:r>
              <a:rPr lang="en-US" sz="1600" b="0" i="0" u="none" strike="noStrike" cap="none" dirty="0" err="1">
                <a:solidFill>
                  <a:schemeClr val="dk1"/>
                </a:solidFill>
                <a:latin typeface="Roboto"/>
                <a:ea typeface="Roboto"/>
                <a:cs typeface="Roboto"/>
                <a:sym typeface="Roboto"/>
              </a:rPr>
              <a:t>compromis</a:t>
            </a:r>
            <a:r>
              <a:rPr lang="en-US" sz="1600" b="0" i="0" u="none" strike="noStrike" cap="none" dirty="0">
                <a:solidFill>
                  <a:schemeClr val="dk1"/>
                </a:solidFill>
                <a:latin typeface="Roboto"/>
                <a:ea typeface="Roboto"/>
                <a:cs typeface="Roboto"/>
                <a:sym typeface="Roboto"/>
              </a:rPr>
              <a:t> (c.-</a:t>
            </a:r>
            <a:r>
              <a:rPr lang="en-US" sz="1600" b="0" i="0" u="none" strike="noStrike" cap="none" dirty="0" err="1">
                <a:solidFill>
                  <a:schemeClr val="dk1"/>
                </a:solidFill>
                <a:latin typeface="Roboto"/>
                <a:ea typeface="Roboto"/>
                <a:cs typeface="Roboto"/>
                <a:sym typeface="Roboto"/>
              </a:rPr>
              <a:t>à</a:t>
            </a:r>
            <a:r>
              <a:rPr lang="en-US" sz="1600" b="0" i="0" u="none" strike="noStrike" cap="none" dirty="0">
                <a:solidFill>
                  <a:schemeClr val="dk1"/>
                </a:solidFill>
                <a:latin typeface="Roboto"/>
                <a:ea typeface="Roboto"/>
                <a:cs typeface="Roboto"/>
                <a:sym typeface="Roboto"/>
              </a:rPr>
              <a:t>-d. </a:t>
            </a:r>
            <a:r>
              <a:rPr lang="en-US" sz="1600" b="0" i="0" u="none" strike="noStrike" cap="none" dirty="0" err="1">
                <a:solidFill>
                  <a:schemeClr val="dk1"/>
                </a:solidFill>
                <a:latin typeface="Roboto"/>
                <a:ea typeface="Roboto"/>
                <a:cs typeface="Roboto"/>
                <a:sym typeface="Roboto"/>
              </a:rPr>
              <a:t>publier</a:t>
            </a:r>
            <a:r>
              <a:rPr lang="en-US" sz="1600" b="0" i="0" u="none" strike="noStrike" cap="none" dirty="0">
                <a:solidFill>
                  <a:schemeClr val="dk1"/>
                </a:solidFill>
                <a:latin typeface="Roboto"/>
                <a:ea typeface="Roboto"/>
                <a:cs typeface="Roboto"/>
                <a:sym typeface="Roboto"/>
              </a:rPr>
              <a:t> pour </a:t>
            </a:r>
            <a:r>
              <a:rPr lang="en-US" sz="1600" b="0" i="0" u="none" strike="noStrike" cap="none" dirty="0" err="1">
                <a:solidFill>
                  <a:schemeClr val="dk1"/>
                </a:solidFill>
                <a:latin typeface="Roboto"/>
                <a:ea typeface="Roboto"/>
                <a:cs typeface="Roboto"/>
                <a:sym typeface="Roboto"/>
              </a:rPr>
              <a:t>obtenir</a:t>
            </a:r>
            <a:r>
              <a:rPr lang="en-US" sz="1600" b="0" i="0" u="none" strike="noStrike" cap="none" dirty="0">
                <a:solidFill>
                  <a:schemeClr val="dk1"/>
                </a:solidFill>
                <a:latin typeface="Roboto"/>
                <a:ea typeface="Roboto"/>
                <a:cs typeface="Roboto"/>
                <a:sym typeface="Roboto"/>
              </a:rPr>
              <a:t> des citations et des </a:t>
            </a:r>
            <a:r>
              <a:rPr lang="en-US" sz="1600" b="0" i="0" u="none" strike="noStrike" cap="none" dirty="0" err="1">
                <a:solidFill>
                  <a:schemeClr val="dk1"/>
                </a:solidFill>
                <a:latin typeface="Roboto"/>
                <a:ea typeface="Roboto"/>
                <a:cs typeface="Roboto"/>
                <a:sym typeface="Roboto"/>
              </a:rPr>
              <a:t>lecteurs</a:t>
            </a:r>
            <a:r>
              <a:rPr lang="en-US" sz="1600" b="0" i="0" u="none" strike="noStrike" cap="none" dirty="0">
                <a:solidFill>
                  <a:schemeClr val="dk1"/>
                </a:solidFill>
                <a:latin typeface="Roboto"/>
                <a:ea typeface="Roboto"/>
                <a:cs typeface="Roboto"/>
                <a:sym typeface="Roboto"/>
              </a:rPr>
              <a:t> &gt; se </a:t>
            </a:r>
            <a:r>
              <a:rPr lang="en-US" sz="1600" b="0" i="0" u="none" strike="noStrike" cap="none" dirty="0" err="1">
                <a:solidFill>
                  <a:schemeClr val="dk1"/>
                </a:solidFill>
                <a:latin typeface="Roboto"/>
                <a:ea typeface="Roboto"/>
                <a:cs typeface="Roboto"/>
                <a:sym typeface="Roboto"/>
              </a:rPr>
              <a:t>concentrer</a:t>
            </a:r>
            <a:r>
              <a:rPr lang="en-US" sz="1600" b="0" i="0" u="none" strike="noStrike" cap="none" dirty="0">
                <a:solidFill>
                  <a:schemeClr val="dk1"/>
                </a:solidFill>
                <a:latin typeface="Roboto"/>
                <a:ea typeface="Roboto"/>
                <a:cs typeface="Roboto"/>
                <a:sym typeface="Roboto"/>
              </a:rPr>
              <a:t> sur </a:t>
            </a:r>
            <a:r>
              <a:rPr lang="en-US" sz="1600" b="0" i="0" u="none" strike="noStrike" cap="none" dirty="0" err="1">
                <a:solidFill>
                  <a:schemeClr val="dk1"/>
                </a:solidFill>
                <a:latin typeface="Roboto"/>
                <a:ea typeface="Roboto"/>
                <a:cs typeface="Roboto"/>
                <a:sym typeface="Roboto"/>
              </a:rPr>
              <a:t>d’autres</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formes</a:t>
            </a:r>
            <a:r>
              <a:rPr lang="en-US" sz="1600" b="0" i="0" u="none" strike="noStrike" cap="none" dirty="0">
                <a:solidFill>
                  <a:schemeClr val="dk1"/>
                </a:solidFill>
                <a:latin typeface="Roboto"/>
                <a:ea typeface="Roboto"/>
                <a:cs typeface="Roboto"/>
                <a:sym typeface="Roboto"/>
              </a:rPr>
              <a:t> de travail </a:t>
            </a:r>
            <a:r>
              <a:rPr lang="en-US" sz="1600" b="0" i="0" u="none" strike="noStrike" cap="none" dirty="0" err="1">
                <a:solidFill>
                  <a:schemeClr val="dk1"/>
                </a:solidFill>
                <a:latin typeface="Roboto"/>
                <a:ea typeface="Roboto"/>
                <a:cs typeface="Roboto"/>
                <a:sym typeface="Roboto"/>
              </a:rPr>
              <a:t>significatives</a:t>
            </a:r>
            <a:r>
              <a:rPr lang="en-US" sz="1600" b="0" i="0" u="none" strike="noStrike" cap="none" dirty="0">
                <a:solidFill>
                  <a:schemeClr val="dk1"/>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a:p>
            <a:pPr marL="285750" marR="0" lvl="0" indent="-279400" algn="l" rtl="0">
              <a:lnSpc>
                <a:spcPct val="100000"/>
              </a:lnSpc>
              <a:spcBef>
                <a:spcPts val="1200"/>
              </a:spcBef>
              <a:spcAft>
                <a:spcPts val="0"/>
              </a:spcAft>
              <a:buClr>
                <a:schemeClr val="dk1"/>
              </a:buClr>
              <a:buSzPts val="1000"/>
              <a:buFont typeface="Roboto"/>
              <a:buChar char="•"/>
            </a:pPr>
            <a:r>
              <a:rPr lang="en-US" sz="1600" b="0" i="0" u="none" strike="noStrike" cap="none" dirty="0">
                <a:solidFill>
                  <a:schemeClr val="dk1"/>
                </a:solidFill>
                <a:latin typeface="Roboto"/>
                <a:ea typeface="Roboto"/>
                <a:cs typeface="Roboto"/>
                <a:sym typeface="Roboto"/>
              </a:rPr>
              <a:t>Les </a:t>
            </a:r>
            <a:r>
              <a:rPr lang="en-US" sz="1600" b="0" i="0" u="none" strike="noStrike" cap="none" dirty="0" err="1">
                <a:solidFill>
                  <a:schemeClr val="dk1"/>
                </a:solidFill>
                <a:latin typeface="Roboto"/>
                <a:ea typeface="Roboto"/>
                <a:cs typeface="Roboto"/>
                <a:sym typeface="Roboto"/>
              </a:rPr>
              <a:t>contraintes</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structurelles</a:t>
            </a:r>
            <a:r>
              <a:rPr lang="en-US" sz="1600" b="0" i="0" u="none" strike="noStrike" cap="none" dirty="0">
                <a:solidFill>
                  <a:schemeClr val="dk1"/>
                </a:solidFill>
                <a:latin typeface="Roboto"/>
                <a:ea typeface="Roboto"/>
                <a:cs typeface="Roboto"/>
                <a:sym typeface="Roboto"/>
              </a:rPr>
              <a:t> (« infrastructure de </a:t>
            </a:r>
            <a:r>
              <a:rPr lang="en-US" sz="1600" b="0" i="0" u="none" strike="noStrike" cap="none" dirty="0" err="1">
                <a:solidFill>
                  <a:schemeClr val="dk1"/>
                </a:solidFill>
                <a:latin typeface="Roboto"/>
                <a:ea typeface="Roboto"/>
                <a:cs typeface="Roboto"/>
                <a:sym typeface="Roboto"/>
              </a:rPr>
              <a:t>choix</a:t>
            </a:r>
            <a:r>
              <a:rPr lang="en-US" sz="1600" b="0" i="0" u="none" strike="noStrike" cap="none" dirty="0">
                <a:solidFill>
                  <a:schemeClr val="dk1"/>
                </a:solidFill>
                <a:latin typeface="Roboto"/>
                <a:ea typeface="Roboto"/>
                <a:cs typeface="Roboto"/>
                <a:sym typeface="Roboto"/>
              </a:rPr>
              <a:t> ») de </a:t>
            </a:r>
            <a:r>
              <a:rPr lang="en-US" sz="1600" b="0" i="0" u="none" strike="noStrike" cap="none" dirty="0" err="1">
                <a:solidFill>
                  <a:schemeClr val="dk1"/>
                </a:solidFill>
                <a:latin typeface="Roboto"/>
                <a:ea typeface="Roboto"/>
                <a:cs typeface="Roboto"/>
                <a:sym typeface="Roboto"/>
              </a:rPr>
              <a:t>l’évaluation</a:t>
            </a:r>
            <a:r>
              <a:rPr lang="en-US" sz="1600" b="0" i="0" u="none" strike="noStrike" cap="none" dirty="0">
                <a:solidFill>
                  <a:schemeClr val="dk1"/>
                </a:solidFill>
                <a:latin typeface="Roboto"/>
                <a:ea typeface="Roboto"/>
                <a:cs typeface="Roboto"/>
                <a:sym typeface="Roboto"/>
              </a:rPr>
              <a:t> de la recherche — citations, FI de revues, </a:t>
            </a:r>
            <a:r>
              <a:rPr lang="en-US" sz="1600" b="0" i="0" u="none" strike="noStrike" cap="none" dirty="0" err="1">
                <a:solidFill>
                  <a:schemeClr val="dk1"/>
                </a:solidFill>
                <a:latin typeface="Roboto"/>
                <a:ea typeface="Roboto"/>
                <a:cs typeface="Roboto"/>
                <a:sym typeface="Roboto"/>
              </a:rPr>
              <a:t>processus</a:t>
            </a:r>
            <a:r>
              <a:rPr lang="en-US" sz="1600" b="0" i="0" u="none" strike="noStrike" cap="none" dirty="0">
                <a:solidFill>
                  <a:schemeClr val="dk1"/>
                </a:solidFill>
                <a:latin typeface="Roboto"/>
                <a:ea typeface="Roboto"/>
                <a:cs typeface="Roboto"/>
                <a:sym typeface="Roboto"/>
              </a:rPr>
              <a:t> de </a:t>
            </a:r>
            <a:r>
              <a:rPr lang="en-US" sz="1600" b="0" i="0" u="none" strike="noStrike" cap="none" dirty="0" err="1">
                <a:solidFill>
                  <a:schemeClr val="dk1"/>
                </a:solidFill>
                <a:latin typeface="Roboto"/>
                <a:ea typeface="Roboto"/>
                <a:cs typeface="Roboto"/>
                <a:sym typeface="Roboto"/>
              </a:rPr>
              <a:t>titularisation</a:t>
            </a:r>
            <a:r>
              <a:rPr lang="en-US" sz="1600" b="0" i="0" u="none" strike="noStrike" cap="none" dirty="0">
                <a:solidFill>
                  <a:schemeClr val="dk1"/>
                </a:solidFill>
                <a:latin typeface="Roboto"/>
                <a:ea typeface="Roboto"/>
                <a:cs typeface="Roboto"/>
                <a:sym typeface="Roboto"/>
              </a:rPr>
              <a:t> — </a:t>
            </a:r>
            <a:r>
              <a:rPr lang="en-US" sz="1600" b="0" i="0" u="none" strike="noStrike" cap="none" dirty="0" err="1">
                <a:solidFill>
                  <a:schemeClr val="dk1"/>
                </a:solidFill>
                <a:latin typeface="Roboto"/>
                <a:ea typeface="Roboto"/>
                <a:cs typeface="Roboto"/>
                <a:sym typeface="Roboto"/>
              </a:rPr>
              <a:t>influencent</a:t>
            </a:r>
            <a:r>
              <a:rPr lang="en-US" sz="1600" b="0" i="0" u="none" strike="noStrike" cap="none" dirty="0">
                <a:solidFill>
                  <a:schemeClr val="dk1"/>
                </a:solidFill>
                <a:latin typeface="Roboto"/>
                <a:ea typeface="Roboto"/>
                <a:cs typeface="Roboto"/>
                <a:sym typeface="Roboto"/>
              </a:rPr>
              <a:t> la manière </a:t>
            </a:r>
            <a:r>
              <a:rPr lang="en-US" sz="1600" b="0" i="0" u="none" strike="noStrike" cap="none" dirty="0" err="1">
                <a:solidFill>
                  <a:schemeClr val="dk1"/>
                </a:solidFill>
                <a:latin typeface="Roboto"/>
                <a:ea typeface="Roboto"/>
                <a:cs typeface="Roboto"/>
                <a:sym typeface="Roboto"/>
              </a:rPr>
              <a:t>dont</a:t>
            </a:r>
            <a:r>
              <a:rPr lang="en-US" sz="1600" b="0" i="0" u="none" strike="noStrike" cap="none" dirty="0">
                <a:solidFill>
                  <a:schemeClr val="dk1"/>
                </a:solidFill>
                <a:latin typeface="Roboto"/>
                <a:ea typeface="Roboto"/>
                <a:cs typeface="Roboto"/>
                <a:sym typeface="Roboto"/>
              </a:rPr>
              <a:t> les options et les </a:t>
            </a:r>
            <a:r>
              <a:rPr lang="en-US" sz="1600" b="0" i="0" u="none" strike="noStrike" cap="none" dirty="0" err="1">
                <a:solidFill>
                  <a:schemeClr val="dk1"/>
                </a:solidFill>
                <a:latin typeface="Roboto"/>
                <a:ea typeface="Roboto"/>
                <a:cs typeface="Roboto"/>
                <a:sym typeface="Roboto"/>
              </a:rPr>
              <a:t>choix</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sont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perçus</a:t>
            </a:r>
            <a:r>
              <a:rPr lang="en-US" sz="1600" b="0" i="0" u="none" strike="noStrike" cap="none" dirty="0">
                <a:solidFill>
                  <a:schemeClr val="dk1"/>
                </a:solidFill>
                <a:latin typeface="Roboto"/>
                <a:ea typeface="Roboto"/>
                <a:cs typeface="Roboto"/>
                <a:sym typeface="Roboto"/>
              </a:rPr>
              <a:t> par les </a:t>
            </a:r>
            <a:r>
              <a:rPr lang="en-US" sz="1600" b="0" i="0" u="none" strike="noStrike" cap="none" dirty="0" err="1">
                <a:solidFill>
                  <a:schemeClr val="dk1"/>
                </a:solidFill>
                <a:latin typeface="Roboto"/>
                <a:ea typeface="Roboto"/>
                <a:cs typeface="Roboto"/>
                <a:sym typeface="Roboto"/>
              </a:rPr>
              <a:t>chercheurs</a:t>
            </a:r>
            <a:r>
              <a:rPr lang="en-US" sz="1600" b="0" i="0" u="none" strike="noStrike" cap="none" dirty="0">
                <a:solidFill>
                  <a:schemeClr val="dk1"/>
                </a:solidFill>
                <a:latin typeface="Roboto"/>
                <a:ea typeface="Roboto"/>
                <a:cs typeface="Roboto"/>
                <a:sym typeface="Roboto"/>
              </a:rPr>
              <a:t> et les institutions. </a:t>
            </a:r>
            <a:endParaRPr sz="1600" b="0" i="0" u="none" strike="noStrike" cap="none" dirty="0">
              <a:solidFill>
                <a:schemeClr val="dk1"/>
              </a:solidFill>
              <a:latin typeface="Roboto"/>
              <a:ea typeface="Roboto"/>
              <a:cs typeface="Roboto"/>
              <a:sym typeface="Roboto"/>
            </a:endParaRPr>
          </a:p>
          <a:p>
            <a:pPr marL="285750" marR="0" lvl="0" indent="-279400" algn="l" rtl="0">
              <a:lnSpc>
                <a:spcPct val="100000"/>
              </a:lnSpc>
              <a:spcBef>
                <a:spcPts val="1200"/>
              </a:spcBef>
              <a:spcAft>
                <a:spcPts val="0"/>
              </a:spcAft>
              <a:buClr>
                <a:schemeClr val="dk1"/>
              </a:buClr>
              <a:buSzPts val="1000"/>
              <a:buFont typeface="Roboto"/>
              <a:buChar char="•"/>
            </a:pPr>
            <a:r>
              <a:rPr lang="en-US" sz="1600" b="0" i="0" u="none" strike="noStrike" cap="none" dirty="0">
                <a:solidFill>
                  <a:schemeClr val="dk1"/>
                </a:solidFill>
                <a:latin typeface="Roboto"/>
                <a:ea typeface="Roboto"/>
                <a:cs typeface="Roboto"/>
                <a:sym typeface="Roboto"/>
              </a:rPr>
              <a:t>Ce qui </a:t>
            </a:r>
            <a:r>
              <a:rPr lang="en-US" sz="1600" b="0" i="0" u="none" strike="noStrike" cap="none" dirty="0" err="1">
                <a:solidFill>
                  <a:schemeClr val="dk1"/>
                </a:solidFill>
                <a:latin typeface="Roboto"/>
                <a:ea typeface="Roboto"/>
                <a:cs typeface="Roboto"/>
                <a:sym typeface="Roboto"/>
              </a:rPr>
              <a:t>est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mesuré</a:t>
            </a:r>
            <a:r>
              <a:rPr lang="en-US" sz="1600" b="0" i="0" u="none" strike="noStrike" cap="none" dirty="0">
                <a:solidFill>
                  <a:schemeClr val="dk1"/>
                </a:solidFill>
                <a:latin typeface="Roboto"/>
                <a:ea typeface="Roboto"/>
                <a:cs typeface="Roboto"/>
                <a:sym typeface="Roboto"/>
              </a:rPr>
              <a:t> a de </a:t>
            </a:r>
            <a:r>
              <a:rPr lang="en-US" sz="1600" b="0" i="0" u="none" strike="noStrike" cap="none" dirty="0" err="1">
                <a:solidFill>
                  <a:schemeClr val="dk1"/>
                </a:solidFill>
                <a:latin typeface="Roboto"/>
                <a:ea typeface="Roboto"/>
                <a:cs typeface="Roboto"/>
                <a:sym typeface="Roboto"/>
              </a:rPr>
              <a:t>l’importance</a:t>
            </a:r>
            <a:r>
              <a:rPr lang="en-US" sz="1600" b="0" i="0" u="none" strike="noStrike" cap="none" dirty="0">
                <a:solidFill>
                  <a:schemeClr val="dk1"/>
                </a:solidFill>
                <a:latin typeface="Roboto"/>
                <a:ea typeface="Roboto"/>
                <a:cs typeface="Roboto"/>
                <a:sym typeface="Roboto"/>
              </a:rPr>
              <a:t>; les chiffres </a:t>
            </a:r>
            <a:r>
              <a:rPr lang="en-US" sz="1600" b="0" i="0" u="none" strike="noStrike" cap="none" dirty="0" err="1">
                <a:solidFill>
                  <a:schemeClr val="dk1"/>
                </a:solidFill>
                <a:latin typeface="Roboto"/>
                <a:ea typeface="Roboto"/>
                <a:cs typeface="Roboto"/>
                <a:sym typeface="Roboto"/>
              </a:rPr>
              <a:t>ont</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une</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apparence</a:t>
            </a:r>
            <a:r>
              <a:rPr lang="en-US" sz="1600" b="0" i="0" u="none" strike="noStrike" cap="none" dirty="0">
                <a:solidFill>
                  <a:schemeClr val="dk1"/>
                </a:solidFill>
                <a:latin typeface="Roboto"/>
                <a:ea typeface="Roboto"/>
                <a:cs typeface="Roboto"/>
                <a:sym typeface="Roboto"/>
              </a:rPr>
              <a:t> </a:t>
            </a:r>
            <a:r>
              <a:rPr lang="en-US" sz="1600" b="0" i="0" u="none" strike="noStrike" cap="none" dirty="0" err="1">
                <a:solidFill>
                  <a:schemeClr val="dk1"/>
                </a:solidFill>
                <a:latin typeface="Roboto"/>
                <a:ea typeface="Roboto"/>
                <a:cs typeface="Roboto"/>
                <a:sym typeface="Roboto"/>
              </a:rPr>
              <a:t>d’objectivité</a:t>
            </a:r>
            <a:r>
              <a:rPr lang="en-US" sz="1600" b="0" i="0" u="none" strike="noStrike" cap="none" dirty="0">
                <a:solidFill>
                  <a:schemeClr val="dk1"/>
                </a:solidFill>
                <a:latin typeface="Roboto"/>
                <a:ea typeface="Roboto"/>
                <a:cs typeface="Roboto"/>
                <a:sym typeface="Roboto"/>
              </a:rPr>
              <a:t>.</a:t>
            </a:r>
            <a:endParaRPr sz="1200" dirty="0"/>
          </a:p>
          <a:p>
            <a:pPr marL="285750" marR="0" lvl="0" indent="-215900" algn="l" rtl="0">
              <a:lnSpc>
                <a:spcPct val="100000"/>
              </a:lnSpc>
              <a:spcBef>
                <a:spcPts val="2400"/>
              </a:spcBef>
              <a:spcAft>
                <a:spcPts val="1200"/>
              </a:spcAft>
              <a:buClr>
                <a:schemeClr val="dk1"/>
              </a:buClr>
              <a:buSzPts val="1000"/>
              <a:buFont typeface="Roboto"/>
              <a:buNone/>
            </a:pPr>
            <a:endParaRPr sz="13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0"/>
          <p:cNvSpPr txBox="1">
            <a:spLocks noGrp="1"/>
          </p:cNvSpPr>
          <p:nvPr>
            <p:ph type="title"/>
          </p:nvPr>
        </p:nvSpPr>
        <p:spPr>
          <a:xfrm>
            <a:off x="453144" y="343850"/>
            <a:ext cx="5009810" cy="535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2300" b="1">
                <a:latin typeface="Roboto"/>
                <a:ea typeface="Roboto"/>
                <a:cs typeface="Roboto"/>
                <a:sym typeface="Roboto"/>
              </a:rPr>
              <a:t>Utilisations et limites possibles</a:t>
            </a:r>
            <a:endParaRPr sz="2300">
              <a:latin typeface="Roboto Medium"/>
              <a:ea typeface="Roboto Medium"/>
              <a:cs typeface="Roboto Medium"/>
              <a:sym typeface="Roboto Medium"/>
            </a:endParaRPr>
          </a:p>
        </p:txBody>
      </p:sp>
      <p:sp>
        <p:nvSpPr>
          <p:cNvPr id="499" name="Google Shape;499;p20"/>
          <p:cNvSpPr txBox="1"/>
          <p:nvPr/>
        </p:nvSpPr>
        <p:spPr>
          <a:xfrm>
            <a:off x="453144" y="1070681"/>
            <a:ext cx="4004556"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0" i="0" u="none" strike="noStrike" cap="none">
                <a:solidFill>
                  <a:schemeClr val="dk1"/>
                </a:solidFill>
                <a:latin typeface="Roboto"/>
                <a:ea typeface="Roboto"/>
                <a:cs typeface="Roboto"/>
                <a:sym typeface="Roboto"/>
              </a:rPr>
              <a:t>Augmenter les critères d’impact traditionnels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Apporter du concret et de la légitimité aux alternatives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Refléter la valeur institutionnelle plus large des activités (p. ex., des versions plus visibles et plus accessibles des travaux scientifiques publiés)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Tracer une voie pour la progression de la carrière</a:t>
            </a:r>
            <a:endParaRPr sz="1700" b="0" i="0" u="none" strike="noStrike" cap="none">
              <a:solidFill>
                <a:schemeClr val="dk1"/>
              </a:solidFill>
              <a:latin typeface="Roboto"/>
              <a:ea typeface="Roboto"/>
              <a:cs typeface="Roboto"/>
              <a:sym typeface="Roboto"/>
            </a:endParaRPr>
          </a:p>
          <a:p>
            <a:pPr marL="0" marR="0" lvl="0" indent="0" algn="l" rtl="0">
              <a:lnSpc>
                <a:spcPct val="100000"/>
              </a:lnSpc>
              <a:spcBef>
                <a:spcPts val="1800"/>
              </a:spcBef>
              <a:spcAft>
                <a:spcPts val="900"/>
              </a:spcAft>
              <a:buNone/>
            </a:pPr>
            <a:endParaRPr sz="1300" b="0" i="0" u="none" strike="noStrike" cap="none">
              <a:solidFill>
                <a:srgbClr val="000000"/>
              </a:solidFill>
              <a:latin typeface="Roboto"/>
              <a:ea typeface="Roboto"/>
              <a:cs typeface="Roboto"/>
              <a:sym typeface="Roboto"/>
            </a:endParaRPr>
          </a:p>
        </p:txBody>
      </p:sp>
      <p:sp>
        <p:nvSpPr>
          <p:cNvPr id="500" name="Google Shape;500;p20"/>
          <p:cNvSpPr txBox="1"/>
          <p:nvPr/>
        </p:nvSpPr>
        <p:spPr>
          <a:xfrm>
            <a:off x="4567944" y="1070681"/>
            <a:ext cx="3786347"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0" i="0" u="none" strike="noStrike" cap="none">
                <a:solidFill>
                  <a:schemeClr val="dk1"/>
                </a:solidFill>
                <a:latin typeface="Roboto"/>
                <a:ea typeface="Roboto"/>
                <a:cs typeface="Roboto"/>
                <a:sym typeface="Roboto"/>
              </a:rPr>
              <a:t>L’acceptation institutionnelle et une volonté de changement sont encore nécessaires</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Dimension temporelle liée à l’impact</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Les conditions sont encore inégales (un nouveau modèle d’impact ne peut pas réparer un système défectueux)</a:t>
            </a: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sz="1700" b="0" i="0" u="none" strike="noStrike" cap="none">
                <a:solidFill>
                  <a:schemeClr val="dk1"/>
                </a:solidFill>
                <a:latin typeface="Roboto"/>
                <a:ea typeface="Roboto"/>
                <a:cs typeface="Roboto"/>
                <a:sym typeface="Roboto"/>
              </a:rPr>
              <a:t>Peut ne pas saisir des aspects importants de l’impact négatif (ou de l’absence d’impact)</a:t>
            </a:r>
            <a:endParaRPr/>
          </a:p>
          <a:p>
            <a:pPr marL="0" marR="0" lvl="0" indent="0" algn="l" rtl="0">
              <a:lnSpc>
                <a:spcPct val="100000"/>
              </a:lnSpc>
              <a:spcBef>
                <a:spcPts val="1800"/>
              </a:spcBef>
              <a:spcAft>
                <a:spcPts val="900"/>
              </a:spcAft>
              <a:buNone/>
            </a:pPr>
            <a:r>
              <a:rPr lang="en-US" sz="1700" b="0" i="0" u="none" strike="noStrike" cap="none">
                <a:solidFill>
                  <a:schemeClr val="dk1"/>
                </a:solidFill>
                <a:latin typeface="Roboto"/>
                <a:ea typeface="Roboto"/>
                <a:cs typeface="Roboto"/>
                <a:sym typeface="Roboto"/>
              </a:rPr>
              <a:t> </a:t>
            </a:r>
            <a:endParaRPr sz="1300" b="0" i="0" u="none" strike="noStrike" cap="non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1"/>
          <p:cNvSpPr/>
          <p:nvPr/>
        </p:nvSpPr>
        <p:spPr>
          <a:xfrm>
            <a:off x="0" y="3870905"/>
            <a:ext cx="9144000" cy="127259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7" name="Google Shape;507;p21"/>
          <p:cNvSpPr txBox="1"/>
          <p:nvPr/>
        </p:nvSpPr>
        <p:spPr>
          <a:xfrm>
            <a:off x="5150428" y="2814479"/>
            <a:ext cx="26532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sng" strike="noStrike" cap="none">
                <a:solidFill>
                  <a:schemeClr val="hlink"/>
                </a:solidFill>
                <a:latin typeface="Roboto"/>
                <a:ea typeface="Roboto"/>
                <a:cs typeface="Roboto"/>
                <a:sym typeface="Roboto"/>
                <a:hlinkClick r:id="rId3"/>
              </a:rPr>
              <a:t>schmidt@id.iit.edu</a:t>
            </a:r>
            <a:br>
              <a:rPr lang="en-US" sz="1300" b="0" i="0" u="none" strike="noStrike" cap="none">
                <a:solidFill>
                  <a:srgbClr val="7F7F7F"/>
                </a:solidFill>
                <a:latin typeface="Roboto"/>
                <a:ea typeface="Roboto"/>
                <a:cs typeface="Roboto"/>
                <a:sym typeface="Roboto"/>
              </a:rPr>
            </a:br>
            <a:r>
              <a:rPr lang="en-US" sz="1300" b="0" i="0" u="none" strike="noStrike" cap="none">
                <a:solidFill>
                  <a:srgbClr val="7F7F7F"/>
                </a:solidFill>
                <a:latin typeface="Roboto"/>
                <a:ea typeface="Roboto"/>
                <a:cs typeface="Roboto"/>
                <a:sym typeface="Roboto"/>
              </a:rPr>
              <a:t>@ruthkschmidt</a:t>
            </a:r>
            <a:endParaRPr sz="1300" b="0" i="0" u="none" strike="noStrike" cap="none">
              <a:solidFill>
                <a:srgbClr val="7F7F7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7F7F7F"/>
                </a:solidFill>
                <a:latin typeface="Roboto"/>
                <a:ea typeface="Roboto"/>
                <a:cs typeface="Roboto"/>
                <a:sym typeface="Roboto"/>
              </a:rPr>
              <a:t>www.ruthkschmidt.com</a:t>
            </a:r>
            <a:endParaRPr sz="1300" b="0" i="0" u="none" strike="noStrike" cap="none">
              <a:solidFill>
                <a:srgbClr val="7F7F7F"/>
              </a:solidFill>
              <a:latin typeface="Roboto"/>
              <a:ea typeface="Roboto"/>
              <a:cs typeface="Roboto"/>
              <a:sym typeface="Roboto"/>
            </a:endParaRPr>
          </a:p>
        </p:txBody>
      </p:sp>
      <p:grpSp>
        <p:nvGrpSpPr>
          <p:cNvPr id="508" name="Google Shape;508;p21"/>
          <p:cNvGrpSpPr/>
          <p:nvPr/>
        </p:nvGrpSpPr>
        <p:grpSpPr>
          <a:xfrm>
            <a:off x="793339" y="2991179"/>
            <a:ext cx="1473900" cy="1403009"/>
            <a:chOff x="5869119" y="3176337"/>
            <a:chExt cx="1368163" cy="1302357"/>
          </a:xfrm>
        </p:grpSpPr>
        <p:sp>
          <p:nvSpPr>
            <p:cNvPr id="509" name="Google Shape;509;p21"/>
            <p:cNvSpPr/>
            <p:nvPr/>
          </p:nvSpPr>
          <p:spPr>
            <a:xfrm>
              <a:off x="5869119" y="3437593"/>
              <a:ext cx="1010649" cy="1031278"/>
            </a:xfrm>
            <a:prstGeom prst="rect">
              <a:avLst/>
            </a:prstGeom>
            <a:solidFill>
              <a:srgbClr val="AFC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0" name="Google Shape;510;p21"/>
            <p:cNvSpPr/>
            <p:nvPr/>
          </p:nvSpPr>
          <p:spPr>
            <a:xfrm>
              <a:off x="5869120" y="3176337"/>
              <a:ext cx="1368162" cy="273043"/>
            </a:xfrm>
            <a:custGeom>
              <a:avLst/>
              <a:gdLst/>
              <a:ahLst/>
              <a:cxnLst/>
              <a:rect l="l" t="t" r="r" b="b"/>
              <a:pathLst>
                <a:path w="1368162" h="273043" extrusionOk="0">
                  <a:moveTo>
                    <a:pt x="0" y="261257"/>
                  </a:moveTo>
                  <a:lnTo>
                    <a:pt x="1027349" y="273043"/>
                  </a:lnTo>
                  <a:lnTo>
                    <a:pt x="1368162" y="0"/>
                  </a:lnTo>
                  <a:lnTo>
                    <a:pt x="398760" y="27501"/>
                  </a:lnTo>
                  <a:lnTo>
                    <a:pt x="0" y="261257"/>
                  </a:lnTo>
                  <a:close/>
                </a:path>
              </a:pathLst>
            </a:custGeom>
            <a:solidFill>
              <a:srgbClr val="6FA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1" name="Google Shape;511;p21"/>
            <p:cNvSpPr/>
            <p:nvPr/>
          </p:nvSpPr>
          <p:spPr>
            <a:xfrm>
              <a:off x="6876794" y="3191070"/>
              <a:ext cx="292360" cy="1287624"/>
            </a:xfrm>
            <a:custGeom>
              <a:avLst/>
              <a:gdLst/>
              <a:ahLst/>
              <a:cxnLst/>
              <a:rect l="l" t="t" r="r" b="b"/>
              <a:pathLst>
                <a:path w="292360" h="1287624" extrusionOk="0">
                  <a:moveTo>
                    <a:pt x="6221" y="1287624"/>
                  </a:moveTo>
                  <a:cubicBezTo>
                    <a:pt x="4147" y="939281"/>
                    <a:pt x="2074" y="604240"/>
                    <a:pt x="0" y="255897"/>
                  </a:cubicBezTo>
                  <a:lnTo>
                    <a:pt x="292360" y="0"/>
                  </a:lnTo>
                  <a:lnTo>
                    <a:pt x="292360" y="1020147"/>
                  </a:lnTo>
                  <a:lnTo>
                    <a:pt x="6221" y="1287624"/>
                  </a:lnTo>
                  <a:close/>
                </a:path>
              </a:pathLst>
            </a:custGeom>
            <a:solidFill>
              <a:srgbClr val="7CB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12" name="Google Shape;512;p21"/>
          <p:cNvGrpSpPr/>
          <p:nvPr/>
        </p:nvGrpSpPr>
        <p:grpSpPr>
          <a:xfrm>
            <a:off x="2082075" y="3020452"/>
            <a:ext cx="1333177" cy="1387137"/>
            <a:chOff x="7065401" y="3203510"/>
            <a:chExt cx="1237535" cy="1287624"/>
          </a:xfrm>
        </p:grpSpPr>
        <p:sp>
          <p:nvSpPr>
            <p:cNvPr id="513" name="Google Shape;513;p21"/>
            <p:cNvSpPr/>
            <p:nvPr/>
          </p:nvSpPr>
          <p:spPr>
            <a:xfrm>
              <a:off x="7065401" y="3437594"/>
              <a:ext cx="1065652" cy="1045029"/>
            </a:xfrm>
            <a:prstGeom prst="rect">
              <a:avLst/>
            </a:prstGeom>
            <a:solidFill>
              <a:srgbClr val="7CBE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4" name="Google Shape;514;p21"/>
            <p:cNvSpPr/>
            <p:nvPr/>
          </p:nvSpPr>
          <p:spPr>
            <a:xfrm>
              <a:off x="7065402" y="3217588"/>
              <a:ext cx="1237534" cy="233756"/>
            </a:xfrm>
            <a:custGeom>
              <a:avLst/>
              <a:gdLst/>
              <a:ahLst/>
              <a:cxnLst/>
              <a:rect l="l" t="t" r="r" b="b"/>
              <a:pathLst>
                <a:path w="1237534" h="233756" extrusionOk="0">
                  <a:moveTo>
                    <a:pt x="0" y="226881"/>
                  </a:moveTo>
                  <a:lnTo>
                    <a:pt x="1051904" y="233756"/>
                  </a:lnTo>
                  <a:lnTo>
                    <a:pt x="1237534" y="0"/>
                  </a:lnTo>
                  <a:lnTo>
                    <a:pt x="261257" y="0"/>
                  </a:lnTo>
                  <a:lnTo>
                    <a:pt x="0" y="226881"/>
                  </a:lnTo>
                  <a:close/>
                </a:path>
              </a:pathLst>
            </a:custGeom>
            <a:solidFill>
              <a:srgbClr val="119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5" name="Google Shape;515;p21"/>
            <p:cNvSpPr/>
            <p:nvPr/>
          </p:nvSpPr>
          <p:spPr>
            <a:xfrm>
              <a:off x="8120877" y="3203510"/>
              <a:ext cx="167951" cy="1287624"/>
            </a:xfrm>
            <a:custGeom>
              <a:avLst/>
              <a:gdLst/>
              <a:ahLst/>
              <a:cxnLst/>
              <a:rect l="l" t="t" r="r" b="b"/>
              <a:pathLst>
                <a:path w="167951" h="1287624" extrusionOk="0">
                  <a:moveTo>
                    <a:pt x="6220" y="1287624"/>
                  </a:moveTo>
                  <a:cubicBezTo>
                    <a:pt x="4147" y="943428"/>
                    <a:pt x="2073" y="586792"/>
                    <a:pt x="0" y="242596"/>
                  </a:cubicBezTo>
                  <a:lnTo>
                    <a:pt x="161730" y="0"/>
                  </a:lnTo>
                  <a:cubicBezTo>
                    <a:pt x="163804" y="308947"/>
                    <a:pt x="165877" y="630334"/>
                    <a:pt x="167951" y="939281"/>
                  </a:cubicBezTo>
                  <a:lnTo>
                    <a:pt x="6220" y="1287624"/>
                  </a:lnTo>
                  <a:close/>
                </a:path>
              </a:pathLst>
            </a:custGeom>
            <a:solidFill>
              <a:srgbClr val="159D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16" name="Google Shape;516;p21"/>
          <p:cNvGrpSpPr/>
          <p:nvPr/>
        </p:nvGrpSpPr>
        <p:grpSpPr>
          <a:xfrm>
            <a:off x="3355998" y="3020805"/>
            <a:ext cx="1192841" cy="1377615"/>
            <a:chOff x="8247933" y="3203838"/>
            <a:chExt cx="1107267" cy="1278785"/>
          </a:xfrm>
        </p:grpSpPr>
        <p:sp>
          <p:nvSpPr>
            <p:cNvPr id="517" name="Google Shape;517;p21"/>
            <p:cNvSpPr/>
            <p:nvPr/>
          </p:nvSpPr>
          <p:spPr>
            <a:xfrm>
              <a:off x="8247933" y="3437594"/>
              <a:ext cx="1100027" cy="1045029"/>
            </a:xfrm>
            <a:prstGeom prst="rect">
              <a:avLst/>
            </a:prstGeom>
            <a:solidFill>
              <a:srgbClr val="80CC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18" name="Google Shape;518;p21"/>
            <p:cNvSpPr/>
            <p:nvPr/>
          </p:nvSpPr>
          <p:spPr>
            <a:xfrm>
              <a:off x="8251569" y="3203838"/>
              <a:ext cx="1103631" cy="247506"/>
            </a:xfrm>
            <a:custGeom>
              <a:avLst/>
              <a:gdLst/>
              <a:ahLst/>
              <a:cxnLst/>
              <a:rect l="l" t="t" r="r" b="b"/>
              <a:pathLst>
                <a:path w="1103631" h="247506" extrusionOk="0">
                  <a:moveTo>
                    <a:pt x="0" y="233756"/>
                  </a:moveTo>
                  <a:lnTo>
                    <a:pt x="72353" y="0"/>
                  </a:lnTo>
                  <a:lnTo>
                    <a:pt x="1028004" y="0"/>
                  </a:lnTo>
                  <a:lnTo>
                    <a:pt x="1103631" y="247506"/>
                  </a:lnTo>
                  <a:lnTo>
                    <a:pt x="0" y="233756"/>
                  </a:lnTo>
                  <a:close/>
                </a:path>
              </a:pathLst>
            </a:custGeom>
            <a:solidFill>
              <a:srgbClr val="0B93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19" name="Google Shape;519;p21"/>
          <p:cNvGrpSpPr/>
          <p:nvPr/>
        </p:nvGrpSpPr>
        <p:grpSpPr>
          <a:xfrm>
            <a:off x="642386" y="1881257"/>
            <a:ext cx="1484448" cy="1353630"/>
            <a:chOff x="2616658" y="1881257"/>
            <a:chExt cx="1484448" cy="1353630"/>
          </a:xfrm>
        </p:grpSpPr>
        <p:sp>
          <p:nvSpPr>
            <p:cNvPr id="520" name="Google Shape;520;p21"/>
            <p:cNvSpPr/>
            <p:nvPr/>
          </p:nvSpPr>
          <p:spPr>
            <a:xfrm>
              <a:off x="2626888" y="2109800"/>
              <a:ext cx="1066539" cy="1110979"/>
            </a:xfrm>
            <a:prstGeom prst="rect">
              <a:avLst/>
            </a:prstGeom>
            <a:solidFill>
              <a:srgbClr val="F7C9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21" name="Google Shape;521;p21"/>
            <p:cNvSpPr/>
            <p:nvPr/>
          </p:nvSpPr>
          <p:spPr>
            <a:xfrm>
              <a:off x="2616658" y="1938039"/>
              <a:ext cx="1422054" cy="177756"/>
            </a:xfrm>
            <a:custGeom>
              <a:avLst/>
              <a:gdLst/>
              <a:ahLst/>
              <a:cxnLst/>
              <a:rect l="l" t="t" r="r" b="b"/>
              <a:pathLst>
                <a:path w="1320036" h="165004" extrusionOk="0">
                  <a:moveTo>
                    <a:pt x="0" y="165004"/>
                  </a:moveTo>
                  <a:lnTo>
                    <a:pt x="983151" y="165004"/>
                  </a:lnTo>
                  <a:lnTo>
                    <a:pt x="1320036" y="0"/>
                  </a:lnTo>
                  <a:lnTo>
                    <a:pt x="398760" y="0"/>
                  </a:lnTo>
                  <a:lnTo>
                    <a:pt x="0" y="165004"/>
                  </a:lnTo>
                  <a:close/>
                </a:path>
              </a:pathLst>
            </a:custGeom>
            <a:solidFill>
              <a:srgbClr val="CC9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21"/>
            <p:cNvSpPr/>
            <p:nvPr/>
          </p:nvSpPr>
          <p:spPr>
            <a:xfrm>
              <a:off x="3681127" y="1881257"/>
              <a:ext cx="419979" cy="1353630"/>
            </a:xfrm>
            <a:custGeom>
              <a:avLst/>
              <a:gdLst/>
              <a:ahLst/>
              <a:cxnLst/>
              <a:rect l="l" t="t" r="r" b="b"/>
              <a:pathLst>
                <a:path w="389850" h="1256521" extrusionOk="0">
                  <a:moveTo>
                    <a:pt x="9976" y="1256521"/>
                  </a:moveTo>
                  <a:lnTo>
                    <a:pt x="389850" y="1020147"/>
                  </a:lnTo>
                  <a:lnTo>
                    <a:pt x="377409" y="0"/>
                  </a:lnTo>
                  <a:lnTo>
                    <a:pt x="0" y="216538"/>
                  </a:lnTo>
                  <a:cubicBezTo>
                    <a:pt x="3325" y="564308"/>
                    <a:pt x="6651" y="908751"/>
                    <a:pt x="9976" y="1256521"/>
                  </a:cubicBezTo>
                  <a:close/>
                </a:path>
              </a:pathLst>
            </a:custGeom>
            <a:solidFill>
              <a:srgbClr val="D89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23" name="Google Shape;523;p21"/>
          <p:cNvGrpSpPr/>
          <p:nvPr/>
        </p:nvGrpSpPr>
        <p:grpSpPr>
          <a:xfrm>
            <a:off x="2137798" y="1921464"/>
            <a:ext cx="1322562" cy="1306723"/>
            <a:chOff x="4112070" y="1921464"/>
            <a:chExt cx="1322562" cy="1306723"/>
          </a:xfrm>
        </p:grpSpPr>
        <p:sp>
          <p:nvSpPr>
            <p:cNvPr id="524" name="Google Shape;524;p21"/>
            <p:cNvSpPr/>
            <p:nvPr/>
          </p:nvSpPr>
          <p:spPr>
            <a:xfrm>
              <a:off x="4115598" y="2102394"/>
              <a:ext cx="1148010" cy="1125793"/>
            </a:xfrm>
            <a:prstGeom prst="rect">
              <a:avLst/>
            </a:prstGeom>
            <a:solidFill>
              <a:srgbClr val="E897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25" name="Google Shape;525;p21"/>
            <p:cNvSpPr/>
            <p:nvPr/>
          </p:nvSpPr>
          <p:spPr>
            <a:xfrm>
              <a:off x="4112070" y="1932044"/>
              <a:ext cx="1310956" cy="181338"/>
            </a:xfrm>
            <a:custGeom>
              <a:avLst/>
              <a:gdLst/>
              <a:ahLst/>
              <a:cxnLst/>
              <a:rect l="l" t="t" r="r" b="b"/>
              <a:pathLst>
                <a:path w="1216909" h="168329" extrusionOk="0">
                  <a:moveTo>
                    <a:pt x="0" y="165004"/>
                  </a:moveTo>
                  <a:lnTo>
                    <a:pt x="1061879" y="168329"/>
                  </a:lnTo>
                  <a:lnTo>
                    <a:pt x="1216909" y="0"/>
                  </a:lnTo>
                  <a:lnTo>
                    <a:pt x="213131" y="0"/>
                  </a:lnTo>
                  <a:lnTo>
                    <a:pt x="0" y="165004"/>
                  </a:lnTo>
                  <a:close/>
                </a:path>
              </a:pathLst>
            </a:custGeom>
            <a:solidFill>
              <a:srgbClr val="B146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6" name="Google Shape;526;p21"/>
            <p:cNvSpPr/>
            <p:nvPr/>
          </p:nvSpPr>
          <p:spPr>
            <a:xfrm>
              <a:off x="5260402" y="1921464"/>
              <a:ext cx="174230" cy="1306723"/>
            </a:xfrm>
            <a:custGeom>
              <a:avLst/>
              <a:gdLst/>
              <a:ahLst/>
              <a:cxnLst/>
              <a:rect l="l" t="t" r="r" b="b"/>
              <a:pathLst>
                <a:path w="161731" h="1212979" extrusionOk="0">
                  <a:moveTo>
                    <a:pt x="0" y="161730"/>
                  </a:moveTo>
                  <a:lnTo>
                    <a:pt x="143070" y="0"/>
                  </a:lnTo>
                  <a:lnTo>
                    <a:pt x="161731" y="1026367"/>
                  </a:lnTo>
                  <a:lnTo>
                    <a:pt x="6221" y="1212979"/>
                  </a:lnTo>
                  <a:cubicBezTo>
                    <a:pt x="4147" y="862563"/>
                    <a:pt x="2074" y="512146"/>
                    <a:pt x="0" y="161730"/>
                  </a:cubicBezTo>
                  <a:close/>
                </a:path>
              </a:pathLst>
            </a:custGeom>
            <a:solidFill>
              <a:srgbClr val="C458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27" name="Google Shape;527;p21"/>
          <p:cNvGrpSpPr/>
          <p:nvPr/>
        </p:nvGrpSpPr>
        <p:grpSpPr>
          <a:xfrm>
            <a:off x="707949" y="828471"/>
            <a:ext cx="1539504" cy="1223897"/>
            <a:chOff x="5789855" y="1168782"/>
            <a:chExt cx="1429060" cy="1136095"/>
          </a:xfrm>
        </p:grpSpPr>
        <p:sp>
          <p:nvSpPr>
            <p:cNvPr id="528" name="Google Shape;528;p21"/>
            <p:cNvSpPr/>
            <p:nvPr/>
          </p:nvSpPr>
          <p:spPr>
            <a:xfrm>
              <a:off x="5800575" y="1265035"/>
              <a:ext cx="990026" cy="1031278"/>
            </a:xfrm>
            <a:prstGeom prst="rect">
              <a:avLst/>
            </a:prstGeom>
            <a:solidFill>
              <a:srgbClr val="EA98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29" name="Google Shape;529;p21"/>
            <p:cNvSpPr/>
            <p:nvPr/>
          </p:nvSpPr>
          <p:spPr>
            <a:xfrm>
              <a:off x="5789855" y="1168782"/>
              <a:ext cx="1427421" cy="103128"/>
            </a:xfrm>
            <a:custGeom>
              <a:avLst/>
              <a:gdLst/>
              <a:ahLst/>
              <a:cxnLst/>
              <a:rect l="l" t="t" r="r" b="b"/>
              <a:pathLst>
                <a:path w="1427421" h="103128" extrusionOk="0">
                  <a:moveTo>
                    <a:pt x="0" y="95597"/>
                  </a:moveTo>
                  <a:lnTo>
                    <a:pt x="547397" y="0"/>
                  </a:lnTo>
                  <a:lnTo>
                    <a:pt x="1427421" y="13750"/>
                  </a:lnTo>
                  <a:lnTo>
                    <a:pt x="987409" y="103128"/>
                  </a:lnTo>
                  <a:lnTo>
                    <a:pt x="0" y="95597"/>
                  </a:lnTo>
                  <a:close/>
                </a:path>
              </a:pathLst>
            </a:custGeom>
            <a:solidFill>
              <a:srgbClr val="E98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0" name="Google Shape;530;p21"/>
            <p:cNvSpPr/>
            <p:nvPr/>
          </p:nvSpPr>
          <p:spPr>
            <a:xfrm>
              <a:off x="6780161" y="1182739"/>
              <a:ext cx="438754" cy="1122138"/>
            </a:xfrm>
            <a:custGeom>
              <a:avLst/>
              <a:gdLst/>
              <a:ahLst/>
              <a:cxnLst/>
              <a:rect l="l" t="t" r="r" b="b"/>
              <a:pathLst>
                <a:path w="438754" h="1122138" extrusionOk="0">
                  <a:moveTo>
                    <a:pt x="0" y="84562"/>
                  </a:moveTo>
                  <a:cubicBezTo>
                    <a:pt x="2628" y="424057"/>
                    <a:pt x="9813" y="782643"/>
                    <a:pt x="12441" y="1122138"/>
                  </a:cubicBezTo>
                  <a:lnTo>
                    <a:pt x="438754" y="925980"/>
                  </a:lnTo>
                  <a:cubicBezTo>
                    <a:pt x="436680" y="612886"/>
                    <a:pt x="421307" y="313094"/>
                    <a:pt x="419233" y="0"/>
                  </a:cubicBezTo>
                  <a:lnTo>
                    <a:pt x="0" y="84562"/>
                  </a:lnTo>
                  <a:close/>
                </a:path>
              </a:pathLst>
            </a:custGeom>
            <a:solidFill>
              <a:srgbClr val="C76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31" name="Google Shape;531;p21"/>
          <p:cNvGrpSpPr/>
          <p:nvPr/>
        </p:nvGrpSpPr>
        <p:grpSpPr>
          <a:xfrm>
            <a:off x="2036601" y="855982"/>
            <a:ext cx="1311813" cy="1229428"/>
            <a:chOff x="7023191" y="1194319"/>
            <a:chExt cx="1217704" cy="1141229"/>
          </a:xfrm>
        </p:grpSpPr>
        <p:sp>
          <p:nvSpPr>
            <p:cNvPr id="532" name="Google Shape;532;p21"/>
            <p:cNvSpPr/>
            <p:nvPr/>
          </p:nvSpPr>
          <p:spPr>
            <a:xfrm>
              <a:off x="7038524" y="1265035"/>
              <a:ext cx="1038151" cy="1065654"/>
            </a:xfrm>
            <a:prstGeom prst="rect">
              <a:avLst/>
            </a:prstGeom>
            <a:solidFill>
              <a:srgbClr val="DD79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33" name="Google Shape;533;p21"/>
            <p:cNvSpPr/>
            <p:nvPr/>
          </p:nvSpPr>
          <p:spPr>
            <a:xfrm>
              <a:off x="7023191" y="1198248"/>
              <a:ext cx="1211613" cy="75627"/>
            </a:xfrm>
            <a:custGeom>
              <a:avLst/>
              <a:gdLst/>
              <a:ahLst/>
              <a:cxnLst/>
              <a:rect l="l" t="t" r="r" b="b"/>
              <a:pathLst>
                <a:path w="1211613" h="75627" extrusionOk="0">
                  <a:moveTo>
                    <a:pt x="0" y="65521"/>
                  </a:moveTo>
                  <a:lnTo>
                    <a:pt x="1060358" y="75627"/>
                  </a:lnTo>
                  <a:lnTo>
                    <a:pt x="1211613" y="0"/>
                  </a:lnTo>
                  <a:lnTo>
                    <a:pt x="214710" y="0"/>
                  </a:lnTo>
                  <a:lnTo>
                    <a:pt x="0" y="65521"/>
                  </a:lnTo>
                  <a:close/>
                </a:path>
              </a:pathLst>
            </a:custGeom>
            <a:solidFill>
              <a:srgbClr val="DA4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21"/>
            <p:cNvSpPr/>
            <p:nvPr/>
          </p:nvSpPr>
          <p:spPr>
            <a:xfrm>
              <a:off x="8066723" y="1194319"/>
              <a:ext cx="174172" cy="1141229"/>
            </a:xfrm>
            <a:custGeom>
              <a:avLst/>
              <a:gdLst/>
              <a:ahLst/>
              <a:cxnLst/>
              <a:rect l="l" t="t" r="r" b="b"/>
              <a:pathLst>
                <a:path w="174172" h="1141229" extrusionOk="0">
                  <a:moveTo>
                    <a:pt x="2895" y="1141229"/>
                  </a:moveTo>
                  <a:lnTo>
                    <a:pt x="174172" y="982823"/>
                  </a:lnTo>
                  <a:lnTo>
                    <a:pt x="161731" y="0"/>
                  </a:lnTo>
                  <a:cubicBezTo>
                    <a:pt x="107821" y="20735"/>
                    <a:pt x="53910" y="60129"/>
                    <a:pt x="0" y="80864"/>
                  </a:cubicBezTo>
                  <a:cubicBezTo>
                    <a:pt x="2074" y="429207"/>
                    <a:pt x="821" y="792886"/>
                    <a:pt x="2895" y="1141229"/>
                  </a:cubicBezTo>
                  <a:close/>
                </a:path>
              </a:pathLst>
            </a:custGeom>
            <a:solidFill>
              <a:srgbClr val="AB2D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35" name="Google Shape;535;p21"/>
          <p:cNvSpPr txBox="1"/>
          <p:nvPr/>
        </p:nvSpPr>
        <p:spPr>
          <a:xfrm>
            <a:off x="814140" y="3350721"/>
            <a:ext cx="1073223"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dirty="0">
                <a:solidFill>
                  <a:schemeClr val="dk1"/>
                </a:solidFill>
                <a:latin typeface="Roboto Medium"/>
                <a:ea typeface="Roboto Medium"/>
                <a:cs typeface="Roboto Medium"/>
                <a:sym typeface="Roboto Medium"/>
              </a:rPr>
              <a:t>Articles de revues et publications de </a:t>
            </a:r>
            <a:r>
              <a:rPr lang="en-US" sz="850" b="0" i="0" u="none" strike="noStrike" cap="none" dirty="0" err="1">
                <a:solidFill>
                  <a:schemeClr val="dk1"/>
                </a:solidFill>
                <a:latin typeface="Roboto Medium"/>
                <a:ea typeface="Roboto Medium"/>
                <a:cs typeface="Roboto Medium"/>
                <a:sym typeface="Roboto Medium"/>
              </a:rPr>
              <a:t>conférences</a:t>
            </a:r>
            <a:endParaRPr sz="850" b="0" i="0" u="none" strike="noStrike" cap="none" dirty="0">
              <a:solidFill>
                <a:schemeClr val="dk1"/>
              </a:solidFill>
              <a:latin typeface="Roboto Medium"/>
              <a:ea typeface="Roboto Medium"/>
              <a:cs typeface="Roboto Medium"/>
              <a:sym typeface="Roboto Medium"/>
            </a:endParaRPr>
          </a:p>
          <a:p>
            <a:pPr marL="0" marR="0" lvl="0" indent="0" algn="l" rtl="0">
              <a:lnSpc>
                <a:spcPct val="85000"/>
              </a:lnSpc>
              <a:spcBef>
                <a:spcPts val="400"/>
              </a:spcBef>
              <a:spcAft>
                <a:spcPts val="400"/>
              </a:spcAft>
              <a:buClr>
                <a:schemeClr val="dk1"/>
              </a:buClr>
              <a:buSzPts val="1100"/>
              <a:buFont typeface="Arial"/>
              <a:buNone/>
            </a:pPr>
            <a:r>
              <a:rPr lang="en-US" sz="850" b="0" i="0" u="none" strike="noStrike" cap="none" dirty="0">
                <a:solidFill>
                  <a:schemeClr val="dk1"/>
                </a:solidFill>
                <a:latin typeface="Roboto Medium"/>
                <a:ea typeface="Roboto Medium"/>
                <a:cs typeface="Roboto Medium"/>
                <a:sym typeface="Roboto Medium"/>
              </a:rPr>
              <a:t>Ensembles de </a:t>
            </a:r>
            <a:r>
              <a:rPr lang="en-US" sz="850" b="0" i="0" u="none" strike="noStrike" cap="none" dirty="0" err="1">
                <a:solidFill>
                  <a:schemeClr val="dk1"/>
                </a:solidFill>
                <a:latin typeface="Roboto Medium"/>
                <a:ea typeface="Roboto Medium"/>
                <a:cs typeface="Roboto Medium"/>
                <a:sym typeface="Roboto Medium"/>
              </a:rPr>
              <a:t>données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logiciels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ou</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produits</a:t>
            </a:r>
            <a:endParaRPr sz="1200" b="0" i="0" u="none" strike="noStrike" cap="none" dirty="0">
              <a:solidFill>
                <a:srgbClr val="000000"/>
              </a:solidFill>
              <a:latin typeface="Roboto"/>
              <a:ea typeface="Roboto"/>
              <a:cs typeface="Roboto"/>
              <a:sym typeface="Roboto"/>
            </a:endParaRPr>
          </a:p>
        </p:txBody>
      </p:sp>
      <p:sp>
        <p:nvSpPr>
          <p:cNvPr id="536" name="Google Shape;536;p21"/>
          <p:cNvSpPr txBox="1"/>
          <p:nvPr/>
        </p:nvSpPr>
        <p:spPr>
          <a:xfrm>
            <a:off x="2137842" y="3350721"/>
            <a:ext cx="1050614"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850" b="0" i="0" u="none" strike="noStrike" cap="none">
                <a:solidFill>
                  <a:schemeClr val="dk1"/>
                </a:solidFill>
                <a:latin typeface="Roboto Medium"/>
                <a:ea typeface="Roboto Medium"/>
                <a:cs typeface="Roboto Medium"/>
                <a:sym typeface="Roboto Medium"/>
              </a:rPr>
              <a:t>Science ouverte/données ouvertes et libre accès</a:t>
            </a: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40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Préimprimés</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0"/>
              </a:spcAft>
              <a:buNone/>
            </a:pPr>
            <a:r>
              <a:rPr lang="en-US" sz="850" b="0" i="0" u="none" strike="noStrike" cap="none">
                <a:solidFill>
                  <a:schemeClr val="dk1"/>
                </a:solidFill>
                <a:latin typeface="Roboto Medium"/>
                <a:ea typeface="Roboto Medium"/>
                <a:cs typeface="Roboto Medium"/>
                <a:sym typeface="Roboto Medium"/>
              </a:rPr>
              <a:t>Éducation asynchrone</a:t>
            </a: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800"/>
              </a:spcBef>
              <a:spcAft>
                <a:spcPts val="400"/>
              </a:spcAft>
              <a:buNone/>
            </a:pPr>
            <a:endParaRPr sz="1200" b="0" i="0" u="none" strike="noStrike" cap="none">
              <a:solidFill>
                <a:srgbClr val="000000"/>
              </a:solidFill>
              <a:latin typeface="Roboto"/>
              <a:ea typeface="Roboto"/>
              <a:cs typeface="Roboto"/>
              <a:sym typeface="Roboto"/>
            </a:endParaRPr>
          </a:p>
        </p:txBody>
      </p:sp>
      <p:sp>
        <p:nvSpPr>
          <p:cNvPr id="537" name="Google Shape;537;p21"/>
          <p:cNvSpPr txBox="1"/>
          <p:nvPr/>
        </p:nvSpPr>
        <p:spPr>
          <a:xfrm>
            <a:off x="3383168" y="3350721"/>
            <a:ext cx="1042163"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850" b="0" i="0" u="none" strike="noStrike" cap="none" dirty="0">
                <a:solidFill>
                  <a:schemeClr val="dk1"/>
                </a:solidFill>
                <a:latin typeface="Roboto Medium"/>
                <a:ea typeface="Roboto Medium"/>
                <a:cs typeface="Roboto Medium"/>
                <a:sym typeface="Roboto Medium"/>
              </a:rPr>
              <a:t>Livres et publications de la </a:t>
            </a:r>
            <a:r>
              <a:rPr lang="en-US" sz="850" b="0" i="0" u="none" strike="noStrike" cap="none" dirty="0" err="1">
                <a:solidFill>
                  <a:schemeClr val="dk1"/>
                </a:solidFill>
                <a:latin typeface="Roboto Medium"/>
                <a:ea typeface="Roboto Medium"/>
                <a:cs typeface="Roboto Medium"/>
                <a:sym typeface="Roboto Medium"/>
              </a:rPr>
              <a:t>presse</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populaire</a:t>
            </a:r>
            <a:endParaRPr sz="1200" b="0" i="0" u="none" strike="noStrike" cap="none" dirty="0">
              <a:solidFill>
                <a:srgbClr val="000000"/>
              </a:solidFill>
              <a:latin typeface="Roboto"/>
              <a:ea typeface="Roboto"/>
              <a:cs typeface="Roboto"/>
              <a:sym typeface="Roboto"/>
            </a:endParaRPr>
          </a:p>
          <a:p>
            <a:pPr marL="0" marR="0" lvl="0" indent="0" algn="l" rtl="0">
              <a:lnSpc>
                <a:spcPct val="85000"/>
              </a:lnSpc>
              <a:spcBef>
                <a:spcPts val="400"/>
              </a:spcBef>
              <a:spcAft>
                <a:spcPts val="0"/>
              </a:spcAft>
              <a:buNone/>
            </a:pPr>
            <a:r>
              <a:rPr lang="en-US" sz="850" b="0" i="0" u="none" strike="noStrike" cap="none" dirty="0" err="1">
                <a:solidFill>
                  <a:schemeClr val="dk1"/>
                </a:solidFill>
                <a:latin typeface="Roboto Medium"/>
                <a:ea typeface="Roboto Medium"/>
                <a:cs typeface="Roboto Medium"/>
                <a:sym typeface="Roboto Medium"/>
              </a:rPr>
              <a:t>Médias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sociaux</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ou</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profil</a:t>
            </a:r>
            <a:r>
              <a:rPr lang="en-US" sz="850" b="0" i="0" u="none" strike="noStrike" cap="none" dirty="0">
                <a:solidFill>
                  <a:schemeClr val="dk1"/>
                </a:solidFill>
                <a:latin typeface="Roboto Medium"/>
                <a:ea typeface="Roboto Medium"/>
                <a:cs typeface="Roboto Medium"/>
                <a:sym typeface="Roboto Medium"/>
              </a:rPr>
              <a:t> de </a:t>
            </a:r>
            <a:r>
              <a:rPr lang="en-US" sz="850" b="0" i="0" u="none" strike="noStrike" cap="none" dirty="0" err="1">
                <a:solidFill>
                  <a:schemeClr val="dk1"/>
                </a:solidFill>
                <a:latin typeface="Roboto Medium"/>
                <a:ea typeface="Roboto Medium"/>
                <a:cs typeface="Roboto Medium"/>
                <a:sym typeface="Roboto Medium"/>
              </a:rPr>
              <a:t>métriques</a:t>
            </a:r>
            <a:r>
              <a:rPr lang="en-US" sz="850" b="0" i="0" u="none" strike="noStrike" cap="none" dirty="0">
                <a:solidFill>
                  <a:schemeClr val="dk1"/>
                </a:solidFill>
                <a:latin typeface="Roboto Medium"/>
                <a:ea typeface="Roboto Medium"/>
                <a:cs typeface="Roboto Medium"/>
                <a:sym typeface="Roboto Medium"/>
              </a:rPr>
              <a:t> alternatives</a:t>
            </a:r>
            <a:endParaRPr dirty="0"/>
          </a:p>
          <a:p>
            <a:pPr marL="0" marR="0" lvl="0" indent="0" algn="l" rtl="0">
              <a:lnSpc>
                <a:spcPct val="85000"/>
              </a:lnSpc>
              <a:spcBef>
                <a:spcPts val="800"/>
              </a:spcBef>
              <a:spcAft>
                <a:spcPts val="400"/>
              </a:spcAft>
              <a:buNone/>
            </a:pPr>
            <a:endParaRPr sz="1200" b="0" i="0" u="none" strike="noStrike" cap="none" dirty="0">
              <a:solidFill>
                <a:srgbClr val="000000"/>
              </a:solidFill>
              <a:latin typeface="Roboto"/>
              <a:ea typeface="Roboto"/>
              <a:cs typeface="Roboto"/>
              <a:sym typeface="Roboto"/>
            </a:endParaRPr>
          </a:p>
        </p:txBody>
      </p:sp>
      <p:sp>
        <p:nvSpPr>
          <p:cNvPr id="538" name="Google Shape;538;p21"/>
          <p:cNvSpPr txBox="1"/>
          <p:nvPr/>
        </p:nvSpPr>
        <p:spPr>
          <a:xfrm>
            <a:off x="648676" y="2192481"/>
            <a:ext cx="1036139"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Enseignement</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Mentorat, conseil et orientation professionnelle</a:t>
            </a:r>
            <a:endParaRPr sz="1200" b="0" i="0" u="none" strike="noStrike" cap="none">
              <a:solidFill>
                <a:srgbClr val="000000"/>
              </a:solidFill>
              <a:latin typeface="Roboto"/>
              <a:ea typeface="Roboto"/>
              <a:cs typeface="Roboto"/>
              <a:sym typeface="Roboto"/>
            </a:endParaRPr>
          </a:p>
        </p:txBody>
      </p:sp>
      <p:sp>
        <p:nvSpPr>
          <p:cNvPr id="539" name="Google Shape;539;p21"/>
          <p:cNvSpPr txBox="1"/>
          <p:nvPr/>
        </p:nvSpPr>
        <p:spPr>
          <a:xfrm>
            <a:off x="2163199" y="2183772"/>
            <a:ext cx="1049468"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Recherche en équipe ou collaborations interdisciplinaires</a:t>
            </a:r>
            <a:endParaRPr sz="1200" b="0" i="0" u="none" strike="noStrike" cap="none">
              <a:solidFill>
                <a:srgbClr val="000000"/>
              </a:solidFill>
              <a:latin typeface="Roboto"/>
              <a:ea typeface="Roboto"/>
              <a:cs typeface="Roboto"/>
              <a:sym typeface="Roboto"/>
            </a:endParaRPr>
          </a:p>
          <a:p>
            <a:pPr marL="0" marR="0" lvl="0" indent="0" algn="l" rtl="0">
              <a:lnSpc>
                <a:spcPct val="85000"/>
              </a:lnSpc>
              <a:spcBef>
                <a:spcPts val="40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Évaluation par les pairs et participation à des conférences</a:t>
            </a:r>
            <a:endParaRPr sz="1200" b="0" i="0" u="none" strike="noStrike" cap="none">
              <a:solidFill>
                <a:srgbClr val="000000"/>
              </a:solidFill>
              <a:latin typeface="Roboto"/>
              <a:ea typeface="Roboto"/>
              <a:cs typeface="Roboto"/>
              <a:sym typeface="Roboto"/>
            </a:endParaRPr>
          </a:p>
        </p:txBody>
      </p:sp>
      <p:grpSp>
        <p:nvGrpSpPr>
          <p:cNvPr id="540" name="Google Shape;540;p21"/>
          <p:cNvGrpSpPr/>
          <p:nvPr/>
        </p:nvGrpSpPr>
        <p:grpSpPr>
          <a:xfrm>
            <a:off x="3479087" y="1924638"/>
            <a:ext cx="1177637" cy="1282256"/>
            <a:chOff x="5453359" y="1924638"/>
            <a:chExt cx="1177637" cy="1282256"/>
          </a:xfrm>
        </p:grpSpPr>
        <p:sp>
          <p:nvSpPr>
            <p:cNvPr id="541" name="Google Shape;541;p21"/>
            <p:cNvSpPr/>
            <p:nvPr/>
          </p:nvSpPr>
          <p:spPr>
            <a:xfrm>
              <a:off x="5456181" y="2081102"/>
              <a:ext cx="1170230" cy="1125792"/>
            </a:xfrm>
            <a:prstGeom prst="rect">
              <a:avLst/>
            </a:prstGeom>
            <a:solidFill>
              <a:srgbClr val="6EA3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
                <a:buFont typeface="Arial"/>
                <a:buNone/>
              </a:pPr>
              <a:endParaRPr sz="850" b="0" i="0" u="none" strike="noStrike" cap="none">
                <a:solidFill>
                  <a:schemeClr val="lt1"/>
                </a:solidFill>
                <a:latin typeface="Roboto"/>
                <a:ea typeface="Roboto"/>
                <a:cs typeface="Roboto"/>
                <a:sym typeface="Roboto"/>
              </a:endParaRPr>
            </a:p>
          </p:txBody>
        </p:sp>
        <p:sp>
          <p:nvSpPr>
            <p:cNvPr id="542" name="Google Shape;542;p21"/>
            <p:cNvSpPr/>
            <p:nvPr/>
          </p:nvSpPr>
          <p:spPr>
            <a:xfrm>
              <a:off x="5453359" y="1924638"/>
              <a:ext cx="1177637" cy="170350"/>
            </a:xfrm>
            <a:custGeom>
              <a:avLst/>
              <a:gdLst/>
              <a:ahLst/>
              <a:cxnLst/>
              <a:rect l="l" t="t" r="r" b="b"/>
              <a:pathLst>
                <a:path w="1093154" h="158129" extrusionOk="0">
                  <a:moveTo>
                    <a:pt x="0" y="158129"/>
                  </a:moveTo>
                  <a:lnTo>
                    <a:pt x="1093154" y="151254"/>
                  </a:lnTo>
                  <a:lnTo>
                    <a:pt x="1058779" y="0"/>
                  </a:lnTo>
                  <a:lnTo>
                    <a:pt x="55001" y="0"/>
                  </a:lnTo>
                  <a:lnTo>
                    <a:pt x="0" y="158129"/>
                  </a:lnTo>
                  <a:close/>
                </a:path>
              </a:pathLst>
            </a:custGeom>
            <a:solidFill>
              <a:srgbClr val="2E56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543" name="Google Shape;543;p21"/>
            <p:cNvSpPr txBox="1"/>
            <p:nvPr/>
          </p:nvSpPr>
          <p:spPr>
            <a:xfrm>
              <a:off x="5464538" y="2183772"/>
              <a:ext cx="1166004"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Collaborations industrielles et commercialisation</a:t>
              </a:r>
              <a:endParaRPr sz="1200" b="0" i="0" u="none" strike="noStrike" cap="none">
                <a:solidFill>
                  <a:srgbClr val="000000"/>
                </a:solidFill>
                <a:latin typeface="Roboto"/>
                <a:ea typeface="Roboto"/>
                <a:cs typeface="Roboto"/>
                <a:sym typeface="Roboto"/>
              </a:endParaRPr>
            </a:p>
          </p:txBody>
        </p:sp>
      </p:grpSp>
      <p:sp>
        <p:nvSpPr>
          <p:cNvPr id="544" name="Google Shape;544;p21"/>
          <p:cNvSpPr txBox="1"/>
          <p:nvPr/>
        </p:nvSpPr>
        <p:spPr>
          <a:xfrm>
            <a:off x="727055" y="964571"/>
            <a:ext cx="1030317"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Leadership dans des sociétés disciplinaires ou des comités éditoriaux</a:t>
            </a: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Clr>
                <a:schemeClr val="dk1"/>
              </a:buClr>
              <a:buSzPts val="1100"/>
              <a:buFont typeface="Arial"/>
              <a:buNone/>
            </a:pPr>
            <a:endParaRPr sz="850" b="0" i="0" u="none" strike="noStrike" cap="none">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Avancées méthodologiques transformatrices</a:t>
            </a:r>
            <a:endParaRPr sz="1200" b="0" i="0" u="none" strike="noStrike" cap="none">
              <a:solidFill>
                <a:srgbClr val="000000"/>
              </a:solidFill>
              <a:latin typeface="Roboto"/>
              <a:ea typeface="Roboto"/>
              <a:cs typeface="Roboto"/>
              <a:sym typeface="Roboto"/>
            </a:endParaRPr>
          </a:p>
        </p:txBody>
      </p:sp>
      <p:sp>
        <p:nvSpPr>
          <p:cNvPr id="545" name="Google Shape;545;p21"/>
          <p:cNvSpPr txBox="1"/>
          <p:nvPr/>
        </p:nvSpPr>
        <p:spPr>
          <a:xfrm>
            <a:off x="2057950" y="964575"/>
            <a:ext cx="1101020" cy="5202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850" b="0" i="0" u="none" strike="noStrike" cap="none" dirty="0" err="1">
                <a:solidFill>
                  <a:schemeClr val="dk1"/>
                </a:solidFill>
                <a:latin typeface="Roboto Medium"/>
                <a:ea typeface="Roboto Medium"/>
                <a:cs typeface="Roboto Medium"/>
                <a:sym typeface="Roboto Medium"/>
              </a:rPr>
              <a:t>Rôles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consultatifs</a:t>
            </a:r>
            <a:r>
              <a:rPr lang="en-US" sz="850" b="0" i="0" u="none" strike="noStrike" cap="none" dirty="0">
                <a:solidFill>
                  <a:schemeClr val="dk1"/>
                </a:solidFill>
                <a:latin typeface="Roboto Medium"/>
                <a:ea typeface="Roboto Medium"/>
                <a:cs typeface="Roboto Medium"/>
                <a:sym typeface="Roboto Medium"/>
              </a:rPr>
              <a:t> </a:t>
            </a:r>
            <a:r>
              <a:rPr lang="en-US" sz="850" b="0" i="0" u="none" strike="noStrike" cap="none" dirty="0" err="1">
                <a:solidFill>
                  <a:schemeClr val="dk1"/>
                </a:solidFill>
                <a:latin typeface="Roboto Medium"/>
                <a:ea typeface="Roboto Medium"/>
                <a:cs typeface="Roboto Medium"/>
                <a:sym typeface="Roboto Medium"/>
              </a:rPr>
              <a:t>en</a:t>
            </a:r>
            <a:r>
              <a:rPr lang="en-US" sz="850" b="0" i="0" u="none" strike="noStrike" cap="none" dirty="0">
                <a:solidFill>
                  <a:schemeClr val="dk1"/>
                </a:solidFill>
                <a:latin typeface="Roboto Medium"/>
                <a:ea typeface="Roboto Medium"/>
                <a:cs typeface="Roboto Medium"/>
                <a:sym typeface="Roboto Medium"/>
              </a:rPr>
              <a:t> matière de politique</a:t>
            </a:r>
            <a:endParaRPr dirty="0"/>
          </a:p>
          <a:p>
            <a:pPr marL="0" marR="0" lvl="0" indent="0" algn="l" rtl="0">
              <a:lnSpc>
                <a:spcPct val="85000"/>
              </a:lnSpc>
              <a:spcBef>
                <a:spcPts val="0"/>
              </a:spcBef>
              <a:spcAft>
                <a:spcPts val="0"/>
              </a:spcAft>
              <a:buNone/>
            </a:pPr>
            <a:endParaRPr sz="850" b="0" i="0" u="none" strike="noStrike" cap="none" dirty="0">
              <a:solidFill>
                <a:schemeClr val="dk1"/>
              </a:solidFill>
              <a:latin typeface="Roboto Medium"/>
              <a:ea typeface="Roboto Medium"/>
              <a:cs typeface="Roboto Medium"/>
              <a:sym typeface="Roboto Medium"/>
            </a:endParaRPr>
          </a:p>
          <a:p>
            <a:pPr marL="0" marR="0" lvl="0" indent="0" algn="l" rtl="0">
              <a:lnSpc>
                <a:spcPct val="85000"/>
              </a:lnSpc>
              <a:spcBef>
                <a:spcPts val="0"/>
              </a:spcBef>
              <a:spcAft>
                <a:spcPts val="0"/>
              </a:spcAft>
              <a:buNone/>
            </a:pPr>
            <a:r>
              <a:rPr lang="en-US" sz="850" b="0" i="0" u="none" strike="noStrike" cap="none" dirty="0">
                <a:solidFill>
                  <a:schemeClr val="dk1"/>
                </a:solidFill>
                <a:latin typeface="Roboto Medium"/>
                <a:ea typeface="Roboto Medium"/>
                <a:cs typeface="Roboto Medium"/>
                <a:sym typeface="Roboto Medium"/>
              </a:rPr>
              <a:t>Contributions </a:t>
            </a:r>
            <a:br>
              <a:rPr lang="en-US" sz="850" b="0" i="0" u="none" strike="noStrike" cap="none" dirty="0">
                <a:solidFill>
                  <a:schemeClr val="dk1"/>
                </a:solidFill>
                <a:latin typeface="Roboto Medium"/>
                <a:ea typeface="Roboto Medium"/>
                <a:cs typeface="Roboto Medium"/>
                <a:sym typeface="Roboto Medium"/>
              </a:rPr>
            </a:br>
            <a:r>
              <a:rPr lang="en-US" sz="850" b="0" i="0" u="none" strike="noStrike" cap="none" dirty="0" err="1">
                <a:solidFill>
                  <a:schemeClr val="dk1"/>
                </a:solidFill>
                <a:latin typeface="Roboto Medium"/>
                <a:ea typeface="Roboto Medium"/>
                <a:cs typeface="Roboto Medium"/>
                <a:sym typeface="Roboto Medium"/>
              </a:rPr>
              <a:t>à</a:t>
            </a:r>
            <a:r>
              <a:rPr lang="en-US" sz="850" b="0" i="0" u="none" strike="noStrike" cap="none" dirty="0">
                <a:solidFill>
                  <a:schemeClr val="dk1"/>
                </a:solidFill>
                <a:latin typeface="Roboto Medium"/>
                <a:ea typeface="Roboto Medium"/>
                <a:cs typeface="Roboto Medium"/>
                <a:sym typeface="Roboto Medium"/>
              </a:rPr>
              <a:t> la politique </a:t>
            </a:r>
            <a:r>
              <a:rPr lang="en-US" sz="850" b="0" i="0" u="none" strike="noStrike" cap="none" dirty="0" err="1">
                <a:solidFill>
                  <a:schemeClr val="dk1"/>
                </a:solidFill>
                <a:latin typeface="Roboto Medium"/>
                <a:ea typeface="Roboto Medium"/>
                <a:cs typeface="Roboto Medium"/>
                <a:sym typeface="Roboto Medium"/>
              </a:rPr>
              <a:t>institutionnelle</a:t>
            </a:r>
            <a:r>
              <a:rPr lang="en-US" sz="850" b="0" i="0" u="none" strike="noStrike" cap="none" dirty="0">
                <a:solidFill>
                  <a:schemeClr val="dk1"/>
                </a:solidFill>
                <a:latin typeface="Roboto Medium"/>
                <a:ea typeface="Roboto Medium"/>
                <a:cs typeface="Roboto Medium"/>
                <a:sym typeface="Roboto Medium"/>
              </a:rPr>
              <a:t> </a:t>
            </a:r>
            <a:br>
              <a:rPr lang="en-US" sz="850" b="0" i="0" u="none" strike="noStrike" cap="none" dirty="0">
                <a:solidFill>
                  <a:schemeClr val="dk1"/>
                </a:solidFill>
                <a:latin typeface="Roboto Medium"/>
                <a:ea typeface="Roboto Medium"/>
                <a:cs typeface="Roboto Medium"/>
                <a:sym typeface="Roboto Medium"/>
              </a:rPr>
            </a:br>
            <a:r>
              <a:rPr lang="en-US" sz="850" b="0" i="0" u="none" strike="noStrike" cap="none" dirty="0">
                <a:solidFill>
                  <a:schemeClr val="dk1"/>
                </a:solidFill>
                <a:latin typeface="Roboto Medium"/>
                <a:ea typeface="Roboto Medium"/>
                <a:cs typeface="Roboto Medium"/>
                <a:sym typeface="Roboto Medium"/>
              </a:rPr>
              <a:t>(p. ex. DEI)</a:t>
            </a:r>
            <a:endParaRPr dirty="0"/>
          </a:p>
        </p:txBody>
      </p:sp>
      <p:grpSp>
        <p:nvGrpSpPr>
          <p:cNvPr id="546" name="Google Shape;546;p21"/>
          <p:cNvGrpSpPr/>
          <p:nvPr/>
        </p:nvGrpSpPr>
        <p:grpSpPr>
          <a:xfrm>
            <a:off x="3413095" y="798844"/>
            <a:ext cx="1173056" cy="1192452"/>
            <a:chOff x="8300934" y="1141280"/>
            <a:chExt cx="1088901" cy="1106907"/>
          </a:xfrm>
        </p:grpSpPr>
        <p:sp>
          <p:nvSpPr>
            <p:cNvPr id="547" name="Google Shape;547;p21"/>
            <p:cNvSpPr/>
            <p:nvPr/>
          </p:nvSpPr>
          <p:spPr>
            <a:xfrm>
              <a:off x="8303557" y="1216909"/>
              <a:ext cx="1086278" cy="1031278"/>
            </a:xfrm>
            <a:prstGeom prst="rect">
              <a:avLst/>
            </a:prstGeom>
            <a:solidFill>
              <a:srgbClr val="9D87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48" name="Google Shape;548;p21"/>
            <p:cNvSpPr/>
            <p:nvPr/>
          </p:nvSpPr>
          <p:spPr>
            <a:xfrm>
              <a:off x="8300934" y="1141280"/>
              <a:ext cx="1088898" cy="83157"/>
            </a:xfrm>
            <a:custGeom>
              <a:avLst/>
              <a:gdLst/>
              <a:ahLst/>
              <a:cxnLst/>
              <a:rect l="l" t="t" r="r" b="b"/>
              <a:pathLst>
                <a:path w="1088898" h="83157" extrusionOk="0">
                  <a:moveTo>
                    <a:pt x="0" y="75403"/>
                  </a:moveTo>
                  <a:lnTo>
                    <a:pt x="48126" y="0"/>
                  </a:lnTo>
                  <a:lnTo>
                    <a:pt x="1055833" y="13096"/>
                  </a:lnTo>
                  <a:lnTo>
                    <a:pt x="1088898" y="83157"/>
                  </a:lnTo>
                  <a:lnTo>
                    <a:pt x="0" y="75403"/>
                  </a:lnTo>
                  <a:close/>
                </a:path>
              </a:pathLst>
            </a:custGeom>
            <a:solidFill>
              <a:srgbClr val="8D6C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49" name="Google Shape;549;p21"/>
          <p:cNvSpPr txBox="1"/>
          <p:nvPr/>
        </p:nvSpPr>
        <p:spPr>
          <a:xfrm>
            <a:off x="3418336" y="964571"/>
            <a:ext cx="1166004" cy="520184"/>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400"/>
              </a:spcAft>
              <a:buClr>
                <a:schemeClr val="dk1"/>
              </a:buClr>
              <a:buSzPts val="1100"/>
              <a:buFont typeface="Arial"/>
              <a:buNone/>
            </a:pPr>
            <a:r>
              <a:rPr lang="en-US" sz="850" b="0" i="0" u="none" strike="noStrike" cap="none">
                <a:solidFill>
                  <a:schemeClr val="dk1"/>
                </a:solidFill>
                <a:latin typeface="Roboto Medium"/>
                <a:ea typeface="Roboto Medium"/>
                <a:cs typeface="Roboto Medium"/>
                <a:sym typeface="Roboto Medium"/>
              </a:rPr>
              <a:t>Impact sociétal dans le monde réel (p. ex. sur la culture, le patient, la communauté, l’environnement ou l’économie)</a:t>
            </a:r>
            <a:endParaRPr/>
          </a:p>
        </p:txBody>
      </p:sp>
      <p:sp>
        <p:nvSpPr>
          <p:cNvPr id="550" name="Google Shape;550;p21"/>
          <p:cNvSpPr txBox="1"/>
          <p:nvPr/>
        </p:nvSpPr>
        <p:spPr>
          <a:xfrm>
            <a:off x="5056910" y="1864769"/>
            <a:ext cx="26532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7F7F7F"/>
                </a:solidFill>
                <a:latin typeface="Roboto Medium"/>
                <a:ea typeface="Roboto Medium"/>
                <a:cs typeface="Roboto Medium"/>
                <a:sym typeface="Roboto Medium"/>
              </a:rPr>
              <a:t>Merci</a:t>
            </a:r>
            <a:endParaRPr sz="1200" b="0" i="0" u="none" strike="noStrike" cap="none">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3"/>
          <p:cNvPicPr preferRelativeResize="0"/>
          <p:nvPr/>
        </p:nvPicPr>
        <p:blipFill rotWithShape="1">
          <a:blip r:embed="rId3">
            <a:alphaModFix/>
          </a:blip>
          <a:srcRect/>
          <a:stretch/>
        </p:blipFill>
        <p:spPr>
          <a:xfrm>
            <a:off x="0" y="0"/>
            <a:ext cx="9144003" cy="5107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4" descr="https://sfdora.org/wp-content/uploads/2021/06/21-0608-SPACE-rubric_Final-1-pdf-663x1024.jpg"/>
          <p:cNvPicPr preferRelativeResize="0"/>
          <p:nvPr/>
        </p:nvPicPr>
        <p:blipFill rotWithShape="1">
          <a:blip r:embed="rId3">
            <a:alphaModFix/>
          </a:blip>
          <a:srcRect/>
          <a:stretch/>
        </p:blipFill>
        <p:spPr>
          <a:xfrm>
            <a:off x="2544169" y="192721"/>
            <a:ext cx="3080657" cy="4758059"/>
          </a:xfrm>
          <a:prstGeom prst="rect">
            <a:avLst/>
          </a:prstGeom>
          <a:noFill/>
          <a:ln w="9525" cap="flat" cmpd="sng">
            <a:solidFill>
              <a:srgbClr val="D8D8D8"/>
            </a:solidFill>
            <a:prstDash val="solid"/>
            <a:round/>
            <a:headEnd type="none" w="sm" len="sm"/>
            <a:tailEnd type="none" w="sm" len="sm"/>
          </a:ln>
        </p:spPr>
      </p:pic>
      <p:pic>
        <p:nvPicPr>
          <p:cNvPr id="76" name="Google Shape;76;p4"/>
          <p:cNvPicPr preferRelativeResize="0"/>
          <p:nvPr/>
        </p:nvPicPr>
        <p:blipFill rotWithShape="1">
          <a:blip r:embed="rId4">
            <a:alphaModFix/>
          </a:blip>
          <a:srcRect/>
          <a:stretch/>
        </p:blipFill>
        <p:spPr>
          <a:xfrm>
            <a:off x="5848453" y="192720"/>
            <a:ext cx="3080657" cy="4761661"/>
          </a:xfrm>
          <a:prstGeom prst="rect">
            <a:avLst/>
          </a:prstGeom>
          <a:noFill/>
          <a:ln>
            <a:noFill/>
          </a:ln>
        </p:spPr>
      </p:pic>
      <p:sp>
        <p:nvSpPr>
          <p:cNvPr id="77" name="Google Shape;77;p4"/>
          <p:cNvSpPr txBox="1"/>
          <p:nvPr/>
        </p:nvSpPr>
        <p:spPr>
          <a:xfrm>
            <a:off x="193495" y="497925"/>
            <a:ext cx="2127000" cy="22852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50" b="1" i="0" u="none" strike="noStrike" cap="none">
                <a:solidFill>
                  <a:srgbClr val="000000"/>
                </a:solidFill>
                <a:latin typeface="Roboto"/>
                <a:ea typeface="Roboto"/>
                <a:cs typeface="Roboto"/>
                <a:sym typeface="Roboto"/>
              </a:rPr>
              <a:t>Deux outils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Medium"/>
                <a:ea typeface="Roboto Medium"/>
                <a:cs typeface="Roboto Medium"/>
                <a:sym typeface="Roboto Medium"/>
              </a:rPr>
              <a:t>La rubrique SPACE pour le renforcement des capacités institutionnelles</a:t>
            </a:r>
            <a:endParaRPr sz="1400" b="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Medium"/>
                <a:ea typeface="Roboto Medium"/>
                <a:cs typeface="Roboto Medium"/>
                <a:sym typeface="Roboto Medium"/>
              </a:rPr>
              <a:t>Un autre cadre pour l’impact de la recherche</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5"/>
          <p:cNvGrpSpPr/>
          <p:nvPr/>
        </p:nvGrpSpPr>
        <p:grpSpPr>
          <a:xfrm>
            <a:off x="1813802" y="1632826"/>
            <a:ext cx="5439249" cy="2659774"/>
            <a:chOff x="1813800" y="1416926"/>
            <a:chExt cx="5439250" cy="3081175"/>
          </a:xfrm>
        </p:grpSpPr>
        <p:sp>
          <p:nvSpPr>
            <p:cNvPr id="83" name="Google Shape;83;p5"/>
            <p:cNvSpPr/>
            <p:nvPr/>
          </p:nvSpPr>
          <p:spPr>
            <a:xfrm>
              <a:off x="4174750" y="1419950"/>
              <a:ext cx="3078300" cy="3078000"/>
            </a:xfrm>
            <a:prstGeom prst="arc">
              <a:avLst>
                <a:gd name="adj1" fmla="val 16135821"/>
                <a:gd name="adj2" fmla="val 21029738"/>
              </a:avLst>
            </a:prstGeom>
            <a:noFill/>
            <a:ln w="38100" cap="flat" cmpd="sng">
              <a:solidFill>
                <a:srgbClr val="3D85C6"/>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84" name="Google Shape;84;p5"/>
            <p:cNvSpPr/>
            <p:nvPr/>
          </p:nvSpPr>
          <p:spPr>
            <a:xfrm rot="5400000">
              <a:off x="4174750" y="1419950"/>
              <a:ext cx="3078300" cy="3078000"/>
            </a:xfrm>
            <a:prstGeom prst="arc">
              <a:avLst>
                <a:gd name="adj1" fmla="val 16927849"/>
                <a:gd name="adj2" fmla="val 15891"/>
              </a:avLst>
            </a:prstGeom>
            <a:noFill/>
            <a:ln w="38100" cap="flat" cmpd="sng">
              <a:solidFill>
                <a:srgbClr val="6AA84F"/>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85" name="Google Shape;85;p5"/>
            <p:cNvSpPr/>
            <p:nvPr/>
          </p:nvSpPr>
          <p:spPr>
            <a:xfrm rot="10800000">
              <a:off x="1888150" y="1419950"/>
              <a:ext cx="3078300" cy="3078000"/>
            </a:xfrm>
            <a:prstGeom prst="arc">
              <a:avLst>
                <a:gd name="adj1" fmla="val 16221330"/>
                <a:gd name="adj2" fmla="val 20905768"/>
              </a:avLst>
            </a:prstGeom>
            <a:noFill/>
            <a:ln w="38100" cap="flat" cmpd="sng">
              <a:solidFill>
                <a:srgbClr val="F1C23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86" name="Google Shape;86;p5"/>
            <p:cNvSpPr/>
            <p:nvPr/>
          </p:nvSpPr>
          <p:spPr>
            <a:xfrm rot="-5400000">
              <a:off x="1932876" y="1297850"/>
              <a:ext cx="2839849" cy="3078000"/>
            </a:xfrm>
            <a:prstGeom prst="arc">
              <a:avLst>
                <a:gd name="adj1" fmla="val 16642902"/>
                <a:gd name="adj2" fmla="val 192272"/>
              </a:avLst>
            </a:prstGeom>
            <a:noFill/>
            <a:ln w="38100" cap="flat" cmpd="sng">
              <a:solidFill>
                <a:srgbClr val="674EA7">
                  <a:alpha val="40000"/>
                </a:srgbClr>
              </a:solidFill>
              <a:prstDash val="dash"/>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grpSp>
      <p:sp>
        <p:nvSpPr>
          <p:cNvPr id="87" name="Google Shape;87;p5"/>
          <p:cNvSpPr txBox="1">
            <a:spLocks noGrp="1"/>
          </p:cNvSpPr>
          <p:nvPr>
            <p:ph type="title"/>
          </p:nvPr>
        </p:nvSpPr>
        <p:spPr>
          <a:xfrm>
            <a:off x="3360396" y="1216103"/>
            <a:ext cx="2448658" cy="566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100"/>
              <a:buNone/>
            </a:pPr>
            <a:r>
              <a:rPr lang="en-US" sz="1400" b="1" dirty="0" err="1">
                <a:solidFill>
                  <a:srgbClr val="674EA7"/>
                </a:solidFill>
                <a:latin typeface="Roboto"/>
                <a:ea typeface="Roboto"/>
                <a:cs typeface="Roboto"/>
                <a:sym typeface="Roboto"/>
              </a:rPr>
              <a:t>Synthèse</a:t>
            </a:r>
            <a:r>
              <a:rPr lang="en-US" sz="1400" b="1" dirty="0">
                <a:solidFill>
                  <a:srgbClr val="674EA7"/>
                </a:solidFill>
                <a:latin typeface="Roboto"/>
                <a:ea typeface="Roboto"/>
                <a:cs typeface="Roboto"/>
                <a:sym typeface="Roboto"/>
              </a:rPr>
              <a:t> des conversations de la </a:t>
            </a:r>
            <a:r>
              <a:rPr lang="en-US" sz="1400" b="1" dirty="0" err="1">
                <a:solidFill>
                  <a:srgbClr val="674EA7"/>
                </a:solidFill>
                <a:latin typeface="Roboto"/>
                <a:ea typeface="Roboto"/>
                <a:cs typeface="Roboto"/>
                <a:sym typeface="Roboto"/>
              </a:rPr>
              <a:t>communauté</a:t>
            </a:r>
            <a:r>
              <a:rPr lang="en-US" sz="1400" b="1" dirty="0">
                <a:solidFill>
                  <a:srgbClr val="674EA7"/>
                </a:solidFill>
                <a:latin typeface="Roboto"/>
                <a:ea typeface="Roboto"/>
                <a:cs typeface="Roboto"/>
                <a:sym typeface="Roboto"/>
              </a:rPr>
              <a:t> DORA : </a:t>
            </a:r>
            <a:r>
              <a:rPr lang="en-US" sz="1400" b="1" dirty="0" err="1">
                <a:solidFill>
                  <a:srgbClr val="674EA7"/>
                </a:solidFill>
                <a:latin typeface="Roboto"/>
                <a:ea typeface="Roboto"/>
                <a:cs typeface="Roboto"/>
                <a:sym typeface="Roboto"/>
              </a:rPr>
              <a:t>où</a:t>
            </a:r>
            <a:r>
              <a:rPr lang="en-US" sz="1400" b="1" dirty="0">
                <a:solidFill>
                  <a:srgbClr val="674EA7"/>
                </a:solidFill>
                <a:latin typeface="Roboto"/>
                <a:ea typeface="Roboto"/>
                <a:cs typeface="Roboto"/>
                <a:sym typeface="Roboto"/>
              </a:rPr>
              <a:t> </a:t>
            </a:r>
            <a:r>
              <a:rPr lang="en-US" sz="1400" b="1" dirty="0" err="1">
                <a:solidFill>
                  <a:srgbClr val="674EA7"/>
                </a:solidFill>
                <a:latin typeface="Roboto"/>
                <a:ea typeface="Roboto"/>
                <a:cs typeface="Roboto"/>
                <a:sym typeface="Roboto"/>
              </a:rPr>
              <a:t>sont</a:t>
            </a:r>
            <a:r>
              <a:rPr lang="en-US" sz="1400" b="1" dirty="0">
                <a:solidFill>
                  <a:srgbClr val="674EA7"/>
                </a:solidFill>
                <a:latin typeface="Roboto"/>
                <a:ea typeface="Roboto"/>
                <a:cs typeface="Roboto"/>
                <a:sym typeface="Roboto"/>
              </a:rPr>
              <a:t> les </a:t>
            </a:r>
            <a:r>
              <a:rPr lang="en-US" sz="1400" b="1" dirty="0" err="1">
                <a:solidFill>
                  <a:srgbClr val="674EA7"/>
                </a:solidFill>
                <a:latin typeface="Roboto"/>
                <a:ea typeface="Roboto"/>
                <a:cs typeface="Roboto"/>
                <a:sym typeface="Roboto"/>
              </a:rPr>
              <a:t>besoins</a:t>
            </a:r>
            <a:r>
              <a:rPr lang="en-US" sz="1400" b="1" dirty="0">
                <a:solidFill>
                  <a:srgbClr val="674EA7"/>
                </a:solidFill>
                <a:latin typeface="Roboto"/>
                <a:ea typeface="Roboto"/>
                <a:cs typeface="Roboto"/>
                <a:sym typeface="Roboto"/>
              </a:rPr>
              <a:t>?</a:t>
            </a:r>
            <a:br>
              <a:rPr lang="en-US" sz="1400" b="1" dirty="0">
                <a:solidFill>
                  <a:srgbClr val="674EA7"/>
                </a:solidFill>
                <a:latin typeface="Roboto"/>
                <a:ea typeface="Roboto"/>
                <a:cs typeface="Roboto"/>
                <a:sym typeface="Roboto"/>
              </a:rPr>
            </a:br>
            <a:endParaRPr sz="1400" b="1" i="1" dirty="0">
              <a:solidFill>
                <a:srgbClr val="674EA7"/>
              </a:solidFill>
              <a:latin typeface="Roboto"/>
              <a:ea typeface="Roboto"/>
              <a:cs typeface="Roboto"/>
              <a:sym typeface="Roboto"/>
            </a:endParaRPr>
          </a:p>
        </p:txBody>
      </p:sp>
      <p:sp>
        <p:nvSpPr>
          <p:cNvPr id="88" name="Google Shape;88;p5"/>
          <p:cNvSpPr txBox="1">
            <a:spLocks noGrp="1"/>
          </p:cNvSpPr>
          <p:nvPr>
            <p:ph type="title"/>
          </p:nvPr>
        </p:nvSpPr>
        <p:spPr>
          <a:xfrm>
            <a:off x="6383075" y="2659177"/>
            <a:ext cx="1894250" cy="566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100"/>
              <a:buNone/>
            </a:pPr>
            <a:r>
              <a:rPr lang="en-US" sz="1400" b="1">
                <a:solidFill>
                  <a:srgbClr val="3D85C6"/>
                </a:solidFill>
                <a:latin typeface="Roboto"/>
                <a:ea typeface="Roboto"/>
                <a:cs typeface="Roboto"/>
                <a:sym typeface="Roboto"/>
              </a:rPr>
              <a:t>Premières ébauches de l’outil</a:t>
            </a:r>
            <a:br>
              <a:rPr lang="en-US" sz="1400" b="1">
                <a:solidFill>
                  <a:srgbClr val="3D85C6"/>
                </a:solidFill>
                <a:latin typeface="Roboto"/>
                <a:ea typeface="Roboto"/>
                <a:cs typeface="Roboto"/>
                <a:sym typeface="Roboto"/>
              </a:rPr>
            </a:br>
            <a:endParaRPr sz="1400" b="1" i="1">
              <a:solidFill>
                <a:srgbClr val="3D85C6"/>
              </a:solidFill>
              <a:latin typeface="Roboto"/>
              <a:ea typeface="Roboto"/>
              <a:cs typeface="Roboto"/>
              <a:sym typeface="Roboto"/>
            </a:endParaRPr>
          </a:p>
        </p:txBody>
      </p:sp>
      <p:sp>
        <p:nvSpPr>
          <p:cNvPr id="89" name="Google Shape;89;p5"/>
          <p:cNvSpPr txBox="1">
            <a:spLocks noGrp="1"/>
          </p:cNvSpPr>
          <p:nvPr>
            <p:ph type="title"/>
          </p:nvPr>
        </p:nvSpPr>
        <p:spPr>
          <a:xfrm>
            <a:off x="3363393" y="4109680"/>
            <a:ext cx="2417414" cy="566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Clr>
                <a:schemeClr val="dk1"/>
              </a:buClr>
              <a:buSzPts val="1100"/>
              <a:buFont typeface="Arial"/>
              <a:buNone/>
            </a:pPr>
            <a:r>
              <a:rPr lang="en-US" sz="1400" b="1" dirty="0">
                <a:solidFill>
                  <a:srgbClr val="6AA84F"/>
                </a:solidFill>
                <a:latin typeface="Roboto"/>
                <a:ea typeface="Roboto"/>
                <a:cs typeface="Roboto"/>
                <a:sym typeface="Roboto"/>
              </a:rPr>
              <a:t>Examen interne et </a:t>
            </a:r>
            <a:r>
              <a:rPr lang="en-US" sz="1400" b="1" dirty="0" err="1">
                <a:solidFill>
                  <a:srgbClr val="6AA84F"/>
                </a:solidFill>
                <a:latin typeface="Roboto"/>
                <a:ea typeface="Roboto"/>
                <a:cs typeface="Roboto"/>
                <a:sym typeface="Roboto"/>
              </a:rPr>
              <a:t>externe</a:t>
            </a:r>
            <a:r>
              <a:rPr lang="en-US" sz="1400" b="1" dirty="0">
                <a:solidFill>
                  <a:srgbClr val="6AA84F"/>
                </a:solidFill>
                <a:latin typeface="Roboto"/>
                <a:ea typeface="Roboto"/>
                <a:cs typeface="Roboto"/>
                <a:sym typeface="Roboto"/>
              </a:rPr>
              <a:t> par les pairs; </a:t>
            </a:r>
            <a:r>
              <a:rPr lang="en-US" sz="1400" b="1" dirty="0" err="1">
                <a:solidFill>
                  <a:srgbClr val="6AA84F"/>
                </a:solidFill>
                <a:latin typeface="Roboto"/>
                <a:ea typeface="Roboto"/>
                <a:cs typeface="Roboto"/>
                <a:sym typeface="Roboto"/>
              </a:rPr>
              <a:t>intégration</a:t>
            </a:r>
            <a:r>
              <a:rPr lang="en-US" sz="1400" b="1" dirty="0">
                <a:solidFill>
                  <a:srgbClr val="6AA84F"/>
                </a:solidFill>
                <a:latin typeface="Roboto"/>
                <a:ea typeface="Roboto"/>
                <a:cs typeface="Roboto"/>
                <a:sym typeface="Roboto"/>
              </a:rPr>
              <a:t> de la </a:t>
            </a:r>
            <a:r>
              <a:rPr lang="en-US" sz="1400" b="1" dirty="0" err="1">
                <a:solidFill>
                  <a:srgbClr val="6AA84F"/>
                </a:solidFill>
                <a:latin typeface="Roboto"/>
                <a:ea typeface="Roboto"/>
                <a:cs typeface="Roboto"/>
                <a:sym typeface="Roboto"/>
              </a:rPr>
              <a:t>rétroaction</a:t>
            </a:r>
            <a:endParaRPr sz="1400" b="1" i="1" dirty="0">
              <a:solidFill>
                <a:srgbClr val="6AA84F"/>
              </a:solidFill>
              <a:latin typeface="Roboto"/>
              <a:ea typeface="Roboto"/>
              <a:cs typeface="Roboto"/>
              <a:sym typeface="Roboto"/>
            </a:endParaRPr>
          </a:p>
        </p:txBody>
      </p:sp>
      <p:sp>
        <p:nvSpPr>
          <p:cNvPr id="90" name="Google Shape;90;p5"/>
          <p:cNvSpPr txBox="1">
            <a:spLocks noGrp="1"/>
          </p:cNvSpPr>
          <p:nvPr>
            <p:ph type="title"/>
          </p:nvPr>
        </p:nvSpPr>
        <p:spPr>
          <a:xfrm>
            <a:off x="727522" y="2659177"/>
            <a:ext cx="2174928" cy="566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100"/>
              <a:buNone/>
            </a:pPr>
            <a:r>
              <a:rPr lang="en-US" sz="1400" b="1" dirty="0" err="1">
                <a:solidFill>
                  <a:srgbClr val="F1C232"/>
                </a:solidFill>
                <a:latin typeface="Roboto"/>
                <a:ea typeface="Roboto"/>
                <a:cs typeface="Roboto"/>
                <a:sym typeface="Roboto"/>
              </a:rPr>
              <a:t>Partagé</a:t>
            </a:r>
            <a:r>
              <a:rPr lang="en-US" sz="1400" b="1" dirty="0">
                <a:solidFill>
                  <a:srgbClr val="F1C232"/>
                </a:solidFill>
                <a:latin typeface="Roboto"/>
                <a:ea typeface="Roboto"/>
                <a:cs typeface="Roboto"/>
                <a:sym typeface="Roboto"/>
              </a:rPr>
              <a:t> avec </a:t>
            </a:r>
            <a:r>
              <a:rPr lang="en-US" sz="1400" b="1" dirty="0" err="1">
                <a:solidFill>
                  <a:srgbClr val="F1C232"/>
                </a:solidFill>
                <a:latin typeface="Roboto"/>
                <a:ea typeface="Roboto"/>
                <a:cs typeface="Roboto"/>
                <a:sym typeface="Roboto"/>
              </a:rPr>
              <a:t>l’ensemble</a:t>
            </a:r>
            <a:r>
              <a:rPr lang="en-US" sz="1400" b="1" dirty="0">
                <a:solidFill>
                  <a:srgbClr val="F1C232"/>
                </a:solidFill>
                <a:latin typeface="Roboto"/>
                <a:ea typeface="Roboto"/>
                <a:cs typeface="Roboto"/>
                <a:sym typeface="Roboto"/>
              </a:rPr>
              <a:t> de la </a:t>
            </a:r>
            <a:r>
              <a:rPr lang="en-US" sz="1400" b="1" dirty="0" err="1">
                <a:solidFill>
                  <a:srgbClr val="F1C232"/>
                </a:solidFill>
                <a:latin typeface="Roboto"/>
                <a:ea typeface="Roboto"/>
                <a:cs typeface="Roboto"/>
                <a:sym typeface="Roboto"/>
              </a:rPr>
              <a:t>communauté</a:t>
            </a:r>
            <a:br>
              <a:rPr lang="en-US" sz="1400" b="1" dirty="0">
                <a:solidFill>
                  <a:srgbClr val="F1C232"/>
                </a:solidFill>
                <a:latin typeface="Roboto"/>
                <a:ea typeface="Roboto"/>
                <a:cs typeface="Roboto"/>
                <a:sym typeface="Roboto"/>
              </a:rPr>
            </a:br>
            <a:endParaRPr sz="1400" b="1" i="1" dirty="0">
              <a:solidFill>
                <a:srgbClr val="F1C232"/>
              </a:solidFill>
              <a:latin typeface="Roboto"/>
              <a:ea typeface="Roboto"/>
              <a:cs typeface="Roboto"/>
              <a:sym typeface="Roboto"/>
            </a:endParaRPr>
          </a:p>
        </p:txBody>
      </p:sp>
      <p:sp>
        <p:nvSpPr>
          <p:cNvPr id="91" name="Google Shape;91;p5"/>
          <p:cNvSpPr txBox="1"/>
          <p:nvPr/>
        </p:nvSpPr>
        <p:spPr>
          <a:xfrm>
            <a:off x="453143" y="343850"/>
            <a:ext cx="6903867" cy="5353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100"/>
              <a:buFont typeface="Arial"/>
              <a:buNone/>
            </a:pPr>
            <a:r>
              <a:rPr lang="en-US" sz="2400" b="1" i="0" u="none" strike="noStrike" cap="none">
                <a:solidFill>
                  <a:schemeClr val="dk1"/>
                </a:solidFill>
                <a:latin typeface="Roboto"/>
                <a:ea typeface="Roboto"/>
                <a:cs typeface="Roboto"/>
                <a:sym typeface="Roboto"/>
              </a:rPr>
              <a:t>Créer des outils pour la réforme des évaluations</a:t>
            </a:r>
            <a:endParaRPr sz="2400" b="0" i="0" u="none" strike="noStrike" cap="none">
              <a:solidFill>
                <a:schemeClr val="dk1"/>
              </a:solidFill>
              <a:latin typeface="Roboto Medium"/>
              <a:ea typeface="Roboto Medium"/>
              <a:cs typeface="Roboto Medium"/>
              <a:sym typeface="Roboto Medium"/>
            </a:endParaRPr>
          </a:p>
        </p:txBody>
      </p:sp>
      <p:cxnSp>
        <p:nvCxnSpPr>
          <p:cNvPr id="92" name="Google Shape;92;p5"/>
          <p:cNvCxnSpPr/>
          <p:nvPr/>
        </p:nvCxnSpPr>
        <p:spPr>
          <a:xfrm>
            <a:off x="9675" y="1645525"/>
            <a:ext cx="3412200" cy="0"/>
          </a:xfrm>
          <a:prstGeom prst="straightConnector1">
            <a:avLst/>
          </a:prstGeom>
          <a:noFill/>
          <a:ln w="38100" cap="flat" cmpd="sng">
            <a:solidFill>
              <a:srgbClr val="674EA7"/>
            </a:solidFill>
            <a:prstDash val="solid"/>
            <a:round/>
            <a:headEnd type="none" w="sm" len="sm"/>
            <a:tailEnd type="stealth" w="med" len="med"/>
          </a:ln>
        </p:spPr>
      </p:cxnSp>
      <p:sp>
        <p:nvSpPr>
          <p:cNvPr id="93" name="Google Shape;93;p5"/>
          <p:cNvSpPr txBox="1"/>
          <p:nvPr/>
        </p:nvSpPr>
        <p:spPr>
          <a:xfrm>
            <a:off x="7451188" y="494580"/>
            <a:ext cx="1476912" cy="16885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100"/>
              <a:buFont typeface="Arial"/>
              <a:buNone/>
            </a:pPr>
            <a:r>
              <a:rPr lang="en-US" sz="1400" b="0" i="0" u="none" strike="noStrike" cap="none">
                <a:solidFill>
                  <a:srgbClr val="00B0F0"/>
                </a:solidFill>
                <a:latin typeface="Roboto"/>
                <a:ea typeface="Roboto"/>
                <a:cs typeface="Roboto"/>
                <a:sym typeface="Roboto"/>
              </a:rPr>
              <a:t>Explorer des modèles analogues au sein et en dehors du monde universitaire.</a:t>
            </a:r>
            <a:endParaRPr/>
          </a:p>
        </p:txBody>
      </p:sp>
      <p:cxnSp>
        <p:nvCxnSpPr>
          <p:cNvPr id="94" name="Google Shape;94;p5"/>
          <p:cNvCxnSpPr/>
          <p:nvPr/>
        </p:nvCxnSpPr>
        <p:spPr>
          <a:xfrm>
            <a:off x="7404100" y="0"/>
            <a:ext cx="0" cy="2711606"/>
          </a:xfrm>
          <a:prstGeom prst="straightConnector1">
            <a:avLst/>
          </a:prstGeom>
          <a:noFill/>
          <a:ln w="28575" cap="flat" cmpd="sng">
            <a:solidFill>
              <a:srgbClr val="00B0F0"/>
            </a:solidFill>
            <a:prstDash val="solid"/>
            <a:round/>
            <a:headEnd type="none" w="sm" len="sm"/>
            <a:tailEnd type="stealth" w="med" len="med"/>
          </a:ln>
        </p:spPr>
      </p:cxnSp>
      <p:sp>
        <p:nvSpPr>
          <p:cNvPr id="95" name="Google Shape;95;p5"/>
          <p:cNvSpPr txBox="1"/>
          <p:nvPr/>
        </p:nvSpPr>
        <p:spPr>
          <a:xfrm>
            <a:off x="3013972" y="2328948"/>
            <a:ext cx="3184152" cy="56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chemeClr val="dk1"/>
              </a:buClr>
              <a:buSzPts val="1100"/>
              <a:buFont typeface="Arial"/>
              <a:buNone/>
            </a:pPr>
            <a:r>
              <a:rPr lang="en-US" sz="1800" b="0" i="1" u="none" strike="noStrike" cap="none">
                <a:solidFill>
                  <a:srgbClr val="A5A5A5"/>
                </a:solidFill>
                <a:latin typeface="Roboto"/>
                <a:ea typeface="Roboto"/>
                <a:cs typeface="Roboto"/>
                <a:sym typeface="Roboto"/>
              </a:rPr>
              <a:t>Les outils sont conçus pour transcender les frontières géographiques, professionnelles et disciplinaires.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453144" y="343850"/>
            <a:ext cx="8030456" cy="535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100"/>
              <a:buNone/>
            </a:pPr>
            <a:r>
              <a:rPr lang="en-US" sz="2300" b="1">
                <a:latin typeface="Roboto"/>
                <a:ea typeface="Roboto"/>
                <a:cs typeface="Roboto"/>
                <a:sym typeface="Roboto"/>
              </a:rPr>
              <a:t>1. SPACE : Aider les institutions à renforcer leurs capacités de réforme</a:t>
            </a:r>
            <a:br>
              <a:rPr lang="en-US" sz="2300" b="1">
                <a:latin typeface="Roboto"/>
                <a:ea typeface="Roboto"/>
                <a:cs typeface="Roboto"/>
                <a:sym typeface="Roboto"/>
              </a:rPr>
            </a:br>
            <a:endParaRPr sz="2300">
              <a:latin typeface="Roboto Medium"/>
              <a:ea typeface="Roboto Medium"/>
              <a:cs typeface="Roboto Medium"/>
              <a:sym typeface="Roboto Medium"/>
            </a:endParaRPr>
          </a:p>
        </p:txBody>
      </p:sp>
      <p:sp>
        <p:nvSpPr>
          <p:cNvPr id="101" name="Google Shape;101;p6"/>
          <p:cNvSpPr txBox="1"/>
          <p:nvPr/>
        </p:nvSpPr>
        <p:spPr>
          <a:xfrm>
            <a:off x="453144" y="1070681"/>
            <a:ext cx="3852156" cy="37289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900" b="0" i="0" u="none" strike="noStrike" cap="none" dirty="0">
              <a:solidFill>
                <a:schemeClr val="dk1"/>
              </a:solidFill>
              <a:latin typeface="Roboto Medium"/>
              <a:ea typeface="Roboto Medium"/>
              <a:cs typeface="Roboto Medium"/>
              <a:sym typeface="Roboto Medium"/>
            </a:endParaRPr>
          </a:p>
          <a:p>
            <a:pPr marL="0" marR="0" lvl="0" indent="0" algn="l" rtl="0">
              <a:lnSpc>
                <a:spcPct val="100000"/>
              </a:lnSpc>
              <a:spcBef>
                <a:spcPts val="0"/>
              </a:spcBef>
              <a:spcAft>
                <a:spcPts val="0"/>
              </a:spcAft>
              <a:buClr>
                <a:schemeClr val="dk1"/>
              </a:buClr>
              <a:buSzPts val="1100"/>
              <a:buFont typeface="Arial"/>
              <a:buNone/>
            </a:pPr>
            <a:r>
              <a:rPr lang="en-US" sz="1900" b="0" i="0" u="none" strike="noStrike" cap="none" dirty="0" err="1">
                <a:solidFill>
                  <a:schemeClr val="dk1"/>
                </a:solidFill>
                <a:latin typeface="Roboto Medium"/>
                <a:ea typeface="Roboto Medium"/>
                <a:cs typeface="Roboto Medium"/>
                <a:sym typeface="Roboto Medium"/>
              </a:rPr>
              <a:t>Défis</a:t>
            </a:r>
            <a:r>
              <a:rPr lang="en-US" sz="1900" b="0" i="0" u="none" strike="noStrike" cap="none" dirty="0">
                <a:solidFill>
                  <a:schemeClr val="dk1"/>
                </a:solidFill>
                <a:latin typeface="Roboto Medium"/>
                <a:ea typeface="Roboto Medium"/>
                <a:cs typeface="Roboto Medium"/>
                <a:sym typeface="Roboto Medium"/>
              </a:rPr>
              <a:t> :</a:t>
            </a:r>
            <a:endParaRPr sz="13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err="1">
                <a:solidFill>
                  <a:schemeClr val="dk1"/>
                </a:solidFill>
                <a:latin typeface="Roboto"/>
                <a:ea typeface="Roboto"/>
                <a:cs typeface="Roboto"/>
                <a:sym typeface="Roboto"/>
              </a:rPr>
              <a:t>Chaque</a:t>
            </a:r>
            <a:r>
              <a:rPr lang="en-US" b="0" i="0" u="none" strike="noStrike" cap="none" dirty="0">
                <a:solidFill>
                  <a:schemeClr val="dk1"/>
                </a:solidFill>
                <a:latin typeface="Roboto"/>
                <a:ea typeface="Roboto"/>
                <a:cs typeface="Roboto"/>
                <a:sym typeface="Roboto"/>
              </a:rPr>
              <a:t> institution a </a:t>
            </a:r>
            <a:r>
              <a:rPr lang="en-US" b="0" i="0" u="none" strike="noStrike" cap="none" dirty="0" err="1">
                <a:solidFill>
                  <a:schemeClr val="dk1"/>
                </a:solidFill>
                <a:latin typeface="Roboto"/>
                <a:ea typeface="Roboto"/>
                <a:cs typeface="Roboto"/>
                <a:sym typeface="Roboto"/>
              </a:rPr>
              <a:t>une</a:t>
            </a:r>
            <a:r>
              <a:rPr lang="en-US" b="0" i="0" u="none" strike="noStrike" cap="none" dirty="0">
                <a:solidFill>
                  <a:schemeClr val="dk1"/>
                </a:solidFill>
                <a:latin typeface="Roboto"/>
                <a:ea typeface="Roboto"/>
                <a:cs typeface="Roboto"/>
                <a:sym typeface="Roboto"/>
              </a:rPr>
              <a:t> situation et un </a:t>
            </a:r>
            <a:r>
              <a:rPr lang="en-US" b="0" i="0" u="none" strike="noStrike" cap="none" dirty="0" err="1">
                <a:solidFill>
                  <a:schemeClr val="dk1"/>
                </a:solidFill>
                <a:latin typeface="Roboto"/>
                <a:ea typeface="Roboto"/>
                <a:cs typeface="Roboto"/>
                <a:sym typeface="Roboto"/>
              </a:rPr>
              <a:t>contexte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propres</a:t>
            </a:r>
            <a:r>
              <a:rPr lang="en-US" b="0" i="0" u="none" strike="noStrike" cap="none" dirty="0">
                <a:solidFill>
                  <a:schemeClr val="dk1"/>
                </a:solidFill>
                <a:latin typeface="Roboto"/>
                <a:ea typeface="Roboto"/>
                <a:cs typeface="Roboto"/>
                <a:sym typeface="Roboto"/>
              </a:rPr>
              <a:t>; il </a:t>
            </a:r>
            <a:r>
              <a:rPr lang="en-US" b="0" i="0" u="none" strike="noStrike" cap="none" dirty="0" err="1">
                <a:solidFill>
                  <a:schemeClr val="dk1"/>
                </a:solidFill>
                <a:latin typeface="Roboto"/>
                <a:ea typeface="Roboto"/>
                <a:cs typeface="Roboto"/>
                <a:sym typeface="Roboto"/>
              </a:rPr>
              <a:t>n’existe</a:t>
            </a:r>
            <a:r>
              <a:rPr lang="en-US" b="0" i="0" u="none" strike="noStrike" cap="none" dirty="0">
                <a:solidFill>
                  <a:schemeClr val="dk1"/>
                </a:solidFill>
                <a:latin typeface="Roboto"/>
                <a:ea typeface="Roboto"/>
                <a:cs typeface="Roboto"/>
                <a:sym typeface="Roboto"/>
              </a:rPr>
              <a:t> pas de solution </a:t>
            </a:r>
            <a:r>
              <a:rPr lang="en-US" b="0" i="0" u="none" strike="noStrike" cap="none" dirty="0" err="1">
                <a:solidFill>
                  <a:schemeClr val="dk1"/>
                </a:solidFill>
                <a:latin typeface="Roboto"/>
                <a:ea typeface="Roboto"/>
                <a:cs typeface="Roboto"/>
                <a:sym typeface="Roboto"/>
              </a:rPr>
              <a:t>ou</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d’approche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parfaite</a:t>
            </a:r>
            <a:r>
              <a:rPr lang="en-US" b="0" i="0" u="none" strike="noStrike" cap="none" dirty="0">
                <a:solidFill>
                  <a:schemeClr val="dk1"/>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a:solidFill>
                  <a:schemeClr val="dk1"/>
                </a:solidFill>
                <a:latin typeface="Roboto"/>
                <a:ea typeface="Roboto"/>
                <a:cs typeface="Roboto"/>
                <a:sym typeface="Roboto"/>
              </a:rPr>
              <a:t>La </a:t>
            </a:r>
            <a:r>
              <a:rPr lang="en-US" b="0" i="0" u="none" strike="noStrike" cap="none" dirty="0" err="1">
                <a:solidFill>
                  <a:schemeClr val="dk1"/>
                </a:solidFill>
                <a:latin typeface="Roboto"/>
                <a:ea typeface="Roboto"/>
                <a:cs typeface="Roboto"/>
                <a:sym typeface="Roboto"/>
              </a:rPr>
              <a:t>réforme</a:t>
            </a:r>
            <a:r>
              <a:rPr lang="en-US" b="0" i="0" u="none" strike="noStrike" cap="none" dirty="0">
                <a:solidFill>
                  <a:schemeClr val="dk1"/>
                </a:solidFill>
                <a:latin typeface="Roboto"/>
                <a:ea typeface="Roboto"/>
                <a:cs typeface="Roboto"/>
                <a:sym typeface="Roboto"/>
              </a:rPr>
              <a:t> commence </a:t>
            </a:r>
            <a:r>
              <a:rPr lang="en-US" b="0" i="0" u="none" strike="noStrike" cap="none" dirty="0" err="1">
                <a:solidFill>
                  <a:schemeClr val="dk1"/>
                </a:solidFill>
                <a:latin typeface="Roboto"/>
                <a:ea typeface="Roboto"/>
                <a:cs typeface="Roboto"/>
                <a:sym typeface="Roboto"/>
              </a:rPr>
              <a:t>souvent</a:t>
            </a:r>
            <a:r>
              <a:rPr lang="en-US" b="0" i="0" u="none" strike="noStrike" cap="none" dirty="0">
                <a:solidFill>
                  <a:schemeClr val="dk1"/>
                </a:solidFill>
                <a:latin typeface="Roboto"/>
                <a:ea typeface="Roboto"/>
                <a:cs typeface="Roboto"/>
                <a:sym typeface="Roboto"/>
              </a:rPr>
              <a:t> avec </a:t>
            </a:r>
            <a:r>
              <a:rPr lang="en-US" b="0" i="0" u="none" strike="noStrike" cap="none" dirty="0" err="1">
                <a:solidFill>
                  <a:schemeClr val="dk1"/>
                </a:solidFill>
                <a:latin typeface="Roboto"/>
                <a:ea typeface="Roboto"/>
                <a:cs typeface="Roboto"/>
                <a:sym typeface="Roboto"/>
              </a:rPr>
              <a:t>une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personne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ou</a:t>
            </a:r>
            <a:r>
              <a:rPr lang="en-US" b="0" i="0" u="none" strike="noStrike" cap="none" dirty="0">
                <a:solidFill>
                  <a:schemeClr val="dk1"/>
                </a:solidFill>
                <a:latin typeface="Roboto"/>
                <a:ea typeface="Roboto"/>
                <a:cs typeface="Roboto"/>
                <a:sym typeface="Roboto"/>
              </a:rPr>
              <a:t> un petit </a:t>
            </a:r>
            <a:r>
              <a:rPr lang="en-US" b="0" i="0" u="none" strike="noStrike" cap="none" dirty="0" err="1">
                <a:solidFill>
                  <a:schemeClr val="dk1"/>
                </a:solidFill>
                <a:latin typeface="Roboto"/>
                <a:ea typeface="Roboto"/>
                <a:cs typeface="Roboto"/>
                <a:sym typeface="Roboto"/>
              </a:rPr>
              <a:t>groupe</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défenseurs</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mais</a:t>
            </a:r>
            <a:r>
              <a:rPr lang="en-US" b="0" i="0" u="none" strike="noStrike" cap="none" dirty="0">
                <a:solidFill>
                  <a:schemeClr val="dk1"/>
                </a:solidFill>
                <a:latin typeface="Roboto"/>
                <a:ea typeface="Roboto"/>
                <a:cs typeface="Roboto"/>
                <a:sym typeface="Roboto"/>
              </a:rPr>
              <a:t> il faut des </a:t>
            </a:r>
            <a:r>
              <a:rPr lang="en-US" b="0" i="0" u="none" strike="noStrike" cap="none" dirty="0" err="1">
                <a:solidFill>
                  <a:schemeClr val="dk1"/>
                </a:solidFill>
                <a:latin typeface="Roboto"/>
                <a:ea typeface="Roboto"/>
                <a:cs typeface="Roboto"/>
                <a:sym typeface="Roboto"/>
              </a:rPr>
              <a:t>capacités</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institutionnelles</a:t>
            </a:r>
            <a:r>
              <a:rPr lang="en-US" b="0" i="0" u="none" strike="noStrike" cap="none" dirty="0">
                <a:solidFill>
                  <a:schemeClr val="dk1"/>
                </a:solidFill>
                <a:latin typeface="Roboto"/>
                <a:ea typeface="Roboto"/>
                <a:cs typeface="Roboto"/>
                <a:sym typeface="Roboto"/>
              </a:rPr>
              <a:t> pour </a:t>
            </a:r>
            <a:r>
              <a:rPr lang="en-US" b="0" i="0" u="none" strike="noStrike" cap="none" dirty="0" err="1">
                <a:solidFill>
                  <a:schemeClr val="dk1"/>
                </a:solidFill>
                <a:latin typeface="Roboto"/>
                <a:ea typeface="Roboto"/>
                <a:cs typeface="Roboto"/>
                <a:sym typeface="Roboto"/>
              </a:rPr>
              <a:t>qu’elle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prenne</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l’ampleur</a:t>
            </a:r>
            <a:r>
              <a:rPr lang="en-US" b="0" i="0" u="none" strike="noStrike" cap="none" dirty="0">
                <a:solidFill>
                  <a:schemeClr val="dk1"/>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a:solidFill>
                  <a:schemeClr val="dk1"/>
                </a:solidFill>
                <a:latin typeface="Roboto"/>
                <a:ea typeface="Roboto"/>
                <a:cs typeface="Roboto"/>
                <a:sym typeface="Roboto"/>
              </a:rPr>
              <a:t>Il </a:t>
            </a:r>
            <a:r>
              <a:rPr lang="en-US" b="0" i="0" u="none" strike="noStrike" cap="none" dirty="0" err="1">
                <a:solidFill>
                  <a:schemeClr val="dk1"/>
                </a:solidFill>
                <a:latin typeface="Roboto"/>
                <a:ea typeface="Roboto"/>
                <a:cs typeface="Roboto"/>
                <a:sym typeface="Roboto"/>
              </a:rPr>
              <a:t>est</a:t>
            </a:r>
            <a:r>
              <a:rPr lang="en-US" b="0" i="0" u="none" strike="noStrike" cap="none" dirty="0">
                <a:solidFill>
                  <a:schemeClr val="dk1"/>
                </a:solidFill>
                <a:latin typeface="Roboto"/>
                <a:ea typeface="Roboto"/>
                <a:cs typeface="Roboto"/>
                <a:sym typeface="Roboto"/>
              </a:rPr>
              <a:t> difficile de savoir par </a:t>
            </a:r>
            <a:r>
              <a:rPr lang="en-US" b="0" i="0" u="none" strike="noStrike" cap="none" dirty="0" err="1">
                <a:solidFill>
                  <a:schemeClr val="dk1"/>
                </a:solidFill>
                <a:latin typeface="Roboto"/>
                <a:ea typeface="Roboto"/>
                <a:cs typeface="Roboto"/>
                <a:sym typeface="Roboto"/>
              </a:rPr>
              <a:t>où</a:t>
            </a:r>
            <a:r>
              <a:rPr lang="en-US" b="0" i="0" u="none" strike="noStrike" cap="none" dirty="0">
                <a:solidFill>
                  <a:schemeClr val="dk1"/>
                </a:solidFill>
                <a:latin typeface="Roboto"/>
                <a:ea typeface="Roboto"/>
                <a:cs typeface="Roboto"/>
                <a:sym typeface="Roboto"/>
              </a:rPr>
              <a:t> commencer</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900"/>
              </a:spcAft>
              <a:buClr>
                <a:schemeClr val="dk1"/>
              </a:buClr>
              <a:buSzPts val="1100"/>
              <a:buFont typeface="Arial"/>
              <a:buNone/>
            </a:pPr>
            <a:r>
              <a:rPr lang="en-US" b="0" i="0" u="none" strike="noStrike" cap="none" dirty="0">
                <a:solidFill>
                  <a:schemeClr val="dk1"/>
                </a:solidFill>
                <a:latin typeface="Roboto"/>
                <a:ea typeface="Roboto"/>
                <a:cs typeface="Roboto"/>
                <a:sym typeface="Roboto"/>
              </a:rPr>
              <a:t>Il </a:t>
            </a:r>
            <a:r>
              <a:rPr lang="en-US" b="0" i="0" u="none" strike="noStrike" cap="none" dirty="0" err="1">
                <a:solidFill>
                  <a:schemeClr val="dk1"/>
                </a:solidFill>
                <a:latin typeface="Roboto"/>
                <a:ea typeface="Roboto"/>
                <a:cs typeface="Roboto"/>
                <a:sym typeface="Roboto"/>
              </a:rPr>
              <a:t>est</a:t>
            </a:r>
            <a:r>
              <a:rPr lang="en-US" b="0" i="0" u="none" strike="noStrike" cap="none" dirty="0">
                <a:solidFill>
                  <a:schemeClr val="dk1"/>
                </a:solidFill>
                <a:latin typeface="Roboto"/>
                <a:ea typeface="Roboto"/>
                <a:cs typeface="Roboto"/>
                <a:sym typeface="Roboto"/>
              </a:rPr>
              <a:t> difficile de savoir quoi faire </a:t>
            </a:r>
            <a:r>
              <a:rPr lang="en-US" b="0" i="0" u="none" strike="noStrike" cap="none" dirty="0" err="1">
                <a:solidFill>
                  <a:schemeClr val="dk1"/>
                </a:solidFill>
                <a:latin typeface="Roboto"/>
                <a:ea typeface="Roboto"/>
                <a:cs typeface="Roboto"/>
                <a:sym typeface="Roboto"/>
              </a:rPr>
              <a:t>ou</a:t>
            </a:r>
            <a:r>
              <a:rPr lang="en-US" b="0" i="0" u="none" strike="noStrike" cap="none" dirty="0">
                <a:solidFill>
                  <a:schemeClr val="dk1"/>
                </a:solidFill>
                <a:latin typeface="Roboto"/>
                <a:ea typeface="Roboto"/>
                <a:cs typeface="Roboto"/>
                <a:sym typeface="Roboto"/>
              </a:rPr>
              <a:t> comment changer sans un </a:t>
            </a:r>
            <a:r>
              <a:rPr lang="en-US" b="0" i="0" u="none" strike="noStrike" cap="none" dirty="0" err="1">
                <a:solidFill>
                  <a:schemeClr val="dk1"/>
                </a:solidFill>
                <a:latin typeface="Roboto"/>
                <a:ea typeface="Roboto"/>
                <a:cs typeface="Roboto"/>
                <a:sym typeface="Roboto"/>
              </a:rPr>
              <a:t>modèle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alternatif</a:t>
            </a:r>
            <a:r>
              <a:rPr lang="en-US" b="0" i="0" u="none" strike="noStrike" cap="none" dirty="0">
                <a:solidFill>
                  <a:schemeClr val="dk1"/>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p:txBody>
      </p:sp>
      <p:sp>
        <p:nvSpPr>
          <p:cNvPr id="102" name="Google Shape;102;p6"/>
          <p:cNvSpPr txBox="1"/>
          <p:nvPr/>
        </p:nvSpPr>
        <p:spPr>
          <a:xfrm>
            <a:off x="4743800" y="1070675"/>
            <a:ext cx="3947055" cy="37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900" b="0" i="0" u="none" strike="noStrike" cap="none" dirty="0">
              <a:solidFill>
                <a:schemeClr val="dk1"/>
              </a:solidFill>
              <a:latin typeface="Roboto Medium"/>
              <a:ea typeface="Roboto Medium"/>
              <a:cs typeface="Roboto Medium"/>
              <a:sym typeface="Roboto Medium"/>
            </a:endParaRPr>
          </a:p>
          <a:p>
            <a:pPr marL="0" marR="0" lvl="0" indent="0" algn="l" rtl="0">
              <a:lnSpc>
                <a:spcPct val="100000"/>
              </a:lnSpc>
              <a:spcBef>
                <a:spcPts val="0"/>
              </a:spcBef>
              <a:spcAft>
                <a:spcPts val="0"/>
              </a:spcAft>
              <a:buClr>
                <a:schemeClr val="dk1"/>
              </a:buClr>
              <a:buSzPts val="1100"/>
              <a:buFont typeface="Arial"/>
              <a:buNone/>
            </a:pPr>
            <a:r>
              <a:rPr lang="en-US" sz="1900" b="0" i="0" u="none" strike="noStrike" cap="none" dirty="0" err="1">
                <a:solidFill>
                  <a:schemeClr val="dk1"/>
                </a:solidFill>
                <a:latin typeface="Roboto Medium"/>
                <a:ea typeface="Roboto Medium"/>
                <a:cs typeface="Roboto Medium"/>
                <a:sym typeface="Roboto Medium"/>
              </a:rPr>
              <a:t>Objectifs</a:t>
            </a:r>
            <a:r>
              <a:rPr lang="en-US" sz="1900" b="0" i="0" u="none" strike="noStrike" cap="none" dirty="0">
                <a:solidFill>
                  <a:schemeClr val="dk1"/>
                </a:solidFill>
                <a:latin typeface="Roboto Medium"/>
                <a:ea typeface="Roboto Medium"/>
                <a:cs typeface="Roboto Medium"/>
                <a:sym typeface="Roboto Medium"/>
              </a:rPr>
              <a:t> :</a:t>
            </a:r>
            <a:endParaRPr sz="13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a:solidFill>
                  <a:schemeClr val="dk1"/>
                </a:solidFill>
                <a:latin typeface="Roboto"/>
                <a:ea typeface="Roboto"/>
                <a:cs typeface="Roboto"/>
                <a:sym typeface="Roboto"/>
              </a:rPr>
              <a:t>Aider les institutions </a:t>
            </a:r>
            <a:r>
              <a:rPr lang="en-US" b="0" i="0" u="none" strike="noStrike" cap="none" dirty="0" err="1">
                <a:solidFill>
                  <a:schemeClr val="dk1"/>
                </a:solidFill>
                <a:latin typeface="Roboto"/>
                <a:ea typeface="Roboto"/>
                <a:cs typeface="Roboto"/>
                <a:sym typeface="Roboto"/>
              </a:rPr>
              <a:t>à</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créer</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nouvelles</a:t>
            </a:r>
            <a:r>
              <a:rPr lang="en-US" b="0" i="0" u="none" strike="noStrike" cap="none" dirty="0">
                <a:solidFill>
                  <a:schemeClr val="dk1"/>
                </a:solidFill>
                <a:latin typeface="Roboto"/>
                <a:ea typeface="Roboto"/>
                <a:cs typeface="Roboto"/>
                <a:sym typeface="Roboto"/>
              </a:rPr>
              <a:t> conditions pour </a:t>
            </a:r>
            <a:r>
              <a:rPr lang="en-US" b="0" i="0" u="none" strike="noStrike" cap="none" dirty="0" err="1">
                <a:solidFill>
                  <a:schemeClr val="dk1"/>
                </a:solidFill>
                <a:latin typeface="Roboto"/>
                <a:ea typeface="Roboto"/>
                <a:cs typeface="Roboto"/>
                <a:sym typeface="Roboto"/>
              </a:rPr>
              <a:t>soutenir</a:t>
            </a:r>
            <a:r>
              <a:rPr lang="en-US" b="0" i="0" u="none" strike="noStrike" cap="none" dirty="0">
                <a:solidFill>
                  <a:schemeClr val="dk1"/>
                </a:solidFill>
                <a:latin typeface="Roboto"/>
                <a:ea typeface="Roboto"/>
                <a:cs typeface="Roboto"/>
                <a:sym typeface="Roboto"/>
              </a:rPr>
              <a:t> le </a:t>
            </a:r>
            <a:r>
              <a:rPr lang="en-US" b="0" i="0" u="none" strike="noStrike" cap="none" dirty="0" err="1">
                <a:solidFill>
                  <a:schemeClr val="dk1"/>
                </a:solidFill>
                <a:latin typeface="Roboto"/>
                <a:ea typeface="Roboto"/>
                <a:cs typeface="Roboto"/>
                <a:sym typeface="Roboto"/>
              </a:rPr>
              <a:t>comportement</a:t>
            </a:r>
            <a:r>
              <a:rPr lang="en-US" b="0" i="0" u="none" strike="noStrike" cap="none" dirty="0">
                <a:solidFill>
                  <a:schemeClr val="dk1"/>
                </a:solidFill>
                <a:latin typeface="Roboto"/>
                <a:ea typeface="Roboto"/>
                <a:cs typeface="Roboto"/>
                <a:sym typeface="Roboto"/>
              </a:rPr>
              <a:t> </a:t>
            </a:r>
            <a:br>
              <a:rPr lang="en-US" b="0" i="0" u="none" strike="noStrike" cap="none" dirty="0">
                <a:solidFill>
                  <a:schemeClr val="dk1"/>
                </a:solidFill>
                <a:latin typeface="Roboto"/>
                <a:ea typeface="Roboto"/>
                <a:cs typeface="Roboto"/>
                <a:sym typeface="Roboto"/>
              </a:rPr>
            </a:br>
            <a:r>
              <a:rPr lang="en-US" b="0" i="0" u="none" strike="noStrike" cap="none" dirty="0">
                <a:solidFill>
                  <a:schemeClr val="dk1"/>
                </a:solidFill>
                <a:latin typeface="Roboto"/>
                <a:ea typeface="Roboto"/>
                <a:cs typeface="Roboto"/>
                <a:sym typeface="Roboto"/>
              </a:rPr>
              <a:t>(c.-</a:t>
            </a:r>
            <a:r>
              <a:rPr lang="en-US" b="0" i="0" u="none" strike="noStrike" cap="none" dirty="0" err="1">
                <a:solidFill>
                  <a:schemeClr val="dk1"/>
                </a:solidFill>
                <a:latin typeface="Roboto"/>
                <a:ea typeface="Roboto"/>
                <a:cs typeface="Roboto"/>
                <a:sym typeface="Roboto"/>
              </a:rPr>
              <a:t>à</a:t>
            </a:r>
            <a:r>
              <a:rPr lang="en-US" b="0" i="0" u="none" strike="noStrike" cap="none" dirty="0">
                <a:solidFill>
                  <a:schemeClr val="dk1"/>
                </a:solidFill>
                <a:latin typeface="Roboto"/>
                <a:ea typeface="Roboto"/>
                <a:cs typeface="Roboto"/>
                <a:sym typeface="Roboto"/>
              </a:rPr>
              <a:t>-d. </a:t>
            </a:r>
            <a:r>
              <a:rPr lang="en-US" b="0" i="0" u="none" strike="noStrike" cap="none" dirty="0" err="1">
                <a:solidFill>
                  <a:schemeClr val="dk1"/>
                </a:solidFill>
                <a:latin typeface="Roboto"/>
                <a:ea typeface="Roboto"/>
                <a:cs typeface="Roboto"/>
                <a:sym typeface="Roboto"/>
              </a:rPr>
              <a:t>une</a:t>
            </a:r>
            <a:r>
              <a:rPr lang="en-US" b="0" i="0" u="none" strike="noStrike" cap="none" dirty="0">
                <a:solidFill>
                  <a:schemeClr val="dk1"/>
                </a:solidFill>
                <a:latin typeface="Roboto"/>
                <a:ea typeface="Roboto"/>
                <a:cs typeface="Roboto"/>
                <a:sym typeface="Roboto"/>
              </a:rPr>
              <a:t> nouvelle « infrastructure de </a:t>
            </a:r>
            <a:r>
              <a:rPr lang="en-US" b="0" i="0" u="none" strike="noStrike" cap="none" dirty="0" err="1">
                <a:solidFill>
                  <a:schemeClr val="dk1"/>
                </a:solidFill>
                <a:latin typeface="Roboto"/>
                <a:ea typeface="Roboto"/>
                <a:cs typeface="Roboto"/>
                <a:sym typeface="Roboto"/>
              </a:rPr>
              <a:t>choix</a:t>
            </a:r>
            <a:r>
              <a:rPr lang="en-US" b="0" i="0" u="none" strike="noStrike" cap="none" dirty="0">
                <a:solidFill>
                  <a:schemeClr val="dk1"/>
                </a:solidFill>
                <a:latin typeface="Roboto"/>
                <a:ea typeface="Roboto"/>
                <a:cs typeface="Roboto"/>
                <a:sym typeface="Roboto"/>
              </a:rPr>
              <a:t> »).</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err="1">
                <a:solidFill>
                  <a:schemeClr val="dk1"/>
                </a:solidFill>
                <a:latin typeface="Roboto"/>
                <a:ea typeface="Roboto"/>
                <a:cs typeface="Roboto"/>
                <a:sym typeface="Roboto"/>
              </a:rPr>
              <a:t>Fournir</a:t>
            </a:r>
            <a:r>
              <a:rPr lang="en-US" b="0" i="0" u="none" strike="noStrike" cap="none" dirty="0">
                <a:solidFill>
                  <a:schemeClr val="dk1"/>
                </a:solidFill>
                <a:latin typeface="Roboto"/>
                <a:ea typeface="Roboto"/>
                <a:cs typeface="Roboto"/>
                <a:sym typeface="Roboto"/>
              </a:rPr>
              <a:t> un </a:t>
            </a:r>
            <a:r>
              <a:rPr lang="en-US" b="0" i="0" u="none" strike="noStrike" cap="none" dirty="0" err="1">
                <a:solidFill>
                  <a:schemeClr val="dk1"/>
                </a:solidFill>
                <a:latin typeface="Roboto"/>
                <a:ea typeface="Roboto"/>
                <a:cs typeface="Roboto"/>
                <a:sym typeface="Roboto"/>
              </a:rPr>
              <a:t>moyen</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structuré</a:t>
            </a:r>
            <a:r>
              <a:rPr lang="en-US" b="0" i="0" u="none" strike="noStrike" cap="none" dirty="0">
                <a:solidFill>
                  <a:schemeClr val="dk1"/>
                </a:solidFill>
                <a:latin typeface="Roboto"/>
                <a:ea typeface="Roboto"/>
                <a:cs typeface="Roboto"/>
                <a:sym typeface="Roboto"/>
              </a:rPr>
              <a:t> et </a:t>
            </a:r>
            <a:r>
              <a:rPr lang="en-US" b="0" i="0" u="none" strike="noStrike" cap="none" dirty="0" err="1">
                <a:solidFill>
                  <a:schemeClr val="dk1"/>
                </a:solidFill>
                <a:latin typeface="Roboto"/>
                <a:ea typeface="Roboto"/>
                <a:cs typeface="Roboto"/>
                <a:sym typeface="Roboto"/>
              </a:rPr>
              <a:t>systématique</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diviser</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une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tâche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complexe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en</a:t>
            </a:r>
            <a:r>
              <a:rPr lang="en-US" b="0" i="0" u="none" strike="noStrike" cap="none" dirty="0">
                <a:solidFill>
                  <a:schemeClr val="dk1"/>
                </a:solidFill>
                <a:latin typeface="Roboto"/>
                <a:ea typeface="Roboto"/>
                <a:cs typeface="Roboto"/>
                <a:sym typeface="Roboto"/>
              </a:rPr>
              <a:t> un </a:t>
            </a:r>
            <a:r>
              <a:rPr lang="en-US" b="0" i="0" u="none" strike="noStrike" cap="none" dirty="0" err="1">
                <a:solidFill>
                  <a:schemeClr val="dk1"/>
                </a:solidFill>
                <a:latin typeface="Roboto"/>
                <a:ea typeface="Roboto"/>
                <a:cs typeface="Roboto"/>
                <a:sym typeface="Roboto"/>
              </a:rPr>
              <a:t>modèle</a:t>
            </a:r>
            <a:r>
              <a:rPr lang="en-US" b="0" i="0" u="none" strike="noStrike" cap="none" dirty="0">
                <a:solidFill>
                  <a:schemeClr val="dk1"/>
                </a:solidFill>
                <a:latin typeface="Roboto"/>
                <a:ea typeface="Roboto"/>
                <a:cs typeface="Roboto"/>
                <a:sym typeface="Roboto"/>
              </a:rPr>
              <a:t> accessible.</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err="1">
                <a:solidFill>
                  <a:schemeClr val="dk1"/>
                </a:solidFill>
                <a:latin typeface="Roboto"/>
                <a:ea typeface="Roboto"/>
                <a:cs typeface="Roboto"/>
                <a:sym typeface="Roboto"/>
              </a:rPr>
              <a:t>Fournir</a:t>
            </a:r>
            <a:r>
              <a:rPr lang="en-US" b="0" i="0" u="none" strike="noStrike" cap="none" dirty="0">
                <a:solidFill>
                  <a:schemeClr val="dk1"/>
                </a:solidFill>
                <a:latin typeface="Roboto"/>
                <a:ea typeface="Roboto"/>
                <a:cs typeface="Roboto"/>
                <a:sym typeface="Roboto"/>
              </a:rPr>
              <a:t> des </a:t>
            </a:r>
            <a:r>
              <a:rPr lang="en-US" b="0" i="0" u="none" strike="noStrike" cap="none" dirty="0" err="1">
                <a:solidFill>
                  <a:schemeClr val="dk1"/>
                </a:solidFill>
                <a:latin typeface="Roboto"/>
                <a:ea typeface="Roboto"/>
                <a:cs typeface="Roboto"/>
                <a:sym typeface="Roboto"/>
              </a:rPr>
              <a:t>exemples</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concrets</a:t>
            </a:r>
            <a:r>
              <a:rPr lang="en-US" b="0" i="0" u="none" strike="noStrike" cap="none" dirty="0">
                <a:solidFill>
                  <a:schemeClr val="dk1"/>
                </a:solidFill>
                <a:latin typeface="Roboto"/>
                <a:ea typeface="Roboto"/>
                <a:cs typeface="Roboto"/>
                <a:sym typeface="Roboto"/>
              </a:rPr>
              <a:t> et des </a:t>
            </a:r>
            <a:r>
              <a:rPr lang="en-US" b="0" i="0" u="none" strike="noStrike" cap="none" dirty="0" err="1">
                <a:solidFill>
                  <a:schemeClr val="dk1"/>
                </a:solidFill>
                <a:latin typeface="Roboto"/>
                <a:ea typeface="Roboto"/>
                <a:cs typeface="Roboto"/>
                <a:sym typeface="Roboto"/>
              </a:rPr>
              <a:t>possibilités</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comme</a:t>
            </a:r>
            <a:r>
              <a:rPr lang="en-US" b="0" i="0" u="none" strike="noStrike" cap="none" dirty="0">
                <a:solidFill>
                  <a:schemeClr val="dk1"/>
                </a:solidFill>
                <a:latin typeface="Roboto"/>
                <a:ea typeface="Roboto"/>
                <a:cs typeface="Roboto"/>
                <a:sym typeface="Roboto"/>
              </a:rPr>
              <a:t> points de </a:t>
            </a:r>
            <a:r>
              <a:rPr lang="en-US" b="0" i="0" u="none" strike="noStrike" cap="none" dirty="0" err="1">
                <a:solidFill>
                  <a:schemeClr val="dk1"/>
                </a:solidFill>
                <a:latin typeface="Roboto"/>
                <a:ea typeface="Roboto"/>
                <a:cs typeface="Roboto"/>
                <a:sym typeface="Roboto"/>
              </a:rPr>
              <a:t>départ</a:t>
            </a:r>
            <a:r>
              <a:rPr lang="en-US" b="0" i="0" u="none" strike="noStrike" cap="none" dirty="0">
                <a:solidFill>
                  <a:schemeClr val="dk1"/>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900"/>
              </a:spcBef>
              <a:spcAft>
                <a:spcPts val="0"/>
              </a:spcAft>
              <a:buNone/>
            </a:pPr>
            <a:r>
              <a:rPr lang="en-US" b="0" i="0" u="none" strike="noStrike" cap="none" dirty="0" err="1">
                <a:solidFill>
                  <a:schemeClr val="dk1"/>
                </a:solidFill>
                <a:latin typeface="Roboto"/>
                <a:ea typeface="Roboto"/>
                <a:cs typeface="Roboto"/>
                <a:sym typeface="Roboto"/>
              </a:rPr>
              <a:t>Concevoir</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façon</a:t>
            </a:r>
            <a:r>
              <a:rPr lang="en-US" b="0" i="0" u="none" strike="noStrike" cap="none" dirty="0">
                <a:solidFill>
                  <a:schemeClr val="dk1"/>
                </a:solidFill>
                <a:latin typeface="Roboto"/>
                <a:ea typeface="Roboto"/>
                <a:cs typeface="Roboto"/>
                <a:sym typeface="Roboto"/>
              </a:rPr>
              <a:t> flexible : il </a:t>
            </a:r>
            <a:r>
              <a:rPr lang="en-US" b="0" i="0" u="none" strike="noStrike" cap="none" dirty="0" err="1">
                <a:solidFill>
                  <a:schemeClr val="dk1"/>
                </a:solidFill>
                <a:latin typeface="Roboto"/>
                <a:ea typeface="Roboto"/>
                <a:cs typeface="Roboto"/>
                <a:sym typeface="Roboto"/>
              </a:rPr>
              <a:t>n’y</a:t>
            </a:r>
            <a:r>
              <a:rPr lang="en-US" b="0" i="0" u="none" strike="noStrike" cap="none" dirty="0">
                <a:solidFill>
                  <a:schemeClr val="dk1"/>
                </a:solidFill>
                <a:latin typeface="Roboto"/>
                <a:ea typeface="Roboto"/>
                <a:cs typeface="Roboto"/>
                <a:sym typeface="Roboto"/>
              </a:rPr>
              <a:t> a pas </a:t>
            </a:r>
            <a:r>
              <a:rPr lang="en-US" b="0" i="0" u="none" strike="noStrike" cap="none" dirty="0" err="1">
                <a:solidFill>
                  <a:schemeClr val="dk1"/>
                </a:solidFill>
                <a:latin typeface="Roboto"/>
                <a:ea typeface="Roboto"/>
                <a:cs typeface="Roboto"/>
                <a:sym typeface="Roboto"/>
              </a:rPr>
              <a:t>qu’une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seule</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façon</a:t>
            </a:r>
            <a:r>
              <a:rPr lang="en-US" b="0" i="0" u="none" strike="noStrike" cap="none" dirty="0">
                <a:solidFill>
                  <a:schemeClr val="dk1"/>
                </a:solidFill>
                <a:latin typeface="Roboto"/>
                <a:ea typeface="Roboto"/>
                <a:cs typeface="Roboto"/>
                <a:sym typeface="Roboto"/>
              </a:rPr>
              <a:t> de </a:t>
            </a:r>
            <a:r>
              <a:rPr lang="en-US" b="0" i="0" u="none" strike="noStrike" cap="none" dirty="0" err="1">
                <a:solidFill>
                  <a:schemeClr val="dk1"/>
                </a:solidFill>
                <a:latin typeface="Roboto"/>
                <a:ea typeface="Roboto"/>
                <a:cs typeface="Roboto"/>
                <a:sym typeface="Roboto"/>
              </a:rPr>
              <a:t>réussir</a:t>
            </a:r>
            <a:r>
              <a:rPr lang="en-US" b="0" i="0" u="none" strike="noStrike" cap="none" dirty="0">
                <a:solidFill>
                  <a:schemeClr val="dk1"/>
                </a:solidFill>
                <a:latin typeface="Roboto"/>
                <a:ea typeface="Roboto"/>
                <a:cs typeface="Roboto"/>
                <a:sym typeface="Roboto"/>
              </a:rPr>
              <a:t> et les disciplines </a:t>
            </a:r>
            <a:r>
              <a:rPr lang="en-US" b="0" i="0" u="none" strike="noStrike" cap="none" dirty="0" err="1">
                <a:solidFill>
                  <a:schemeClr val="dk1"/>
                </a:solidFill>
                <a:latin typeface="Roboto"/>
                <a:ea typeface="Roboto"/>
                <a:cs typeface="Roboto"/>
                <a:sym typeface="Roboto"/>
              </a:rPr>
              <a:t>ont</a:t>
            </a:r>
            <a:r>
              <a:rPr lang="en-US" b="0" i="0" u="none" strike="noStrike" cap="none" dirty="0">
                <a:solidFill>
                  <a:schemeClr val="dk1"/>
                </a:solidFill>
                <a:latin typeface="Roboto"/>
                <a:ea typeface="Roboto"/>
                <a:cs typeface="Roboto"/>
                <a:sym typeface="Roboto"/>
              </a:rPr>
              <a:t> des </a:t>
            </a:r>
            <a:r>
              <a:rPr lang="en-US" b="0" i="0" u="none" strike="noStrike" cap="none" dirty="0" err="1">
                <a:solidFill>
                  <a:schemeClr val="dk1"/>
                </a:solidFill>
                <a:latin typeface="Roboto"/>
                <a:ea typeface="Roboto"/>
                <a:cs typeface="Roboto"/>
                <a:sym typeface="Roboto"/>
              </a:rPr>
              <a:t>approches</a:t>
            </a:r>
            <a:r>
              <a:rPr lang="en-US" b="0" i="0" u="none" strike="noStrike" cap="none" dirty="0">
                <a:solidFill>
                  <a:schemeClr val="dk1"/>
                </a:solidFill>
                <a:latin typeface="Roboto"/>
                <a:ea typeface="Roboto"/>
                <a:cs typeface="Roboto"/>
                <a:sym typeface="Roboto"/>
              </a:rPr>
              <a:t> </a:t>
            </a:r>
            <a:r>
              <a:rPr lang="en-US" b="0" i="0" u="none" strike="noStrike" cap="none" dirty="0" err="1">
                <a:solidFill>
                  <a:schemeClr val="dk1"/>
                </a:solidFill>
                <a:latin typeface="Roboto"/>
                <a:ea typeface="Roboto"/>
                <a:cs typeface="Roboto"/>
                <a:sym typeface="Roboto"/>
              </a:rPr>
              <a:t>différentes</a:t>
            </a:r>
            <a:r>
              <a:rPr lang="en-US" b="0" i="0" u="none" strike="noStrike" cap="none" dirty="0">
                <a:solidFill>
                  <a:schemeClr val="dk1"/>
                </a:solidFill>
                <a:latin typeface="Roboto"/>
                <a:ea typeface="Roboto"/>
                <a:cs typeface="Roboto"/>
                <a:sym typeface="Roboto"/>
              </a:rPr>
              <a:t>.</a:t>
            </a:r>
            <a:endParaRPr sz="1200" dirty="0"/>
          </a:p>
          <a:p>
            <a:pPr marL="0" marR="0" lvl="0" indent="0" algn="l" rtl="0">
              <a:lnSpc>
                <a:spcPct val="100000"/>
              </a:lnSpc>
              <a:spcBef>
                <a:spcPts val="1800"/>
              </a:spcBef>
              <a:spcAft>
                <a:spcPts val="900"/>
              </a:spcAft>
              <a:buNone/>
            </a:pPr>
            <a:endParaRPr sz="13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7" descr="https://sfdora.org/wp-content/uploads/2021/06/21-0608-SPACE-rubric_Final-1-pdf-663x1024.jpg"/>
          <p:cNvPicPr preferRelativeResize="0"/>
          <p:nvPr/>
        </p:nvPicPr>
        <p:blipFill rotWithShape="1">
          <a:blip r:embed="rId3">
            <a:alphaModFix/>
          </a:blip>
          <a:srcRect/>
          <a:stretch/>
        </p:blipFill>
        <p:spPr>
          <a:xfrm>
            <a:off x="5920727" y="1473910"/>
            <a:ext cx="2183409" cy="3372264"/>
          </a:xfrm>
          <a:prstGeom prst="rect">
            <a:avLst/>
          </a:prstGeom>
          <a:noFill/>
          <a:ln w="9525" cap="flat" cmpd="sng">
            <a:solidFill>
              <a:srgbClr val="D8D8D8"/>
            </a:solidFill>
            <a:prstDash val="solid"/>
            <a:round/>
            <a:headEnd type="none" w="sm" len="sm"/>
            <a:tailEnd type="none" w="sm" len="sm"/>
          </a:ln>
        </p:spPr>
      </p:pic>
      <p:sp>
        <p:nvSpPr>
          <p:cNvPr id="108" name="Google Shape;108;p7"/>
          <p:cNvSpPr/>
          <p:nvPr/>
        </p:nvSpPr>
        <p:spPr>
          <a:xfrm>
            <a:off x="3809" y="1267475"/>
            <a:ext cx="4841100" cy="903900"/>
          </a:xfrm>
          <a:prstGeom prst="rightArrow">
            <a:avLst>
              <a:gd name="adj1" fmla="val 71991"/>
              <a:gd name="adj2" fmla="val 34606"/>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09" name="Google Shape;109;p7"/>
          <p:cNvSpPr/>
          <p:nvPr/>
        </p:nvSpPr>
        <p:spPr>
          <a:xfrm>
            <a:off x="1506" y="2000203"/>
            <a:ext cx="5009400" cy="903900"/>
          </a:xfrm>
          <a:prstGeom prst="rightArrow">
            <a:avLst>
              <a:gd name="adj1" fmla="val 71991"/>
              <a:gd name="adj2" fmla="val 34606"/>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0" name="Google Shape;110;p7"/>
          <p:cNvSpPr/>
          <p:nvPr/>
        </p:nvSpPr>
        <p:spPr>
          <a:xfrm>
            <a:off x="-1" y="2732930"/>
            <a:ext cx="4720500" cy="903900"/>
          </a:xfrm>
          <a:prstGeom prst="rightArrow">
            <a:avLst>
              <a:gd name="adj1" fmla="val 71991"/>
              <a:gd name="adj2" fmla="val 34606"/>
            </a:avLst>
          </a:prstGeom>
          <a:solidFill>
            <a:schemeClr val="accent6">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1" name="Google Shape;111;p7"/>
          <p:cNvSpPr/>
          <p:nvPr/>
        </p:nvSpPr>
        <p:spPr>
          <a:xfrm>
            <a:off x="3809" y="3465657"/>
            <a:ext cx="4841100" cy="903900"/>
          </a:xfrm>
          <a:prstGeom prst="rightArrow">
            <a:avLst>
              <a:gd name="adj1" fmla="val 71991"/>
              <a:gd name="adj2" fmla="val 34606"/>
            </a:avLst>
          </a:prstGeom>
          <a:solidFill>
            <a:srgbClr val="00B0F0">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2" name="Google Shape;112;p7"/>
          <p:cNvSpPr/>
          <p:nvPr/>
        </p:nvSpPr>
        <p:spPr>
          <a:xfrm>
            <a:off x="1506" y="4213388"/>
            <a:ext cx="5009400" cy="903900"/>
          </a:xfrm>
          <a:prstGeom prst="rightArrow">
            <a:avLst>
              <a:gd name="adj1" fmla="val 71991"/>
              <a:gd name="adj2" fmla="val 34606"/>
            </a:avLst>
          </a:prstGeom>
          <a:solidFill>
            <a:srgbClr val="0070C0">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3" name="Google Shape;113;p7"/>
          <p:cNvSpPr txBox="1"/>
          <p:nvPr/>
        </p:nvSpPr>
        <p:spPr>
          <a:xfrm>
            <a:off x="201838" y="4386302"/>
            <a:ext cx="4067700" cy="561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2F5496"/>
                </a:solidFill>
                <a:latin typeface="Roboto"/>
                <a:ea typeface="Roboto"/>
                <a:cs typeface="Roboto"/>
                <a:sym typeface="Roboto"/>
              </a:rPr>
              <a:t>RÉTROACTION ÉVALUATRICE ET ITINÉRATIVE     </a:t>
            </a:r>
            <a:r>
              <a:rPr lang="en-US" sz="925" b="0" i="0" u="none" strike="noStrike" cap="none" dirty="0">
                <a:solidFill>
                  <a:srgbClr val="2F5496"/>
                </a:solidFill>
                <a:latin typeface="Roboto"/>
                <a:ea typeface="Roboto"/>
                <a:cs typeface="Roboto"/>
                <a:sym typeface="Roboto"/>
              </a:rPr>
              <a:t>Comment  les </a:t>
            </a:r>
            <a:r>
              <a:rPr lang="en-US" sz="925" b="0" i="0" u="none" strike="noStrike" cap="none" dirty="0" err="1">
                <a:solidFill>
                  <a:srgbClr val="2F5496"/>
                </a:solidFill>
                <a:latin typeface="Roboto"/>
                <a:ea typeface="Roboto"/>
                <a:cs typeface="Roboto"/>
                <a:sym typeface="Roboto"/>
              </a:rPr>
              <a:t>résultats</a:t>
            </a:r>
            <a:r>
              <a:rPr lang="en-US" sz="925" b="0" i="0" u="none" strike="noStrike" cap="none" dirty="0">
                <a:solidFill>
                  <a:srgbClr val="2F5496"/>
                </a:solidFill>
                <a:latin typeface="Roboto"/>
                <a:ea typeface="Roboto"/>
                <a:cs typeface="Roboto"/>
                <a:sym typeface="Roboto"/>
              </a:rPr>
              <a:t> de </a:t>
            </a:r>
            <a:r>
              <a:rPr lang="en-US" sz="925" b="0" i="0" u="none" strike="noStrike" cap="none" dirty="0" err="1">
                <a:solidFill>
                  <a:srgbClr val="2F5496"/>
                </a:solidFill>
                <a:latin typeface="Roboto"/>
                <a:ea typeface="Roboto"/>
                <a:cs typeface="Roboto"/>
                <a:sym typeface="Roboto"/>
              </a:rPr>
              <a:t>l’intervention</a:t>
            </a:r>
            <a:r>
              <a:rPr lang="en-US" sz="925" b="0" i="0" u="none" strike="noStrike" cap="none" dirty="0">
                <a:solidFill>
                  <a:srgbClr val="2F5496"/>
                </a:solidFill>
                <a:latin typeface="Roboto"/>
                <a:ea typeface="Roboto"/>
                <a:cs typeface="Roboto"/>
                <a:sym typeface="Roboto"/>
              </a:rPr>
              <a:t> et les </a:t>
            </a:r>
            <a:r>
              <a:rPr lang="en-US" sz="925" b="0" i="0" u="none" strike="noStrike" cap="none" dirty="0" err="1">
                <a:solidFill>
                  <a:srgbClr val="2F5496"/>
                </a:solidFill>
                <a:latin typeface="Roboto"/>
                <a:ea typeface="Roboto"/>
                <a:cs typeface="Roboto"/>
                <a:sym typeface="Roboto"/>
              </a:rPr>
              <a:t>progrès</a:t>
            </a:r>
            <a:r>
              <a:rPr lang="en-US" sz="925" b="0" i="0" u="none" strike="noStrike" cap="none" dirty="0">
                <a:solidFill>
                  <a:srgbClr val="2F5496"/>
                </a:solidFill>
                <a:latin typeface="Roboto"/>
                <a:ea typeface="Roboto"/>
                <a:cs typeface="Roboto"/>
                <a:sym typeface="Roboto"/>
              </a:rPr>
              <a:t> </a:t>
            </a:r>
            <a:r>
              <a:rPr lang="en-US" sz="925" b="0" i="0" u="none" strike="noStrike" cap="none" dirty="0" err="1">
                <a:solidFill>
                  <a:srgbClr val="2F5496"/>
                </a:solidFill>
                <a:latin typeface="Roboto"/>
                <a:ea typeface="Roboto"/>
                <a:cs typeface="Roboto"/>
                <a:sym typeface="Roboto"/>
              </a:rPr>
              <a:t>vers</a:t>
            </a:r>
            <a:r>
              <a:rPr lang="en-US" sz="925" b="0" i="0" u="none" strike="noStrike" cap="none" dirty="0">
                <a:solidFill>
                  <a:srgbClr val="2F5496"/>
                </a:solidFill>
                <a:latin typeface="Roboto"/>
                <a:ea typeface="Roboto"/>
                <a:cs typeface="Roboto"/>
                <a:sym typeface="Roboto"/>
              </a:rPr>
              <a:t> les </a:t>
            </a:r>
            <a:r>
              <a:rPr lang="en-US" sz="925" b="0" i="0" u="none" strike="noStrike" cap="none" dirty="0" err="1">
                <a:solidFill>
                  <a:srgbClr val="2F5496"/>
                </a:solidFill>
                <a:latin typeface="Roboto"/>
                <a:ea typeface="Roboto"/>
                <a:cs typeface="Roboto"/>
                <a:sym typeface="Roboto"/>
              </a:rPr>
              <a:t>valeurs</a:t>
            </a:r>
            <a:r>
              <a:rPr lang="en-US" sz="925" b="0" i="0" u="none" strike="noStrike" cap="none" dirty="0">
                <a:solidFill>
                  <a:srgbClr val="2F5496"/>
                </a:solidFill>
                <a:latin typeface="Roboto"/>
                <a:ea typeface="Roboto"/>
                <a:cs typeface="Roboto"/>
                <a:sym typeface="Roboto"/>
              </a:rPr>
              <a:t> </a:t>
            </a:r>
            <a:r>
              <a:rPr lang="en-US" sz="925" b="0" i="0" u="none" strike="noStrike" cap="none" dirty="0" err="1">
                <a:solidFill>
                  <a:srgbClr val="2F5496"/>
                </a:solidFill>
                <a:latin typeface="Roboto"/>
                <a:ea typeface="Roboto"/>
                <a:cs typeface="Roboto"/>
                <a:sym typeface="Roboto"/>
              </a:rPr>
              <a:t>institutionnelles</a:t>
            </a:r>
            <a:r>
              <a:rPr lang="en-US" sz="925" b="0" i="0" u="none" strike="noStrike" cap="none" dirty="0">
                <a:solidFill>
                  <a:srgbClr val="2F5496"/>
                </a:solidFill>
                <a:latin typeface="Roboto"/>
                <a:ea typeface="Roboto"/>
                <a:cs typeface="Roboto"/>
                <a:sym typeface="Roboto"/>
              </a:rPr>
              <a:t> </a:t>
            </a:r>
            <a:r>
              <a:rPr lang="en-US" sz="925" b="0" i="0" u="none" strike="noStrike" cap="none" dirty="0" err="1">
                <a:solidFill>
                  <a:srgbClr val="2F5496"/>
                </a:solidFill>
                <a:latin typeface="Roboto"/>
                <a:ea typeface="Roboto"/>
                <a:cs typeface="Roboto"/>
                <a:sym typeface="Roboto"/>
              </a:rPr>
              <a:t>sont-ils</a:t>
            </a:r>
            <a:r>
              <a:rPr lang="en-US" sz="925" b="0" i="0" u="none" strike="noStrike" cap="none" dirty="0">
                <a:solidFill>
                  <a:srgbClr val="2F5496"/>
                </a:solidFill>
                <a:latin typeface="Roboto"/>
                <a:ea typeface="Roboto"/>
                <a:cs typeface="Roboto"/>
                <a:sym typeface="Roboto"/>
              </a:rPr>
              <a:t> </a:t>
            </a:r>
            <a:r>
              <a:rPr lang="en-US" sz="925" b="0" i="0" u="none" strike="noStrike" cap="none" dirty="0" err="1">
                <a:solidFill>
                  <a:srgbClr val="2F5496"/>
                </a:solidFill>
                <a:latin typeface="Roboto"/>
                <a:ea typeface="Roboto"/>
                <a:cs typeface="Roboto"/>
                <a:sym typeface="Roboto"/>
              </a:rPr>
              <a:t>mesurés</a:t>
            </a:r>
            <a:r>
              <a:rPr lang="en-US" sz="925" b="0" i="0" u="none" strike="noStrike" cap="none" dirty="0">
                <a:solidFill>
                  <a:srgbClr val="2F5496"/>
                </a:solidFill>
                <a:latin typeface="Roboto"/>
                <a:ea typeface="Roboto"/>
                <a:cs typeface="Roboto"/>
                <a:sym typeface="Roboto"/>
              </a:rPr>
              <a:t> et </a:t>
            </a:r>
            <a:r>
              <a:rPr lang="en-US" sz="925" b="0" i="0" u="none" strike="noStrike" cap="none" dirty="0" err="1">
                <a:solidFill>
                  <a:srgbClr val="2F5496"/>
                </a:solidFill>
                <a:latin typeface="Roboto"/>
                <a:ea typeface="Roboto"/>
                <a:cs typeface="Roboto"/>
                <a:sym typeface="Roboto"/>
              </a:rPr>
              <a:t>continuellement</a:t>
            </a:r>
            <a:r>
              <a:rPr lang="en-US" sz="925" b="0" i="0" u="none" strike="noStrike" cap="none" dirty="0">
                <a:solidFill>
                  <a:srgbClr val="2F5496"/>
                </a:solidFill>
                <a:latin typeface="Roboto"/>
                <a:ea typeface="Roboto"/>
                <a:cs typeface="Roboto"/>
                <a:sym typeface="Roboto"/>
              </a:rPr>
              <a:t> </a:t>
            </a:r>
            <a:r>
              <a:rPr lang="en-US" sz="925" b="0" i="0" u="none" strike="noStrike" cap="none" dirty="0" err="1">
                <a:solidFill>
                  <a:srgbClr val="2F5496"/>
                </a:solidFill>
                <a:latin typeface="Roboto"/>
                <a:ea typeface="Roboto"/>
                <a:cs typeface="Roboto"/>
                <a:sym typeface="Roboto"/>
              </a:rPr>
              <a:t>améliorés</a:t>
            </a:r>
            <a:r>
              <a:rPr lang="en-US" sz="925" b="0" i="0" u="none" strike="noStrike" cap="none" dirty="0">
                <a:solidFill>
                  <a:srgbClr val="2F5496"/>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p:txBody>
      </p:sp>
      <p:sp>
        <p:nvSpPr>
          <p:cNvPr id="114" name="Google Shape;114;p7"/>
          <p:cNvSpPr/>
          <p:nvPr/>
        </p:nvSpPr>
        <p:spPr>
          <a:xfrm rot="5400000">
            <a:off x="4826883" y="-68206"/>
            <a:ext cx="1381819" cy="1518234"/>
          </a:xfrm>
          <a:prstGeom prst="rightArrow">
            <a:avLst>
              <a:gd name="adj1" fmla="val 71991"/>
              <a:gd name="adj2" fmla="val 34606"/>
            </a:avLst>
          </a:prstGeom>
          <a:solidFill>
            <a:srgbClr val="A5A5A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5" name="Google Shape;115;p7"/>
          <p:cNvSpPr/>
          <p:nvPr/>
        </p:nvSpPr>
        <p:spPr>
          <a:xfrm rot="5400000">
            <a:off x="6127204" y="-225582"/>
            <a:ext cx="1582235" cy="1518234"/>
          </a:xfrm>
          <a:prstGeom prst="rightArrow">
            <a:avLst>
              <a:gd name="adj1" fmla="val 71991"/>
              <a:gd name="adj2" fmla="val 34606"/>
            </a:avLst>
          </a:prstGeom>
          <a:solidFill>
            <a:srgbClr val="A5A5A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6" name="Google Shape;116;p7"/>
          <p:cNvSpPr/>
          <p:nvPr/>
        </p:nvSpPr>
        <p:spPr>
          <a:xfrm rot="5400000">
            <a:off x="7657151" y="-68207"/>
            <a:ext cx="1381820" cy="1518234"/>
          </a:xfrm>
          <a:prstGeom prst="rightArrow">
            <a:avLst>
              <a:gd name="adj1" fmla="val 71991"/>
              <a:gd name="adj2" fmla="val 34606"/>
            </a:avLst>
          </a:prstGeom>
          <a:solidFill>
            <a:srgbClr val="A5A5A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7" name="Google Shape;117;p7"/>
          <p:cNvSpPr txBox="1"/>
          <p:nvPr/>
        </p:nvSpPr>
        <p:spPr>
          <a:xfrm>
            <a:off x="4935665" y="168291"/>
            <a:ext cx="1164300" cy="9886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dirty="0">
                <a:solidFill>
                  <a:srgbClr val="434343"/>
                </a:solidFill>
                <a:latin typeface="Roboto"/>
                <a:ea typeface="Roboto"/>
                <a:cs typeface="Roboto"/>
                <a:sym typeface="Roboto"/>
              </a:rPr>
              <a:t>FONDATION</a:t>
            </a:r>
            <a:br>
              <a:rPr lang="en-US" sz="1300" b="1" i="0" u="none" strike="noStrike" cap="none" dirty="0">
                <a:solidFill>
                  <a:srgbClr val="434343"/>
                </a:solidFill>
                <a:latin typeface="Roboto"/>
                <a:ea typeface="Roboto"/>
                <a:cs typeface="Roboto"/>
                <a:sym typeface="Roboto"/>
              </a:rPr>
            </a:br>
            <a:r>
              <a:rPr lang="en-US" sz="925" b="0" i="0" u="none" strike="noStrike" cap="none" dirty="0" err="1">
                <a:solidFill>
                  <a:srgbClr val="434343"/>
                </a:solidFill>
                <a:latin typeface="Roboto"/>
                <a:ea typeface="Roboto"/>
                <a:cs typeface="Roboto"/>
                <a:sym typeface="Roboto"/>
              </a:rPr>
              <a:t>Définitions</a:t>
            </a:r>
            <a:r>
              <a:rPr lang="en-US" sz="925" b="0" i="0" u="none" strike="noStrike" cap="none" dirty="0">
                <a:solidFill>
                  <a:srgbClr val="434343"/>
                </a:solidFill>
                <a:latin typeface="Roboto"/>
                <a:ea typeface="Roboto"/>
                <a:cs typeface="Roboto"/>
                <a:sym typeface="Roboto"/>
              </a:rPr>
              <a:t> </a:t>
            </a:r>
            <a:r>
              <a:rPr lang="en-US" sz="925" b="0" i="0" u="none" strike="noStrike" cap="none" dirty="0" err="1">
                <a:solidFill>
                  <a:srgbClr val="434343"/>
                </a:solidFill>
                <a:latin typeface="Roboto"/>
                <a:ea typeface="Roboto"/>
                <a:cs typeface="Roboto"/>
                <a:sym typeface="Roboto"/>
              </a:rPr>
              <a:t>fondamentales</a:t>
            </a:r>
            <a:r>
              <a:rPr lang="en-US" sz="925" b="0" i="0" u="none" strike="noStrike" cap="none" dirty="0">
                <a:solidFill>
                  <a:srgbClr val="434343"/>
                </a:solidFill>
                <a:latin typeface="Roboto"/>
                <a:ea typeface="Roboto"/>
                <a:cs typeface="Roboto"/>
                <a:sym typeface="Roboto"/>
              </a:rPr>
              <a:t> et transparence de </a:t>
            </a:r>
            <a:r>
              <a:rPr lang="en-US" sz="925" b="0" i="0" u="none" strike="noStrike" cap="none" dirty="0" err="1">
                <a:solidFill>
                  <a:srgbClr val="434343"/>
                </a:solidFill>
                <a:latin typeface="Roboto"/>
                <a:ea typeface="Roboto"/>
                <a:cs typeface="Roboto"/>
                <a:sym typeface="Roboto"/>
              </a:rPr>
              <a:t>l’objectif</a:t>
            </a:r>
            <a:endParaRPr sz="925" b="0" i="0" u="none" strike="noStrike" cap="none" dirty="0">
              <a:solidFill>
                <a:srgbClr val="434343"/>
              </a:solidFill>
              <a:latin typeface="Roboto"/>
              <a:ea typeface="Roboto"/>
              <a:cs typeface="Roboto"/>
              <a:sym typeface="Roboto"/>
            </a:endParaRPr>
          </a:p>
          <a:p>
            <a:pPr marL="0" marR="0" lvl="0" indent="0" algn="ctr" rtl="0">
              <a:lnSpc>
                <a:spcPct val="100000"/>
              </a:lnSpc>
              <a:spcBef>
                <a:spcPts val="0"/>
              </a:spcBef>
              <a:spcAft>
                <a:spcPts val="0"/>
              </a:spcAft>
              <a:buNone/>
            </a:pPr>
            <a:endParaRPr sz="925" b="0" i="0" u="none" strike="noStrike" cap="none" dirty="0">
              <a:solidFill>
                <a:srgbClr val="434343"/>
              </a:solidFill>
              <a:latin typeface="Roboto"/>
              <a:ea typeface="Roboto"/>
              <a:cs typeface="Roboto"/>
              <a:sym typeface="Roboto"/>
            </a:endParaRPr>
          </a:p>
        </p:txBody>
      </p:sp>
      <p:sp>
        <p:nvSpPr>
          <p:cNvPr id="118" name="Google Shape;118;p7"/>
          <p:cNvSpPr txBox="1"/>
          <p:nvPr/>
        </p:nvSpPr>
        <p:spPr>
          <a:xfrm>
            <a:off x="6323668" y="168291"/>
            <a:ext cx="1164300" cy="846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434343"/>
                </a:solidFill>
                <a:latin typeface="Roboto"/>
                <a:ea typeface="Roboto"/>
                <a:cs typeface="Roboto"/>
                <a:sym typeface="Roboto"/>
              </a:rPr>
              <a:t>EXPANSION</a:t>
            </a:r>
            <a:br>
              <a:rPr lang="en-US" sz="1300" b="1" i="0" u="none" strike="noStrike" cap="none">
                <a:solidFill>
                  <a:srgbClr val="434343"/>
                </a:solidFill>
                <a:latin typeface="Roboto"/>
                <a:ea typeface="Roboto"/>
                <a:cs typeface="Roboto"/>
                <a:sym typeface="Roboto"/>
              </a:rPr>
            </a:br>
            <a:r>
              <a:rPr lang="en-US" sz="925" b="0" i="0" u="none" strike="noStrike" cap="none">
                <a:solidFill>
                  <a:srgbClr val="434343"/>
                </a:solidFill>
                <a:latin typeface="Roboto"/>
                <a:ea typeface="Roboto"/>
                <a:cs typeface="Roboto"/>
                <a:sym typeface="Roboto"/>
              </a:rPr>
              <a:t>Soutien accru et développement des capacités</a:t>
            </a:r>
            <a:endParaRPr sz="925" b="0" i="0" u="none" strike="noStrike" cap="none">
              <a:solidFill>
                <a:srgbClr val="434343"/>
              </a:solidFill>
              <a:latin typeface="Roboto"/>
              <a:ea typeface="Roboto"/>
              <a:cs typeface="Roboto"/>
              <a:sym typeface="Roboto"/>
            </a:endParaRPr>
          </a:p>
          <a:p>
            <a:pPr marL="0" marR="0" lvl="0" indent="0" algn="ctr" rtl="0">
              <a:lnSpc>
                <a:spcPct val="100000"/>
              </a:lnSpc>
              <a:spcBef>
                <a:spcPts val="0"/>
              </a:spcBef>
              <a:spcAft>
                <a:spcPts val="0"/>
              </a:spcAft>
              <a:buNone/>
            </a:pPr>
            <a:endParaRPr sz="925" b="0" i="0" u="none" strike="noStrike" cap="none">
              <a:solidFill>
                <a:srgbClr val="434343"/>
              </a:solidFill>
              <a:latin typeface="Roboto"/>
              <a:ea typeface="Roboto"/>
              <a:cs typeface="Roboto"/>
              <a:sym typeface="Roboto"/>
            </a:endParaRPr>
          </a:p>
        </p:txBody>
      </p:sp>
      <p:sp>
        <p:nvSpPr>
          <p:cNvPr id="119" name="Google Shape;119;p7"/>
          <p:cNvSpPr txBox="1"/>
          <p:nvPr/>
        </p:nvSpPr>
        <p:spPr>
          <a:xfrm>
            <a:off x="7765933" y="168290"/>
            <a:ext cx="1164300" cy="11733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434343"/>
                </a:solidFill>
                <a:latin typeface="Roboto"/>
                <a:ea typeface="Roboto"/>
                <a:cs typeface="Roboto"/>
                <a:sym typeface="Roboto"/>
              </a:rPr>
              <a:t>MISE À L’ÉCHELLE</a:t>
            </a:r>
            <a:br>
              <a:rPr lang="en-US" sz="1300" b="1" i="0" u="none" strike="noStrike" cap="none">
                <a:solidFill>
                  <a:srgbClr val="434343"/>
                </a:solidFill>
                <a:latin typeface="Roboto"/>
                <a:ea typeface="Roboto"/>
                <a:cs typeface="Roboto"/>
                <a:sym typeface="Roboto"/>
              </a:rPr>
            </a:br>
            <a:r>
              <a:rPr lang="en-US" sz="925" b="0" i="0" u="none" strike="noStrike" cap="none">
                <a:solidFill>
                  <a:srgbClr val="434343"/>
                </a:solidFill>
                <a:latin typeface="Roboto"/>
                <a:ea typeface="Roboto"/>
                <a:cs typeface="Roboto"/>
                <a:sym typeface="Roboto"/>
              </a:rPr>
              <a:t>Accélération de l’adoptionet amélioration continue</a:t>
            </a:r>
            <a:endParaRPr/>
          </a:p>
          <a:p>
            <a:pPr marL="0" marR="0" lvl="0" indent="0" algn="ctr" rtl="0">
              <a:lnSpc>
                <a:spcPct val="100000"/>
              </a:lnSpc>
              <a:spcBef>
                <a:spcPts val="0"/>
              </a:spcBef>
              <a:spcAft>
                <a:spcPts val="0"/>
              </a:spcAft>
              <a:buNone/>
            </a:pPr>
            <a:endParaRPr sz="925" b="0" i="0" u="none" strike="noStrike" cap="none">
              <a:solidFill>
                <a:srgbClr val="434343"/>
              </a:solidFill>
              <a:latin typeface="Roboto"/>
              <a:ea typeface="Roboto"/>
              <a:cs typeface="Roboto"/>
              <a:sym typeface="Roboto"/>
            </a:endParaRPr>
          </a:p>
        </p:txBody>
      </p:sp>
      <p:sp>
        <p:nvSpPr>
          <p:cNvPr id="120" name="Google Shape;120;p7"/>
          <p:cNvSpPr txBox="1"/>
          <p:nvPr/>
        </p:nvSpPr>
        <p:spPr>
          <a:xfrm>
            <a:off x="201838" y="1461024"/>
            <a:ext cx="4067700" cy="8437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2200"/>
              </a:spcAft>
              <a:buNone/>
            </a:pPr>
            <a:r>
              <a:rPr lang="en-US" sz="1200" b="1" i="0" u="none" strike="noStrike" cap="none" dirty="0">
                <a:solidFill>
                  <a:srgbClr val="C55A11"/>
                </a:solidFill>
                <a:latin typeface="Roboto"/>
                <a:ea typeface="Roboto"/>
                <a:cs typeface="Roboto"/>
                <a:sym typeface="Roboto"/>
              </a:rPr>
              <a:t>NORMES DE LA RECHERCHE</a:t>
            </a:r>
            <a:br>
              <a:rPr lang="en-US" sz="850" b="0" i="0" u="none" strike="noStrike" cap="none" dirty="0">
                <a:solidFill>
                  <a:srgbClr val="C55A11"/>
                </a:solidFill>
                <a:latin typeface="Roboto"/>
                <a:ea typeface="Roboto"/>
                <a:cs typeface="Roboto"/>
                <a:sym typeface="Roboto"/>
              </a:rPr>
            </a:br>
            <a:r>
              <a:rPr lang="en-US" sz="925" b="0" i="0" u="none" strike="noStrike" cap="none" dirty="0">
                <a:solidFill>
                  <a:srgbClr val="C55A11"/>
                </a:solidFill>
                <a:latin typeface="Roboto"/>
                <a:ea typeface="Roboto"/>
                <a:cs typeface="Roboto"/>
                <a:sym typeface="Roboto"/>
              </a:rPr>
              <a:t>Comment </a:t>
            </a:r>
            <a:r>
              <a:rPr lang="en-US" sz="925" b="0" i="0" u="none" strike="noStrike" cap="none" dirty="0" err="1">
                <a:solidFill>
                  <a:srgbClr val="C55A11"/>
                </a:solidFill>
                <a:latin typeface="Roboto"/>
                <a:ea typeface="Roboto"/>
                <a:cs typeface="Roboto"/>
                <a:sym typeface="Roboto"/>
              </a:rPr>
              <a:t>formule</a:t>
            </a:r>
            <a:r>
              <a:rPr lang="en-US" sz="925" b="0" i="0" u="none" strike="noStrike" cap="none" dirty="0">
                <a:solidFill>
                  <a:srgbClr val="C55A11"/>
                </a:solidFill>
                <a:latin typeface="Roboto"/>
                <a:ea typeface="Roboto"/>
                <a:cs typeface="Roboto"/>
                <a:sym typeface="Roboto"/>
              </a:rPr>
              <a:t>-t-on et applique-t-on les </a:t>
            </a:r>
            <a:r>
              <a:rPr lang="en-US" sz="925" b="0" i="0" u="none" strike="noStrike" cap="none" dirty="0" err="1">
                <a:solidFill>
                  <a:srgbClr val="C55A11"/>
                </a:solidFill>
                <a:latin typeface="Roboto"/>
                <a:ea typeface="Roboto"/>
                <a:cs typeface="Roboto"/>
                <a:sym typeface="Roboto"/>
              </a:rPr>
              <a:t>nouvelles</a:t>
            </a:r>
            <a:r>
              <a:rPr lang="en-US" sz="925" b="0" i="0" u="none" strike="noStrike" cap="none" dirty="0">
                <a:solidFill>
                  <a:srgbClr val="C55A11"/>
                </a:solidFill>
                <a:latin typeface="Roboto"/>
                <a:ea typeface="Roboto"/>
                <a:cs typeface="Roboto"/>
                <a:sym typeface="Roboto"/>
              </a:rPr>
              <a:t> </a:t>
            </a:r>
            <a:r>
              <a:rPr lang="en-US" sz="925" b="0" i="0" u="none" strike="noStrike" cap="none" dirty="0" err="1">
                <a:solidFill>
                  <a:srgbClr val="C55A11"/>
                </a:solidFill>
                <a:latin typeface="Roboto"/>
                <a:ea typeface="Roboto"/>
                <a:cs typeface="Roboto"/>
                <a:sym typeface="Roboto"/>
              </a:rPr>
              <a:t>définitions</a:t>
            </a:r>
            <a:r>
              <a:rPr lang="en-US" sz="925" b="0" i="0" u="none" strike="noStrike" cap="none" dirty="0">
                <a:solidFill>
                  <a:srgbClr val="C55A11"/>
                </a:solidFill>
                <a:latin typeface="Roboto"/>
                <a:ea typeface="Roboto"/>
                <a:cs typeface="Roboto"/>
                <a:sym typeface="Roboto"/>
              </a:rPr>
              <a:t> </a:t>
            </a:r>
            <a:r>
              <a:rPr lang="en-US" sz="925" b="0" i="0" u="none" strike="noStrike" cap="none" dirty="0" err="1">
                <a:solidFill>
                  <a:srgbClr val="C55A11"/>
                </a:solidFill>
                <a:latin typeface="Roboto"/>
                <a:ea typeface="Roboto"/>
                <a:cs typeface="Roboto"/>
                <a:sym typeface="Roboto"/>
              </a:rPr>
              <a:t>d’une</a:t>
            </a:r>
            <a:r>
              <a:rPr lang="en-US" sz="925" b="0" i="0" u="none" strike="noStrike" cap="none" dirty="0">
                <a:solidFill>
                  <a:srgbClr val="C55A11"/>
                </a:solidFill>
                <a:latin typeface="Roboto"/>
                <a:ea typeface="Roboto"/>
                <a:cs typeface="Roboto"/>
                <a:sym typeface="Roboto"/>
              </a:rPr>
              <a:t> « recherche de </a:t>
            </a:r>
            <a:r>
              <a:rPr lang="en-US" sz="925" b="0" i="0" u="none" strike="noStrike" cap="none" dirty="0" err="1">
                <a:solidFill>
                  <a:srgbClr val="C55A11"/>
                </a:solidFill>
                <a:latin typeface="Roboto"/>
                <a:ea typeface="Roboto"/>
                <a:cs typeface="Roboto"/>
                <a:sym typeface="Roboto"/>
              </a:rPr>
              <a:t>qualité</a:t>
            </a:r>
            <a:r>
              <a:rPr lang="en-US" sz="925" b="0" i="0" u="none" strike="noStrike" cap="none" dirty="0">
                <a:solidFill>
                  <a:srgbClr val="C55A11"/>
                </a:solidFill>
                <a:latin typeface="Roboto"/>
                <a:ea typeface="Roboto"/>
                <a:cs typeface="Roboto"/>
                <a:sym typeface="Roboto"/>
              </a:rPr>
              <a:t> » ?</a:t>
            </a:r>
            <a:endParaRPr sz="1200" b="0" i="0" u="none" strike="noStrike" cap="none" dirty="0">
              <a:solidFill>
                <a:srgbClr val="000000"/>
              </a:solidFill>
              <a:latin typeface="Roboto"/>
              <a:ea typeface="Roboto"/>
              <a:cs typeface="Roboto"/>
              <a:sym typeface="Roboto"/>
            </a:endParaRPr>
          </a:p>
        </p:txBody>
      </p:sp>
      <p:sp>
        <p:nvSpPr>
          <p:cNvPr id="121" name="Google Shape;121;p7"/>
          <p:cNvSpPr txBox="1"/>
          <p:nvPr/>
        </p:nvSpPr>
        <p:spPr>
          <a:xfrm>
            <a:off x="201838" y="2171193"/>
            <a:ext cx="4067700" cy="13105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D5A31F"/>
                </a:solidFill>
                <a:latin typeface="Roboto"/>
                <a:ea typeface="Roboto"/>
                <a:cs typeface="Roboto"/>
                <a:sym typeface="Roboto"/>
              </a:rPr>
              <a:t>MÉCANIQUES ET POLITIQUES DE PROCESSUS</a:t>
            </a:r>
            <a:br>
              <a:rPr lang="en-US" sz="850" b="0" i="0" u="none" strike="noStrike" cap="none">
                <a:solidFill>
                  <a:srgbClr val="D5A31F"/>
                </a:solidFill>
                <a:latin typeface="Roboto"/>
                <a:ea typeface="Roboto"/>
                <a:cs typeface="Roboto"/>
                <a:sym typeface="Roboto"/>
              </a:rPr>
            </a:br>
            <a:r>
              <a:rPr lang="en-US" sz="925" b="0" i="0" u="none" strike="noStrike" cap="none">
                <a:solidFill>
                  <a:srgbClr val="D5A31F"/>
                </a:solidFill>
                <a:latin typeface="Roboto"/>
                <a:ea typeface="Roboto"/>
                <a:cs typeface="Roboto"/>
                <a:sym typeface="Roboto"/>
              </a:rPr>
              <a:t>Comment se fait l’intégration des nouvelles pratiques dans les structures d’examen, les processus et les politiques institutionnelles?</a:t>
            </a:r>
            <a:endParaRPr/>
          </a:p>
          <a:p>
            <a:pPr marL="0" marR="0" lvl="0" indent="0" algn="l" rtl="0">
              <a:lnSpc>
                <a:spcPct val="100000"/>
              </a:lnSpc>
              <a:spcBef>
                <a:spcPts val="2200"/>
              </a:spcBef>
              <a:spcAft>
                <a:spcPts val="2200"/>
              </a:spcAft>
              <a:buNone/>
            </a:pPr>
            <a:endParaRPr sz="1200" b="0" i="0" u="none" strike="noStrike" cap="none">
              <a:solidFill>
                <a:srgbClr val="000000"/>
              </a:solidFill>
              <a:latin typeface="Roboto"/>
              <a:ea typeface="Roboto"/>
              <a:cs typeface="Roboto"/>
              <a:sym typeface="Roboto"/>
            </a:endParaRPr>
          </a:p>
        </p:txBody>
      </p:sp>
      <p:sp>
        <p:nvSpPr>
          <p:cNvPr id="122" name="Google Shape;122;p7"/>
          <p:cNvSpPr txBox="1"/>
          <p:nvPr/>
        </p:nvSpPr>
        <p:spPr>
          <a:xfrm>
            <a:off x="201838" y="2903917"/>
            <a:ext cx="4067700" cy="8437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2200"/>
              </a:spcAft>
              <a:buNone/>
            </a:pPr>
            <a:r>
              <a:rPr lang="en-US" sz="1200" b="1" i="0" u="none" strike="noStrike" cap="none">
                <a:solidFill>
                  <a:schemeClr val="accent6"/>
                </a:solidFill>
                <a:latin typeface="Roboto"/>
                <a:ea typeface="Roboto"/>
                <a:cs typeface="Roboto"/>
                <a:sym typeface="Roboto"/>
              </a:rPr>
              <a:t>RESPONSABILITÉ </a:t>
            </a:r>
            <a:br>
              <a:rPr lang="en-US" sz="850" b="0" i="0" u="none" strike="noStrike" cap="none">
                <a:solidFill>
                  <a:schemeClr val="accent6"/>
                </a:solidFill>
                <a:latin typeface="Roboto"/>
                <a:ea typeface="Roboto"/>
                <a:cs typeface="Roboto"/>
                <a:sym typeface="Roboto"/>
              </a:rPr>
            </a:br>
            <a:r>
              <a:rPr lang="en-US" sz="925" b="0" i="0" u="none" strike="noStrike" cap="none">
                <a:solidFill>
                  <a:schemeClr val="accent6"/>
                </a:solidFill>
                <a:latin typeface="Roboto"/>
                <a:ea typeface="Roboto"/>
                <a:cs typeface="Roboto"/>
                <a:sym typeface="Roboto"/>
              </a:rPr>
              <a:t>Comment les individus et les institutions sont-ils tenus responsables de l'application des nouvelles pratiques d'évaluation ?</a:t>
            </a:r>
            <a:endParaRPr sz="1200" b="0" i="0" u="none" strike="noStrike" cap="none">
              <a:solidFill>
                <a:srgbClr val="000000"/>
              </a:solidFill>
              <a:latin typeface="Roboto"/>
              <a:ea typeface="Roboto"/>
              <a:cs typeface="Roboto"/>
              <a:sym typeface="Roboto"/>
            </a:endParaRPr>
          </a:p>
        </p:txBody>
      </p:sp>
      <p:sp>
        <p:nvSpPr>
          <p:cNvPr id="123" name="Google Shape;123;p7"/>
          <p:cNvSpPr txBox="1"/>
          <p:nvPr/>
        </p:nvSpPr>
        <p:spPr>
          <a:xfrm>
            <a:off x="208064" y="3645524"/>
            <a:ext cx="4067700" cy="561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B0F0"/>
                </a:solidFill>
                <a:latin typeface="Roboto"/>
                <a:ea typeface="Roboto"/>
                <a:cs typeface="Roboto"/>
                <a:sym typeface="Roboto"/>
              </a:rPr>
              <a:t>CULTURE AU SEIN DES INSTITUTIONS</a:t>
            </a:r>
            <a:br>
              <a:rPr lang="en-US" sz="850" b="0" i="0" u="none" strike="noStrike" cap="none" dirty="0">
                <a:solidFill>
                  <a:srgbClr val="00B0F0"/>
                </a:solidFill>
                <a:latin typeface="Roboto"/>
                <a:ea typeface="Roboto"/>
                <a:cs typeface="Roboto"/>
                <a:sym typeface="Roboto"/>
              </a:rPr>
            </a:br>
            <a:r>
              <a:rPr lang="en-US" sz="925" b="0" i="0" u="none" strike="noStrike" cap="none" dirty="0">
                <a:solidFill>
                  <a:srgbClr val="00B0F0"/>
                </a:solidFill>
                <a:latin typeface="Roboto"/>
                <a:ea typeface="Roboto"/>
                <a:cs typeface="Roboto"/>
                <a:sym typeface="Roboto"/>
              </a:rPr>
              <a:t>Comment les pratiques </a:t>
            </a:r>
            <a:r>
              <a:rPr lang="en-US" sz="925" b="0" i="0" u="none" strike="noStrike" cap="none" dirty="0" err="1">
                <a:solidFill>
                  <a:srgbClr val="00B0F0"/>
                </a:solidFill>
                <a:latin typeface="Roboto"/>
                <a:ea typeface="Roboto"/>
                <a:cs typeface="Roboto"/>
                <a:sym typeface="Roboto"/>
              </a:rPr>
              <a:t>d’évaluation</a:t>
            </a:r>
            <a:r>
              <a:rPr lang="en-US" sz="925" b="0" i="0" u="none" strike="noStrike" cap="none" dirty="0">
                <a:solidFill>
                  <a:srgbClr val="00B0F0"/>
                </a:solidFill>
                <a:latin typeface="Roboto"/>
                <a:ea typeface="Roboto"/>
                <a:cs typeface="Roboto"/>
                <a:sym typeface="Roboto"/>
              </a:rPr>
              <a:t> </a:t>
            </a:r>
            <a:r>
              <a:rPr lang="en-US" sz="925" b="0" i="0" u="none" strike="noStrike" cap="none" dirty="0" err="1">
                <a:solidFill>
                  <a:srgbClr val="00B0F0"/>
                </a:solidFill>
                <a:latin typeface="Roboto"/>
                <a:ea typeface="Roboto"/>
                <a:cs typeface="Roboto"/>
                <a:sym typeface="Roboto"/>
              </a:rPr>
              <a:t>sont-elles</a:t>
            </a:r>
            <a:r>
              <a:rPr lang="en-US" sz="925" b="0" i="0" u="none" strike="noStrike" cap="none" dirty="0">
                <a:solidFill>
                  <a:srgbClr val="00B0F0"/>
                </a:solidFill>
                <a:latin typeface="Roboto"/>
                <a:ea typeface="Roboto"/>
                <a:cs typeface="Roboto"/>
                <a:sym typeface="Roboto"/>
              </a:rPr>
              <a:t> </a:t>
            </a:r>
            <a:r>
              <a:rPr lang="en-US" sz="925" b="0" i="0" u="none" strike="noStrike" cap="none" dirty="0" err="1">
                <a:solidFill>
                  <a:srgbClr val="00B0F0"/>
                </a:solidFill>
                <a:latin typeface="Roboto"/>
                <a:ea typeface="Roboto"/>
                <a:cs typeface="Roboto"/>
                <a:sym typeface="Roboto"/>
              </a:rPr>
              <a:t>perçues</a:t>
            </a:r>
            <a:r>
              <a:rPr lang="en-US" sz="925" b="0" i="0" u="none" strike="noStrike" cap="none" dirty="0">
                <a:solidFill>
                  <a:srgbClr val="00B0F0"/>
                </a:solidFill>
                <a:latin typeface="Roboto"/>
                <a:ea typeface="Roboto"/>
                <a:cs typeface="Roboto"/>
                <a:sym typeface="Roboto"/>
              </a:rPr>
              <a:t> et </a:t>
            </a:r>
            <a:r>
              <a:rPr lang="en-US" sz="925" b="0" i="0" u="none" strike="noStrike" cap="none" dirty="0" err="1">
                <a:solidFill>
                  <a:srgbClr val="00B0F0"/>
                </a:solidFill>
                <a:latin typeface="Roboto"/>
                <a:ea typeface="Roboto"/>
                <a:cs typeface="Roboto"/>
                <a:sym typeface="Roboto"/>
              </a:rPr>
              <a:t>adoptées</a:t>
            </a:r>
            <a:r>
              <a:rPr lang="en-US" sz="925" b="0" i="0" u="none" strike="noStrike" cap="none" dirty="0">
                <a:solidFill>
                  <a:srgbClr val="00B0F0"/>
                </a:solidFill>
                <a:latin typeface="Roboto"/>
                <a:ea typeface="Roboto"/>
                <a:cs typeface="Roboto"/>
                <a:sym typeface="Roboto"/>
              </a:rPr>
              <a:t> </a:t>
            </a:r>
            <a:r>
              <a:rPr lang="en-US" sz="925" b="0" i="0" u="none" strike="noStrike" cap="none" dirty="0" err="1">
                <a:solidFill>
                  <a:srgbClr val="00B0F0"/>
                </a:solidFill>
                <a:latin typeface="Roboto"/>
                <a:ea typeface="Roboto"/>
                <a:cs typeface="Roboto"/>
                <a:sym typeface="Roboto"/>
              </a:rPr>
              <a:t>à</a:t>
            </a:r>
            <a:r>
              <a:rPr lang="en-US" sz="925" b="0" i="0" u="none" strike="noStrike" cap="none" dirty="0">
                <a:solidFill>
                  <a:srgbClr val="00B0F0"/>
                </a:solidFill>
                <a:latin typeface="Roboto"/>
                <a:ea typeface="Roboto"/>
                <a:cs typeface="Roboto"/>
                <a:sym typeface="Roboto"/>
              </a:rPr>
              <a:t> la </a:t>
            </a:r>
            <a:r>
              <a:rPr lang="en-US" sz="925" b="0" i="0" u="none" strike="noStrike" cap="none" dirty="0" err="1">
                <a:solidFill>
                  <a:srgbClr val="00B0F0"/>
                </a:solidFill>
                <a:latin typeface="Roboto"/>
                <a:ea typeface="Roboto"/>
                <a:cs typeface="Roboto"/>
                <a:sym typeface="Roboto"/>
              </a:rPr>
              <a:t>fois</a:t>
            </a:r>
            <a:r>
              <a:rPr lang="en-US" sz="925" b="0" i="0" u="none" strike="noStrike" cap="none" dirty="0">
                <a:solidFill>
                  <a:srgbClr val="00B0F0"/>
                </a:solidFill>
                <a:latin typeface="Roboto"/>
                <a:ea typeface="Roboto"/>
                <a:cs typeface="Roboto"/>
                <a:sym typeface="Roboto"/>
              </a:rPr>
              <a:t> dans le cadre et </a:t>
            </a:r>
            <a:r>
              <a:rPr lang="en-US" sz="925" b="0" i="0" u="none" strike="noStrike" cap="none" dirty="0" err="1">
                <a:solidFill>
                  <a:srgbClr val="00B0F0"/>
                </a:solidFill>
                <a:latin typeface="Roboto"/>
                <a:ea typeface="Roboto"/>
                <a:cs typeface="Roboto"/>
                <a:sym typeface="Roboto"/>
              </a:rPr>
              <a:t>en</a:t>
            </a:r>
            <a:r>
              <a:rPr lang="en-US" sz="925" b="0" i="0" u="none" strike="noStrike" cap="none" dirty="0">
                <a:solidFill>
                  <a:srgbClr val="00B0F0"/>
                </a:solidFill>
                <a:latin typeface="Roboto"/>
                <a:ea typeface="Roboto"/>
                <a:cs typeface="Roboto"/>
                <a:sym typeface="Roboto"/>
              </a:rPr>
              <a:t> dehors des </a:t>
            </a:r>
            <a:r>
              <a:rPr lang="en-US" sz="925" b="0" i="0" u="none" strike="noStrike" cap="none" dirty="0" err="1">
                <a:solidFill>
                  <a:srgbClr val="00B0F0"/>
                </a:solidFill>
                <a:latin typeface="Roboto"/>
                <a:ea typeface="Roboto"/>
                <a:cs typeface="Roboto"/>
                <a:sym typeface="Roboto"/>
              </a:rPr>
              <a:t>activités</a:t>
            </a:r>
            <a:r>
              <a:rPr lang="en-US" sz="925" b="0" i="0" u="none" strike="noStrike" cap="none" dirty="0">
                <a:solidFill>
                  <a:srgbClr val="00B0F0"/>
                </a:solidFill>
                <a:latin typeface="Roboto"/>
                <a:ea typeface="Roboto"/>
                <a:cs typeface="Roboto"/>
                <a:sym typeface="Roboto"/>
              </a:rPr>
              <a:t> </a:t>
            </a:r>
            <a:r>
              <a:rPr lang="en-US" sz="925" b="0" i="0" u="none" strike="noStrike" cap="none" dirty="0" err="1">
                <a:solidFill>
                  <a:srgbClr val="00B0F0"/>
                </a:solidFill>
                <a:latin typeface="Roboto"/>
                <a:ea typeface="Roboto"/>
                <a:cs typeface="Roboto"/>
                <a:sym typeface="Roboto"/>
              </a:rPr>
              <a:t>d’évaluation</a:t>
            </a:r>
            <a:r>
              <a:rPr lang="en-US" sz="925" b="0" i="0" u="none" strike="noStrike" cap="none" dirty="0">
                <a:solidFill>
                  <a:srgbClr val="00B0F0"/>
                </a:solidFill>
                <a:latin typeface="Roboto"/>
                <a:ea typeface="Roboto"/>
                <a:cs typeface="Roboto"/>
                <a:sym typeface="Roboto"/>
              </a:rPr>
              <a:t> </a:t>
            </a:r>
            <a:r>
              <a:rPr lang="en-US" sz="925" b="0" i="0" u="none" strike="noStrike" cap="none" dirty="0" err="1">
                <a:solidFill>
                  <a:srgbClr val="00B0F0"/>
                </a:solidFill>
                <a:latin typeface="Roboto"/>
                <a:ea typeface="Roboto"/>
                <a:cs typeface="Roboto"/>
                <a:sym typeface="Roboto"/>
              </a:rPr>
              <a:t>formelles</a:t>
            </a:r>
            <a:r>
              <a:rPr lang="en-US" sz="925" b="0" i="0" u="none" strike="noStrike" cap="none" dirty="0">
                <a:solidFill>
                  <a:srgbClr val="00B0F0"/>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l="4845" t="-1" r="2274" b="24081"/>
          <a:stretch/>
        </p:blipFill>
        <p:spPr>
          <a:xfrm>
            <a:off x="400050" y="73571"/>
            <a:ext cx="8743950" cy="5035089"/>
          </a:xfrm>
          <a:prstGeom prst="rect">
            <a:avLst/>
          </a:prstGeom>
          <a:noFill/>
          <a:ln>
            <a:noFill/>
          </a:ln>
        </p:spPr>
      </p:pic>
      <p:sp>
        <p:nvSpPr>
          <p:cNvPr id="129" name="Google Shape;129;p8"/>
          <p:cNvSpPr txBox="1"/>
          <p:nvPr/>
        </p:nvSpPr>
        <p:spPr>
          <a:xfrm>
            <a:off x="88364" y="1024884"/>
            <a:ext cx="1570500" cy="14465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300" b="1" i="0" u="none" strike="noStrike" cap="none" dirty="0">
                <a:solidFill>
                  <a:srgbClr val="F37020"/>
                </a:solidFill>
                <a:latin typeface="Roboto"/>
                <a:ea typeface="Roboto"/>
                <a:cs typeface="Roboto"/>
                <a:sym typeface="Roboto"/>
              </a:rPr>
              <a:t>NORMES DE LA RECHERCHE</a:t>
            </a:r>
            <a:br>
              <a:rPr lang="en-US" sz="1300" b="1" i="0" u="none" strike="noStrike" cap="none" dirty="0">
                <a:solidFill>
                  <a:srgbClr val="F37020"/>
                </a:solidFill>
                <a:latin typeface="Roboto"/>
                <a:ea typeface="Roboto"/>
                <a:cs typeface="Roboto"/>
                <a:sym typeface="Roboto"/>
              </a:rPr>
            </a:br>
            <a:r>
              <a:rPr lang="en-US" sz="1000" b="0" i="0" u="none" strike="noStrike" cap="none" dirty="0">
                <a:solidFill>
                  <a:srgbClr val="F37020"/>
                </a:solidFill>
                <a:latin typeface="Roboto"/>
                <a:ea typeface="Roboto"/>
                <a:cs typeface="Roboto"/>
                <a:sym typeface="Roboto"/>
              </a:rPr>
              <a:t>Comment </a:t>
            </a:r>
            <a:r>
              <a:rPr lang="en-US" sz="1000" b="0" i="0" u="none" strike="noStrike" cap="none" dirty="0" err="1">
                <a:solidFill>
                  <a:srgbClr val="F37020"/>
                </a:solidFill>
                <a:latin typeface="Roboto"/>
                <a:ea typeface="Roboto"/>
                <a:cs typeface="Roboto"/>
                <a:sym typeface="Roboto"/>
              </a:rPr>
              <a:t>formule</a:t>
            </a:r>
            <a:r>
              <a:rPr lang="en-US" sz="1000" b="0" i="0" u="none" strike="noStrike" cap="none" dirty="0">
                <a:solidFill>
                  <a:srgbClr val="F37020"/>
                </a:solidFill>
                <a:latin typeface="Roboto"/>
                <a:ea typeface="Roboto"/>
                <a:cs typeface="Roboto"/>
                <a:sym typeface="Roboto"/>
              </a:rPr>
              <a:t>-t-on et applique-t-on les </a:t>
            </a:r>
            <a:r>
              <a:rPr lang="en-US" sz="1000" b="0" i="0" u="none" strike="noStrike" cap="none" dirty="0" err="1">
                <a:solidFill>
                  <a:srgbClr val="F37020"/>
                </a:solidFill>
                <a:latin typeface="Roboto"/>
                <a:ea typeface="Roboto"/>
                <a:cs typeface="Roboto"/>
                <a:sym typeface="Roboto"/>
              </a:rPr>
              <a:t>nouvelles</a:t>
            </a:r>
            <a:r>
              <a:rPr lang="en-US" sz="1000" b="0" i="0" u="none" strike="noStrike" cap="none" dirty="0">
                <a:solidFill>
                  <a:srgbClr val="F37020"/>
                </a:solidFill>
                <a:latin typeface="Roboto"/>
                <a:ea typeface="Roboto"/>
                <a:cs typeface="Roboto"/>
                <a:sym typeface="Roboto"/>
              </a:rPr>
              <a:t> </a:t>
            </a:r>
            <a:r>
              <a:rPr lang="en-US" sz="1000" b="0" i="0" u="none" strike="noStrike" cap="none" dirty="0" err="1">
                <a:solidFill>
                  <a:srgbClr val="F37020"/>
                </a:solidFill>
                <a:latin typeface="Roboto"/>
                <a:ea typeface="Roboto"/>
                <a:cs typeface="Roboto"/>
                <a:sym typeface="Roboto"/>
              </a:rPr>
              <a:t>définitions</a:t>
            </a:r>
            <a:r>
              <a:rPr lang="en-US" sz="1000" b="0" i="0" u="none" strike="noStrike" cap="none" dirty="0">
                <a:solidFill>
                  <a:srgbClr val="F37020"/>
                </a:solidFill>
                <a:latin typeface="Roboto"/>
                <a:ea typeface="Roboto"/>
                <a:cs typeface="Roboto"/>
                <a:sym typeface="Roboto"/>
              </a:rPr>
              <a:t> </a:t>
            </a:r>
            <a:r>
              <a:rPr lang="en-US" sz="1000" b="0" i="0" u="none" strike="noStrike" cap="none" dirty="0" err="1">
                <a:solidFill>
                  <a:srgbClr val="F37020"/>
                </a:solidFill>
                <a:latin typeface="Roboto"/>
                <a:ea typeface="Roboto"/>
                <a:cs typeface="Roboto"/>
                <a:sym typeface="Roboto"/>
              </a:rPr>
              <a:t>d’une</a:t>
            </a:r>
            <a:r>
              <a:rPr lang="en-US" sz="1000" b="0" i="0" u="none" strike="noStrike" cap="none" dirty="0">
                <a:solidFill>
                  <a:srgbClr val="F37020"/>
                </a:solidFill>
                <a:latin typeface="Roboto"/>
                <a:ea typeface="Roboto"/>
                <a:cs typeface="Roboto"/>
                <a:sym typeface="Roboto"/>
              </a:rPr>
              <a:t> « recherche de </a:t>
            </a:r>
            <a:r>
              <a:rPr lang="en-US" sz="1000" b="0" i="0" u="none" strike="noStrike" cap="none" dirty="0" err="1">
                <a:solidFill>
                  <a:srgbClr val="F37020"/>
                </a:solidFill>
                <a:latin typeface="Roboto"/>
                <a:ea typeface="Roboto"/>
                <a:cs typeface="Roboto"/>
                <a:sym typeface="Roboto"/>
              </a:rPr>
              <a:t>qualité</a:t>
            </a:r>
            <a:r>
              <a:rPr lang="en-US" sz="1000" b="0" i="0" u="none" strike="noStrike" cap="none" dirty="0">
                <a:solidFill>
                  <a:srgbClr val="F37020"/>
                </a:solidFill>
                <a:latin typeface="Roboto"/>
                <a:ea typeface="Roboto"/>
                <a:cs typeface="Roboto"/>
                <a:sym typeface="Roboto"/>
              </a:rPr>
              <a:t> » ?</a:t>
            </a:r>
            <a:endParaRPr dirty="0"/>
          </a:p>
          <a:p>
            <a:pPr marL="0" marR="0" lvl="0" indent="0" algn="r" rtl="0">
              <a:lnSpc>
                <a:spcPct val="100000"/>
              </a:lnSpc>
              <a:spcBef>
                <a:spcPts val="0"/>
              </a:spcBef>
              <a:spcAft>
                <a:spcPts val="0"/>
              </a:spcAft>
              <a:buNone/>
            </a:pPr>
            <a:endParaRPr sz="1200" b="0" i="0" u="none" strike="noStrike" cap="none" dirty="0">
              <a:solidFill>
                <a:srgbClr val="000000"/>
              </a:solidFill>
              <a:latin typeface="Roboto"/>
              <a:ea typeface="Roboto"/>
              <a:cs typeface="Roboto"/>
              <a:sym typeface="Roboto"/>
            </a:endParaRPr>
          </a:p>
        </p:txBody>
      </p:sp>
      <p:sp>
        <p:nvSpPr>
          <p:cNvPr id="130" name="Google Shape;130;p8"/>
          <p:cNvSpPr txBox="1"/>
          <p:nvPr/>
        </p:nvSpPr>
        <p:spPr>
          <a:xfrm>
            <a:off x="88364" y="3276953"/>
            <a:ext cx="1570500" cy="19543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US" sz="1300" b="1" i="0" u="none" strike="noStrike" cap="none">
                <a:solidFill>
                  <a:srgbClr val="BF9000"/>
                </a:solidFill>
                <a:latin typeface="Roboto"/>
                <a:ea typeface="Roboto"/>
                <a:cs typeface="Roboto"/>
                <a:sym typeface="Roboto"/>
              </a:rPr>
              <a:t>MÉCANIQUES ET POLITIQUES DE PROCESSUS</a:t>
            </a:r>
            <a:endParaRPr sz="1300" b="0"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None/>
            </a:pPr>
            <a:r>
              <a:rPr lang="en-US" sz="1000" b="0" i="0" u="none" strike="noStrike" cap="none">
                <a:solidFill>
                  <a:srgbClr val="BF9000"/>
                </a:solidFill>
                <a:latin typeface="Roboto"/>
                <a:ea typeface="Roboto"/>
                <a:cs typeface="Roboto"/>
                <a:sym typeface="Roboto"/>
              </a:rPr>
              <a:t>Comment se fait l’intégration des nouvelles pratiques dans les structures d’examen, les processus et les politiques institutionnelles?</a:t>
            </a:r>
            <a:endParaRPr/>
          </a:p>
          <a:p>
            <a:pPr marL="0" marR="0" lvl="0" indent="0" algn="r" rtl="0">
              <a:lnSpc>
                <a:spcPct val="100000"/>
              </a:lnSpc>
              <a:spcBef>
                <a:spcPts val="0"/>
              </a:spcBef>
              <a:spcAft>
                <a:spcPts val="0"/>
              </a:spcAft>
              <a:buNone/>
            </a:pPr>
            <a:endParaRPr sz="1200" b="0" i="0" u="none" strike="noStrike" cap="none">
              <a:solidFill>
                <a:srgbClr val="000000"/>
              </a:solidFill>
              <a:latin typeface="Roboto"/>
              <a:ea typeface="Roboto"/>
              <a:cs typeface="Roboto"/>
              <a:sym typeface="Roboto"/>
            </a:endParaRPr>
          </a:p>
        </p:txBody>
      </p:sp>
      <p:sp>
        <p:nvSpPr>
          <p:cNvPr id="131" name="Google Shape;131;p8"/>
          <p:cNvSpPr txBox="1"/>
          <p:nvPr/>
        </p:nvSpPr>
        <p:spPr>
          <a:xfrm>
            <a:off x="2417143" y="439920"/>
            <a:ext cx="25228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ALIGNEMENT SUR LES VALEURS ET LES OBJECTIFS</a:t>
            </a:r>
            <a:endParaRPr/>
          </a:p>
        </p:txBody>
      </p:sp>
      <p:sp>
        <p:nvSpPr>
          <p:cNvPr id="132" name="Google Shape;132;p8"/>
          <p:cNvSpPr txBox="1"/>
          <p:nvPr/>
        </p:nvSpPr>
        <p:spPr>
          <a:xfrm>
            <a:off x="4134495" y="783212"/>
            <a:ext cx="22461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800" b="1" i="0" u="none" strike="noStrike" cap="none" dirty="0">
                <a:solidFill>
                  <a:schemeClr val="lt1"/>
                </a:solidFill>
                <a:latin typeface="Roboto"/>
                <a:ea typeface="Roboto"/>
                <a:cs typeface="Roboto"/>
                <a:sym typeface="Roboto"/>
              </a:rPr>
              <a:t>DIVERSIFICATION </a:t>
            </a:r>
            <a:r>
              <a:rPr lang="en-US" sz="800" b="0" i="0" u="none" strike="noStrike" cap="none" dirty="0">
                <a:solidFill>
                  <a:schemeClr val="lt1"/>
                </a:solidFill>
                <a:latin typeface="Roboto"/>
                <a:ea typeface="Roboto"/>
                <a:cs typeface="Roboto"/>
                <a:sym typeface="Roboto"/>
              </a:rPr>
              <a:t> DES NORMES</a:t>
            </a:r>
            <a:endParaRPr sz="800" b="0" i="0" u="none" strike="noStrike" cap="none" dirty="0">
              <a:solidFill>
                <a:schemeClr val="lt1"/>
              </a:solidFill>
              <a:latin typeface="Roboto"/>
              <a:ea typeface="Roboto"/>
              <a:cs typeface="Roboto"/>
              <a:sym typeface="Roboto"/>
            </a:endParaRPr>
          </a:p>
        </p:txBody>
      </p:sp>
      <p:sp>
        <p:nvSpPr>
          <p:cNvPr id="133" name="Google Shape;133;p8"/>
          <p:cNvSpPr txBox="1"/>
          <p:nvPr/>
        </p:nvSpPr>
        <p:spPr>
          <a:xfrm>
            <a:off x="6618516" y="761789"/>
            <a:ext cx="22461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800" b="1" i="0" u="none" strike="noStrike" cap="none">
                <a:solidFill>
                  <a:schemeClr val="lt1"/>
                </a:solidFill>
                <a:latin typeface="Roboto"/>
                <a:ea typeface="Roboto"/>
                <a:cs typeface="Roboto"/>
                <a:sym typeface="Roboto"/>
              </a:rPr>
              <a:t>ADOPTION </a:t>
            </a:r>
            <a:r>
              <a:rPr lang="en-US" sz="800" b="0" i="0" u="none" strike="noStrike" cap="none">
                <a:solidFill>
                  <a:schemeClr val="lt1"/>
                </a:solidFill>
                <a:latin typeface="Roboto"/>
                <a:ea typeface="Roboto"/>
                <a:cs typeface="Roboto"/>
                <a:sym typeface="Roboto"/>
              </a:rPr>
              <a:t>DE NOUVELLES PRATIQUES  </a:t>
            </a:r>
            <a:endParaRPr sz="800" b="0" i="0" u="none" strike="noStrike" cap="none">
              <a:solidFill>
                <a:schemeClr val="lt1"/>
              </a:solidFill>
              <a:latin typeface="Roboto"/>
              <a:ea typeface="Roboto"/>
              <a:cs typeface="Roboto"/>
              <a:sym typeface="Roboto"/>
            </a:endParaRPr>
          </a:p>
        </p:txBody>
      </p:sp>
      <p:sp>
        <p:nvSpPr>
          <p:cNvPr id="134" name="Google Shape;134;p8"/>
          <p:cNvSpPr txBox="1"/>
          <p:nvPr/>
        </p:nvSpPr>
        <p:spPr>
          <a:xfrm>
            <a:off x="1634577" y="3027814"/>
            <a:ext cx="2543298"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800" b="1" dirty="0">
                <a:solidFill>
                  <a:schemeClr val="lt1"/>
                </a:solidFill>
                <a:latin typeface="Roboto"/>
                <a:ea typeface="Roboto"/>
                <a:cs typeface="Roboto"/>
                <a:sym typeface="Roboto"/>
              </a:rPr>
              <a:t>DÉBIAISEMENT </a:t>
            </a:r>
            <a:r>
              <a:rPr lang="en-US" sz="800" dirty="0">
                <a:solidFill>
                  <a:schemeClr val="lt1"/>
                </a:solidFill>
                <a:latin typeface="Roboto"/>
                <a:ea typeface="Roboto"/>
                <a:cs typeface="Roboto"/>
                <a:sym typeface="Roboto"/>
              </a:rPr>
              <a:t>DES </a:t>
            </a:r>
            <a:r>
              <a:rPr lang="en-US" sz="800" i="0" u="none" strike="noStrike" cap="none" dirty="0">
                <a:solidFill>
                  <a:schemeClr val="lt1"/>
                </a:solidFill>
                <a:latin typeface="Roboto"/>
                <a:ea typeface="Roboto"/>
                <a:cs typeface="Roboto"/>
                <a:sym typeface="Roboto"/>
              </a:rPr>
              <a:t>JUGEMENTS DÉLIBÉRATIFS</a:t>
            </a:r>
            <a:endParaRPr sz="800" i="0" u="none" strike="noStrike" cap="none" dirty="0">
              <a:solidFill>
                <a:schemeClr val="lt1"/>
              </a:solidFill>
              <a:latin typeface="Roboto"/>
              <a:ea typeface="Roboto"/>
              <a:cs typeface="Roboto"/>
              <a:sym typeface="Roboto"/>
            </a:endParaRPr>
          </a:p>
        </p:txBody>
      </p:sp>
      <p:sp>
        <p:nvSpPr>
          <p:cNvPr id="135" name="Google Shape;135;p8"/>
          <p:cNvSpPr txBox="1"/>
          <p:nvPr/>
        </p:nvSpPr>
        <p:spPr>
          <a:xfrm>
            <a:off x="4129455" y="3027814"/>
            <a:ext cx="2631125"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800" b="1" i="0" u="none" strike="noStrike" cap="none" dirty="0">
                <a:solidFill>
                  <a:schemeClr val="lt1"/>
                </a:solidFill>
                <a:latin typeface="Roboto"/>
                <a:ea typeface="Roboto"/>
                <a:cs typeface="Roboto"/>
                <a:sym typeface="Roboto"/>
              </a:rPr>
              <a:t>CAPACITÉ </a:t>
            </a:r>
            <a:r>
              <a:rPr lang="en-US" sz="800" i="0" u="none" strike="noStrike" cap="none" dirty="0" err="1">
                <a:solidFill>
                  <a:schemeClr val="lt1"/>
                </a:solidFill>
                <a:latin typeface="Roboto"/>
                <a:ea typeface="Roboto"/>
                <a:cs typeface="Roboto"/>
                <a:sym typeface="Roboto"/>
              </a:rPr>
              <a:t>À</a:t>
            </a:r>
            <a:r>
              <a:rPr lang="en-US" sz="800" i="0" u="none" strike="noStrike" cap="none" dirty="0">
                <a:solidFill>
                  <a:schemeClr val="lt1"/>
                </a:solidFill>
                <a:latin typeface="Roboto"/>
                <a:ea typeface="Roboto"/>
                <a:cs typeface="Roboto"/>
                <a:sym typeface="Roboto"/>
              </a:rPr>
              <a:t> SOUTENIR DE NOUVELLES ACTIVITÉS</a:t>
            </a:r>
            <a:endParaRPr sz="800" i="0" u="none" strike="noStrike" cap="none" dirty="0">
              <a:solidFill>
                <a:schemeClr val="lt1"/>
              </a:solidFill>
              <a:latin typeface="Roboto"/>
              <a:ea typeface="Roboto"/>
              <a:cs typeface="Roboto"/>
              <a:sym typeface="Roboto"/>
            </a:endParaRPr>
          </a:p>
        </p:txBody>
      </p:sp>
      <p:sp>
        <p:nvSpPr>
          <p:cNvPr id="136" name="Google Shape;136;p8"/>
          <p:cNvSpPr txBox="1"/>
          <p:nvPr/>
        </p:nvSpPr>
        <p:spPr>
          <a:xfrm>
            <a:off x="6618516" y="3027814"/>
            <a:ext cx="24948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800" b="1" i="0" u="none" strike="noStrike" cap="none" dirty="0">
                <a:solidFill>
                  <a:schemeClr val="lt1"/>
                </a:solidFill>
                <a:latin typeface="Roboto"/>
                <a:ea typeface="Roboto"/>
                <a:cs typeface="Roboto"/>
                <a:sym typeface="Roboto"/>
              </a:rPr>
              <a:t>INTÉGRATION </a:t>
            </a:r>
            <a:r>
              <a:rPr lang="en-US" sz="800" i="0" u="none" strike="noStrike" cap="none" dirty="0">
                <a:solidFill>
                  <a:schemeClr val="lt1"/>
                </a:solidFill>
                <a:latin typeface="Roboto"/>
                <a:ea typeface="Roboto"/>
                <a:cs typeface="Roboto"/>
                <a:sym typeface="Roboto"/>
              </a:rPr>
              <a:t>DANS DES SYSTÈMES EXISTANTS</a:t>
            </a:r>
            <a:endParaRPr sz="800" i="0" u="none" strike="noStrike" cap="none" dirty="0">
              <a:solidFill>
                <a:schemeClr val="lt1"/>
              </a:solidFill>
              <a:latin typeface="Roboto"/>
              <a:ea typeface="Roboto"/>
              <a:cs typeface="Roboto"/>
              <a:sym typeface="Roboto"/>
            </a:endParaRPr>
          </a:p>
        </p:txBody>
      </p:sp>
      <p:sp>
        <p:nvSpPr>
          <p:cNvPr id="137" name="Google Shape;137;p8"/>
          <p:cNvSpPr txBox="1"/>
          <p:nvPr/>
        </p:nvSpPr>
        <p:spPr>
          <a:xfrm>
            <a:off x="1653585" y="1024885"/>
            <a:ext cx="2475870" cy="1954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1" u="none" strike="noStrike" cap="none" dirty="0">
                <a:solidFill>
                  <a:srgbClr val="C55A11"/>
                </a:solidFill>
                <a:latin typeface="Roboto"/>
                <a:ea typeface="Roboto"/>
                <a:cs typeface="Roboto"/>
                <a:sym typeface="Roboto"/>
              </a:rPr>
              <a:t>CELA POURRAIT RESSEMBLER </a:t>
            </a:r>
            <a:r>
              <a:rPr lang="en-US" sz="700" b="0" i="1" u="none" strike="noStrike" cap="none" dirty="0" err="1">
                <a:solidFill>
                  <a:srgbClr val="C55A11"/>
                </a:solidFill>
                <a:latin typeface="Roboto"/>
                <a:ea typeface="Roboto"/>
                <a:cs typeface="Roboto"/>
                <a:sym typeface="Roboto"/>
              </a:rPr>
              <a:t>À</a:t>
            </a:r>
            <a:r>
              <a:rPr lang="en-US" sz="700" b="0" i="1" u="none" strike="noStrike" cap="none" dirty="0">
                <a:solidFill>
                  <a:srgbClr val="C55A11"/>
                </a:solidFill>
                <a:latin typeface="Roboto"/>
                <a:ea typeface="Roboto"/>
                <a:cs typeface="Roboto"/>
                <a:sym typeface="Roboto"/>
              </a:rPr>
              <a:t>...</a:t>
            </a:r>
            <a:endParaRPr sz="1300" b="0" i="1" u="none" strike="noStrike" cap="none" dirty="0">
              <a:solidFill>
                <a:srgbClr val="000000"/>
              </a:solidFill>
              <a:latin typeface="Roboto"/>
              <a:ea typeface="Roboto"/>
              <a:cs typeface="Roboto"/>
              <a:sym typeface="Roboto"/>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Les </a:t>
            </a:r>
            <a:r>
              <a:rPr lang="en-US" sz="800" b="0" i="0" u="none" strike="noStrike" cap="none" dirty="0" err="1">
                <a:solidFill>
                  <a:srgbClr val="C55A11"/>
                </a:solidFill>
                <a:latin typeface="Roboto"/>
                <a:ea typeface="Roboto"/>
                <a:cs typeface="Roboto"/>
                <a:sym typeface="Roboto"/>
              </a:rPr>
              <a:t>normes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sont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conçues</a:t>
            </a:r>
            <a:r>
              <a:rPr lang="en-US" sz="800" b="0" i="0" u="none" strike="noStrike" cap="none" dirty="0">
                <a:solidFill>
                  <a:srgbClr val="C55A11"/>
                </a:solidFill>
                <a:latin typeface="Roboto"/>
                <a:ea typeface="Roboto"/>
                <a:cs typeface="Roboto"/>
                <a:sym typeface="Roboto"/>
              </a:rPr>
              <a:t> et </a:t>
            </a:r>
            <a:r>
              <a:rPr lang="en-US" sz="800" b="0" i="0" u="none" strike="noStrike" cap="none" dirty="0" err="1">
                <a:solidFill>
                  <a:srgbClr val="C55A11"/>
                </a:solidFill>
                <a:latin typeface="Roboto"/>
                <a:ea typeface="Roboto"/>
                <a:cs typeface="Roboto"/>
                <a:sym typeface="Roboto"/>
              </a:rPr>
              <a:t>formulées</a:t>
            </a:r>
            <a:r>
              <a:rPr lang="en-US" sz="800" b="0" i="0" u="none" strike="noStrike" cap="none" dirty="0">
                <a:solidFill>
                  <a:srgbClr val="C55A11"/>
                </a:solidFill>
                <a:latin typeface="Roboto"/>
                <a:ea typeface="Roboto"/>
                <a:cs typeface="Roboto"/>
                <a:sym typeface="Roboto"/>
              </a:rPr>
              <a:t> de manière </a:t>
            </a:r>
            <a:br>
              <a:rPr lang="en-US" sz="800" b="0" i="0" u="none" strike="noStrike" cap="none" dirty="0">
                <a:solidFill>
                  <a:srgbClr val="C55A11"/>
                </a:solidFill>
                <a:latin typeface="Roboto"/>
                <a:ea typeface="Roboto"/>
                <a:cs typeface="Roboto"/>
                <a:sym typeface="Roboto"/>
              </a:rPr>
            </a:br>
            <a:r>
              <a:rPr lang="en-US" sz="800" b="0" i="0" u="none" strike="noStrike" cap="none" dirty="0" err="1">
                <a:solidFill>
                  <a:srgbClr val="C55A11"/>
                </a:solidFill>
                <a:latin typeface="Roboto"/>
                <a:ea typeface="Roboto"/>
                <a:cs typeface="Roboto"/>
                <a:sym typeface="Roboto"/>
              </a:rPr>
              <a:t>à</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correspondre</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à</a:t>
            </a:r>
            <a:r>
              <a:rPr lang="en-US" sz="800" b="0" i="0" u="none" strike="noStrike" cap="none" dirty="0">
                <a:solidFill>
                  <a:srgbClr val="C55A11"/>
                </a:solidFill>
                <a:latin typeface="Roboto"/>
                <a:ea typeface="Roboto"/>
                <a:cs typeface="Roboto"/>
                <a:sym typeface="Roboto"/>
              </a:rPr>
              <a:t> la mission et aux </a:t>
            </a:r>
            <a:r>
              <a:rPr lang="en-US" sz="800" b="0" i="0" u="none" strike="noStrike" cap="none" dirty="0" err="1">
                <a:solidFill>
                  <a:srgbClr val="C55A11"/>
                </a:solidFill>
                <a:latin typeface="Roboto"/>
                <a:ea typeface="Roboto"/>
                <a:cs typeface="Roboto"/>
                <a:sym typeface="Roboto"/>
              </a:rPr>
              <a:t>valeurs</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l’institution</a:t>
            </a:r>
            <a:r>
              <a:rPr lang="en-US" sz="800" b="0" i="0" u="none" strike="noStrike" cap="none" dirty="0">
                <a:solidFill>
                  <a:srgbClr val="C55A11"/>
                </a:solidFill>
                <a:latin typeface="Roboto"/>
                <a:ea typeface="Roboto"/>
                <a:cs typeface="Roboto"/>
                <a:sym typeface="Roboto"/>
              </a:rPr>
              <a:t> (p. ex., </a:t>
            </a:r>
            <a:r>
              <a:rPr lang="en-US" sz="800" b="0" i="0" u="none" strike="noStrike" cap="none" dirty="0" err="1">
                <a:solidFill>
                  <a:srgbClr val="C55A11"/>
                </a:solidFill>
                <a:latin typeface="Roboto"/>
                <a:ea typeface="Roboto"/>
                <a:cs typeface="Roboto"/>
                <a:sym typeface="Roboto"/>
              </a:rPr>
              <a:t>accroître</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l’équité</a:t>
            </a:r>
            <a:r>
              <a:rPr lang="en-US" sz="800" b="0" i="0" u="none" strike="noStrike" cap="none" dirty="0">
                <a:solidFill>
                  <a:srgbClr val="C55A11"/>
                </a:solidFill>
                <a:latin typeface="Roboto"/>
                <a:ea typeface="Roboto"/>
                <a:cs typeface="Roboto"/>
                <a:sym typeface="Roboto"/>
              </a:rPr>
              <a:t> et le </a:t>
            </a:r>
            <a:r>
              <a:rPr lang="en-US" sz="800" b="0" i="0" u="none" strike="noStrike" cap="none" dirty="0" err="1">
                <a:solidFill>
                  <a:srgbClr val="C55A11"/>
                </a:solidFill>
                <a:latin typeface="Roboto"/>
                <a:ea typeface="Roboto"/>
                <a:cs typeface="Roboto"/>
                <a:sym typeface="Roboto"/>
              </a:rPr>
              <a:t>soutien</a:t>
            </a:r>
            <a:r>
              <a:rPr lang="en-US" sz="800" b="0" i="0" u="none" strike="noStrike" cap="none" dirty="0">
                <a:solidFill>
                  <a:srgbClr val="C55A11"/>
                </a:solidFill>
                <a:latin typeface="Roboto"/>
                <a:ea typeface="Roboto"/>
                <a:cs typeface="Roboto"/>
                <a:sym typeface="Roboto"/>
              </a:rPr>
              <a:t> </a:t>
            </a:r>
            <a:br>
              <a:rPr lang="en-US" sz="800" b="0" i="0" u="none" strike="noStrike" cap="none" dirty="0">
                <a:solidFill>
                  <a:srgbClr val="C55A11"/>
                </a:solidFill>
                <a:latin typeface="Roboto"/>
                <a:ea typeface="Roboto"/>
                <a:cs typeface="Roboto"/>
                <a:sym typeface="Roboto"/>
              </a:rPr>
            </a:br>
            <a:r>
              <a:rPr lang="en-US" sz="800" b="0" i="0" u="none" strike="noStrike" cap="none" dirty="0">
                <a:solidFill>
                  <a:srgbClr val="C55A11"/>
                </a:solidFill>
                <a:latin typeface="Roboto"/>
                <a:ea typeface="Roboto"/>
                <a:cs typeface="Roboto"/>
                <a:sym typeface="Roboto"/>
              </a:rPr>
              <a:t>aux </a:t>
            </a:r>
            <a:r>
              <a:rPr lang="en-US" sz="800" b="0" i="0" u="none" strike="noStrike" cap="none" dirty="0" err="1">
                <a:solidFill>
                  <a:srgbClr val="C55A11"/>
                </a:solidFill>
                <a:latin typeface="Roboto"/>
                <a:ea typeface="Roboto"/>
                <a:cs typeface="Roboto"/>
                <a:sym typeface="Roboto"/>
              </a:rPr>
              <a:t>groupes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traditionnellement</a:t>
            </a:r>
            <a:r>
              <a:rPr lang="en-US" sz="800" b="0" i="0" u="none" strike="noStrike" cap="none" dirty="0">
                <a:solidFill>
                  <a:srgbClr val="C55A11"/>
                </a:solidFill>
                <a:latin typeface="Roboto"/>
                <a:ea typeface="Roboto"/>
                <a:cs typeface="Roboto"/>
                <a:sym typeface="Roboto"/>
              </a:rPr>
              <a:t> sous-</a:t>
            </a:r>
            <a:r>
              <a:rPr lang="en-US" sz="800" b="0" i="0" u="none" strike="noStrike" cap="none" dirty="0" err="1">
                <a:solidFill>
                  <a:srgbClr val="C55A11"/>
                </a:solidFill>
                <a:latin typeface="Roboto"/>
                <a:ea typeface="Roboto"/>
                <a:cs typeface="Roboto"/>
                <a:sym typeface="Roboto"/>
              </a:rPr>
              <a:t>représentés</a:t>
            </a:r>
            <a:r>
              <a:rPr lang="en-US" sz="800" b="0" i="0" u="none" strike="noStrike" cap="none" dirty="0">
                <a:solidFill>
                  <a:srgbClr val="C55A11"/>
                </a:solidFill>
                <a:latin typeface="Roboto"/>
                <a:ea typeface="Roboto"/>
                <a:cs typeface="Roboto"/>
                <a:sym typeface="Roboto"/>
              </a:rPr>
              <a:t>).</a:t>
            </a:r>
            <a:endParaRPr dirty="0"/>
          </a:p>
          <a:p>
            <a:pPr marL="0" marR="0" lvl="0" indent="0" algn="l" rtl="0">
              <a:lnSpc>
                <a:spcPct val="100000"/>
              </a:lnSpc>
              <a:spcBef>
                <a:spcPts val="300"/>
              </a:spcBef>
              <a:spcAft>
                <a:spcPts val="0"/>
              </a:spcAft>
              <a:buNone/>
            </a:pPr>
            <a:r>
              <a:rPr lang="en-US" sz="800" b="0" i="0" u="none" strike="noStrike" cap="none" dirty="0">
                <a:solidFill>
                  <a:srgbClr val="C55A11"/>
                </a:solidFill>
                <a:latin typeface="Roboto"/>
                <a:ea typeface="Roboto"/>
                <a:cs typeface="Roboto"/>
                <a:sym typeface="Roboto"/>
              </a:rPr>
              <a:t>Les </a:t>
            </a:r>
            <a:r>
              <a:rPr lang="en-US" sz="800" b="0" i="0" u="none" strike="noStrike" cap="none" dirty="0" err="1">
                <a:solidFill>
                  <a:srgbClr val="C55A11"/>
                </a:solidFill>
                <a:latin typeface="Roboto"/>
                <a:ea typeface="Roboto"/>
                <a:cs typeface="Roboto"/>
                <a:sym typeface="Roboto"/>
              </a:rPr>
              <a:t>nouvelles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normes</a:t>
            </a:r>
            <a:r>
              <a:rPr lang="en-US" sz="800" b="0" i="0" u="none" strike="noStrike" cap="none" dirty="0">
                <a:solidFill>
                  <a:srgbClr val="C55A11"/>
                </a:solidFill>
                <a:latin typeface="Roboto"/>
                <a:ea typeface="Roboto"/>
                <a:cs typeface="Roboto"/>
                <a:sym typeface="Roboto"/>
              </a:rPr>
              <a:t> relatives au savoir </a:t>
            </a:r>
            <a:r>
              <a:rPr lang="en-US" sz="800" b="0" i="0" u="none" strike="noStrike" cap="none" dirty="0" err="1">
                <a:solidFill>
                  <a:srgbClr val="C55A11"/>
                </a:solidFill>
                <a:latin typeface="Roboto"/>
                <a:ea typeface="Roboto"/>
                <a:cs typeface="Roboto"/>
                <a:sym typeface="Roboto"/>
              </a:rPr>
              <a:t>tiennent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compte</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l’équilibre</a:t>
            </a:r>
            <a:r>
              <a:rPr lang="en-US" sz="800" b="0" i="0" u="none" strike="noStrike" cap="none" dirty="0">
                <a:solidFill>
                  <a:srgbClr val="C55A11"/>
                </a:solidFill>
                <a:latin typeface="Roboto"/>
                <a:ea typeface="Roboto"/>
                <a:cs typeface="Roboto"/>
                <a:sym typeface="Roboto"/>
              </a:rPr>
              <a:t> entre les contributions </a:t>
            </a:r>
            <a:r>
              <a:rPr lang="en-US" sz="800" b="0" i="0" u="none" strike="noStrike" cap="none" dirty="0" err="1">
                <a:solidFill>
                  <a:srgbClr val="C55A11"/>
                </a:solidFill>
                <a:latin typeface="Roboto"/>
                <a:ea typeface="Roboto"/>
                <a:cs typeface="Roboto"/>
                <a:sym typeface="Roboto"/>
              </a:rPr>
              <a:t>à</a:t>
            </a:r>
            <a:r>
              <a:rPr lang="en-US" sz="800" b="0" i="0" u="none" strike="noStrike" cap="none" dirty="0">
                <a:solidFill>
                  <a:srgbClr val="C55A11"/>
                </a:solidFill>
                <a:latin typeface="Roboto"/>
                <a:ea typeface="Roboto"/>
                <a:cs typeface="Roboto"/>
                <a:sym typeface="Roboto"/>
              </a:rPr>
              <a:t> la recherche, </a:t>
            </a:r>
            <a:r>
              <a:rPr lang="en-US" sz="800" b="0" i="0" u="none" strike="noStrike" cap="none" dirty="0" err="1">
                <a:solidFill>
                  <a:srgbClr val="C55A11"/>
                </a:solidFill>
                <a:latin typeface="Roboto"/>
                <a:ea typeface="Roboto"/>
                <a:cs typeface="Roboto"/>
                <a:sym typeface="Roboto"/>
              </a:rPr>
              <a:t>à</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l’enseignement</a:t>
            </a:r>
            <a:r>
              <a:rPr lang="en-US" sz="800" b="0" i="0" u="none" strike="noStrike" cap="none" dirty="0">
                <a:solidFill>
                  <a:srgbClr val="C55A11"/>
                </a:solidFill>
                <a:latin typeface="Roboto"/>
                <a:ea typeface="Roboto"/>
                <a:cs typeface="Roboto"/>
                <a:sym typeface="Roboto"/>
              </a:rPr>
              <a:t> et aux services, y </a:t>
            </a:r>
            <a:r>
              <a:rPr lang="en-US" sz="800" b="0" i="0" u="none" strike="noStrike" cap="none" dirty="0" err="1">
                <a:solidFill>
                  <a:srgbClr val="C55A11"/>
                </a:solidFill>
                <a:latin typeface="Roboto"/>
                <a:ea typeface="Roboto"/>
                <a:cs typeface="Roboto"/>
                <a:sym typeface="Roboto"/>
              </a:rPr>
              <a:t>compris</a:t>
            </a:r>
            <a:r>
              <a:rPr lang="en-US" sz="800" b="0" i="0" u="none" strike="noStrike" cap="none" dirty="0">
                <a:solidFill>
                  <a:srgbClr val="C55A11"/>
                </a:solidFill>
                <a:latin typeface="Roboto"/>
                <a:ea typeface="Roboto"/>
                <a:cs typeface="Roboto"/>
                <a:sym typeface="Roboto"/>
              </a:rPr>
              <a:t> la formation, le </a:t>
            </a:r>
            <a:r>
              <a:rPr lang="en-US" sz="800" b="0" i="0" u="none" strike="noStrike" cap="none" dirty="0" err="1">
                <a:solidFill>
                  <a:srgbClr val="C55A11"/>
                </a:solidFill>
                <a:latin typeface="Roboto"/>
                <a:ea typeface="Roboto"/>
                <a:cs typeface="Roboto"/>
                <a:sym typeface="Roboto"/>
              </a:rPr>
              <a:t>mentorat</a:t>
            </a:r>
            <a:r>
              <a:rPr lang="en-US" sz="800" b="0" i="0" u="none" strike="noStrike" cap="none" dirty="0">
                <a:solidFill>
                  <a:srgbClr val="C55A11"/>
                </a:solidFill>
                <a:latin typeface="Roboto"/>
                <a:ea typeface="Roboto"/>
                <a:cs typeface="Roboto"/>
                <a:sym typeface="Roboto"/>
              </a:rPr>
              <a:t> et le </a:t>
            </a:r>
            <a:r>
              <a:rPr lang="en-US" sz="800" b="0" i="0" u="none" strike="noStrike" cap="none" dirty="0" err="1">
                <a:solidFill>
                  <a:srgbClr val="C55A11"/>
                </a:solidFill>
                <a:latin typeface="Roboto"/>
                <a:ea typeface="Roboto"/>
                <a:cs typeface="Roboto"/>
                <a:sym typeface="Roboto"/>
              </a:rPr>
              <a:t>civisme</a:t>
            </a:r>
            <a:r>
              <a:rPr lang="en-US" sz="800" b="0" i="0" u="none" strike="noStrike" cap="none" dirty="0">
                <a:solidFill>
                  <a:srgbClr val="C55A11"/>
                </a:solidFill>
                <a:latin typeface="Roboto"/>
                <a:ea typeface="Roboto"/>
                <a:cs typeface="Roboto"/>
                <a:sym typeface="Roboto"/>
              </a:rPr>
              <a:t>.</a:t>
            </a:r>
            <a:endParaRPr dirty="0"/>
          </a:p>
          <a:p>
            <a:pPr marL="0" marR="0" lvl="0" indent="0" algn="l" rtl="0">
              <a:lnSpc>
                <a:spcPct val="100000"/>
              </a:lnSpc>
              <a:spcBef>
                <a:spcPts val="600"/>
              </a:spcBef>
              <a:spcAft>
                <a:spcPts val="0"/>
              </a:spcAft>
              <a:buNone/>
            </a:pPr>
            <a:r>
              <a:rPr lang="en-US" sz="800" b="0" i="0" u="none" strike="noStrike" cap="none" dirty="0">
                <a:solidFill>
                  <a:srgbClr val="C55A11"/>
                </a:solidFill>
                <a:latin typeface="Roboto"/>
                <a:ea typeface="Roboto"/>
                <a:cs typeface="Roboto"/>
                <a:sym typeface="Roboto"/>
              </a:rPr>
              <a:t>Des </a:t>
            </a:r>
            <a:r>
              <a:rPr lang="en-US" sz="800" b="0" i="0" u="none" strike="noStrike" cap="none" dirty="0" err="1">
                <a:solidFill>
                  <a:srgbClr val="C55A11"/>
                </a:solidFill>
                <a:latin typeface="Roboto"/>
                <a:ea typeface="Roboto"/>
                <a:cs typeface="Roboto"/>
                <a:sym typeface="Roboto"/>
              </a:rPr>
              <a:t>définitions</a:t>
            </a:r>
            <a:r>
              <a:rPr lang="en-US" sz="800" b="0" i="0" u="none" strike="noStrike" cap="none" dirty="0">
                <a:solidFill>
                  <a:srgbClr val="C55A11"/>
                </a:solidFill>
                <a:latin typeface="Roboto"/>
                <a:ea typeface="Roboto"/>
                <a:cs typeface="Roboto"/>
                <a:sym typeface="Roboto"/>
              </a:rPr>
              <a:t> et des </a:t>
            </a:r>
            <a:r>
              <a:rPr lang="en-US" sz="800" b="0" i="0" u="none" strike="noStrike" cap="none" dirty="0" err="1">
                <a:solidFill>
                  <a:srgbClr val="C55A11"/>
                </a:solidFill>
                <a:latin typeface="Roboto"/>
                <a:ea typeface="Roboto"/>
                <a:cs typeface="Roboto"/>
                <a:sym typeface="Roboto"/>
              </a:rPr>
              <a:t>normes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spécifiques</a:t>
            </a:r>
            <a:r>
              <a:rPr lang="en-US" sz="800" b="0" i="0" u="none" strike="noStrike" cap="none" dirty="0">
                <a:solidFill>
                  <a:srgbClr val="C55A11"/>
                </a:solidFill>
                <a:latin typeface="Roboto"/>
                <a:ea typeface="Roboto"/>
                <a:cs typeface="Roboto"/>
                <a:sym typeface="Roboto"/>
              </a:rPr>
              <a:t> de « </a:t>
            </a:r>
            <a:r>
              <a:rPr lang="en-US" sz="800" b="0" i="0" u="none" strike="noStrike" cap="none" dirty="0" err="1">
                <a:solidFill>
                  <a:srgbClr val="C55A11"/>
                </a:solidFill>
                <a:latin typeface="Roboto"/>
                <a:ea typeface="Roboto"/>
                <a:cs typeface="Roboto"/>
                <a:sym typeface="Roboto"/>
              </a:rPr>
              <a:t>qualité</a:t>
            </a:r>
            <a:r>
              <a:rPr lang="en-US" sz="800" b="0" i="0" u="none" strike="noStrike" cap="none" dirty="0">
                <a:solidFill>
                  <a:srgbClr val="C55A11"/>
                </a:solidFill>
                <a:latin typeface="Roboto"/>
                <a:ea typeface="Roboto"/>
                <a:cs typeface="Roboto"/>
                <a:sym typeface="Roboto"/>
              </a:rPr>
              <a:t> » </a:t>
            </a:r>
            <a:r>
              <a:rPr lang="en-US" sz="800" b="0" i="0" u="none" strike="noStrike" cap="none" dirty="0" err="1">
                <a:solidFill>
                  <a:srgbClr val="C55A11"/>
                </a:solidFill>
                <a:latin typeface="Roboto"/>
                <a:ea typeface="Roboto"/>
                <a:cs typeface="Roboto"/>
                <a:sym typeface="Roboto"/>
              </a:rPr>
              <a:t>en</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ce</a:t>
            </a:r>
            <a:r>
              <a:rPr lang="en-US" sz="800" b="0" i="0" u="none" strike="noStrike" cap="none" dirty="0">
                <a:solidFill>
                  <a:srgbClr val="C55A11"/>
                </a:solidFill>
                <a:latin typeface="Roboto"/>
                <a:ea typeface="Roboto"/>
                <a:cs typeface="Roboto"/>
                <a:sym typeface="Roboto"/>
              </a:rPr>
              <a:t> qui </a:t>
            </a:r>
            <a:r>
              <a:rPr lang="en-US" sz="800" b="0" i="0" u="none" strike="noStrike" cap="none" dirty="0" err="1">
                <a:solidFill>
                  <a:srgbClr val="C55A11"/>
                </a:solidFill>
                <a:latin typeface="Roboto"/>
                <a:ea typeface="Roboto"/>
                <a:cs typeface="Roboto"/>
                <a:sym typeface="Roboto"/>
              </a:rPr>
              <a:t>concerne</a:t>
            </a:r>
            <a:r>
              <a:rPr lang="en-US" sz="800" b="0" i="0" u="none" strike="noStrike" cap="none" dirty="0">
                <a:solidFill>
                  <a:srgbClr val="C55A11"/>
                </a:solidFill>
                <a:latin typeface="Roboto"/>
                <a:ea typeface="Roboto"/>
                <a:cs typeface="Roboto"/>
                <a:sym typeface="Roboto"/>
              </a:rPr>
              <a:t> les travaux </a:t>
            </a:r>
            <a:br>
              <a:rPr lang="en-US" sz="800" b="0" i="0" u="none" strike="noStrike" cap="none" dirty="0">
                <a:solidFill>
                  <a:srgbClr val="C55A11"/>
                </a:solidFill>
                <a:latin typeface="Roboto"/>
                <a:ea typeface="Roboto"/>
                <a:cs typeface="Roboto"/>
                <a:sym typeface="Roboto"/>
              </a:rPr>
            </a:br>
            <a:r>
              <a:rPr lang="en-US" sz="800" b="0" i="0" u="none" strike="noStrike" cap="none" dirty="0" err="1">
                <a:solidFill>
                  <a:srgbClr val="C55A11"/>
                </a:solidFill>
                <a:latin typeface="Roboto"/>
                <a:ea typeface="Roboto"/>
                <a:cs typeface="Roboto"/>
                <a:sym typeface="Roboto"/>
              </a:rPr>
              <a:t>scientifiques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sont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formulées</a:t>
            </a:r>
            <a:r>
              <a:rPr lang="en-US" sz="800" b="0" i="0" u="none" strike="noStrike" cap="none" dirty="0">
                <a:solidFill>
                  <a:srgbClr val="C55A11"/>
                </a:solidFill>
                <a:latin typeface="Roboto"/>
                <a:ea typeface="Roboto"/>
                <a:cs typeface="Roboto"/>
                <a:sym typeface="Roboto"/>
              </a:rPr>
              <a:t> et </a:t>
            </a:r>
            <a:r>
              <a:rPr lang="en-US" sz="800" b="0" i="0" u="none" strike="noStrike" cap="none" dirty="0" err="1">
                <a:solidFill>
                  <a:srgbClr val="C55A11"/>
                </a:solidFill>
                <a:latin typeface="Roboto"/>
                <a:ea typeface="Roboto"/>
                <a:cs typeface="Roboto"/>
                <a:sym typeface="Roboto"/>
              </a:rPr>
              <a:t>partagées</a:t>
            </a:r>
            <a:r>
              <a:rPr lang="en-US" sz="800" b="0" i="0" u="none" strike="noStrike" cap="none" dirty="0">
                <a:solidFill>
                  <a:srgbClr val="C55A11"/>
                </a:solidFill>
                <a:latin typeface="Roboto"/>
                <a:ea typeface="Roboto"/>
                <a:cs typeface="Roboto"/>
                <a:sym typeface="Roboto"/>
              </a:rPr>
              <a:t> entre les disciplines et les </a:t>
            </a:r>
            <a:r>
              <a:rPr lang="en-US" sz="800" b="0" i="0" u="none" strike="noStrike" cap="none" dirty="0" err="1">
                <a:solidFill>
                  <a:srgbClr val="C55A11"/>
                </a:solidFill>
                <a:latin typeface="Roboto"/>
                <a:ea typeface="Roboto"/>
                <a:cs typeface="Roboto"/>
                <a:sym typeface="Roboto"/>
              </a:rPr>
              <a:t>comités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d’examen</a:t>
            </a:r>
            <a:r>
              <a:rPr lang="en-US" sz="800" b="0" i="0" u="none" strike="noStrike" cap="none" dirty="0">
                <a:solidFill>
                  <a:srgbClr val="C55A11"/>
                </a:solidFill>
                <a:latin typeface="Roboto"/>
                <a:ea typeface="Roboto"/>
                <a:cs typeface="Roboto"/>
                <a:sym typeface="Roboto"/>
              </a:rPr>
              <a:t> et de promotion.</a:t>
            </a:r>
            <a:endParaRPr dirty="0"/>
          </a:p>
        </p:txBody>
      </p:sp>
      <p:sp>
        <p:nvSpPr>
          <p:cNvPr id="138" name="Google Shape;138;p8"/>
          <p:cNvSpPr txBox="1"/>
          <p:nvPr/>
        </p:nvSpPr>
        <p:spPr>
          <a:xfrm>
            <a:off x="4129455" y="1024885"/>
            <a:ext cx="2246100" cy="1792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1" u="none" strike="noStrike" cap="none" dirty="0">
                <a:solidFill>
                  <a:srgbClr val="C55A11"/>
                </a:solidFill>
                <a:latin typeface="Roboto"/>
                <a:ea typeface="Roboto"/>
                <a:cs typeface="Roboto"/>
                <a:sym typeface="Roboto"/>
              </a:rPr>
              <a:t>CELA POURRAIT RESSEMBLER </a:t>
            </a:r>
            <a:r>
              <a:rPr lang="en-US" sz="700" b="0" i="1" u="none" strike="noStrike" cap="none" dirty="0" err="1">
                <a:solidFill>
                  <a:srgbClr val="C55A11"/>
                </a:solidFill>
                <a:latin typeface="Roboto"/>
                <a:ea typeface="Roboto"/>
                <a:cs typeface="Roboto"/>
                <a:sym typeface="Roboto"/>
              </a:rPr>
              <a:t>À</a:t>
            </a:r>
            <a:r>
              <a:rPr lang="en-US" sz="700" b="0" i="1" u="none" strike="noStrike" cap="none" dirty="0">
                <a:solidFill>
                  <a:srgbClr val="C55A11"/>
                </a:solidFill>
                <a:latin typeface="Roboto"/>
                <a:ea typeface="Roboto"/>
                <a:cs typeface="Roboto"/>
                <a:sym typeface="Roboto"/>
              </a:rPr>
              <a:t>...</a:t>
            </a:r>
            <a:endParaRPr sz="1300" b="0" i="1" u="none" strike="noStrike" cap="none" dirty="0">
              <a:solidFill>
                <a:srgbClr val="000000"/>
              </a:solidFill>
              <a:latin typeface="Roboto"/>
              <a:ea typeface="Roboto"/>
              <a:cs typeface="Roboto"/>
              <a:sym typeface="Roboto"/>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La recherche </a:t>
            </a:r>
            <a:r>
              <a:rPr lang="en-US" sz="800" b="0" i="0" u="none" strike="noStrike" cap="none" dirty="0" err="1">
                <a:solidFill>
                  <a:srgbClr val="C55A11"/>
                </a:solidFill>
                <a:latin typeface="Roboto"/>
                <a:ea typeface="Roboto"/>
                <a:cs typeface="Roboto"/>
                <a:sym typeface="Roboto"/>
              </a:rPr>
              <a:t>est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évaluée</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à</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l’aide</a:t>
            </a:r>
            <a:r>
              <a:rPr lang="en-US" sz="800" b="0" i="0" u="none" strike="noStrike" cap="none" dirty="0">
                <a:solidFill>
                  <a:srgbClr val="C55A11"/>
                </a:solidFill>
                <a:latin typeface="Roboto"/>
                <a:ea typeface="Roboto"/>
                <a:cs typeface="Roboto"/>
                <a:sym typeface="Roboto"/>
              </a:rPr>
              <a:t> de divers </a:t>
            </a:r>
            <a:r>
              <a:rPr lang="en-US" sz="800" b="0" i="0" u="none" strike="noStrike" cap="none" dirty="0" err="1">
                <a:solidFill>
                  <a:srgbClr val="C55A11"/>
                </a:solidFill>
                <a:latin typeface="Roboto"/>
                <a:ea typeface="Roboto"/>
                <a:cs typeface="Roboto"/>
                <a:sym typeface="Roboto"/>
              </a:rPr>
              <a:t>indicateurs</a:t>
            </a:r>
            <a:r>
              <a:rPr lang="en-US" sz="800" b="0" i="0" u="none" strike="noStrike" cap="none" dirty="0">
                <a:solidFill>
                  <a:srgbClr val="C55A11"/>
                </a:solidFill>
                <a:latin typeface="Roboto"/>
                <a:ea typeface="Roboto"/>
                <a:cs typeface="Roboto"/>
                <a:sym typeface="Roboto"/>
              </a:rPr>
              <a:t> (p. ex., </a:t>
            </a:r>
            <a:r>
              <a:rPr lang="en-US" sz="800" b="0" i="0" u="none" strike="noStrike" cap="none" dirty="0" err="1">
                <a:solidFill>
                  <a:srgbClr val="C55A11"/>
                </a:solidFill>
                <a:latin typeface="Roboto"/>
                <a:ea typeface="Roboto"/>
                <a:cs typeface="Roboto"/>
                <a:sym typeface="Roboto"/>
              </a:rPr>
              <a:t>l’impact</a:t>
            </a:r>
            <a:r>
              <a:rPr lang="en-US" sz="800" b="0" i="0" u="none" strike="noStrike" cap="none" dirty="0">
                <a:solidFill>
                  <a:srgbClr val="C55A11"/>
                </a:solidFill>
                <a:latin typeface="Roboto"/>
                <a:ea typeface="Roboto"/>
                <a:cs typeface="Roboto"/>
                <a:sym typeface="Roboto"/>
              </a:rPr>
              <a:t> sur la </a:t>
            </a:r>
            <a:r>
              <a:rPr lang="en-US" sz="800" b="0" i="0" u="none" strike="noStrike" cap="none" dirty="0" err="1">
                <a:solidFill>
                  <a:srgbClr val="C55A11"/>
                </a:solidFill>
                <a:latin typeface="Roboto"/>
                <a:ea typeface="Roboto"/>
                <a:cs typeface="Roboto"/>
                <a:sym typeface="Roboto"/>
              </a:rPr>
              <a:t>société</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d’unités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d’évaluation</a:t>
            </a:r>
            <a:r>
              <a:rPr lang="en-US" sz="800" b="0" i="0" u="none" strike="noStrike" cap="none" dirty="0">
                <a:solidFill>
                  <a:srgbClr val="C55A11"/>
                </a:solidFill>
                <a:latin typeface="Roboto"/>
                <a:ea typeface="Roboto"/>
                <a:cs typeface="Roboto"/>
                <a:sym typeface="Roboto"/>
              </a:rPr>
              <a:t> (p. ex., </a:t>
            </a:r>
            <a:r>
              <a:rPr lang="en-US" sz="800" b="0" i="0" u="none" strike="noStrike" cap="none" dirty="0" err="1">
                <a:solidFill>
                  <a:srgbClr val="C55A11"/>
                </a:solidFill>
                <a:latin typeface="Roboto"/>
                <a:ea typeface="Roboto"/>
                <a:cs typeface="Roboto"/>
                <a:sym typeface="Roboto"/>
              </a:rPr>
              <a:t>l’ensemble</a:t>
            </a:r>
            <a:r>
              <a:rPr lang="en-US" sz="800" b="0" i="0" u="none" strike="noStrike" cap="none" dirty="0">
                <a:solidFill>
                  <a:srgbClr val="C55A11"/>
                </a:solidFill>
                <a:latin typeface="Roboto"/>
                <a:ea typeface="Roboto"/>
                <a:cs typeface="Roboto"/>
                <a:sym typeface="Roboto"/>
              </a:rPr>
              <a:t> du travail </a:t>
            </a:r>
            <a:r>
              <a:rPr lang="en-US" sz="800" b="0" i="0" u="none" strike="noStrike" cap="none" dirty="0" err="1">
                <a:solidFill>
                  <a:srgbClr val="C55A11"/>
                </a:solidFill>
                <a:latin typeface="Roboto"/>
                <a:ea typeface="Roboto"/>
                <a:cs typeface="Roboto"/>
                <a:sym typeface="Roboto"/>
              </a:rPr>
              <a:t>ou</a:t>
            </a:r>
            <a:r>
              <a:rPr lang="en-US" sz="800" b="0" i="0" u="none" strike="noStrike" cap="none" dirty="0">
                <a:solidFill>
                  <a:srgbClr val="C55A11"/>
                </a:solidFill>
                <a:latin typeface="Roboto"/>
                <a:ea typeface="Roboto"/>
                <a:cs typeface="Roboto"/>
                <a:sym typeface="Roboto"/>
              </a:rPr>
              <a:t> des articles </a:t>
            </a:r>
            <a:r>
              <a:rPr lang="en-US" sz="800" b="0" i="0" u="none" strike="noStrike" cap="none" dirty="0" err="1">
                <a:solidFill>
                  <a:srgbClr val="C55A11"/>
                </a:solidFill>
                <a:latin typeface="Roboto"/>
                <a:ea typeface="Roboto"/>
                <a:cs typeface="Roboto"/>
                <a:sym typeface="Roboto"/>
              </a:rPr>
              <a:t>individuels</a:t>
            </a:r>
            <a:r>
              <a:rPr lang="en-US" sz="800" b="0" i="0" u="none" strike="noStrike" cap="none" dirty="0">
                <a:solidFill>
                  <a:srgbClr val="C55A11"/>
                </a:solidFill>
                <a:latin typeface="Roboto"/>
                <a:ea typeface="Roboto"/>
                <a:cs typeface="Roboto"/>
                <a:sym typeface="Roboto"/>
              </a:rPr>
              <a:t>) et de </a:t>
            </a:r>
            <a:r>
              <a:rPr lang="en-US" sz="800" b="0" i="0" u="none" strike="noStrike" cap="none" dirty="0" err="1">
                <a:solidFill>
                  <a:srgbClr val="C55A11"/>
                </a:solidFill>
                <a:latin typeface="Roboto"/>
                <a:ea typeface="Roboto"/>
                <a:cs typeface="Roboto"/>
                <a:sym typeface="Roboto"/>
              </a:rPr>
              <a:t>formes</a:t>
            </a:r>
            <a:r>
              <a:rPr lang="en-US" sz="800" b="0" i="0" u="none" strike="noStrike" cap="none" dirty="0">
                <a:solidFill>
                  <a:srgbClr val="C55A11"/>
                </a:solidFill>
                <a:latin typeface="Roboto"/>
                <a:ea typeface="Roboto"/>
                <a:cs typeface="Roboto"/>
                <a:sym typeface="Roboto"/>
              </a:rPr>
              <a:t> de production (p. ex., des contributions non </a:t>
            </a:r>
            <a:r>
              <a:rPr lang="en-US" sz="800" b="0" i="0" u="none" strike="noStrike" cap="none" dirty="0" err="1">
                <a:solidFill>
                  <a:srgbClr val="C55A11"/>
                </a:solidFill>
                <a:latin typeface="Roboto"/>
                <a:ea typeface="Roboto"/>
                <a:cs typeface="Roboto"/>
                <a:sym typeface="Roboto"/>
              </a:rPr>
              <a:t>journalistiques</a:t>
            </a:r>
            <a:r>
              <a:rPr lang="en-US" sz="800" b="0" i="0" u="none" strike="noStrike" cap="none" dirty="0">
                <a:solidFill>
                  <a:srgbClr val="C55A11"/>
                </a:solidFill>
                <a:latin typeface="Roboto"/>
                <a:ea typeface="Roboto"/>
                <a:cs typeface="Roboto"/>
                <a:sym typeface="Roboto"/>
              </a:rPr>
              <a:t>).</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Les </a:t>
            </a:r>
            <a:r>
              <a:rPr lang="en-US" sz="800" b="0" i="0" u="none" strike="noStrike" cap="none" dirty="0" err="1">
                <a:solidFill>
                  <a:srgbClr val="C55A11"/>
                </a:solidFill>
                <a:latin typeface="Roboto"/>
                <a:ea typeface="Roboto"/>
                <a:cs typeface="Roboto"/>
                <a:sym typeface="Roboto"/>
              </a:rPr>
              <a:t>indicateurs</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qualité</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reconnaissent</a:t>
            </a:r>
            <a:r>
              <a:rPr lang="en-US" sz="800" b="0" i="0" u="none" strike="noStrike" cap="none" dirty="0">
                <a:solidFill>
                  <a:srgbClr val="C55A11"/>
                </a:solidFill>
                <a:latin typeface="Roboto"/>
                <a:ea typeface="Roboto"/>
                <a:cs typeface="Roboto"/>
                <a:sym typeface="Roboto"/>
              </a:rPr>
              <a:t> les </a:t>
            </a:r>
            <a:r>
              <a:rPr lang="en-US" sz="800" b="0" i="0" u="none" strike="noStrike" cap="none" dirty="0" err="1">
                <a:solidFill>
                  <a:srgbClr val="C55A11"/>
                </a:solidFill>
                <a:latin typeface="Roboto"/>
                <a:ea typeface="Roboto"/>
                <a:cs typeface="Roboto"/>
                <a:sym typeface="Roboto"/>
              </a:rPr>
              <a:t>activités</a:t>
            </a:r>
            <a:r>
              <a:rPr lang="en-US" sz="800" b="0" i="0" u="none" strike="noStrike" cap="none" dirty="0">
                <a:solidFill>
                  <a:srgbClr val="C55A11"/>
                </a:solidFill>
                <a:latin typeface="Roboto"/>
                <a:ea typeface="Roboto"/>
                <a:cs typeface="Roboto"/>
                <a:sym typeface="Roboto"/>
              </a:rPr>
              <a:t> et les </a:t>
            </a:r>
            <a:r>
              <a:rPr lang="en-US" sz="800" b="0" i="0" u="none" strike="noStrike" cap="none" dirty="0" err="1">
                <a:solidFill>
                  <a:srgbClr val="C55A11"/>
                </a:solidFill>
                <a:latin typeface="Roboto"/>
                <a:ea typeface="Roboto"/>
                <a:cs typeface="Roboto"/>
                <a:sym typeface="Roboto"/>
              </a:rPr>
              <a:t>réalisations</a:t>
            </a:r>
            <a:r>
              <a:rPr lang="en-US" sz="800" b="0" i="0" u="none" strike="noStrike" cap="none" dirty="0">
                <a:solidFill>
                  <a:srgbClr val="C55A11"/>
                </a:solidFill>
                <a:latin typeface="Roboto"/>
                <a:ea typeface="Roboto"/>
                <a:cs typeface="Roboto"/>
                <a:sym typeface="Roboto"/>
              </a:rPr>
              <a:t> non </a:t>
            </a:r>
            <a:r>
              <a:rPr lang="en-US" sz="800" b="0" i="0" u="none" strike="noStrike" cap="none" dirty="0" err="1">
                <a:solidFill>
                  <a:srgbClr val="C55A11"/>
                </a:solidFill>
                <a:latin typeface="Roboto"/>
                <a:ea typeface="Roboto"/>
                <a:cs typeface="Roboto"/>
                <a:sym typeface="Roboto"/>
              </a:rPr>
              <a:t>individuelles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comme</a:t>
            </a:r>
            <a:r>
              <a:rPr lang="en-US" sz="800" b="0" i="0" u="none" strike="noStrike" cap="none" dirty="0">
                <a:solidFill>
                  <a:srgbClr val="C55A11"/>
                </a:solidFill>
                <a:latin typeface="Roboto"/>
                <a:ea typeface="Roboto"/>
                <a:cs typeface="Roboto"/>
                <a:sym typeface="Roboto"/>
              </a:rPr>
              <a:t> la science </a:t>
            </a:r>
            <a:r>
              <a:rPr lang="en-US" sz="800" b="0" i="0" u="none" strike="noStrike" cap="none" dirty="0" err="1">
                <a:solidFill>
                  <a:srgbClr val="C55A11"/>
                </a:solidFill>
                <a:latin typeface="Roboto"/>
                <a:ea typeface="Roboto"/>
                <a:cs typeface="Roboto"/>
                <a:sym typeface="Roboto"/>
              </a:rPr>
              <a:t>en</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équipe</a:t>
            </a:r>
            <a:r>
              <a:rPr lang="en-US" sz="800" b="0" i="0" u="none" strike="noStrike" cap="none" dirty="0">
                <a:solidFill>
                  <a:srgbClr val="C55A11"/>
                </a:solidFill>
                <a:latin typeface="Roboto"/>
                <a:ea typeface="Roboto"/>
                <a:cs typeface="Roboto"/>
                <a:sym typeface="Roboto"/>
              </a:rPr>
              <a:t>.</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De </a:t>
            </a:r>
            <a:r>
              <a:rPr lang="en-US" sz="800" b="0" i="0" u="none" strike="noStrike" cap="none" dirty="0" err="1">
                <a:solidFill>
                  <a:srgbClr val="C55A11"/>
                </a:solidFill>
                <a:latin typeface="Roboto"/>
                <a:ea typeface="Roboto"/>
                <a:cs typeface="Roboto"/>
                <a:sym typeface="Roboto"/>
              </a:rPr>
              <a:t>nouvelles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définitions</a:t>
            </a:r>
            <a:r>
              <a:rPr lang="en-US" sz="800" b="0" i="0" u="none" strike="noStrike" cap="none" dirty="0">
                <a:solidFill>
                  <a:srgbClr val="C55A11"/>
                </a:solidFill>
                <a:latin typeface="Roboto"/>
                <a:ea typeface="Roboto"/>
                <a:cs typeface="Roboto"/>
                <a:sym typeface="Roboto"/>
              </a:rPr>
              <a:t> de la « recherche » </a:t>
            </a:r>
            <a:r>
              <a:rPr lang="en-US" sz="800" b="0" i="0" u="none" strike="noStrike" cap="none" dirty="0" err="1">
                <a:solidFill>
                  <a:srgbClr val="C55A11"/>
                </a:solidFill>
                <a:latin typeface="Roboto"/>
                <a:ea typeface="Roboto"/>
                <a:cs typeface="Roboto"/>
                <a:sym typeface="Roboto"/>
              </a:rPr>
              <a:t>sont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déployées</a:t>
            </a:r>
            <a:r>
              <a:rPr lang="en-US" sz="800" b="0" i="0" u="none" strike="noStrike" cap="none" dirty="0">
                <a:solidFill>
                  <a:srgbClr val="C55A11"/>
                </a:solidFill>
                <a:latin typeface="Roboto"/>
                <a:ea typeface="Roboto"/>
                <a:cs typeface="Roboto"/>
                <a:sym typeface="Roboto"/>
              </a:rPr>
              <a:t> dans </a:t>
            </a:r>
            <a:r>
              <a:rPr lang="en-US" sz="800" b="0" i="0" u="none" strike="noStrike" cap="none" dirty="0" err="1">
                <a:solidFill>
                  <a:srgbClr val="C55A11"/>
                </a:solidFill>
                <a:latin typeface="Roboto"/>
                <a:ea typeface="Roboto"/>
                <a:cs typeface="Roboto"/>
                <a:sym typeface="Roboto"/>
              </a:rPr>
              <a:t>l’ensemble</a:t>
            </a:r>
            <a:r>
              <a:rPr lang="en-US" sz="800" b="0" i="0" u="none" strike="noStrike" cap="none" dirty="0">
                <a:solidFill>
                  <a:srgbClr val="C55A11"/>
                </a:solidFill>
                <a:latin typeface="Roboto"/>
                <a:ea typeface="Roboto"/>
                <a:cs typeface="Roboto"/>
                <a:sym typeface="Roboto"/>
              </a:rPr>
              <a:t> des disciplines </a:t>
            </a:r>
            <a:r>
              <a:rPr lang="en-US" sz="800" b="0" i="0" u="none" strike="noStrike" cap="none" dirty="0" err="1">
                <a:solidFill>
                  <a:srgbClr val="C55A11"/>
                </a:solidFill>
                <a:latin typeface="Roboto"/>
                <a:ea typeface="Roboto"/>
                <a:cs typeface="Roboto"/>
                <a:sym typeface="Roboto"/>
              </a:rPr>
              <a:t>institutionnelles</a:t>
            </a:r>
            <a:r>
              <a:rPr lang="en-US" sz="800" b="0" i="0" u="none" strike="noStrike" cap="none" dirty="0">
                <a:solidFill>
                  <a:srgbClr val="C55A11"/>
                </a:solidFill>
                <a:latin typeface="Roboto"/>
                <a:ea typeface="Roboto"/>
                <a:cs typeface="Roboto"/>
                <a:sym typeface="Roboto"/>
              </a:rPr>
              <a:t>.</a:t>
            </a:r>
            <a:endParaRPr dirty="0"/>
          </a:p>
        </p:txBody>
      </p:sp>
      <p:sp>
        <p:nvSpPr>
          <p:cNvPr id="139" name="Google Shape;139;p8"/>
          <p:cNvSpPr txBox="1"/>
          <p:nvPr/>
        </p:nvSpPr>
        <p:spPr>
          <a:xfrm>
            <a:off x="6605325" y="1024885"/>
            <a:ext cx="22461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1" u="none" strike="noStrike" cap="none" dirty="0">
                <a:solidFill>
                  <a:srgbClr val="C55A11"/>
                </a:solidFill>
                <a:latin typeface="Roboto"/>
                <a:ea typeface="Roboto"/>
                <a:cs typeface="Roboto"/>
                <a:sym typeface="Roboto"/>
              </a:rPr>
              <a:t>CELA POURRAIT RESSEMBLER </a:t>
            </a:r>
            <a:r>
              <a:rPr lang="en-US" sz="700" b="0" i="1" u="none" strike="noStrike" cap="none" dirty="0" err="1">
                <a:solidFill>
                  <a:srgbClr val="C55A11"/>
                </a:solidFill>
                <a:latin typeface="Roboto"/>
                <a:ea typeface="Roboto"/>
                <a:cs typeface="Roboto"/>
                <a:sym typeface="Roboto"/>
              </a:rPr>
              <a:t>À</a:t>
            </a:r>
            <a:r>
              <a:rPr lang="en-US" sz="700" b="0" i="1" u="none" strike="noStrike" cap="none" dirty="0">
                <a:solidFill>
                  <a:srgbClr val="C55A11"/>
                </a:solidFill>
                <a:latin typeface="Roboto"/>
                <a:ea typeface="Roboto"/>
                <a:cs typeface="Roboto"/>
                <a:sym typeface="Roboto"/>
              </a:rPr>
              <a:t>...</a:t>
            </a:r>
            <a:endParaRPr sz="1300" b="0" i="1" u="none" strike="noStrike" cap="none" dirty="0">
              <a:solidFill>
                <a:srgbClr val="000000"/>
              </a:solidFill>
              <a:latin typeface="Roboto"/>
              <a:ea typeface="Roboto"/>
              <a:cs typeface="Roboto"/>
              <a:sym typeface="Roboto"/>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Le corps </a:t>
            </a:r>
            <a:r>
              <a:rPr lang="en-US" sz="800" b="0" i="0" u="none" strike="noStrike" cap="none" dirty="0" err="1">
                <a:solidFill>
                  <a:srgbClr val="C55A11"/>
                </a:solidFill>
                <a:latin typeface="Roboto"/>
                <a:ea typeface="Roboto"/>
                <a:cs typeface="Roboto"/>
                <a:sym typeface="Roboto"/>
              </a:rPr>
              <a:t>professoral</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est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en</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mesure</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personnaliser</a:t>
            </a:r>
            <a:r>
              <a:rPr lang="en-US" sz="800" b="0" i="0" u="none" strike="noStrike" cap="none" dirty="0">
                <a:solidFill>
                  <a:srgbClr val="C55A11"/>
                </a:solidFill>
                <a:latin typeface="Roboto"/>
                <a:ea typeface="Roboto"/>
                <a:cs typeface="Roboto"/>
                <a:sym typeface="Roboto"/>
              </a:rPr>
              <a:t> les </a:t>
            </a:r>
            <a:r>
              <a:rPr lang="en-US" sz="800" b="0" i="0" u="none" strike="noStrike" cap="none" dirty="0" err="1">
                <a:solidFill>
                  <a:srgbClr val="C55A11"/>
                </a:solidFill>
                <a:latin typeface="Roboto"/>
                <a:ea typeface="Roboto"/>
                <a:cs typeface="Roboto"/>
                <a:sym typeface="Roboto"/>
              </a:rPr>
              <a:t>mesures</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réussite</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en</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fonction</a:t>
            </a:r>
            <a:r>
              <a:rPr lang="en-US" sz="800" b="0" i="0" u="none" strike="noStrike" cap="none" dirty="0">
                <a:solidFill>
                  <a:srgbClr val="C55A11"/>
                </a:solidFill>
                <a:latin typeface="Roboto"/>
                <a:ea typeface="Roboto"/>
                <a:cs typeface="Roboto"/>
                <a:sym typeface="Roboto"/>
              </a:rPr>
              <a:t> de </a:t>
            </a:r>
            <a:r>
              <a:rPr lang="en-US" sz="800" b="0" i="0" u="none" strike="noStrike" cap="none" dirty="0" err="1">
                <a:solidFill>
                  <a:srgbClr val="C55A11"/>
                </a:solidFill>
                <a:latin typeface="Roboto"/>
                <a:ea typeface="Roboto"/>
                <a:cs typeface="Roboto"/>
                <a:sym typeface="Roboto"/>
              </a:rPr>
              <a:t>ses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intérêts</a:t>
            </a:r>
            <a:r>
              <a:rPr lang="en-US" sz="800" b="0" i="0" u="none" strike="noStrike" cap="none" dirty="0">
                <a:solidFill>
                  <a:srgbClr val="C55A11"/>
                </a:solidFill>
                <a:latin typeface="Roboto"/>
                <a:ea typeface="Roboto"/>
                <a:cs typeface="Roboto"/>
                <a:sym typeface="Roboto"/>
              </a:rPr>
              <a:t> et de </a:t>
            </a:r>
            <a:r>
              <a:rPr lang="en-US" sz="800" b="0" i="0" u="none" strike="noStrike" cap="none" dirty="0" err="1">
                <a:solidFill>
                  <a:srgbClr val="C55A11"/>
                </a:solidFill>
                <a:latin typeface="Roboto"/>
                <a:ea typeface="Roboto"/>
                <a:cs typeface="Roboto"/>
                <a:sym typeface="Roboto"/>
              </a:rPr>
              <a:t>ses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objectifs</a:t>
            </a:r>
            <a:r>
              <a:rPr lang="en-US" sz="800" b="0" i="0" u="none" strike="noStrike" cap="none" dirty="0">
                <a:solidFill>
                  <a:srgbClr val="C55A11"/>
                </a:solidFill>
                <a:latin typeface="Roboto"/>
                <a:ea typeface="Roboto"/>
                <a:cs typeface="Roboto"/>
                <a:sym typeface="Roboto"/>
              </a:rPr>
              <a:t> de recherche. </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C55A11"/>
                </a:solidFill>
                <a:latin typeface="Roboto"/>
                <a:ea typeface="Roboto"/>
                <a:cs typeface="Roboto"/>
                <a:sym typeface="Roboto"/>
              </a:rPr>
              <a:t>Les </a:t>
            </a:r>
            <a:r>
              <a:rPr lang="en-US" sz="800" b="0" i="0" u="none" strike="noStrike" cap="none" dirty="0" err="1">
                <a:solidFill>
                  <a:srgbClr val="C55A11"/>
                </a:solidFill>
                <a:latin typeface="Roboto"/>
                <a:ea typeface="Roboto"/>
                <a:cs typeface="Roboto"/>
                <a:sym typeface="Roboto"/>
              </a:rPr>
              <a:t>nouvelles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normes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définitions</a:t>
            </a:r>
            <a:r>
              <a:rPr lang="en-US" sz="800" b="0" i="0" u="none" strike="noStrike" cap="none" dirty="0">
                <a:solidFill>
                  <a:srgbClr val="C55A11"/>
                </a:solidFill>
                <a:latin typeface="Roboto"/>
                <a:ea typeface="Roboto"/>
                <a:cs typeface="Roboto"/>
                <a:sym typeface="Roboto"/>
              </a:rPr>
              <a:t> et </a:t>
            </a:r>
            <a:r>
              <a:rPr lang="en-US" sz="800" b="0" i="0" u="none" strike="noStrike" cap="none" dirty="0" err="1">
                <a:solidFill>
                  <a:srgbClr val="C55A11"/>
                </a:solidFill>
                <a:latin typeface="Roboto"/>
                <a:ea typeface="Roboto"/>
                <a:cs typeface="Roboto"/>
                <a:sym typeface="Roboto"/>
              </a:rPr>
              <a:t>critères</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d’évaluation</a:t>
            </a:r>
            <a:r>
              <a:rPr lang="en-US" sz="800" b="0" i="0" u="none" strike="noStrike" cap="none" dirty="0">
                <a:solidFill>
                  <a:srgbClr val="C55A11"/>
                </a:solidFill>
                <a:latin typeface="Roboto"/>
                <a:ea typeface="Roboto"/>
                <a:cs typeface="Roboto"/>
                <a:sym typeface="Roboto"/>
              </a:rPr>
              <a:t> de la </a:t>
            </a:r>
            <a:r>
              <a:rPr lang="en-US" sz="800" b="0" i="0" u="none" strike="noStrike" cap="none" dirty="0" err="1">
                <a:solidFill>
                  <a:srgbClr val="C55A11"/>
                </a:solidFill>
                <a:latin typeface="Roboto"/>
                <a:ea typeface="Roboto"/>
                <a:cs typeface="Roboto"/>
                <a:sym typeface="Roboto"/>
              </a:rPr>
              <a:t>qualité</a:t>
            </a:r>
            <a:r>
              <a:rPr lang="en-US" sz="800" b="0" i="0" u="none" strike="noStrike" cap="none" dirty="0">
                <a:solidFill>
                  <a:srgbClr val="C55A11"/>
                </a:solidFill>
                <a:latin typeface="Roboto"/>
                <a:ea typeface="Roboto"/>
                <a:cs typeface="Roboto"/>
                <a:sym typeface="Roboto"/>
              </a:rPr>
              <a:t> et de </a:t>
            </a:r>
            <a:r>
              <a:rPr lang="en-US" sz="800" b="0" i="0" u="none" strike="noStrike" cap="none" dirty="0" err="1">
                <a:solidFill>
                  <a:srgbClr val="C55A11"/>
                </a:solidFill>
                <a:latin typeface="Roboto"/>
                <a:ea typeface="Roboto"/>
                <a:cs typeface="Roboto"/>
                <a:sym typeface="Roboto"/>
              </a:rPr>
              <a:t>l’impact</a:t>
            </a:r>
            <a:r>
              <a:rPr lang="en-US" sz="800" b="0" i="0" u="none" strike="noStrike" cap="none" dirty="0">
                <a:solidFill>
                  <a:srgbClr val="C55A11"/>
                </a:solidFill>
                <a:latin typeface="Roboto"/>
                <a:ea typeface="Roboto"/>
                <a:cs typeface="Roboto"/>
                <a:sym typeface="Roboto"/>
              </a:rPr>
              <a:t> de la recherche </a:t>
            </a:r>
            <a:r>
              <a:rPr lang="en-US" sz="800" b="0" i="0" u="none" strike="noStrike" cap="none" dirty="0" err="1">
                <a:solidFill>
                  <a:srgbClr val="C55A11"/>
                </a:solidFill>
                <a:latin typeface="Roboto"/>
                <a:ea typeface="Roboto"/>
                <a:cs typeface="Roboto"/>
                <a:sym typeface="Roboto"/>
              </a:rPr>
              <a:t>sont</a:t>
            </a:r>
            <a:r>
              <a:rPr lang="en-US" sz="800" b="0" i="0" u="none" strike="noStrike" cap="none" dirty="0">
                <a:solidFill>
                  <a:srgbClr val="C55A11"/>
                </a:solidFill>
                <a:latin typeface="Roboto"/>
                <a:ea typeface="Roboto"/>
                <a:cs typeface="Roboto"/>
                <a:sym typeface="Roboto"/>
              </a:rPr>
              <a:t> </a:t>
            </a:r>
            <a:r>
              <a:rPr lang="en-US" sz="800" b="0" i="0" u="none" strike="noStrike" cap="none" dirty="0" err="1">
                <a:solidFill>
                  <a:srgbClr val="C55A11"/>
                </a:solidFill>
                <a:latin typeface="Roboto"/>
                <a:ea typeface="Roboto"/>
                <a:cs typeface="Roboto"/>
                <a:sym typeface="Roboto"/>
              </a:rPr>
              <a:t>intégrés</a:t>
            </a:r>
            <a:r>
              <a:rPr lang="en-US" sz="800" b="0" i="0" u="none" strike="noStrike" cap="none" dirty="0">
                <a:solidFill>
                  <a:srgbClr val="C55A11"/>
                </a:solidFill>
                <a:latin typeface="Roboto"/>
                <a:ea typeface="Roboto"/>
                <a:cs typeface="Roboto"/>
                <a:sym typeface="Roboto"/>
              </a:rPr>
              <a:t> dans le </a:t>
            </a:r>
            <a:r>
              <a:rPr lang="en-US" sz="800" b="0" i="0" u="none" strike="noStrike" cap="none" dirty="0" err="1">
                <a:solidFill>
                  <a:srgbClr val="C55A11"/>
                </a:solidFill>
                <a:latin typeface="Roboto"/>
                <a:ea typeface="Roboto"/>
                <a:cs typeface="Roboto"/>
                <a:sym typeface="Roboto"/>
              </a:rPr>
              <a:t>langage</a:t>
            </a:r>
            <a:r>
              <a:rPr lang="en-US" sz="800" b="0" i="0" u="none" strike="noStrike" cap="none" dirty="0">
                <a:solidFill>
                  <a:srgbClr val="C55A11"/>
                </a:solidFill>
                <a:latin typeface="Roboto"/>
                <a:ea typeface="Roboto"/>
                <a:cs typeface="Roboto"/>
                <a:sym typeface="Roboto"/>
              </a:rPr>
              <a:t> et les </a:t>
            </a:r>
            <a:r>
              <a:rPr lang="en-US" sz="800" b="0" i="0" u="none" strike="noStrike" cap="none" dirty="0" err="1">
                <a:solidFill>
                  <a:srgbClr val="C55A11"/>
                </a:solidFill>
                <a:latin typeface="Roboto"/>
                <a:ea typeface="Roboto"/>
                <a:cs typeface="Roboto"/>
                <a:sym typeface="Roboto"/>
              </a:rPr>
              <a:t>processus</a:t>
            </a:r>
            <a:r>
              <a:rPr lang="en-US" sz="800" b="0" i="0" u="none" strike="noStrike" cap="none" dirty="0">
                <a:solidFill>
                  <a:srgbClr val="C55A11"/>
                </a:solidFill>
                <a:latin typeface="Roboto"/>
                <a:ea typeface="Roboto"/>
                <a:cs typeface="Roboto"/>
                <a:sym typeface="Roboto"/>
              </a:rPr>
              <a:t> des </a:t>
            </a:r>
            <a:r>
              <a:rPr lang="en-US" sz="800" b="0" i="0" u="none" strike="noStrike" cap="none" dirty="0" err="1">
                <a:solidFill>
                  <a:srgbClr val="C55A11"/>
                </a:solidFill>
                <a:latin typeface="Roboto"/>
                <a:ea typeface="Roboto"/>
                <a:cs typeface="Roboto"/>
                <a:sym typeface="Roboto"/>
              </a:rPr>
              <a:t>nouvelles</a:t>
            </a:r>
            <a:r>
              <a:rPr lang="en-US" sz="800" b="0" i="0" u="none" strike="noStrike" cap="none" dirty="0">
                <a:solidFill>
                  <a:srgbClr val="C55A11"/>
                </a:solidFill>
                <a:latin typeface="Roboto"/>
                <a:ea typeface="Roboto"/>
                <a:cs typeface="Roboto"/>
                <a:sym typeface="Roboto"/>
              </a:rPr>
              <a:t> pratiques </a:t>
            </a:r>
            <a:r>
              <a:rPr lang="en-US" sz="800" b="0" i="0" u="none" strike="noStrike" cap="none" dirty="0" err="1">
                <a:solidFill>
                  <a:srgbClr val="C55A11"/>
                </a:solidFill>
                <a:latin typeface="Roboto"/>
                <a:ea typeface="Roboto"/>
                <a:cs typeface="Roboto"/>
                <a:sym typeface="Roboto"/>
              </a:rPr>
              <a:t>d’évaluation</a:t>
            </a:r>
            <a:r>
              <a:rPr lang="en-US" sz="800" b="0" i="0" u="none" strike="noStrike" cap="none" dirty="0">
                <a:solidFill>
                  <a:srgbClr val="C55A11"/>
                </a:solidFill>
                <a:latin typeface="Roboto"/>
                <a:ea typeface="Roboto"/>
                <a:cs typeface="Roboto"/>
                <a:sym typeface="Roboto"/>
              </a:rPr>
              <a:t>.</a:t>
            </a:r>
            <a:endParaRPr dirty="0"/>
          </a:p>
        </p:txBody>
      </p:sp>
      <p:sp>
        <p:nvSpPr>
          <p:cNvPr id="140" name="Google Shape;140;p8"/>
          <p:cNvSpPr txBox="1"/>
          <p:nvPr/>
        </p:nvSpPr>
        <p:spPr>
          <a:xfrm>
            <a:off x="1678752" y="3276953"/>
            <a:ext cx="2485800" cy="19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1" u="none" strike="noStrike" cap="none">
                <a:solidFill>
                  <a:srgbClr val="7F6000"/>
                </a:solidFill>
                <a:latin typeface="Roboto"/>
                <a:ea typeface="Roboto"/>
                <a:cs typeface="Roboto"/>
                <a:sym typeface="Roboto"/>
              </a:rPr>
              <a:t>CELA POURRAIT RESSEMBLER À...</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Les structures d’évaluation qualitative concrètes et rigoureuses, telles que les CV explicatifs, sont dûment prises en compte.</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Les structures et les processus sont appliqués de manière cohérente dans toutes les activités d’évaluation, en tenant compte des voies alternatives et des points de départ.</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L’utilisation de nouveaux mécanismes d’évaluation dépasse les contextes d’évaluation traditionnels pour garantir des opportunités équitables, le mentorat et la rétention afin d’accroître la diversité de la recherche et des chercheur.se.s.</a:t>
            </a:r>
            <a:endParaRPr/>
          </a:p>
        </p:txBody>
      </p:sp>
      <p:sp>
        <p:nvSpPr>
          <p:cNvPr id="141" name="Google Shape;141;p8"/>
          <p:cNvSpPr txBox="1"/>
          <p:nvPr/>
        </p:nvSpPr>
        <p:spPr>
          <a:xfrm>
            <a:off x="4144702" y="3276953"/>
            <a:ext cx="2423959" cy="1792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1" u="none" strike="noStrike" cap="none">
                <a:solidFill>
                  <a:srgbClr val="7F6000"/>
                </a:solidFill>
                <a:latin typeface="Roboto"/>
                <a:ea typeface="Roboto"/>
                <a:cs typeface="Roboto"/>
                <a:sym typeface="Roboto"/>
              </a:rPr>
              <a:t>CELA POURRAIT RESSEMBLER À...</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La formation sur les objectifs et les procédures des processus et des pratiques d’évaluation est accessible et continuellement mise à jour.</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Les processus de conception des institutions tiennent compte de la capacité des membres des comités à adopter efficacement de nouvelles pratiques d’évaluation, notamment en ce qui concerne les contraintes de temps. </a:t>
            </a:r>
            <a:endParaRPr/>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a:solidFill>
                  <a:srgbClr val="7F6000"/>
                </a:solidFill>
                <a:latin typeface="Roboto"/>
                <a:ea typeface="Roboto"/>
                <a:cs typeface="Roboto"/>
                <a:sym typeface="Roboto"/>
              </a:rPr>
              <a:t>Les institutions ont désigné des fonctions ou des bureaux de haut niveau pour garantir la capacité du corps professoral à adopter de nouvelles pratiques et de nouveaux principes d’évaluation.</a:t>
            </a:r>
            <a:endParaRPr/>
          </a:p>
        </p:txBody>
      </p:sp>
      <p:sp>
        <p:nvSpPr>
          <p:cNvPr id="142" name="Google Shape;142;p8"/>
          <p:cNvSpPr txBox="1"/>
          <p:nvPr/>
        </p:nvSpPr>
        <p:spPr>
          <a:xfrm>
            <a:off x="6618516" y="3276953"/>
            <a:ext cx="2246100" cy="1423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1" u="none" strike="noStrike" cap="none" dirty="0">
                <a:solidFill>
                  <a:srgbClr val="7F6000"/>
                </a:solidFill>
                <a:latin typeface="Roboto"/>
                <a:ea typeface="Roboto"/>
                <a:cs typeface="Roboto"/>
                <a:sym typeface="Roboto"/>
              </a:rPr>
              <a:t>CELA POURRAIT RESSEMBLER </a:t>
            </a:r>
            <a:r>
              <a:rPr lang="en-US" sz="700" b="0" i="1" u="none" strike="noStrike" cap="none" dirty="0" err="1">
                <a:solidFill>
                  <a:srgbClr val="7F6000"/>
                </a:solidFill>
                <a:latin typeface="Roboto"/>
                <a:ea typeface="Roboto"/>
                <a:cs typeface="Roboto"/>
                <a:sym typeface="Roboto"/>
              </a:rPr>
              <a:t>À</a:t>
            </a:r>
            <a:r>
              <a:rPr lang="en-US" sz="700" b="0" i="1" u="none" strike="noStrike" cap="none" dirty="0">
                <a:solidFill>
                  <a:srgbClr val="7F6000"/>
                </a:solidFill>
                <a:latin typeface="Roboto"/>
                <a:ea typeface="Roboto"/>
                <a:cs typeface="Roboto"/>
                <a:sym typeface="Roboto"/>
              </a:rPr>
              <a:t>...</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7F6000"/>
                </a:solidFill>
                <a:latin typeface="Roboto"/>
                <a:ea typeface="Roboto"/>
                <a:cs typeface="Roboto"/>
                <a:sym typeface="Roboto"/>
              </a:rPr>
              <a:t>Les </a:t>
            </a:r>
            <a:r>
              <a:rPr lang="en-US" sz="800" b="0" i="0" u="none" strike="noStrike" cap="none" dirty="0" err="1">
                <a:solidFill>
                  <a:srgbClr val="7F6000"/>
                </a:solidFill>
                <a:latin typeface="Roboto"/>
                <a:ea typeface="Roboto"/>
                <a:cs typeface="Roboto"/>
                <a:sym typeface="Roboto"/>
              </a:rPr>
              <a:t>mécanismes</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d’évaluation</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peuvent</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être</a:t>
            </a:r>
            <a:r>
              <a:rPr lang="en-US" sz="800" b="0" i="0" u="none" strike="noStrike" cap="none" dirty="0">
                <a:solidFill>
                  <a:srgbClr val="7F6000"/>
                </a:solidFill>
                <a:latin typeface="Roboto"/>
                <a:ea typeface="Roboto"/>
                <a:cs typeface="Roboto"/>
                <a:sym typeface="Roboto"/>
              </a:rPr>
              <a:t> appliqués de manière flexible et </a:t>
            </a:r>
            <a:r>
              <a:rPr lang="en-US" sz="800" b="0" i="0" u="none" strike="noStrike" cap="none" dirty="0" err="1">
                <a:solidFill>
                  <a:srgbClr val="7F6000"/>
                </a:solidFill>
                <a:latin typeface="Roboto"/>
                <a:ea typeface="Roboto"/>
                <a:cs typeface="Roboto"/>
                <a:sym typeface="Roboto"/>
              </a:rPr>
              <a:t>adaptés</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à</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diverses</a:t>
            </a:r>
            <a:r>
              <a:rPr lang="en-US" sz="800" b="0" i="0" u="none" strike="noStrike" cap="none" dirty="0">
                <a:solidFill>
                  <a:srgbClr val="7F6000"/>
                </a:solidFill>
                <a:latin typeface="Roboto"/>
                <a:ea typeface="Roboto"/>
                <a:cs typeface="Roboto"/>
                <a:sym typeface="Roboto"/>
              </a:rPr>
              <a:t> disciplines.</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7F6000"/>
                </a:solidFill>
                <a:latin typeface="Roboto"/>
                <a:ea typeface="Roboto"/>
                <a:cs typeface="Roboto"/>
                <a:sym typeface="Roboto"/>
              </a:rPr>
              <a:t>Les </a:t>
            </a:r>
            <a:r>
              <a:rPr lang="en-US" sz="800" b="0" i="0" u="none" strike="noStrike" cap="none" dirty="0" err="1">
                <a:solidFill>
                  <a:srgbClr val="7F6000"/>
                </a:solidFill>
                <a:latin typeface="Roboto"/>
                <a:ea typeface="Roboto"/>
                <a:cs typeface="Roboto"/>
                <a:sym typeface="Roboto"/>
              </a:rPr>
              <a:t>mécanismes</a:t>
            </a:r>
            <a:r>
              <a:rPr lang="en-US" sz="800" b="0" i="0" u="none" strike="noStrike" cap="none" dirty="0">
                <a:solidFill>
                  <a:srgbClr val="7F6000"/>
                </a:solidFill>
                <a:latin typeface="Roboto"/>
                <a:ea typeface="Roboto"/>
                <a:cs typeface="Roboto"/>
                <a:sym typeface="Roboto"/>
              </a:rPr>
              <a:t> de </a:t>
            </a:r>
            <a:r>
              <a:rPr lang="en-US" sz="800" b="0" i="0" u="none" strike="noStrike" cap="none" dirty="0" err="1">
                <a:solidFill>
                  <a:srgbClr val="7F6000"/>
                </a:solidFill>
                <a:latin typeface="Roboto"/>
                <a:ea typeface="Roboto"/>
                <a:cs typeface="Roboto"/>
                <a:sym typeface="Roboto"/>
              </a:rPr>
              <a:t>soutien</a:t>
            </a:r>
            <a:r>
              <a:rPr lang="en-US" sz="800" b="0" i="0" u="none" strike="noStrike" cap="none" dirty="0">
                <a:solidFill>
                  <a:srgbClr val="7F6000"/>
                </a:solidFill>
                <a:latin typeface="Roboto"/>
                <a:ea typeface="Roboto"/>
                <a:cs typeface="Roboto"/>
                <a:sym typeface="Roboto"/>
              </a:rPr>
              <a:t> des pratiques </a:t>
            </a:r>
            <a:r>
              <a:rPr lang="en-US" sz="800" b="0" i="0" u="none" strike="noStrike" cap="none" dirty="0" err="1">
                <a:solidFill>
                  <a:srgbClr val="7F6000"/>
                </a:solidFill>
                <a:latin typeface="Roboto"/>
                <a:ea typeface="Roboto"/>
                <a:cs typeface="Roboto"/>
                <a:sym typeface="Roboto"/>
              </a:rPr>
              <a:t>sont</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codifiés</a:t>
            </a:r>
            <a:r>
              <a:rPr lang="en-US" sz="800" b="0" i="0" u="none" strike="noStrike" cap="none" dirty="0">
                <a:solidFill>
                  <a:srgbClr val="7F6000"/>
                </a:solidFill>
                <a:latin typeface="Roboto"/>
                <a:ea typeface="Roboto"/>
                <a:cs typeface="Roboto"/>
                <a:sym typeface="Roboto"/>
              </a:rPr>
              <a:t> et </a:t>
            </a:r>
            <a:r>
              <a:rPr lang="en-US" sz="800" b="0" i="0" u="none" strike="noStrike" cap="none" dirty="0" err="1">
                <a:solidFill>
                  <a:srgbClr val="7F6000"/>
                </a:solidFill>
                <a:latin typeface="Roboto"/>
                <a:ea typeface="Roboto"/>
                <a:cs typeface="Roboto"/>
                <a:sym typeface="Roboto"/>
              </a:rPr>
              <a:t>inscrits</a:t>
            </a:r>
            <a:r>
              <a:rPr lang="en-US" sz="800" b="0" i="0" u="none" strike="noStrike" cap="none" dirty="0">
                <a:solidFill>
                  <a:srgbClr val="7F6000"/>
                </a:solidFill>
                <a:latin typeface="Roboto"/>
                <a:ea typeface="Roboto"/>
                <a:cs typeface="Roboto"/>
                <a:sym typeface="Roboto"/>
              </a:rPr>
              <a:t> dans les politiques </a:t>
            </a:r>
            <a:r>
              <a:rPr lang="en-US" sz="800" b="0" i="0" u="none" strike="noStrike" cap="none" dirty="0" err="1">
                <a:solidFill>
                  <a:srgbClr val="7F6000"/>
                </a:solidFill>
                <a:latin typeface="Roboto"/>
                <a:ea typeface="Roboto"/>
                <a:cs typeface="Roboto"/>
                <a:sym typeface="Roboto"/>
              </a:rPr>
              <a:t>institutionnelles</a:t>
            </a:r>
            <a:r>
              <a:rPr lang="en-US" sz="800" b="0" i="0" u="none" strike="noStrike" cap="none" dirty="0">
                <a:solidFill>
                  <a:srgbClr val="7F6000"/>
                </a:solidFill>
                <a:latin typeface="Roboto"/>
                <a:ea typeface="Roboto"/>
                <a:cs typeface="Roboto"/>
                <a:sym typeface="Roboto"/>
              </a:rPr>
              <a:t>.</a:t>
            </a:r>
            <a:endParaRPr dirty="0"/>
          </a:p>
          <a:p>
            <a:pPr marL="0" marR="0" lvl="0" indent="0" algn="l" rtl="0">
              <a:lnSpc>
                <a:spcPct val="100000"/>
              </a:lnSpc>
              <a:spcBef>
                <a:spcPts val="300"/>
              </a:spcBef>
              <a:spcAft>
                <a:spcPts val="0"/>
              </a:spcAft>
              <a:buClr>
                <a:srgbClr val="000000"/>
              </a:buClr>
              <a:buSzPts val="800"/>
              <a:buFont typeface="Arial"/>
              <a:buNone/>
            </a:pPr>
            <a:r>
              <a:rPr lang="en-US" sz="800" b="0" i="0" u="none" strike="noStrike" cap="none" dirty="0">
                <a:solidFill>
                  <a:srgbClr val="7F6000"/>
                </a:solidFill>
                <a:latin typeface="Roboto"/>
                <a:ea typeface="Roboto"/>
                <a:cs typeface="Roboto"/>
                <a:sym typeface="Roboto"/>
              </a:rPr>
              <a:t>Les nouveaux </a:t>
            </a:r>
            <a:r>
              <a:rPr lang="en-US" sz="800" b="0" i="0" u="none" strike="noStrike" cap="none" dirty="0" err="1">
                <a:solidFill>
                  <a:srgbClr val="7F6000"/>
                </a:solidFill>
                <a:latin typeface="Roboto"/>
                <a:ea typeface="Roboto"/>
                <a:cs typeface="Roboto"/>
                <a:sym typeface="Roboto"/>
              </a:rPr>
              <a:t>processus</a:t>
            </a:r>
            <a:r>
              <a:rPr lang="en-US" sz="800" b="0" i="0" u="none" strike="noStrike" cap="none" dirty="0">
                <a:solidFill>
                  <a:srgbClr val="7F6000"/>
                </a:solidFill>
                <a:latin typeface="Roboto"/>
                <a:ea typeface="Roboto"/>
                <a:cs typeface="Roboto"/>
                <a:sym typeface="Roboto"/>
              </a:rPr>
              <a:t> et pratiques </a:t>
            </a:r>
            <a:r>
              <a:rPr lang="en-US" sz="800" b="0" i="0" u="none" strike="noStrike" cap="none" dirty="0" err="1">
                <a:solidFill>
                  <a:srgbClr val="7F6000"/>
                </a:solidFill>
                <a:latin typeface="Roboto"/>
                <a:ea typeface="Roboto"/>
                <a:cs typeface="Roboto"/>
                <a:sym typeface="Roboto"/>
              </a:rPr>
              <a:t>sont</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intégrés</a:t>
            </a:r>
            <a:r>
              <a:rPr lang="en-US" sz="800" b="0" i="0" u="none" strike="noStrike" cap="none" dirty="0">
                <a:solidFill>
                  <a:srgbClr val="7F6000"/>
                </a:solidFill>
                <a:latin typeface="Roboto"/>
                <a:ea typeface="Roboto"/>
                <a:cs typeface="Roboto"/>
                <a:sym typeface="Roboto"/>
              </a:rPr>
              <a:t> de manière </a:t>
            </a:r>
            <a:r>
              <a:rPr lang="en-US" sz="800" b="0" i="0" u="none" strike="noStrike" cap="none" dirty="0" err="1">
                <a:solidFill>
                  <a:srgbClr val="7F6000"/>
                </a:solidFill>
                <a:latin typeface="Roboto"/>
                <a:ea typeface="Roboto"/>
                <a:cs typeface="Roboto"/>
                <a:sym typeface="Roboto"/>
              </a:rPr>
              <a:t>transparente</a:t>
            </a:r>
            <a:r>
              <a:rPr lang="en-US" sz="800" b="0" i="0" u="none" strike="noStrike" cap="none" dirty="0">
                <a:solidFill>
                  <a:srgbClr val="7F6000"/>
                </a:solidFill>
                <a:latin typeface="Roboto"/>
                <a:ea typeface="Roboto"/>
                <a:cs typeface="Roboto"/>
                <a:sym typeface="Roboto"/>
              </a:rPr>
              <a:t> et </a:t>
            </a:r>
            <a:r>
              <a:rPr lang="en-US" sz="800" b="0" i="0" u="none" strike="noStrike" cap="none" dirty="0" err="1">
                <a:solidFill>
                  <a:srgbClr val="7F6000"/>
                </a:solidFill>
                <a:latin typeface="Roboto"/>
                <a:ea typeface="Roboto"/>
                <a:cs typeface="Roboto"/>
                <a:sym typeface="Roboto"/>
              </a:rPr>
              <a:t>largement</a:t>
            </a:r>
            <a:r>
              <a:rPr lang="en-US" sz="800" b="0" i="0" u="none" strike="noStrike" cap="none" dirty="0">
                <a:solidFill>
                  <a:srgbClr val="7F6000"/>
                </a:solidFill>
                <a:latin typeface="Roboto"/>
                <a:ea typeface="Roboto"/>
                <a:cs typeface="Roboto"/>
                <a:sym typeface="Roboto"/>
              </a:rPr>
              <a:t> </a:t>
            </a:r>
            <a:r>
              <a:rPr lang="en-US" sz="800" b="0" i="0" u="none" strike="noStrike" cap="none" dirty="0" err="1">
                <a:solidFill>
                  <a:srgbClr val="7F6000"/>
                </a:solidFill>
                <a:latin typeface="Roboto"/>
                <a:ea typeface="Roboto"/>
                <a:cs typeface="Roboto"/>
                <a:sym typeface="Roboto"/>
              </a:rPr>
              <a:t>adoptés</a:t>
            </a:r>
            <a:r>
              <a:rPr lang="en-US" sz="800" b="0" i="0" u="none" strike="noStrike" cap="none" dirty="0">
                <a:solidFill>
                  <a:srgbClr val="7F6000"/>
                </a:solidFill>
                <a:latin typeface="Roboto"/>
                <a:ea typeface="Roboto"/>
                <a:cs typeface="Roboto"/>
                <a:sym typeface="Roboto"/>
              </a:rPr>
              <a:t>.</a:t>
            </a:r>
            <a:endParaRPr dirty="0"/>
          </a:p>
        </p:txBody>
      </p:sp>
      <p:sp>
        <p:nvSpPr>
          <p:cNvPr id="143" name="Google Shape;143;p8"/>
          <p:cNvSpPr txBox="1"/>
          <p:nvPr/>
        </p:nvSpPr>
        <p:spPr>
          <a:xfrm>
            <a:off x="1572232" y="263303"/>
            <a:ext cx="2605643"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262626"/>
                </a:solidFill>
                <a:latin typeface="Roboto"/>
                <a:ea typeface="Roboto"/>
                <a:cs typeface="Roboto"/>
                <a:sym typeface="Roboto"/>
              </a:rPr>
              <a:t>DE LA</a:t>
            </a:r>
            <a:r>
              <a:rPr lang="en-US" sz="1300" b="1" i="0" u="none" strike="noStrike" cap="none" dirty="0">
                <a:solidFill>
                  <a:srgbClr val="262626"/>
                </a:solidFill>
                <a:latin typeface="Roboto"/>
                <a:ea typeface="Roboto"/>
                <a:cs typeface="Roboto"/>
                <a:sym typeface="Roboto"/>
              </a:rPr>
              <a:t> FONDATION</a:t>
            </a:r>
            <a:endParaRPr sz="1300" b="0" i="0" u="none" strike="noStrike" cap="none" dirty="0">
              <a:solidFill>
                <a:srgbClr val="262626"/>
              </a:solidFill>
              <a:latin typeface="Roboto"/>
              <a:ea typeface="Roboto"/>
              <a:cs typeface="Roboto"/>
              <a:sym typeface="Roboto"/>
            </a:endParaRPr>
          </a:p>
          <a:p>
            <a:pPr marL="0" marR="0" lvl="0" indent="0" algn="l" rtl="0">
              <a:lnSpc>
                <a:spcPct val="100000"/>
              </a:lnSpc>
              <a:spcBef>
                <a:spcPts val="0"/>
              </a:spcBef>
              <a:spcAft>
                <a:spcPts val="0"/>
              </a:spcAft>
              <a:buNone/>
            </a:pPr>
            <a:r>
              <a:rPr lang="en-US" sz="800" b="0" i="1" u="none" strike="noStrike" cap="none" dirty="0" err="1">
                <a:solidFill>
                  <a:srgbClr val="262626"/>
                </a:solidFill>
                <a:latin typeface="Roboto"/>
                <a:ea typeface="Roboto"/>
                <a:cs typeface="Roboto"/>
                <a:sym typeface="Roboto"/>
              </a:rPr>
              <a:t>Définitions</a:t>
            </a:r>
            <a:r>
              <a:rPr lang="en-US" sz="800" b="0" i="1" u="none" strike="noStrike" cap="none" dirty="0">
                <a:solidFill>
                  <a:srgbClr val="262626"/>
                </a:solidFill>
                <a:latin typeface="Roboto"/>
                <a:ea typeface="Roboto"/>
                <a:cs typeface="Roboto"/>
                <a:sym typeface="Roboto"/>
              </a:rPr>
              <a:t> </a:t>
            </a:r>
            <a:r>
              <a:rPr lang="en-US" sz="800" b="0" i="1" u="none" strike="noStrike" cap="none" dirty="0" err="1">
                <a:solidFill>
                  <a:srgbClr val="262626"/>
                </a:solidFill>
                <a:latin typeface="Roboto"/>
                <a:ea typeface="Roboto"/>
                <a:cs typeface="Roboto"/>
                <a:sym typeface="Roboto"/>
              </a:rPr>
              <a:t>fondamentales</a:t>
            </a:r>
            <a:r>
              <a:rPr lang="en-US" sz="800" b="0" i="1" u="none" strike="noStrike" cap="none" dirty="0">
                <a:solidFill>
                  <a:srgbClr val="262626"/>
                </a:solidFill>
                <a:latin typeface="Roboto"/>
                <a:ea typeface="Roboto"/>
                <a:cs typeface="Roboto"/>
                <a:sym typeface="Roboto"/>
              </a:rPr>
              <a:t> et transparence de </a:t>
            </a:r>
            <a:r>
              <a:rPr lang="en-US" sz="800" b="0" i="1" u="none" strike="noStrike" cap="none" dirty="0" err="1">
                <a:solidFill>
                  <a:srgbClr val="262626"/>
                </a:solidFill>
                <a:latin typeface="Roboto"/>
                <a:ea typeface="Roboto"/>
                <a:cs typeface="Roboto"/>
                <a:sym typeface="Roboto"/>
              </a:rPr>
              <a:t>l’objectif</a:t>
            </a:r>
            <a:endParaRPr sz="800" b="0" i="1" u="none" strike="noStrike" cap="none" dirty="0">
              <a:solidFill>
                <a:srgbClr val="262626"/>
              </a:solidFill>
              <a:latin typeface="Roboto"/>
              <a:ea typeface="Roboto"/>
              <a:cs typeface="Roboto"/>
              <a:sym typeface="Roboto"/>
            </a:endParaRPr>
          </a:p>
        </p:txBody>
      </p:sp>
      <p:sp>
        <p:nvSpPr>
          <p:cNvPr id="144" name="Google Shape;144;p8"/>
          <p:cNvSpPr txBox="1"/>
          <p:nvPr/>
        </p:nvSpPr>
        <p:spPr>
          <a:xfrm>
            <a:off x="4085267" y="252969"/>
            <a:ext cx="23211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err="1">
                <a:solidFill>
                  <a:srgbClr val="262626"/>
                </a:solidFill>
                <a:latin typeface="Roboto"/>
                <a:ea typeface="Roboto"/>
                <a:cs typeface="Roboto"/>
                <a:sym typeface="Roboto"/>
              </a:rPr>
              <a:t>À</a:t>
            </a:r>
            <a:r>
              <a:rPr lang="en-US" sz="1300" b="0" i="0" u="none" strike="noStrike" cap="none" dirty="0">
                <a:solidFill>
                  <a:srgbClr val="262626"/>
                </a:solidFill>
                <a:latin typeface="Roboto"/>
                <a:ea typeface="Roboto"/>
                <a:cs typeface="Roboto"/>
                <a:sym typeface="Roboto"/>
              </a:rPr>
              <a:t> L’</a:t>
            </a:r>
            <a:r>
              <a:rPr lang="en-US" sz="1300" b="1" i="0" u="none" strike="noStrike" cap="none" dirty="0">
                <a:solidFill>
                  <a:srgbClr val="262626"/>
                </a:solidFill>
                <a:latin typeface="Roboto"/>
                <a:ea typeface="Roboto"/>
                <a:cs typeface="Roboto"/>
                <a:sym typeface="Roboto"/>
              </a:rPr>
              <a:t>EXPANSION</a:t>
            </a:r>
            <a:br>
              <a:rPr lang="en-US" sz="1300" dirty="0">
                <a:solidFill>
                  <a:srgbClr val="262626"/>
                </a:solidFill>
                <a:latin typeface="Roboto"/>
                <a:ea typeface="Roboto"/>
                <a:cs typeface="Roboto"/>
                <a:sym typeface="Roboto"/>
              </a:rPr>
            </a:br>
            <a:r>
              <a:rPr lang="en-US" sz="800" b="0" i="1" u="none" strike="noStrike" cap="none" dirty="0" err="1">
                <a:solidFill>
                  <a:srgbClr val="434343"/>
                </a:solidFill>
                <a:latin typeface="Roboto"/>
                <a:ea typeface="Roboto"/>
                <a:cs typeface="Roboto"/>
                <a:sym typeface="Roboto"/>
              </a:rPr>
              <a:t>Soutien</a:t>
            </a:r>
            <a:r>
              <a:rPr lang="en-US" sz="800" b="0" i="1" u="none" strike="noStrike" cap="none" dirty="0">
                <a:solidFill>
                  <a:srgbClr val="434343"/>
                </a:solidFill>
                <a:latin typeface="Roboto"/>
                <a:ea typeface="Roboto"/>
                <a:cs typeface="Roboto"/>
                <a:sym typeface="Roboto"/>
              </a:rPr>
              <a:t> </a:t>
            </a:r>
            <a:r>
              <a:rPr lang="en-US" sz="800" b="0" i="1" u="none" strike="noStrike" cap="none" dirty="0" err="1">
                <a:solidFill>
                  <a:srgbClr val="434343"/>
                </a:solidFill>
                <a:latin typeface="Roboto"/>
                <a:ea typeface="Roboto"/>
                <a:cs typeface="Roboto"/>
                <a:sym typeface="Roboto"/>
              </a:rPr>
              <a:t>accru</a:t>
            </a:r>
            <a:r>
              <a:rPr lang="en-US" sz="800" b="0" i="1" u="none" strike="noStrike" cap="none" dirty="0">
                <a:solidFill>
                  <a:srgbClr val="434343"/>
                </a:solidFill>
                <a:latin typeface="Roboto"/>
                <a:ea typeface="Roboto"/>
                <a:cs typeface="Roboto"/>
                <a:sym typeface="Roboto"/>
              </a:rPr>
              <a:t> et </a:t>
            </a:r>
            <a:r>
              <a:rPr lang="en-US" sz="800" b="0" i="1" u="none" strike="noStrike" cap="none" dirty="0" err="1">
                <a:solidFill>
                  <a:srgbClr val="434343"/>
                </a:solidFill>
                <a:latin typeface="Roboto"/>
                <a:ea typeface="Roboto"/>
                <a:cs typeface="Roboto"/>
                <a:sym typeface="Roboto"/>
              </a:rPr>
              <a:t>développement</a:t>
            </a:r>
            <a:r>
              <a:rPr lang="en-US" sz="800" b="0" i="1" u="none" strike="noStrike" cap="none" dirty="0">
                <a:solidFill>
                  <a:srgbClr val="434343"/>
                </a:solidFill>
                <a:latin typeface="Roboto"/>
                <a:ea typeface="Roboto"/>
                <a:cs typeface="Roboto"/>
                <a:sym typeface="Roboto"/>
              </a:rPr>
              <a:t> des </a:t>
            </a:r>
            <a:r>
              <a:rPr lang="en-US" sz="800" b="0" i="1" u="none" strike="noStrike" cap="none" dirty="0" err="1">
                <a:solidFill>
                  <a:srgbClr val="434343"/>
                </a:solidFill>
                <a:latin typeface="Roboto"/>
                <a:ea typeface="Roboto"/>
                <a:cs typeface="Roboto"/>
                <a:sym typeface="Roboto"/>
              </a:rPr>
              <a:t>capacités</a:t>
            </a:r>
            <a:endParaRPr sz="800" b="0" i="1" u="none" strike="noStrike" cap="none" dirty="0">
              <a:solidFill>
                <a:srgbClr val="434343"/>
              </a:solidFill>
              <a:latin typeface="Roboto"/>
              <a:ea typeface="Roboto"/>
              <a:cs typeface="Roboto"/>
              <a:sym typeface="Roboto"/>
            </a:endParaRPr>
          </a:p>
        </p:txBody>
      </p:sp>
      <p:sp>
        <p:nvSpPr>
          <p:cNvPr id="145" name="Google Shape;145;p8"/>
          <p:cNvSpPr txBox="1"/>
          <p:nvPr/>
        </p:nvSpPr>
        <p:spPr>
          <a:xfrm>
            <a:off x="6563239" y="235953"/>
            <a:ext cx="2494800" cy="5385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dirty="0" err="1">
                <a:solidFill>
                  <a:srgbClr val="262626"/>
                </a:solidFill>
                <a:latin typeface="Roboto"/>
                <a:ea typeface="Roboto"/>
                <a:cs typeface="Roboto"/>
                <a:sym typeface="Roboto"/>
              </a:rPr>
              <a:t>À</a:t>
            </a:r>
            <a:r>
              <a:rPr lang="en-US" sz="1300" b="0" i="0" u="none" strike="noStrike" cap="none" dirty="0">
                <a:solidFill>
                  <a:srgbClr val="262626"/>
                </a:solidFill>
                <a:latin typeface="Roboto"/>
                <a:ea typeface="Roboto"/>
                <a:cs typeface="Roboto"/>
                <a:sym typeface="Roboto"/>
              </a:rPr>
              <a:t> LA </a:t>
            </a:r>
            <a:r>
              <a:rPr lang="en-US" sz="1300" b="1" i="0" u="none" strike="noStrike" cap="none" dirty="0">
                <a:solidFill>
                  <a:srgbClr val="262626"/>
                </a:solidFill>
                <a:latin typeface="Roboto"/>
                <a:ea typeface="Roboto"/>
                <a:cs typeface="Roboto"/>
                <a:sym typeface="Roboto"/>
              </a:rPr>
              <a:t>MISE </a:t>
            </a:r>
            <a:r>
              <a:rPr lang="en-US" sz="1300" b="1" i="0" u="none" strike="noStrike" cap="none" dirty="0" err="1">
                <a:solidFill>
                  <a:srgbClr val="262626"/>
                </a:solidFill>
                <a:latin typeface="Roboto"/>
                <a:ea typeface="Roboto"/>
                <a:cs typeface="Roboto"/>
                <a:sym typeface="Roboto"/>
              </a:rPr>
              <a:t>À</a:t>
            </a:r>
            <a:r>
              <a:rPr lang="en-US" sz="1300" b="1" i="0" u="none" strike="noStrike" cap="none" dirty="0">
                <a:solidFill>
                  <a:srgbClr val="262626"/>
                </a:solidFill>
                <a:latin typeface="Roboto"/>
                <a:ea typeface="Roboto"/>
                <a:cs typeface="Roboto"/>
                <a:sym typeface="Roboto"/>
              </a:rPr>
              <a:t> L’ÉCHELLE </a:t>
            </a:r>
            <a:r>
              <a:rPr lang="en-US" sz="800" b="0" i="1" u="none" strike="noStrike" cap="none" dirty="0" err="1">
                <a:solidFill>
                  <a:srgbClr val="434343"/>
                </a:solidFill>
                <a:latin typeface="Roboto"/>
                <a:ea typeface="Roboto"/>
                <a:cs typeface="Roboto"/>
                <a:sym typeface="Roboto"/>
              </a:rPr>
              <a:t>Accélération</a:t>
            </a:r>
            <a:r>
              <a:rPr lang="en-US" sz="800" b="0" i="1" u="none" strike="noStrike" cap="none" dirty="0">
                <a:solidFill>
                  <a:srgbClr val="434343"/>
                </a:solidFill>
                <a:latin typeface="Roboto"/>
                <a:ea typeface="Roboto"/>
                <a:cs typeface="Roboto"/>
                <a:sym typeface="Roboto"/>
              </a:rPr>
              <a:t> de </a:t>
            </a:r>
            <a:r>
              <a:rPr lang="en-US" sz="800" b="0" i="1" u="none" strike="noStrike" cap="none" dirty="0" err="1">
                <a:solidFill>
                  <a:srgbClr val="434343"/>
                </a:solidFill>
                <a:latin typeface="Roboto"/>
                <a:ea typeface="Roboto"/>
                <a:cs typeface="Roboto"/>
                <a:sym typeface="Roboto"/>
              </a:rPr>
              <a:t>l’adoption</a:t>
            </a:r>
            <a:r>
              <a:rPr lang="en-US" sz="800" b="0" i="1" u="none" strike="noStrike" cap="none" dirty="0">
                <a:solidFill>
                  <a:srgbClr val="434343"/>
                </a:solidFill>
                <a:latin typeface="Roboto"/>
                <a:ea typeface="Roboto"/>
                <a:cs typeface="Roboto"/>
                <a:sym typeface="Roboto"/>
              </a:rPr>
              <a:t> et </a:t>
            </a:r>
            <a:r>
              <a:rPr lang="en-US" sz="800" b="0" i="1" u="none" strike="noStrike" cap="none" dirty="0" err="1">
                <a:solidFill>
                  <a:srgbClr val="434343"/>
                </a:solidFill>
                <a:latin typeface="Roboto"/>
                <a:ea typeface="Roboto"/>
                <a:cs typeface="Roboto"/>
                <a:sym typeface="Roboto"/>
              </a:rPr>
              <a:t>amélioration</a:t>
            </a:r>
            <a:r>
              <a:rPr lang="en-US" sz="800" b="0" i="1" u="none" strike="noStrike" cap="none" dirty="0">
                <a:solidFill>
                  <a:srgbClr val="434343"/>
                </a:solidFill>
                <a:latin typeface="Roboto"/>
                <a:ea typeface="Roboto"/>
                <a:cs typeface="Roboto"/>
                <a:sym typeface="Roboto"/>
              </a:rPr>
              <a:t> continue</a:t>
            </a:r>
            <a:endParaRPr dirty="0"/>
          </a:p>
          <a:p>
            <a:pPr marL="0" marR="0" lvl="0" indent="0" algn="l" rtl="0">
              <a:lnSpc>
                <a:spcPct val="100000"/>
              </a:lnSpc>
              <a:spcBef>
                <a:spcPts val="0"/>
              </a:spcBef>
              <a:spcAft>
                <a:spcPts val="0"/>
              </a:spcAft>
              <a:buNone/>
            </a:pPr>
            <a:r>
              <a:rPr lang="en-US" sz="800" b="0" i="1" u="none" strike="noStrike" cap="none" dirty="0">
                <a:solidFill>
                  <a:srgbClr val="262626"/>
                </a:solidFill>
                <a:latin typeface="Roboto"/>
                <a:ea typeface="Roboto"/>
                <a:cs typeface="Roboto"/>
                <a:sym typeface="Roboto"/>
              </a:rPr>
              <a:t> </a:t>
            </a:r>
            <a:endParaRPr sz="1200" b="0" i="1" u="none" strike="noStrike" cap="none" dirty="0">
              <a:solidFill>
                <a:srgbClr val="000000"/>
              </a:solidFill>
              <a:latin typeface="Roboto"/>
              <a:ea typeface="Roboto"/>
              <a:cs typeface="Roboto"/>
              <a:sym typeface="Roboto"/>
            </a:endParaRPr>
          </a:p>
        </p:txBody>
      </p:sp>
      <p:sp>
        <p:nvSpPr>
          <p:cNvPr id="146" name="Google Shape;146;p8"/>
          <p:cNvSpPr/>
          <p:nvPr/>
        </p:nvSpPr>
        <p:spPr>
          <a:xfrm>
            <a:off x="0" y="0"/>
            <a:ext cx="9144000" cy="1471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8"/>
          <p:cNvSpPr txBox="1"/>
          <p:nvPr/>
        </p:nvSpPr>
        <p:spPr>
          <a:xfrm>
            <a:off x="1658864" y="701738"/>
            <a:ext cx="242640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dirty="0">
                <a:solidFill>
                  <a:schemeClr val="lt1"/>
                </a:solidFill>
                <a:latin typeface="Roboto"/>
                <a:ea typeface="Roboto"/>
                <a:cs typeface="Roboto"/>
                <a:sym typeface="Roboto"/>
              </a:rPr>
              <a:t>ALIGNEMENT </a:t>
            </a:r>
            <a:r>
              <a:rPr lang="en-US" sz="800" i="0" u="none" strike="noStrike" cap="none" dirty="0">
                <a:solidFill>
                  <a:schemeClr val="lt1"/>
                </a:solidFill>
                <a:latin typeface="Roboto"/>
                <a:ea typeface="Roboto"/>
                <a:cs typeface="Roboto"/>
                <a:sym typeface="Roboto"/>
              </a:rPr>
              <a:t>SUR LES VALEURS ET LES OBJECTIFS </a:t>
            </a:r>
            <a:endParaRPr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p:nvPr/>
        </p:nvSpPr>
        <p:spPr>
          <a:xfrm rot="5400000">
            <a:off x="-30125" y="1546950"/>
            <a:ext cx="4821900" cy="1728000"/>
          </a:xfrm>
          <a:prstGeom prst="rightArrow">
            <a:avLst>
              <a:gd name="adj1" fmla="val 71991"/>
              <a:gd name="adj2" fmla="val 15505"/>
            </a:avLst>
          </a:prstGeom>
          <a:solidFill>
            <a:srgbClr val="A5A5A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53" name="Google Shape;153;p9"/>
          <p:cNvSpPr/>
          <p:nvPr/>
        </p:nvSpPr>
        <p:spPr>
          <a:xfrm>
            <a:off x="0" y="3466175"/>
            <a:ext cx="7052100" cy="712800"/>
          </a:xfrm>
          <a:prstGeom prst="rightArrow">
            <a:avLst>
              <a:gd name="adj1" fmla="val 71991"/>
              <a:gd name="adj2" fmla="val 19715"/>
            </a:avLst>
          </a:prstGeom>
          <a:solidFill>
            <a:srgbClr val="A5A5A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nvGrpSpPr>
          <p:cNvPr id="154" name="Google Shape;154;p9"/>
          <p:cNvGrpSpPr/>
          <p:nvPr/>
        </p:nvGrpSpPr>
        <p:grpSpPr>
          <a:xfrm>
            <a:off x="7494499" y="307742"/>
            <a:ext cx="1257417" cy="4527812"/>
            <a:chOff x="7898314" y="1399333"/>
            <a:chExt cx="2049580" cy="7380296"/>
          </a:xfrm>
        </p:grpSpPr>
        <p:pic>
          <p:nvPicPr>
            <p:cNvPr id="155" name="Google Shape;155;p9" descr="Table&#10;&#10;Description automatically generated"/>
            <p:cNvPicPr preferRelativeResize="0"/>
            <p:nvPr/>
          </p:nvPicPr>
          <p:blipFill rotWithShape="1">
            <a:blip r:embed="rId3">
              <a:alphaModFix/>
            </a:blip>
            <a:srcRect/>
            <a:stretch/>
          </p:blipFill>
          <p:spPr>
            <a:xfrm>
              <a:off x="7907908" y="5866661"/>
              <a:ext cx="1999303" cy="1460484"/>
            </a:xfrm>
            <a:prstGeom prst="rect">
              <a:avLst/>
            </a:prstGeom>
            <a:noFill/>
            <a:ln>
              <a:noFill/>
            </a:ln>
          </p:spPr>
        </p:pic>
        <p:pic>
          <p:nvPicPr>
            <p:cNvPr id="156" name="Google Shape;156;p9" descr="Table&#10;&#10;Description automatically generated"/>
            <p:cNvPicPr preferRelativeResize="0"/>
            <p:nvPr/>
          </p:nvPicPr>
          <p:blipFill rotWithShape="1">
            <a:blip r:embed="rId4">
              <a:alphaModFix/>
            </a:blip>
            <a:srcRect/>
            <a:stretch/>
          </p:blipFill>
          <p:spPr>
            <a:xfrm>
              <a:off x="7930386" y="4412207"/>
              <a:ext cx="1970943" cy="1467573"/>
            </a:xfrm>
            <a:prstGeom prst="rect">
              <a:avLst/>
            </a:prstGeom>
            <a:noFill/>
            <a:ln>
              <a:noFill/>
            </a:ln>
          </p:spPr>
        </p:pic>
        <p:pic>
          <p:nvPicPr>
            <p:cNvPr id="157" name="Google Shape;157;p9" descr="Table&#10;&#10;Description automatically generated"/>
            <p:cNvPicPr preferRelativeResize="0"/>
            <p:nvPr/>
          </p:nvPicPr>
          <p:blipFill rotWithShape="1">
            <a:blip r:embed="rId5">
              <a:alphaModFix/>
            </a:blip>
            <a:srcRect/>
            <a:stretch/>
          </p:blipFill>
          <p:spPr>
            <a:xfrm>
              <a:off x="7934412" y="2917594"/>
              <a:ext cx="2013482" cy="1488842"/>
            </a:xfrm>
            <a:prstGeom prst="rect">
              <a:avLst/>
            </a:prstGeom>
            <a:noFill/>
            <a:ln>
              <a:noFill/>
            </a:ln>
          </p:spPr>
        </p:pic>
        <p:pic>
          <p:nvPicPr>
            <p:cNvPr id="158" name="Google Shape;158;p9" descr="Table&#10;&#10;Description automatically generated"/>
            <p:cNvPicPr preferRelativeResize="0"/>
            <p:nvPr/>
          </p:nvPicPr>
          <p:blipFill rotWithShape="1">
            <a:blip r:embed="rId6">
              <a:alphaModFix/>
            </a:blip>
            <a:srcRect/>
            <a:stretch/>
          </p:blipFill>
          <p:spPr>
            <a:xfrm>
              <a:off x="7900819" y="1399333"/>
              <a:ext cx="2013482" cy="1552650"/>
            </a:xfrm>
            <a:prstGeom prst="rect">
              <a:avLst/>
            </a:prstGeom>
            <a:noFill/>
            <a:ln>
              <a:noFill/>
            </a:ln>
          </p:spPr>
        </p:pic>
        <p:pic>
          <p:nvPicPr>
            <p:cNvPr id="159" name="Google Shape;159;p9" descr="Table&#10;&#10;Description automatically generated"/>
            <p:cNvPicPr preferRelativeResize="0"/>
            <p:nvPr/>
          </p:nvPicPr>
          <p:blipFill rotWithShape="1">
            <a:blip r:embed="rId7">
              <a:alphaModFix/>
            </a:blip>
            <a:srcRect/>
            <a:stretch/>
          </p:blipFill>
          <p:spPr>
            <a:xfrm>
              <a:off x="7898314" y="7347504"/>
              <a:ext cx="1999303" cy="1432125"/>
            </a:xfrm>
            <a:prstGeom prst="rect">
              <a:avLst/>
            </a:prstGeom>
            <a:noFill/>
            <a:ln>
              <a:noFill/>
            </a:ln>
          </p:spPr>
        </p:pic>
      </p:grpSp>
      <p:grpSp>
        <p:nvGrpSpPr>
          <p:cNvPr id="160" name="Google Shape;160;p9"/>
          <p:cNvGrpSpPr/>
          <p:nvPr/>
        </p:nvGrpSpPr>
        <p:grpSpPr>
          <a:xfrm>
            <a:off x="1741775" y="975425"/>
            <a:ext cx="4008300" cy="3199250"/>
            <a:chOff x="5837275" y="975425"/>
            <a:chExt cx="4008300" cy="3199250"/>
          </a:xfrm>
        </p:grpSpPr>
        <p:sp>
          <p:nvSpPr>
            <p:cNvPr id="161" name="Google Shape;161;p9"/>
            <p:cNvSpPr/>
            <p:nvPr/>
          </p:nvSpPr>
          <p:spPr>
            <a:xfrm>
              <a:off x="5837275" y="975425"/>
              <a:ext cx="1257300" cy="512400"/>
            </a:xfrm>
            <a:prstGeom prst="rect">
              <a:avLst/>
            </a:prstGeom>
            <a:solidFill>
              <a:srgbClr val="ED7D31">
                <a:alpha val="69411"/>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9"/>
            <p:cNvSpPr/>
            <p:nvPr/>
          </p:nvSpPr>
          <p:spPr>
            <a:xfrm>
              <a:off x="7229475" y="975425"/>
              <a:ext cx="1257300" cy="512400"/>
            </a:xfrm>
            <a:prstGeom prst="rect">
              <a:avLst/>
            </a:prstGeom>
            <a:solidFill>
              <a:srgbClr val="ED7D31">
                <a:alpha val="8431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8588275" y="975425"/>
              <a:ext cx="1257300" cy="512400"/>
            </a:xfrm>
            <a:prstGeom prst="rect">
              <a:avLst/>
            </a:prstGeom>
            <a:solidFill>
              <a:srgbClr val="ED7D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9"/>
            <p:cNvSpPr/>
            <p:nvPr/>
          </p:nvSpPr>
          <p:spPr>
            <a:xfrm>
              <a:off x="5848400" y="1613475"/>
              <a:ext cx="1257300" cy="512400"/>
            </a:xfrm>
            <a:prstGeom prst="rect">
              <a:avLst/>
            </a:prstGeom>
            <a:solidFill>
              <a:srgbClr val="EDCE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9"/>
            <p:cNvSpPr/>
            <p:nvPr/>
          </p:nvSpPr>
          <p:spPr>
            <a:xfrm>
              <a:off x="7218325" y="1613475"/>
              <a:ext cx="1257300" cy="512400"/>
            </a:xfrm>
            <a:prstGeom prst="rect">
              <a:avLst/>
            </a:prstGeom>
            <a:solidFill>
              <a:srgbClr val="F6CC4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9"/>
            <p:cNvSpPr/>
            <p:nvPr/>
          </p:nvSpPr>
          <p:spPr>
            <a:xfrm>
              <a:off x="8588250" y="1613475"/>
              <a:ext cx="1257300" cy="512400"/>
            </a:xfrm>
            <a:prstGeom prst="rect">
              <a:avLst/>
            </a:prstGeom>
            <a:solidFill>
              <a:srgbClr val="EDB91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9"/>
            <p:cNvSpPr/>
            <p:nvPr/>
          </p:nvSpPr>
          <p:spPr>
            <a:xfrm>
              <a:off x="8588275" y="2251513"/>
              <a:ext cx="1257300" cy="512400"/>
            </a:xfrm>
            <a:prstGeom prst="rect">
              <a:avLst/>
            </a:prstGeom>
            <a:solidFill>
              <a:srgbClr val="70AD47">
                <a:alpha val="92156"/>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68" name="Google Shape;168;p9"/>
            <p:cNvSpPr/>
            <p:nvPr/>
          </p:nvSpPr>
          <p:spPr>
            <a:xfrm>
              <a:off x="7212775" y="2251513"/>
              <a:ext cx="1257300" cy="512400"/>
            </a:xfrm>
            <a:prstGeom prst="rect">
              <a:avLst/>
            </a:prstGeom>
            <a:solidFill>
              <a:srgbClr val="8FC6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69" name="Google Shape;169;p9"/>
            <p:cNvSpPr/>
            <p:nvPr/>
          </p:nvSpPr>
          <p:spPr>
            <a:xfrm>
              <a:off x="5837275" y="2251513"/>
              <a:ext cx="1257300" cy="512400"/>
            </a:xfrm>
            <a:prstGeom prst="rect">
              <a:avLst/>
            </a:prstGeom>
            <a:solidFill>
              <a:srgbClr val="95CD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0" name="Google Shape;170;p9"/>
            <p:cNvSpPr/>
            <p:nvPr/>
          </p:nvSpPr>
          <p:spPr>
            <a:xfrm>
              <a:off x="8588275" y="2905913"/>
              <a:ext cx="1257300" cy="512400"/>
            </a:xfrm>
            <a:prstGeom prst="rect">
              <a:avLst/>
            </a:prstGeom>
            <a:solidFill>
              <a:srgbClr val="1DAD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1" name="Google Shape;171;p9"/>
            <p:cNvSpPr/>
            <p:nvPr/>
          </p:nvSpPr>
          <p:spPr>
            <a:xfrm>
              <a:off x="7212775" y="2905913"/>
              <a:ext cx="1257300" cy="512400"/>
            </a:xfrm>
            <a:prstGeom prst="rect">
              <a:avLst/>
            </a:prstGeom>
            <a:solidFill>
              <a:srgbClr val="00B0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2" name="Google Shape;172;p9"/>
            <p:cNvSpPr/>
            <p:nvPr/>
          </p:nvSpPr>
          <p:spPr>
            <a:xfrm>
              <a:off x="5837275" y="2905913"/>
              <a:ext cx="1257300" cy="512400"/>
            </a:xfrm>
            <a:prstGeom prst="rect">
              <a:avLst/>
            </a:prstGeom>
            <a:solidFill>
              <a:srgbClr val="43BF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3" name="Google Shape;173;p9"/>
            <p:cNvSpPr/>
            <p:nvPr/>
          </p:nvSpPr>
          <p:spPr>
            <a:xfrm>
              <a:off x="7218325" y="3560313"/>
              <a:ext cx="1257300" cy="512400"/>
            </a:xfrm>
            <a:prstGeom prst="rect">
              <a:avLst/>
            </a:prstGeom>
            <a:solidFill>
              <a:srgbClr val="3573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4" name="Google Shape;174;p9"/>
            <p:cNvSpPr/>
            <p:nvPr/>
          </p:nvSpPr>
          <p:spPr>
            <a:xfrm>
              <a:off x="8588250" y="3560313"/>
              <a:ext cx="1257300" cy="512400"/>
            </a:xfrm>
            <a:prstGeom prst="rect">
              <a:avLst/>
            </a:prstGeom>
            <a:solidFill>
              <a:srgbClr val="266E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5" name="Google Shape;175;p9"/>
            <p:cNvSpPr/>
            <p:nvPr/>
          </p:nvSpPr>
          <p:spPr>
            <a:xfrm>
              <a:off x="5837275" y="3560313"/>
              <a:ext cx="1257300" cy="512400"/>
            </a:xfrm>
            <a:prstGeom prst="rect">
              <a:avLst/>
            </a:prstGeom>
            <a:solidFill>
              <a:srgbClr val="457F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6" name="Google Shape;176;p9"/>
            <p:cNvSpPr txBox="1"/>
            <p:nvPr/>
          </p:nvSpPr>
          <p:spPr>
            <a:xfrm>
              <a:off x="5906999" y="990164"/>
              <a:ext cx="1145100" cy="6078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Alignement</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sur les valeurs et les objectifs</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77" name="Google Shape;177;p9"/>
            <p:cNvSpPr txBox="1"/>
            <p:nvPr/>
          </p:nvSpPr>
          <p:spPr>
            <a:xfrm>
              <a:off x="7283274" y="990164"/>
              <a:ext cx="11451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Diversification</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des normes</a:t>
              </a:r>
              <a:endParaRPr sz="750" b="0" i="0" u="none" strike="noStrike" cap="none">
                <a:solidFill>
                  <a:schemeClr val="lt1"/>
                </a:solidFill>
                <a:latin typeface="Roboto Light"/>
                <a:ea typeface="Roboto Light"/>
                <a:cs typeface="Roboto Light"/>
                <a:sym typeface="Roboto Light"/>
              </a:endParaRPr>
            </a:p>
          </p:txBody>
        </p:sp>
        <p:sp>
          <p:nvSpPr>
            <p:cNvPr id="178" name="Google Shape;178;p9"/>
            <p:cNvSpPr txBox="1"/>
            <p:nvPr/>
          </p:nvSpPr>
          <p:spPr>
            <a:xfrm>
              <a:off x="8649524" y="990164"/>
              <a:ext cx="11451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lt1"/>
                  </a:solidFill>
                  <a:latin typeface="Roboto"/>
                  <a:ea typeface="Roboto"/>
                  <a:cs typeface="Roboto"/>
                  <a:sym typeface="Roboto"/>
                </a:rPr>
                <a:t>Adoption</a:t>
              </a:r>
              <a:r>
                <a:rPr lang="en-US" sz="900" b="0" i="0" u="none" strike="noStrike" cap="none" dirty="0">
                  <a:solidFill>
                    <a:schemeClr val="lt1"/>
                  </a:solidFill>
                  <a:latin typeface="Roboto"/>
                  <a:ea typeface="Roboto"/>
                  <a:cs typeface="Roboto"/>
                  <a:sym typeface="Roboto"/>
                </a:rPr>
                <a:t> </a:t>
              </a:r>
              <a:br>
                <a:rPr lang="en-US" sz="900" b="0" i="0" u="none" strike="noStrike" cap="none" dirty="0">
                  <a:solidFill>
                    <a:schemeClr val="lt1"/>
                  </a:solidFill>
                  <a:latin typeface="Roboto"/>
                  <a:ea typeface="Roboto"/>
                  <a:cs typeface="Roboto"/>
                  <a:sym typeface="Roboto"/>
                </a:rPr>
              </a:br>
              <a:r>
                <a:rPr lang="en-US" sz="800" b="0" i="0" u="none" strike="noStrike" cap="none" dirty="0">
                  <a:solidFill>
                    <a:schemeClr val="lt1"/>
                  </a:solidFill>
                  <a:latin typeface="Roboto Light"/>
                  <a:ea typeface="Roboto Light"/>
                  <a:cs typeface="Roboto Light"/>
                  <a:sym typeface="Roboto Light"/>
                </a:rPr>
                <a:t>de </a:t>
              </a:r>
              <a:r>
                <a:rPr lang="en-US" sz="800" b="0" i="0" u="none" strike="noStrike" cap="none" dirty="0" err="1">
                  <a:solidFill>
                    <a:schemeClr val="lt1"/>
                  </a:solidFill>
                  <a:latin typeface="Roboto Light"/>
                  <a:ea typeface="Roboto Light"/>
                  <a:cs typeface="Roboto Light"/>
                  <a:sym typeface="Roboto Light"/>
                </a:rPr>
                <a:t>nouvelles</a:t>
              </a:r>
              <a:r>
                <a:rPr lang="en-US" sz="800" b="0" i="0" u="none" strike="noStrike" cap="none" dirty="0">
                  <a:solidFill>
                    <a:schemeClr val="lt1"/>
                  </a:solidFill>
                  <a:latin typeface="Roboto Light"/>
                  <a:ea typeface="Roboto Light"/>
                  <a:cs typeface="Roboto Light"/>
                  <a:sym typeface="Roboto Light"/>
                </a:rPr>
                <a:t> pratiques</a:t>
              </a:r>
              <a:endParaRPr sz="750" b="0" i="0" u="none" strike="noStrike" cap="none" dirty="0">
                <a:solidFill>
                  <a:schemeClr val="lt1"/>
                </a:solidFill>
                <a:latin typeface="Roboto Light"/>
                <a:ea typeface="Roboto Light"/>
                <a:cs typeface="Roboto Light"/>
                <a:sym typeface="Roboto Light"/>
              </a:endParaRPr>
            </a:p>
          </p:txBody>
        </p:sp>
        <p:sp>
          <p:nvSpPr>
            <p:cNvPr id="179" name="Google Shape;179;p9"/>
            <p:cNvSpPr txBox="1"/>
            <p:nvPr/>
          </p:nvSpPr>
          <p:spPr>
            <a:xfrm>
              <a:off x="5848400" y="1618739"/>
              <a:ext cx="1257300" cy="6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dirty="0" err="1">
                  <a:solidFill>
                    <a:schemeClr val="lt1"/>
                  </a:solidFill>
                  <a:latin typeface="Roboto"/>
                  <a:ea typeface="Roboto"/>
                  <a:cs typeface="Roboto"/>
                  <a:sym typeface="Roboto"/>
                </a:rPr>
                <a:t>Débiaise</a:t>
              </a:r>
              <a:r>
                <a:rPr lang="en-US" sz="1000" b="1" dirty="0" err="1">
                  <a:solidFill>
                    <a:schemeClr val="lt1"/>
                  </a:solidFill>
                  <a:latin typeface="Roboto"/>
                  <a:ea typeface="Roboto"/>
                  <a:cs typeface="Roboto"/>
                  <a:sym typeface="Roboto"/>
                </a:rPr>
                <a:t>ment</a:t>
              </a:r>
              <a:br>
                <a:rPr lang="en-US" sz="900" b="0" i="0" u="none" strike="noStrike" cap="none" dirty="0">
                  <a:solidFill>
                    <a:schemeClr val="lt1"/>
                  </a:solidFill>
                  <a:latin typeface="Roboto"/>
                  <a:ea typeface="Roboto"/>
                  <a:cs typeface="Roboto"/>
                  <a:sym typeface="Roboto"/>
                </a:rPr>
              </a:br>
              <a:r>
                <a:rPr lang="en-US" sz="800" dirty="0">
                  <a:solidFill>
                    <a:schemeClr val="lt1"/>
                  </a:solidFill>
                  <a:latin typeface="Roboto Light"/>
                  <a:ea typeface="Roboto Light"/>
                  <a:cs typeface="Roboto Light"/>
                  <a:sym typeface="Roboto Light"/>
                </a:rPr>
                <a:t>d</a:t>
              </a:r>
              <a:r>
                <a:rPr lang="en-US" sz="800" b="0" i="0" u="none" strike="noStrike" cap="none" dirty="0">
                  <a:solidFill>
                    <a:schemeClr val="lt1"/>
                  </a:solidFill>
                  <a:latin typeface="Roboto Light"/>
                  <a:ea typeface="Roboto Light"/>
                  <a:cs typeface="Roboto Light"/>
                  <a:sym typeface="Roboto Light"/>
                </a:rPr>
                <a:t>es </a:t>
              </a:r>
              <a:r>
                <a:rPr lang="en-US" sz="800" b="0" i="0" u="none" strike="noStrike" cap="none" dirty="0" err="1">
                  <a:solidFill>
                    <a:schemeClr val="lt1"/>
                  </a:solidFill>
                  <a:latin typeface="Roboto Light"/>
                  <a:ea typeface="Roboto Light"/>
                  <a:cs typeface="Roboto Light"/>
                  <a:sym typeface="Roboto Light"/>
                </a:rPr>
                <a:t>jugements</a:t>
              </a:r>
              <a:r>
                <a:rPr lang="en-US" sz="800" b="0" i="0" u="none" strike="noStrike" cap="none" dirty="0">
                  <a:solidFill>
                    <a:schemeClr val="lt1"/>
                  </a:solidFill>
                  <a:latin typeface="Roboto Light"/>
                  <a:ea typeface="Roboto Light"/>
                  <a:cs typeface="Roboto Light"/>
                  <a:sym typeface="Roboto Light"/>
                </a:rPr>
                <a:t> </a:t>
              </a:r>
              <a:r>
                <a:rPr lang="en-US" sz="800" b="0" i="0" u="none" strike="noStrike" cap="none" dirty="0" err="1">
                  <a:solidFill>
                    <a:schemeClr val="lt1"/>
                  </a:solidFill>
                  <a:latin typeface="Roboto Light"/>
                  <a:ea typeface="Roboto Light"/>
                  <a:cs typeface="Roboto Light"/>
                  <a:sym typeface="Roboto Light"/>
                </a:rPr>
                <a:t>délibératifs</a:t>
              </a:r>
              <a:endParaRPr sz="800" b="0" i="0" u="none" strike="noStrike" cap="none" dirty="0">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dirty="0">
                <a:solidFill>
                  <a:schemeClr val="lt1"/>
                </a:solidFill>
                <a:latin typeface="Roboto Light"/>
                <a:ea typeface="Roboto Light"/>
                <a:cs typeface="Roboto Light"/>
                <a:sym typeface="Roboto Light"/>
              </a:endParaRPr>
            </a:p>
          </p:txBody>
        </p:sp>
        <p:sp>
          <p:nvSpPr>
            <p:cNvPr id="180" name="Google Shape;180;p9"/>
            <p:cNvSpPr txBox="1"/>
            <p:nvPr/>
          </p:nvSpPr>
          <p:spPr>
            <a:xfrm>
              <a:off x="7179925" y="1618739"/>
              <a:ext cx="1341600" cy="6078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Capacité</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à soutenir de nouvelles activités</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81" name="Google Shape;181;p9"/>
            <p:cNvSpPr txBox="1"/>
            <p:nvPr/>
          </p:nvSpPr>
          <p:spPr>
            <a:xfrm>
              <a:off x="8588275" y="1618739"/>
              <a:ext cx="1257300" cy="6078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Integration</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dans des systèmes existants</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82" name="Google Shape;182;p9"/>
            <p:cNvSpPr txBox="1"/>
            <p:nvPr/>
          </p:nvSpPr>
          <p:spPr>
            <a:xfrm>
              <a:off x="5848400" y="2317900"/>
              <a:ext cx="12573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Transparence</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et clarté des objectifs </a:t>
              </a:r>
              <a:endParaRPr/>
            </a:p>
          </p:txBody>
        </p:sp>
        <p:sp>
          <p:nvSpPr>
            <p:cNvPr id="183" name="Google Shape;183;p9"/>
            <p:cNvSpPr txBox="1"/>
            <p:nvPr/>
          </p:nvSpPr>
          <p:spPr>
            <a:xfrm>
              <a:off x="7179925" y="2317900"/>
              <a:ext cx="1341600" cy="4847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Adhérence</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par l’engagement</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84" name="Google Shape;184;p9"/>
            <p:cNvSpPr txBox="1"/>
            <p:nvPr/>
          </p:nvSpPr>
          <p:spPr>
            <a:xfrm>
              <a:off x="8588275" y="2317900"/>
              <a:ext cx="1257300" cy="4847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Proactivité</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dans l’engagement</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85" name="Google Shape;185;p9"/>
            <p:cNvSpPr txBox="1"/>
            <p:nvPr/>
          </p:nvSpPr>
          <p:spPr>
            <a:xfrm>
              <a:off x="5848400" y="2921914"/>
              <a:ext cx="1257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Inclusion</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et accès</a:t>
              </a:r>
              <a:endParaRPr sz="750" b="0" i="0" u="none" strike="noStrike" cap="none">
                <a:solidFill>
                  <a:schemeClr val="lt1"/>
                </a:solidFill>
                <a:latin typeface="Roboto Light"/>
                <a:ea typeface="Roboto Light"/>
                <a:cs typeface="Roboto Light"/>
                <a:sym typeface="Roboto Light"/>
              </a:endParaRPr>
            </a:p>
          </p:txBody>
        </p:sp>
        <p:sp>
          <p:nvSpPr>
            <p:cNvPr id="186" name="Google Shape;186;p9"/>
            <p:cNvSpPr txBox="1"/>
            <p:nvPr/>
          </p:nvSpPr>
          <p:spPr>
            <a:xfrm>
              <a:off x="7179925" y="2921914"/>
              <a:ext cx="1341600"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1" i="0" u="none" strike="noStrike" cap="none" dirty="0" err="1">
                  <a:solidFill>
                    <a:schemeClr val="lt1"/>
                  </a:solidFill>
                  <a:latin typeface="Roboto"/>
                  <a:ea typeface="Roboto"/>
                  <a:cs typeface="Roboto"/>
                  <a:sym typeface="Roboto"/>
                </a:rPr>
                <a:t>Activités</a:t>
              </a:r>
              <a:r>
                <a:rPr lang="en-US" sz="900" b="1" i="0" u="none" strike="noStrike" cap="none" dirty="0">
                  <a:solidFill>
                    <a:schemeClr val="lt1"/>
                  </a:solidFill>
                  <a:latin typeface="Roboto"/>
                  <a:ea typeface="Roboto"/>
                  <a:cs typeface="Roboto"/>
                  <a:sym typeface="Roboto"/>
                </a:rPr>
                <a:t> de </a:t>
              </a:r>
              <a:r>
                <a:rPr lang="en-US" sz="900" b="1" i="0" u="none" strike="noStrike" cap="none" dirty="0" err="1">
                  <a:solidFill>
                    <a:schemeClr val="lt1"/>
                  </a:solidFill>
                  <a:latin typeface="Roboto"/>
                  <a:ea typeface="Roboto"/>
                  <a:cs typeface="Roboto"/>
                  <a:sym typeface="Roboto"/>
                </a:rPr>
                <a:t>défense</a:t>
              </a:r>
              <a:r>
                <a:rPr lang="en-US" sz="900" b="1" i="0" u="none" strike="noStrike" cap="none" dirty="0">
                  <a:solidFill>
                    <a:schemeClr val="lt1"/>
                  </a:solidFill>
                  <a:latin typeface="Roboto"/>
                  <a:ea typeface="Roboto"/>
                  <a:cs typeface="Roboto"/>
                  <a:sym typeface="Roboto"/>
                </a:rPr>
                <a:t> </a:t>
              </a:r>
              <a:r>
                <a:rPr lang="en-US" sz="800" b="0" i="0" u="none" strike="noStrike" cap="none" dirty="0">
                  <a:solidFill>
                    <a:schemeClr val="lt1"/>
                  </a:solidFill>
                  <a:latin typeface="Roboto"/>
                  <a:ea typeface="Roboto"/>
                  <a:cs typeface="Roboto"/>
                  <a:sym typeface="Roboto"/>
                </a:rPr>
                <a:t>des </a:t>
              </a:r>
              <a:r>
                <a:rPr lang="en-US" sz="800" b="0" i="0" u="none" strike="noStrike" cap="none" dirty="0" err="1">
                  <a:solidFill>
                    <a:schemeClr val="lt1"/>
                  </a:solidFill>
                  <a:latin typeface="Roboto"/>
                  <a:ea typeface="Roboto"/>
                  <a:cs typeface="Roboto"/>
                  <a:sym typeface="Roboto"/>
                </a:rPr>
                <a:t>intérêts</a:t>
              </a:r>
              <a:r>
                <a:rPr lang="en-US" sz="800" b="0" i="0" u="none" strike="noStrike" cap="none" dirty="0">
                  <a:solidFill>
                    <a:schemeClr val="lt1"/>
                  </a:solidFill>
                  <a:latin typeface="Roboto"/>
                  <a:ea typeface="Roboto"/>
                  <a:cs typeface="Roboto"/>
                  <a:sym typeface="Roboto"/>
                </a:rPr>
                <a:t> au </a:t>
              </a:r>
              <a:r>
                <a:rPr lang="en-US" sz="800" b="0" i="0" u="none" strike="noStrike" cap="none" dirty="0" err="1">
                  <a:solidFill>
                    <a:schemeClr val="lt1"/>
                  </a:solidFill>
                  <a:latin typeface="Roboto"/>
                  <a:ea typeface="Roboto"/>
                  <a:cs typeface="Roboto"/>
                  <a:sym typeface="Roboto"/>
                </a:rPr>
                <a:t>niveau</a:t>
              </a:r>
              <a:r>
                <a:rPr lang="en-US" sz="800" b="0" i="0" u="none" strike="noStrike" cap="none" dirty="0">
                  <a:solidFill>
                    <a:schemeClr val="lt1"/>
                  </a:solidFill>
                  <a:latin typeface="Roboto"/>
                  <a:ea typeface="Roboto"/>
                  <a:cs typeface="Roboto"/>
                  <a:sym typeface="Roboto"/>
                </a:rPr>
                <a:t> </a:t>
              </a:r>
              <a:r>
                <a:rPr lang="en-US" sz="800" b="0" i="0" u="none" strike="noStrike" cap="none" dirty="0" err="1">
                  <a:solidFill>
                    <a:schemeClr val="lt1"/>
                  </a:solidFill>
                  <a:latin typeface="Roboto"/>
                  <a:ea typeface="Roboto"/>
                  <a:cs typeface="Roboto"/>
                  <a:sym typeface="Roboto"/>
                </a:rPr>
                <a:t>institutionnel</a:t>
              </a:r>
              <a:endParaRPr sz="750" b="0" i="0" u="none" strike="noStrike" cap="none" dirty="0">
                <a:solidFill>
                  <a:schemeClr val="lt1"/>
                </a:solidFill>
                <a:latin typeface="Roboto Light"/>
                <a:ea typeface="Roboto Light"/>
                <a:cs typeface="Roboto Light"/>
                <a:sym typeface="Roboto Light"/>
              </a:endParaRPr>
            </a:p>
          </p:txBody>
        </p:sp>
        <p:sp>
          <p:nvSpPr>
            <p:cNvPr id="187" name="Google Shape;187;p9"/>
            <p:cNvSpPr txBox="1"/>
            <p:nvPr/>
          </p:nvSpPr>
          <p:spPr>
            <a:xfrm>
              <a:off x="8588275" y="2921914"/>
              <a:ext cx="12573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Réflexivité</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par la réflexion</a:t>
              </a:r>
              <a:endParaRPr sz="800" b="0" i="0" u="none" strike="noStrike" cap="none">
                <a:solidFill>
                  <a:schemeClr val="lt1"/>
                </a:solidFill>
                <a:latin typeface="Roboto Light"/>
                <a:ea typeface="Roboto Light"/>
                <a:cs typeface="Roboto Light"/>
                <a:sym typeface="Roboto Light"/>
              </a:endParaRPr>
            </a:p>
          </p:txBody>
        </p:sp>
        <p:sp>
          <p:nvSpPr>
            <p:cNvPr id="188" name="Google Shape;188;p9"/>
            <p:cNvSpPr txBox="1"/>
            <p:nvPr/>
          </p:nvSpPr>
          <p:spPr>
            <a:xfrm>
              <a:off x="5848400" y="3566857"/>
              <a:ext cx="1257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a:ea typeface="Roboto"/>
                  <a:cs typeface="Roboto"/>
                  <a:sym typeface="Roboto"/>
                </a:rPr>
                <a:t>Articulation</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d’indicateurs variés</a:t>
              </a:r>
              <a:endParaRPr sz="750" b="0" i="0" u="none" strike="noStrike" cap="none">
                <a:solidFill>
                  <a:schemeClr val="lt1"/>
                </a:solidFill>
                <a:latin typeface="Roboto Light"/>
                <a:ea typeface="Roboto Light"/>
                <a:cs typeface="Roboto Light"/>
                <a:sym typeface="Roboto Light"/>
              </a:endParaRPr>
            </a:p>
          </p:txBody>
        </p:sp>
        <p:sp>
          <p:nvSpPr>
            <p:cNvPr id="189" name="Google Shape;189;p9"/>
            <p:cNvSpPr txBox="1"/>
            <p:nvPr/>
          </p:nvSpPr>
          <p:spPr>
            <a:xfrm>
              <a:off x="7179925" y="3566857"/>
              <a:ext cx="1341600" cy="4847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chemeClr val="lt1"/>
                  </a:solidFill>
                  <a:latin typeface="Roboto"/>
                  <a:ea typeface="Roboto"/>
                  <a:cs typeface="Roboto"/>
                  <a:sym typeface="Roboto"/>
                </a:rPr>
                <a:t>Systématisation</a:t>
              </a:r>
              <a:r>
                <a:rPr lang="en-US" sz="900" b="0" i="0" u="none" strike="noStrike" cap="none">
                  <a:solidFill>
                    <a:schemeClr val="lt1"/>
                  </a:solidFill>
                  <a:latin typeface="Roboto"/>
                  <a:ea typeface="Roboto"/>
                  <a:cs typeface="Roboto"/>
                  <a:sym typeface="Roboto"/>
                </a:rPr>
                <a:t> </a:t>
              </a:r>
              <a:br>
                <a:rPr lang="en-US" sz="900" b="0" i="0" u="none" strike="noStrike" cap="none">
                  <a:solidFill>
                    <a:schemeClr val="lt1"/>
                  </a:solidFill>
                  <a:latin typeface="Roboto"/>
                  <a:ea typeface="Roboto"/>
                  <a:cs typeface="Roboto"/>
                  <a:sym typeface="Roboto"/>
                </a:rPr>
              </a:br>
              <a:r>
                <a:rPr lang="en-US" sz="800" b="0" i="0" u="none" strike="noStrike" cap="none">
                  <a:solidFill>
                    <a:schemeClr val="lt1"/>
                  </a:solidFill>
                  <a:latin typeface="Roboto Light"/>
                  <a:ea typeface="Roboto Light"/>
                  <a:cs typeface="Roboto Light"/>
                  <a:sym typeface="Roboto Light"/>
                </a:rPr>
                <a:t>pour plus de cohérence</a:t>
              </a:r>
              <a:endParaRPr sz="8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a:solidFill>
                  <a:schemeClr val="lt1"/>
                </a:solidFill>
                <a:latin typeface="Roboto Light"/>
                <a:ea typeface="Roboto Light"/>
                <a:cs typeface="Roboto Light"/>
                <a:sym typeface="Roboto Light"/>
              </a:endParaRPr>
            </a:p>
          </p:txBody>
        </p:sp>
        <p:sp>
          <p:nvSpPr>
            <p:cNvPr id="190" name="Google Shape;190;p9"/>
            <p:cNvSpPr txBox="1"/>
            <p:nvPr/>
          </p:nvSpPr>
          <p:spPr>
            <a:xfrm>
              <a:off x="8588275" y="3566857"/>
              <a:ext cx="1257300" cy="6078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dirty="0" err="1">
                  <a:solidFill>
                    <a:schemeClr val="lt1"/>
                  </a:solidFill>
                  <a:latin typeface="Roboto"/>
                  <a:ea typeface="Roboto"/>
                  <a:cs typeface="Roboto"/>
                  <a:sym typeface="Roboto"/>
                </a:rPr>
                <a:t>Amélioration</a:t>
              </a:r>
              <a:r>
                <a:rPr lang="en-US" sz="900" b="0" i="0" u="none" strike="noStrike" cap="none" dirty="0">
                  <a:solidFill>
                    <a:schemeClr val="lt1"/>
                  </a:solidFill>
                  <a:latin typeface="Roboto"/>
                  <a:ea typeface="Roboto"/>
                  <a:cs typeface="Roboto"/>
                  <a:sym typeface="Roboto"/>
                </a:rPr>
                <a:t> </a:t>
              </a:r>
              <a:br>
                <a:rPr lang="en-US" sz="900" b="0" i="0" u="none" strike="noStrike" cap="none" dirty="0">
                  <a:solidFill>
                    <a:schemeClr val="lt1"/>
                  </a:solidFill>
                  <a:latin typeface="Roboto"/>
                  <a:ea typeface="Roboto"/>
                  <a:cs typeface="Roboto"/>
                  <a:sym typeface="Roboto"/>
                </a:rPr>
              </a:br>
              <a:r>
                <a:rPr lang="en-US" sz="800" b="0" i="0" u="none" strike="noStrike" cap="none" dirty="0">
                  <a:solidFill>
                    <a:schemeClr val="lt1"/>
                  </a:solidFill>
                  <a:latin typeface="Roboto Light"/>
                  <a:ea typeface="Roboto Light"/>
                  <a:cs typeface="Roboto Light"/>
                  <a:sym typeface="Roboto Light"/>
                </a:rPr>
                <a:t>au </a:t>
              </a:r>
              <a:r>
                <a:rPr lang="en-US" sz="800" b="0" i="0" u="none" strike="noStrike" cap="none" dirty="0" err="1">
                  <a:solidFill>
                    <a:schemeClr val="lt1"/>
                  </a:solidFill>
                  <a:latin typeface="Roboto Light"/>
                  <a:ea typeface="Roboto Light"/>
                  <a:cs typeface="Roboto Light"/>
                  <a:sym typeface="Roboto Light"/>
                </a:rPr>
                <a:t>moyen</a:t>
              </a:r>
              <a:r>
                <a:rPr lang="en-US" sz="800" b="0" i="0" u="none" strike="noStrike" cap="none" dirty="0">
                  <a:solidFill>
                    <a:schemeClr val="lt1"/>
                  </a:solidFill>
                  <a:latin typeface="Roboto Light"/>
                  <a:ea typeface="Roboto Light"/>
                  <a:cs typeface="Roboto Light"/>
                  <a:sym typeface="Roboto Light"/>
                </a:rPr>
                <a:t> de </a:t>
              </a:r>
              <a:r>
                <a:rPr lang="en-US" sz="800" b="0" i="0" u="none" strike="noStrike" cap="none" dirty="0" err="1">
                  <a:solidFill>
                    <a:schemeClr val="lt1"/>
                  </a:solidFill>
                  <a:latin typeface="Roboto Light"/>
                  <a:ea typeface="Roboto Light"/>
                  <a:cs typeface="Roboto Light"/>
                  <a:sym typeface="Roboto Light"/>
                </a:rPr>
                <a:t>boucles</a:t>
              </a:r>
              <a:r>
                <a:rPr lang="en-US" sz="800" b="0" i="0" u="none" strike="noStrike" cap="none" dirty="0">
                  <a:solidFill>
                    <a:schemeClr val="lt1"/>
                  </a:solidFill>
                  <a:latin typeface="Roboto Light"/>
                  <a:ea typeface="Roboto Light"/>
                  <a:cs typeface="Roboto Light"/>
                  <a:sym typeface="Roboto Light"/>
                </a:rPr>
                <a:t> de </a:t>
              </a:r>
              <a:r>
                <a:rPr lang="en-US" sz="800" b="0" i="0" u="none" strike="noStrike" cap="none" dirty="0" err="1">
                  <a:solidFill>
                    <a:schemeClr val="lt1"/>
                  </a:solidFill>
                  <a:latin typeface="Roboto Light"/>
                  <a:ea typeface="Roboto Light"/>
                  <a:cs typeface="Roboto Light"/>
                  <a:sym typeface="Roboto Light"/>
                </a:rPr>
                <a:t>rétroaction</a:t>
              </a:r>
              <a:endParaRPr sz="800" b="0" i="0" u="none" strike="noStrike" cap="none" dirty="0">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endParaRPr sz="750" b="0" i="0" u="none" strike="noStrike" cap="none" dirty="0">
                <a:solidFill>
                  <a:schemeClr val="lt1"/>
                </a:solidFill>
                <a:latin typeface="Roboto Light"/>
                <a:ea typeface="Roboto Light"/>
                <a:cs typeface="Roboto Light"/>
                <a:sym typeface="Roboto Light"/>
              </a:endParaRPr>
            </a:p>
          </p:txBody>
        </p:sp>
      </p:grpSp>
      <p:sp>
        <p:nvSpPr>
          <p:cNvPr id="191" name="Google Shape;191;p9"/>
          <p:cNvSpPr txBox="1"/>
          <p:nvPr/>
        </p:nvSpPr>
        <p:spPr>
          <a:xfrm>
            <a:off x="1789463" y="729125"/>
            <a:ext cx="11985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FONDATION</a:t>
            </a:r>
            <a:endParaRPr sz="900" b="0" i="0" u="none" strike="noStrike" cap="none">
              <a:solidFill>
                <a:srgbClr val="000000"/>
              </a:solidFill>
              <a:latin typeface="Roboto"/>
              <a:ea typeface="Roboto"/>
              <a:cs typeface="Roboto"/>
              <a:sym typeface="Roboto"/>
            </a:endParaRPr>
          </a:p>
        </p:txBody>
      </p:sp>
      <p:sp>
        <p:nvSpPr>
          <p:cNvPr id="192" name="Google Shape;192;p9"/>
          <p:cNvSpPr txBox="1"/>
          <p:nvPr/>
        </p:nvSpPr>
        <p:spPr>
          <a:xfrm>
            <a:off x="3204580" y="729125"/>
            <a:ext cx="10827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EXPANSION</a:t>
            </a:r>
            <a:endParaRPr sz="900" b="0" i="0" u="none" strike="noStrike" cap="none">
              <a:solidFill>
                <a:srgbClr val="000000"/>
              </a:solidFill>
              <a:latin typeface="Roboto"/>
              <a:ea typeface="Roboto"/>
              <a:cs typeface="Roboto"/>
              <a:sym typeface="Roboto"/>
            </a:endParaRPr>
          </a:p>
        </p:txBody>
      </p:sp>
      <p:sp>
        <p:nvSpPr>
          <p:cNvPr id="193" name="Google Shape;193;p9"/>
          <p:cNvSpPr txBox="1"/>
          <p:nvPr/>
        </p:nvSpPr>
        <p:spPr>
          <a:xfrm>
            <a:off x="4444646" y="734303"/>
            <a:ext cx="1260039"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MISE À L’ÉCHELLE</a:t>
            </a:r>
            <a:endParaRPr sz="900" b="0" i="0" u="none" strike="noStrike" cap="none">
              <a:solidFill>
                <a:srgbClr val="000000"/>
              </a:solidFill>
              <a:latin typeface="Roboto"/>
              <a:ea typeface="Roboto"/>
              <a:cs typeface="Roboto"/>
              <a:sym typeface="Roboto"/>
            </a:endParaRPr>
          </a:p>
        </p:txBody>
      </p:sp>
      <p:sp>
        <p:nvSpPr>
          <p:cNvPr id="194" name="Google Shape;194;p9"/>
          <p:cNvSpPr txBox="1"/>
          <p:nvPr/>
        </p:nvSpPr>
        <p:spPr>
          <a:xfrm>
            <a:off x="231052" y="1025475"/>
            <a:ext cx="1410600"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NORMES DE LA RECHERCHE</a:t>
            </a:r>
            <a:endParaRPr sz="1000" b="1" i="0" u="none" strike="noStrike" cap="none">
              <a:solidFill>
                <a:srgbClr val="262626"/>
              </a:solidFill>
              <a:latin typeface="Roboto"/>
              <a:ea typeface="Roboto"/>
              <a:cs typeface="Roboto"/>
              <a:sym typeface="Roboto"/>
            </a:endParaRPr>
          </a:p>
        </p:txBody>
      </p:sp>
      <p:sp>
        <p:nvSpPr>
          <p:cNvPr id="195" name="Google Shape;195;p9"/>
          <p:cNvSpPr txBox="1"/>
          <p:nvPr/>
        </p:nvSpPr>
        <p:spPr>
          <a:xfrm>
            <a:off x="160725" y="1614924"/>
            <a:ext cx="1480800" cy="5539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MÉCANIQUES ET POLITIQUES DE PROCESSUS</a:t>
            </a:r>
            <a:endParaRPr sz="1000" b="1" i="0" u="none" strike="noStrike" cap="none">
              <a:solidFill>
                <a:srgbClr val="262626"/>
              </a:solidFill>
              <a:latin typeface="Roboto"/>
              <a:ea typeface="Roboto"/>
              <a:cs typeface="Roboto"/>
              <a:sym typeface="Roboto"/>
            </a:endParaRPr>
          </a:p>
        </p:txBody>
      </p:sp>
      <p:sp>
        <p:nvSpPr>
          <p:cNvPr id="196" name="Google Shape;196;p9"/>
          <p:cNvSpPr txBox="1"/>
          <p:nvPr/>
        </p:nvSpPr>
        <p:spPr>
          <a:xfrm>
            <a:off x="160725" y="2400925"/>
            <a:ext cx="14808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RESPONSABILITÉ</a:t>
            </a:r>
            <a:endParaRPr sz="1000" b="1" i="0" u="none" strike="noStrike" cap="none">
              <a:solidFill>
                <a:srgbClr val="262626"/>
              </a:solidFill>
              <a:latin typeface="Roboto"/>
              <a:ea typeface="Roboto"/>
              <a:cs typeface="Roboto"/>
              <a:sym typeface="Roboto"/>
            </a:endParaRPr>
          </a:p>
        </p:txBody>
      </p:sp>
      <p:sp>
        <p:nvSpPr>
          <p:cNvPr id="197" name="Google Shape;197;p9"/>
          <p:cNvSpPr txBox="1"/>
          <p:nvPr/>
        </p:nvSpPr>
        <p:spPr>
          <a:xfrm>
            <a:off x="160725" y="2983575"/>
            <a:ext cx="1480800"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262626"/>
                </a:solidFill>
                <a:latin typeface="Roboto"/>
                <a:ea typeface="Roboto"/>
                <a:cs typeface="Roboto"/>
                <a:sym typeface="Roboto"/>
              </a:rPr>
              <a:t>CULTURE AU SEIN DES INSTITUTIONS</a:t>
            </a:r>
            <a:endParaRPr sz="1000" b="1" i="0" u="none" strike="noStrike" cap="none">
              <a:solidFill>
                <a:srgbClr val="262626"/>
              </a:solidFill>
              <a:latin typeface="Roboto"/>
              <a:ea typeface="Roboto"/>
              <a:cs typeface="Roboto"/>
              <a:sym typeface="Roboto"/>
            </a:endParaRPr>
          </a:p>
        </p:txBody>
      </p:sp>
      <p:sp>
        <p:nvSpPr>
          <p:cNvPr id="198" name="Google Shape;198;p9"/>
          <p:cNvSpPr txBox="1"/>
          <p:nvPr/>
        </p:nvSpPr>
        <p:spPr>
          <a:xfrm>
            <a:off x="160725" y="3542116"/>
            <a:ext cx="1480800" cy="5539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262626"/>
                </a:solidFill>
                <a:latin typeface="Roboto"/>
                <a:ea typeface="Roboto"/>
                <a:cs typeface="Roboto"/>
                <a:sym typeface="Roboto"/>
              </a:rPr>
              <a:t>RÉTROACTION ÉVALUATRICE ET ITÉRATIVE</a:t>
            </a:r>
            <a:endParaRPr sz="1000" b="1" i="0" u="none" strike="noStrike" cap="none" dirty="0">
              <a:solidFill>
                <a:srgbClr val="262626"/>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2572</Words>
  <Application>Microsoft Macintosh PowerPoint</Application>
  <PresentationFormat>Affichage à l'écran (16:9)</PresentationFormat>
  <Paragraphs>225</Paragraphs>
  <Slides>21</Slides>
  <Notes>21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Roboto Medium</vt:lpstr>
      <vt:lpstr>Calibri</vt:lpstr>
      <vt:lpstr>Libre Franklin Medium</vt:lpstr>
      <vt:lpstr>Libre Franklin</vt:lpstr>
      <vt:lpstr>Roboto Light</vt:lpstr>
      <vt:lpstr>Roboto</vt:lpstr>
      <vt:lpstr>Arial</vt:lpstr>
      <vt:lpstr>Simple Light</vt:lpstr>
      <vt:lpstr>Présentation PowerPoint</vt:lpstr>
      <vt:lpstr>Évaluation de la recherche : un défi pour le design des systèmes comportementaux </vt:lpstr>
      <vt:lpstr>Présentation PowerPoint</vt:lpstr>
      <vt:lpstr>Présentation PowerPoint</vt:lpstr>
      <vt:lpstr>Synthèse des conversations de la communauté DORA : où sont les besoins? </vt:lpstr>
      <vt:lpstr>1. SPACE : Aider les institutions à renforcer leurs capacités de réforme </vt:lpstr>
      <vt:lpstr>Présentation PowerPoint</vt:lpstr>
      <vt:lpstr>Présentation PowerPoint</vt:lpstr>
      <vt:lpstr>Présentation PowerPoint</vt:lpstr>
      <vt:lpstr>Saisir l’impact scientifique</vt:lpstr>
      <vt:lpstr>Présentation PowerPoint</vt:lpstr>
      <vt:lpstr>Présentation PowerPoint</vt:lpstr>
      <vt:lpstr>Nouveaux publics</vt:lpstr>
      <vt:lpstr>Nouveaux publics</vt:lpstr>
      <vt:lpstr>Quel type d'universitaire suis-je?</vt:lpstr>
      <vt:lpstr>Nouveaux publics</vt:lpstr>
      <vt:lpstr>Nouveaux publics</vt:lpstr>
      <vt:lpstr>Nouveaux publics</vt:lpstr>
      <vt:lpstr>Nouveaux publics</vt:lpstr>
      <vt:lpstr>Utilisations et limites possibles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Patricia Fournier</cp:lastModifiedBy>
  <cp:revision>6</cp:revision>
  <dcterms:modified xsi:type="dcterms:W3CDTF">2023-10-16T12:44:01Z</dcterms:modified>
</cp:coreProperties>
</file>