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60" r:id="rId4"/>
    <p:sldId id="258" r:id="rId5"/>
    <p:sldId id="261" r:id="rId6"/>
    <p:sldId id="262" r:id="rId7"/>
    <p:sldId id="259" r:id="rId8"/>
    <p:sldId id="263" r:id="rId9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002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52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50FDA2E-6BD8-4D61-91E1-4B10C425C6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5E865DDF-A2EB-4B27-BDA7-9C643FCA5B7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FD8264A-93E2-4D1C-9BCE-B7E808FB39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50C22-B75A-416B-B3B8-21C464E84B16}" type="datetimeFigureOut">
              <a:rPr lang="fr-CA" smtClean="0"/>
              <a:t>2021-04-29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C7300B3-F94E-43D9-A3F4-A68D75D0D2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3AACDB1-D058-4D43-B7D7-29F8B17F15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A5FD3-1D45-4415-9970-7849E9CDEBB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5251475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BC79867-044A-4E44-945E-BF2DB27571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885470C3-44BA-4014-A7B5-B3EBBBFF7F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A949187-836C-4399-944C-C6850ACEFC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50C22-B75A-416B-B3B8-21C464E84B16}" type="datetimeFigureOut">
              <a:rPr lang="fr-CA" smtClean="0"/>
              <a:t>2021-04-29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78F5067-BC15-46C4-B7A3-EB6FA5A5CD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DB8CB5D-08B4-4352-B663-B9B4F59EC7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A5FD3-1D45-4415-9970-7849E9CDEBB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5651399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639DC866-220B-4410-B7A9-7F17A4A6C83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7F278A12-813D-4220-A484-2C249B8140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B65EBE8-E960-41BF-BFCB-AD3F8D5D0B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50C22-B75A-416B-B3B8-21C464E84B16}" type="datetimeFigureOut">
              <a:rPr lang="fr-CA" smtClean="0"/>
              <a:t>2021-04-29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A54444A-33E9-4F38-BE90-D45786C7DE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FF48D3C-BBAE-4D49-968D-15225825FF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A5FD3-1D45-4415-9970-7849E9CDEBB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3321705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3B604F0-0594-46B1-A391-6E9B1C68E0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E3FCC59-8CB3-4CAA-A117-DCEC76A12B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2B5BBC8-2385-4E54-A1D9-A97DE3B4E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50C22-B75A-416B-B3B8-21C464E84B16}" type="datetimeFigureOut">
              <a:rPr lang="fr-CA" smtClean="0"/>
              <a:t>2021-04-29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8B35D77-303E-4E61-92E4-27D558E711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4AAEF78-F619-4D3C-A11A-4A6DDDE339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A5FD3-1D45-4415-9970-7849E9CDEBB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8797609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E922EAC-EB88-4283-BC14-5E88B3896C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0718F54-4D4D-48D0-BC55-707A8CD826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B7B43F9-25AC-41C7-A420-C4BCA9EA83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50C22-B75A-416B-B3B8-21C464E84B16}" type="datetimeFigureOut">
              <a:rPr lang="fr-CA" smtClean="0"/>
              <a:t>2021-04-29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64B4C31-353A-4C78-AF78-E4F757E8C0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5E56D0F-A9A7-4DD9-B01F-D64E3AD1C8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A5FD3-1D45-4415-9970-7849E9CDEBB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9062934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1FF224B-5FFA-4909-8DC5-88B235A539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22E831C-3368-456B-9252-E08762DDA4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AD310C05-EF0D-4336-9CCE-13BBD945EF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2699EF0-613A-43E2-BA26-DB4CB2DFA2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50C22-B75A-416B-B3B8-21C464E84B16}" type="datetimeFigureOut">
              <a:rPr lang="fr-CA" smtClean="0"/>
              <a:t>2021-04-29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2880D325-BB56-4FAF-AEAD-3994307486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65D93F7-CF20-495B-8D08-0624D47D6C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A5FD3-1D45-4415-9970-7849E9CDEBB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1740423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1E1A8AA-8F28-4FB2-A913-89EEBBA9E0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7266F19-7E15-46D8-AD8E-2E1CF030AE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C9A8A54E-1573-479A-A6AF-0AE74CF884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2A311A77-962B-48B0-ABCD-479ACAD70D8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2C9C6F55-4325-43AB-9867-8352A68AC5C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750A495F-9E2D-4C31-B3BF-55411D8598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50C22-B75A-416B-B3B8-21C464E84B16}" type="datetimeFigureOut">
              <a:rPr lang="fr-CA" smtClean="0"/>
              <a:t>2021-04-29</a:t>
            </a:fld>
            <a:endParaRPr lang="fr-CA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2AB7445E-CC12-4352-8423-6F38C7F45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3D162163-1D1E-4308-AD43-36A529CBD4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A5FD3-1D45-4415-9970-7849E9CDEBB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9034688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558A5B5-B772-4ADD-9A62-B66520BFDE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421A64A0-65BA-4CB9-AB29-0FBFEB5A34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50C22-B75A-416B-B3B8-21C464E84B16}" type="datetimeFigureOut">
              <a:rPr lang="fr-CA" smtClean="0"/>
              <a:t>2021-04-29</a:t>
            </a:fld>
            <a:endParaRPr lang="fr-CA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4CB12206-C5DB-4B71-9749-1188C85B5C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A91C91F9-55BF-4028-A609-0C057EF383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A5FD3-1D45-4415-9970-7849E9CDEBB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0018842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9C705292-3E15-4819-84B5-F878AA28B3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50C22-B75A-416B-B3B8-21C464E84B16}" type="datetimeFigureOut">
              <a:rPr lang="fr-CA" smtClean="0"/>
              <a:t>2021-04-29</a:t>
            </a:fld>
            <a:endParaRPr lang="fr-CA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C9EDED55-C7F9-48EF-93F6-3934E37288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78CD9451-31F1-4587-B622-3085902D58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A5FD3-1D45-4415-9970-7849E9CDEBB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6266220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D1868E0-A078-4FB0-A8F4-364218328E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66E3EBA-B075-433E-8E57-5E7C42388A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C2F8DC92-ACB4-4636-92E9-F651593185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740832C-32E3-4E04-9EBB-73DBA06B39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50C22-B75A-416B-B3B8-21C464E84B16}" type="datetimeFigureOut">
              <a:rPr lang="fr-CA" smtClean="0"/>
              <a:t>2021-04-29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2951090A-AC21-4613-A74E-D80037F221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4FEF241-34FB-4309-8873-D987144C8B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A5FD3-1D45-4415-9970-7849E9CDEBB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2440362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C85E6A1-4BBC-49CD-B99C-7DF93A5FA2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B90ABE57-11AF-4C19-9313-9B77D01EEBA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8F4BB0B6-A54A-4CBA-9CF4-39345C529A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8F28ACE7-02DC-4302-94F4-6AE1428784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50C22-B75A-416B-B3B8-21C464E84B16}" type="datetimeFigureOut">
              <a:rPr lang="fr-CA" smtClean="0"/>
              <a:t>2021-04-29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BDCDE13-26FF-4A1A-8778-0F7EFCDE25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87C059E-9E51-4BA1-867B-0CA955703E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A5FD3-1D45-4415-9970-7849E9CDEBB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9237165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B1787B3D-FBF9-4534-831D-92DB34FC16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ADBEB32-94E0-4CA7-9745-CADB1CECC1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1E28127-B7E6-4911-8B78-D665D411C56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050C22-B75A-416B-B3B8-21C464E84B16}" type="datetimeFigureOut">
              <a:rPr lang="fr-CA" smtClean="0"/>
              <a:t>2021-04-29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F5B6DAA-75D9-4C53-8F7E-C4BE9C57CD2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0BDBF2F-B1B6-4D0E-B333-6AB923FA149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3A5FD3-1D45-4415-9970-7849E9CDEBB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1230228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7" Type="http://schemas.openxmlformats.org/officeDocument/2006/relationships/image" Target="../media/image2.png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image" Target="../media/image1.jpg"/><Relationship Id="rId5" Type="http://schemas.openxmlformats.org/officeDocument/2006/relationships/slideLayout" Target="../slideLayouts/slideLayout1.xml"/><Relationship Id="rId4" Type="http://schemas.openxmlformats.org/officeDocument/2006/relationships/tags" Target="../tags/tag4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.xml"/><Relationship Id="rId3" Type="http://schemas.openxmlformats.org/officeDocument/2006/relationships/tags" Target="../tags/tag7.xml"/><Relationship Id="rId7" Type="http://schemas.openxmlformats.org/officeDocument/2006/relationships/tags" Target="../tags/tag11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10" Type="http://schemas.openxmlformats.org/officeDocument/2006/relationships/image" Target="../media/image2.png"/><Relationship Id="rId4" Type="http://schemas.openxmlformats.org/officeDocument/2006/relationships/tags" Target="../tags/tag8.xml"/><Relationship Id="rId9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.xml"/><Relationship Id="rId3" Type="http://schemas.openxmlformats.org/officeDocument/2006/relationships/tags" Target="../tags/tag14.xml"/><Relationship Id="rId7" Type="http://schemas.openxmlformats.org/officeDocument/2006/relationships/tags" Target="../tags/tag18.xml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6" Type="http://schemas.openxmlformats.org/officeDocument/2006/relationships/tags" Target="../tags/tag17.xml"/><Relationship Id="rId5" Type="http://schemas.openxmlformats.org/officeDocument/2006/relationships/tags" Target="../tags/tag16.xml"/><Relationship Id="rId10" Type="http://schemas.openxmlformats.org/officeDocument/2006/relationships/image" Target="../media/image2.png"/><Relationship Id="rId4" Type="http://schemas.openxmlformats.org/officeDocument/2006/relationships/tags" Target="../tags/tag15.xml"/><Relationship Id="rId9" Type="http://schemas.openxmlformats.org/officeDocument/2006/relationships/image" Target="../media/image1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21.xml"/><Relationship Id="rId7" Type="http://schemas.openxmlformats.org/officeDocument/2006/relationships/image" Target="../media/image2.png"/><Relationship Id="rId2" Type="http://schemas.openxmlformats.org/officeDocument/2006/relationships/tags" Target="../tags/tag20.xml"/><Relationship Id="rId1" Type="http://schemas.openxmlformats.org/officeDocument/2006/relationships/tags" Target="../tags/tag19.xml"/><Relationship Id="rId6" Type="http://schemas.openxmlformats.org/officeDocument/2006/relationships/image" Target="../media/image1.jpg"/><Relationship Id="rId5" Type="http://schemas.openxmlformats.org/officeDocument/2006/relationships/slideLayout" Target="../slideLayouts/slideLayout1.xml"/><Relationship Id="rId4" Type="http://schemas.openxmlformats.org/officeDocument/2006/relationships/tags" Target="../tags/tag2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25.xml"/><Relationship Id="rId7" Type="http://schemas.openxmlformats.org/officeDocument/2006/relationships/image" Target="../media/image2.png"/><Relationship Id="rId2" Type="http://schemas.openxmlformats.org/officeDocument/2006/relationships/tags" Target="../tags/tag24.xml"/><Relationship Id="rId1" Type="http://schemas.openxmlformats.org/officeDocument/2006/relationships/tags" Target="../tags/tag23.xml"/><Relationship Id="rId6" Type="http://schemas.openxmlformats.org/officeDocument/2006/relationships/image" Target="../media/image1.jpg"/><Relationship Id="rId5" Type="http://schemas.openxmlformats.org/officeDocument/2006/relationships/slideLayout" Target="../slideLayouts/slideLayout1.xml"/><Relationship Id="rId4" Type="http://schemas.openxmlformats.org/officeDocument/2006/relationships/tags" Target="../tags/tag2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29.xml"/><Relationship Id="rId7" Type="http://schemas.openxmlformats.org/officeDocument/2006/relationships/image" Target="../media/image2.png"/><Relationship Id="rId2" Type="http://schemas.openxmlformats.org/officeDocument/2006/relationships/tags" Target="../tags/tag28.xml"/><Relationship Id="rId1" Type="http://schemas.openxmlformats.org/officeDocument/2006/relationships/tags" Target="../tags/tag27.xml"/><Relationship Id="rId6" Type="http://schemas.openxmlformats.org/officeDocument/2006/relationships/image" Target="../media/image1.jpg"/><Relationship Id="rId5" Type="http://schemas.openxmlformats.org/officeDocument/2006/relationships/slideLayout" Target="../slideLayouts/slideLayout1.xml"/><Relationship Id="rId4" Type="http://schemas.openxmlformats.org/officeDocument/2006/relationships/tags" Target="../tags/tag30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g"/><Relationship Id="rId3" Type="http://schemas.openxmlformats.org/officeDocument/2006/relationships/tags" Target="../tags/tag33.xml"/><Relationship Id="rId7" Type="http://schemas.openxmlformats.org/officeDocument/2006/relationships/slideLayout" Target="../slideLayouts/slideLayout1.xml"/><Relationship Id="rId2" Type="http://schemas.openxmlformats.org/officeDocument/2006/relationships/tags" Target="../tags/tag32.xml"/><Relationship Id="rId1" Type="http://schemas.openxmlformats.org/officeDocument/2006/relationships/tags" Target="../tags/tag31.xml"/><Relationship Id="rId6" Type="http://schemas.openxmlformats.org/officeDocument/2006/relationships/tags" Target="../tags/tag36.xml"/><Relationship Id="rId5" Type="http://schemas.openxmlformats.org/officeDocument/2006/relationships/tags" Target="../tags/tag35.xml"/><Relationship Id="rId4" Type="http://schemas.openxmlformats.org/officeDocument/2006/relationships/tags" Target="../tags/tag34.xml"/><Relationship Id="rId9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tags" Target="../tags/tag39.xml"/><Relationship Id="rId7" Type="http://schemas.openxmlformats.org/officeDocument/2006/relationships/image" Target="../media/image1.jpg"/><Relationship Id="rId2" Type="http://schemas.openxmlformats.org/officeDocument/2006/relationships/tags" Target="../tags/tag38.xml"/><Relationship Id="rId1" Type="http://schemas.openxmlformats.org/officeDocument/2006/relationships/tags" Target="../tags/tag37.xml"/><Relationship Id="rId6" Type="http://schemas.openxmlformats.org/officeDocument/2006/relationships/slideLayout" Target="../slideLayouts/slideLayout1.xml"/><Relationship Id="rId5" Type="http://schemas.openxmlformats.org/officeDocument/2006/relationships/tags" Target="../tags/tag41.xml"/><Relationship Id="rId4" Type="http://schemas.openxmlformats.org/officeDocument/2006/relationships/tags" Target="../tags/tag4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>
            <a:extLst>
              <a:ext uri="{FF2B5EF4-FFF2-40B4-BE49-F238E27FC236}">
                <a16:creationId xmlns:a16="http://schemas.microsoft.com/office/drawing/2014/main" id="{6FFDF769-D075-4EC5-AC22-BDBF53FA897E}"/>
              </a:ext>
            </a:extLst>
          </p:cNvPr>
          <p:cNvPicPr/>
          <p:nvPr>
            <p:custDataLst>
              <p:tags r:id="rId1"/>
            </p:custDataLst>
          </p:nvPr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6942"/>
          <a:stretch/>
        </p:blipFill>
        <p:spPr>
          <a:xfrm>
            <a:off x="6880403" y="1"/>
            <a:ext cx="5299029" cy="895546"/>
          </a:xfrm>
          <a:prstGeom prst="rect">
            <a:avLst/>
          </a:prstGeo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E1B81719-3364-4D3E-87C7-7A07D903E9C8}"/>
              </a:ext>
            </a:extLst>
          </p:cNvPr>
          <p:cNvPicPr/>
          <p:nvPr>
            <p:custDataLst>
              <p:tags r:id="rId2"/>
            </p:custDataLst>
          </p:nvPr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965" b="35812"/>
          <a:stretch/>
        </p:blipFill>
        <p:spPr>
          <a:xfrm>
            <a:off x="0" y="895547"/>
            <a:ext cx="12192000" cy="5206924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E8D5ABA3-0B12-4234-B30F-A7675F870EAF}"/>
              </a:ext>
            </a:extLst>
          </p:cNvPr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1008" y="6102471"/>
            <a:ext cx="2569983" cy="755527"/>
          </a:xfrm>
          <a:prstGeom prst="rect">
            <a:avLst/>
          </a:prstGeom>
        </p:spPr>
      </p:pic>
      <p:sp>
        <p:nvSpPr>
          <p:cNvPr id="8" name="ZoneTexte 7">
            <a:extLst>
              <a:ext uri="{FF2B5EF4-FFF2-40B4-BE49-F238E27FC236}">
                <a16:creationId xmlns:a16="http://schemas.microsoft.com/office/drawing/2014/main" id="{FFF2C58A-295E-45C4-8DE6-56CB42EC310C}"/>
              </a:ext>
            </a:extLst>
          </p:cNvPr>
          <p:cNvSpPr txBox="1"/>
          <p:nvPr>
            <p:custDataLst>
              <p:tags r:id="rId4"/>
            </p:custDataLst>
          </p:nvPr>
        </p:nvSpPr>
        <p:spPr>
          <a:xfrm>
            <a:off x="1180050" y="1132514"/>
            <a:ext cx="9831897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fr-CA" sz="3600" dirty="0">
              <a:solidFill>
                <a:schemeClr val="bg1"/>
              </a:solidFill>
            </a:endParaRPr>
          </a:p>
          <a:p>
            <a:pPr algn="ctr"/>
            <a:r>
              <a:rPr lang="fr-CA" sz="4000" b="1" dirty="0">
                <a:solidFill>
                  <a:schemeClr val="bg1"/>
                </a:solidFill>
              </a:rPr>
              <a:t>Principales mesures sanitaires en vigueur</a:t>
            </a:r>
          </a:p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fr-CA" sz="3600" dirty="0">
                <a:solidFill>
                  <a:schemeClr val="bg1"/>
                </a:solidFill>
              </a:rPr>
              <a:t>à la Faculté de génie</a:t>
            </a:r>
          </a:p>
          <a:p>
            <a:pPr algn="ctr"/>
            <a:endParaRPr lang="fr-CA" sz="3600" dirty="0">
              <a:solidFill>
                <a:schemeClr val="bg1"/>
              </a:solidFill>
            </a:endParaRPr>
          </a:p>
          <a:p>
            <a:pPr algn="ctr"/>
            <a:endParaRPr lang="fr-CA" sz="3600" dirty="0">
              <a:solidFill>
                <a:schemeClr val="bg1"/>
              </a:solidFill>
            </a:endParaRPr>
          </a:p>
          <a:p>
            <a:pPr algn="ctr"/>
            <a:endParaRPr lang="fr-CA" sz="3600" dirty="0">
              <a:solidFill>
                <a:schemeClr val="bg1"/>
              </a:solidFill>
            </a:endParaRPr>
          </a:p>
          <a:p>
            <a:pPr algn="ctr"/>
            <a:r>
              <a:rPr lang="fr-CA" sz="2000" dirty="0">
                <a:solidFill>
                  <a:schemeClr val="bg1"/>
                </a:solidFill>
              </a:rPr>
              <a:t>Patrik Doucet, </a:t>
            </a:r>
            <a:r>
              <a:rPr lang="fr-CA" sz="2000" dirty="0" err="1">
                <a:solidFill>
                  <a:schemeClr val="bg1"/>
                </a:solidFill>
              </a:rPr>
              <a:t>ing</a:t>
            </a:r>
            <a:r>
              <a:rPr lang="fr-CA" sz="2000" dirty="0">
                <a:solidFill>
                  <a:schemeClr val="bg1"/>
                </a:solidFill>
              </a:rPr>
              <a:t>., Ph. D.</a:t>
            </a:r>
          </a:p>
          <a:p>
            <a:pPr algn="ctr"/>
            <a:r>
              <a:rPr lang="fr-CA" sz="2000" b="1" dirty="0">
                <a:solidFill>
                  <a:schemeClr val="bg1"/>
                </a:solidFill>
              </a:rPr>
              <a:t>Doyen</a:t>
            </a:r>
          </a:p>
        </p:txBody>
      </p:sp>
    </p:spTree>
    <p:extLst>
      <p:ext uri="{BB962C8B-B14F-4D97-AF65-F5344CB8AC3E}">
        <p14:creationId xmlns:p14="http://schemas.microsoft.com/office/powerpoint/2010/main" val="40895798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207"/>
    </mc:Choice>
    <mc:Fallback xmlns="">
      <p:transition spd="slow" advTm="6207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>
            <a:extLst>
              <a:ext uri="{FF2B5EF4-FFF2-40B4-BE49-F238E27FC236}">
                <a16:creationId xmlns:a16="http://schemas.microsoft.com/office/drawing/2014/main" id="{6FFDF769-D075-4EC5-AC22-BDBF53FA897E}"/>
              </a:ext>
            </a:extLst>
          </p:cNvPr>
          <p:cNvPicPr/>
          <p:nvPr>
            <p:custDataLst>
              <p:tags r:id="rId2"/>
            </p:custDataLst>
          </p:nvPr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6942"/>
          <a:stretch/>
        </p:blipFill>
        <p:spPr>
          <a:xfrm>
            <a:off x="6880403" y="1"/>
            <a:ext cx="5299029" cy="895546"/>
          </a:xfrm>
          <a:prstGeom prst="rect">
            <a:avLst/>
          </a:prstGeo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E1B81719-3364-4D3E-87C7-7A07D903E9C8}"/>
              </a:ext>
            </a:extLst>
          </p:cNvPr>
          <p:cNvPicPr/>
          <p:nvPr>
            <p:custDataLst>
              <p:tags r:id="rId3"/>
            </p:custDataLst>
          </p:nvPr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965" b="35812"/>
          <a:stretch/>
        </p:blipFill>
        <p:spPr>
          <a:xfrm>
            <a:off x="0" y="895547"/>
            <a:ext cx="12192000" cy="5206924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E8D5ABA3-0B12-4234-B30F-A7675F870EAF}"/>
              </a:ext>
            </a:extLst>
          </p:cNvPr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1008" y="6102471"/>
            <a:ext cx="2569983" cy="755527"/>
          </a:xfrm>
          <a:prstGeom prst="rect">
            <a:avLst/>
          </a:prstGeom>
        </p:spPr>
      </p:pic>
      <p:sp>
        <p:nvSpPr>
          <p:cNvPr id="8" name="ZoneTexte 7">
            <a:extLst>
              <a:ext uri="{FF2B5EF4-FFF2-40B4-BE49-F238E27FC236}">
                <a16:creationId xmlns:a16="http://schemas.microsoft.com/office/drawing/2014/main" id="{FFF2C58A-295E-45C4-8DE6-56CB42EC310C}"/>
              </a:ext>
            </a:extLst>
          </p:cNvPr>
          <p:cNvSpPr txBox="1"/>
          <p:nvPr>
            <p:custDataLst>
              <p:tags r:id="rId5"/>
            </p:custDataLst>
          </p:nvPr>
        </p:nvSpPr>
        <p:spPr>
          <a:xfrm>
            <a:off x="1180050" y="1132514"/>
            <a:ext cx="9831897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4000" b="1" dirty="0">
                <a:solidFill>
                  <a:schemeClr val="bg1"/>
                </a:solidFill>
              </a:rPr>
              <a:t>Présence de symptômes</a:t>
            </a:r>
          </a:p>
          <a:p>
            <a:pPr algn="ctr"/>
            <a:endParaRPr lang="fr-CA" sz="3600" dirty="0">
              <a:solidFill>
                <a:schemeClr val="bg1"/>
              </a:solidFill>
            </a:endParaRPr>
          </a:p>
          <a:p>
            <a:pPr marL="571500" indent="-571500" algn="ctr">
              <a:buFont typeface="Arial" panose="020B0604020202020204" pitchFamily="34" charset="0"/>
              <a:buChar char="•"/>
            </a:pPr>
            <a:r>
              <a:rPr lang="fr-CA" sz="3600" dirty="0">
                <a:solidFill>
                  <a:schemeClr val="bg1"/>
                </a:solidFill>
              </a:rPr>
              <a:t>Rester à la maison jusqu’à l’obtention</a:t>
            </a:r>
            <a:br>
              <a:rPr lang="fr-CA" sz="3600" dirty="0">
                <a:solidFill>
                  <a:schemeClr val="bg1"/>
                </a:solidFill>
              </a:rPr>
            </a:br>
            <a:r>
              <a:rPr lang="fr-CA" sz="3600" dirty="0">
                <a:solidFill>
                  <a:schemeClr val="bg1"/>
                </a:solidFill>
              </a:rPr>
              <a:t>du résultat du test</a:t>
            </a:r>
          </a:p>
          <a:p>
            <a:pPr algn="ctr"/>
            <a:r>
              <a:rPr lang="fr-CA" sz="2800" dirty="0">
                <a:solidFill>
                  <a:schemeClr val="bg1"/>
                </a:solidFill>
              </a:rPr>
              <a:t>(voir la page 		de l’UdeS)</a:t>
            </a:r>
          </a:p>
        </p:txBody>
      </p:sp>
      <p:sp>
        <p:nvSpPr>
          <p:cNvPr id="10" name="Rectangle : coins arrondis 9">
            <a:extLst>
              <a:ext uri="{FF2B5EF4-FFF2-40B4-BE49-F238E27FC236}">
                <a16:creationId xmlns:a16="http://schemas.microsoft.com/office/drawing/2014/main" id="{5A78CF45-209A-4516-AD54-159AB87D35F4}"/>
              </a:ext>
            </a:extLst>
          </p:cNvPr>
          <p:cNvSpPr/>
          <p:nvPr>
            <p:custDataLst>
              <p:tags r:id="rId6"/>
            </p:custDataLst>
          </p:nvPr>
        </p:nvSpPr>
        <p:spPr>
          <a:xfrm>
            <a:off x="5402104" y="3489960"/>
            <a:ext cx="1702595" cy="392907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dirty="0">
                <a:solidFill>
                  <a:srgbClr val="FF0000"/>
                </a:solidFill>
              </a:rPr>
              <a:t>CORONAVIRUS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EDE70DB2-B5CF-4202-8DA9-D03DED2659EC}"/>
              </a:ext>
            </a:extLst>
          </p:cNvPr>
          <p:cNvSpPr txBox="1"/>
          <p:nvPr>
            <p:custDataLst>
              <p:tags r:id="rId7"/>
            </p:custDataLst>
          </p:nvPr>
        </p:nvSpPr>
        <p:spPr>
          <a:xfrm>
            <a:off x="1180050" y="4156525"/>
            <a:ext cx="983189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 algn="ctr">
              <a:spcBef>
                <a:spcPts val="180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fr-CA" sz="3600" dirty="0">
                <a:solidFill>
                  <a:schemeClr val="bg1"/>
                </a:solidFill>
              </a:rPr>
              <a:t>Remplir rapidement le formulaire</a:t>
            </a:r>
            <a:br>
              <a:rPr lang="fr-CA" sz="3600" dirty="0">
                <a:solidFill>
                  <a:schemeClr val="bg1"/>
                </a:solidFill>
              </a:rPr>
            </a:br>
            <a:r>
              <a:rPr lang="fr-CA" sz="3600" dirty="0">
                <a:solidFill>
                  <a:schemeClr val="bg1"/>
                </a:solidFill>
              </a:rPr>
              <a:t>de déclaration COVID-19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723208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7659"/>
    </mc:Choice>
    <mc:Fallback xmlns="">
      <p:transition spd="slow" advTm="17659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 animBg="1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>
            <a:extLst>
              <a:ext uri="{FF2B5EF4-FFF2-40B4-BE49-F238E27FC236}">
                <a16:creationId xmlns:a16="http://schemas.microsoft.com/office/drawing/2014/main" id="{6FFDF769-D075-4EC5-AC22-BDBF53FA897E}"/>
              </a:ext>
            </a:extLst>
          </p:cNvPr>
          <p:cNvPicPr/>
          <p:nvPr>
            <p:custDataLst>
              <p:tags r:id="rId2"/>
            </p:custDataLst>
          </p:nvPr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6942"/>
          <a:stretch/>
        </p:blipFill>
        <p:spPr>
          <a:xfrm>
            <a:off x="6880403" y="1"/>
            <a:ext cx="5299029" cy="895546"/>
          </a:xfrm>
          <a:prstGeom prst="rect">
            <a:avLst/>
          </a:prstGeo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E1B81719-3364-4D3E-87C7-7A07D903E9C8}"/>
              </a:ext>
            </a:extLst>
          </p:cNvPr>
          <p:cNvPicPr/>
          <p:nvPr>
            <p:custDataLst>
              <p:tags r:id="rId3"/>
            </p:custDataLst>
          </p:nvPr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965" b="35812"/>
          <a:stretch/>
        </p:blipFill>
        <p:spPr>
          <a:xfrm>
            <a:off x="0" y="895547"/>
            <a:ext cx="12192000" cy="5206924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E8D5ABA3-0B12-4234-B30F-A7675F870EAF}"/>
              </a:ext>
            </a:extLst>
          </p:cNvPr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1008" y="6102471"/>
            <a:ext cx="2569983" cy="755527"/>
          </a:xfrm>
          <a:prstGeom prst="rect">
            <a:avLst/>
          </a:prstGeom>
        </p:spPr>
      </p:pic>
      <p:sp>
        <p:nvSpPr>
          <p:cNvPr id="8" name="ZoneTexte 7">
            <a:extLst>
              <a:ext uri="{FF2B5EF4-FFF2-40B4-BE49-F238E27FC236}">
                <a16:creationId xmlns:a16="http://schemas.microsoft.com/office/drawing/2014/main" id="{FFF2C58A-295E-45C4-8DE6-56CB42EC310C}"/>
              </a:ext>
            </a:extLst>
          </p:cNvPr>
          <p:cNvSpPr txBox="1"/>
          <p:nvPr>
            <p:custDataLst>
              <p:tags r:id="rId5"/>
            </p:custDataLst>
          </p:nvPr>
        </p:nvSpPr>
        <p:spPr>
          <a:xfrm>
            <a:off x="1180050" y="4687524"/>
            <a:ext cx="983189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 algn="ctr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fr-CA" sz="3600" dirty="0">
                <a:solidFill>
                  <a:schemeClr val="bg1"/>
                </a:solidFill>
              </a:rPr>
              <a:t>Le porter correctement</a:t>
            </a:r>
            <a:br>
              <a:rPr lang="fr-CA" sz="3600" dirty="0">
                <a:solidFill>
                  <a:schemeClr val="bg1"/>
                </a:solidFill>
              </a:rPr>
            </a:br>
            <a:r>
              <a:rPr lang="fr-CA" sz="2800" dirty="0">
                <a:solidFill>
                  <a:schemeClr val="bg1"/>
                </a:solidFill>
              </a:rPr>
              <a:t>(doit couvrir le nez </a:t>
            </a:r>
            <a:r>
              <a:rPr lang="fr-CA" sz="2800" b="1" dirty="0">
                <a:solidFill>
                  <a:schemeClr val="bg1"/>
                </a:solidFill>
              </a:rPr>
              <a:t>et</a:t>
            </a:r>
            <a:r>
              <a:rPr lang="fr-CA" sz="2800" dirty="0">
                <a:solidFill>
                  <a:schemeClr val="bg1"/>
                </a:solidFill>
              </a:rPr>
              <a:t> la bouche)</a:t>
            </a:r>
            <a:endParaRPr lang="fr-CA" sz="3600" dirty="0">
              <a:solidFill>
                <a:schemeClr val="bg1"/>
              </a:solidFill>
            </a:endParaRP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4E26EA05-D337-4006-88FE-19C234C8B4A8}"/>
              </a:ext>
            </a:extLst>
          </p:cNvPr>
          <p:cNvSpPr txBox="1"/>
          <p:nvPr>
            <p:custDataLst>
              <p:tags r:id="rId6"/>
            </p:custDataLst>
          </p:nvPr>
        </p:nvSpPr>
        <p:spPr>
          <a:xfrm>
            <a:off x="1180050" y="1123991"/>
            <a:ext cx="9831897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4000" b="1" dirty="0">
                <a:solidFill>
                  <a:schemeClr val="bg1"/>
                </a:solidFill>
              </a:rPr>
              <a:t>Port du masque de procédure obligatoire</a:t>
            </a:r>
          </a:p>
          <a:p>
            <a:pPr algn="ctr"/>
            <a:r>
              <a:rPr lang="fr-CA" sz="2800" dirty="0">
                <a:solidFill>
                  <a:schemeClr val="bg1"/>
                </a:solidFill>
              </a:rPr>
              <a:t>(fournis gratuitement)</a:t>
            </a:r>
            <a:endParaRPr lang="fr-CA" sz="4000" dirty="0">
              <a:solidFill>
                <a:schemeClr val="bg1"/>
              </a:solidFill>
            </a:endParaRP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DE549D46-B702-40B9-8608-8B6911AD4850}"/>
              </a:ext>
            </a:extLst>
          </p:cNvPr>
          <p:cNvSpPr txBox="1"/>
          <p:nvPr>
            <p:custDataLst>
              <p:tags r:id="rId7"/>
            </p:custDataLst>
          </p:nvPr>
        </p:nvSpPr>
        <p:spPr>
          <a:xfrm>
            <a:off x="1180049" y="2317644"/>
            <a:ext cx="9831897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 algn="ctr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fr-CA" sz="3600" dirty="0">
                <a:solidFill>
                  <a:schemeClr val="bg1"/>
                </a:solidFill>
              </a:rPr>
              <a:t>Le porter en tout temps, partout</a:t>
            </a:r>
          </a:p>
          <a:p>
            <a:pPr algn="ctr"/>
            <a:r>
              <a:rPr lang="fr-CA" sz="2800" dirty="0">
                <a:solidFill>
                  <a:schemeClr val="bg1"/>
                </a:solidFill>
              </a:rPr>
              <a:t>(durant les cours, exercices dirigés, examens, travaux</a:t>
            </a:r>
            <a:br>
              <a:rPr lang="fr-CA" sz="2800" dirty="0">
                <a:solidFill>
                  <a:schemeClr val="bg1"/>
                </a:solidFill>
              </a:rPr>
            </a:br>
            <a:r>
              <a:rPr lang="fr-CA" sz="2800" dirty="0">
                <a:solidFill>
                  <a:schemeClr val="bg1"/>
                </a:solidFill>
              </a:rPr>
              <a:t>pratiques, labos d’informatique, travaux d’équipe;</a:t>
            </a:r>
          </a:p>
          <a:p>
            <a:pPr algn="ctr"/>
            <a:r>
              <a:rPr lang="fr-CA" sz="2800" dirty="0">
                <a:solidFill>
                  <a:schemeClr val="bg1"/>
                </a:solidFill>
              </a:rPr>
              <a:t>même si vous êtes seule ou seul dans l’espace;</a:t>
            </a:r>
            <a:br>
              <a:rPr lang="fr-CA" sz="2800" dirty="0">
                <a:solidFill>
                  <a:schemeClr val="bg1"/>
                </a:solidFill>
              </a:rPr>
            </a:br>
            <a:r>
              <a:rPr lang="fr-CA" sz="2800" dirty="0">
                <a:solidFill>
                  <a:schemeClr val="bg1"/>
                </a:solidFill>
              </a:rPr>
              <a:t>seule exception : pour manger)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762398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2093"/>
    </mc:Choice>
    <mc:Fallback xmlns="">
      <p:transition spd="slow" advTm="32093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6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>
            <a:extLst>
              <a:ext uri="{FF2B5EF4-FFF2-40B4-BE49-F238E27FC236}">
                <a16:creationId xmlns:a16="http://schemas.microsoft.com/office/drawing/2014/main" id="{6FFDF769-D075-4EC5-AC22-BDBF53FA897E}"/>
              </a:ext>
            </a:extLst>
          </p:cNvPr>
          <p:cNvPicPr/>
          <p:nvPr>
            <p:custDataLst>
              <p:tags r:id="rId1"/>
            </p:custDataLst>
          </p:nvPr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6942"/>
          <a:stretch/>
        </p:blipFill>
        <p:spPr>
          <a:xfrm>
            <a:off x="6880403" y="1"/>
            <a:ext cx="5299029" cy="895546"/>
          </a:xfrm>
          <a:prstGeom prst="rect">
            <a:avLst/>
          </a:prstGeo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E1B81719-3364-4D3E-87C7-7A07D903E9C8}"/>
              </a:ext>
            </a:extLst>
          </p:cNvPr>
          <p:cNvPicPr/>
          <p:nvPr>
            <p:custDataLst>
              <p:tags r:id="rId2"/>
            </p:custDataLst>
          </p:nvPr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965" b="35812"/>
          <a:stretch/>
        </p:blipFill>
        <p:spPr>
          <a:xfrm>
            <a:off x="0" y="895547"/>
            <a:ext cx="12192000" cy="5206924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E8D5ABA3-0B12-4234-B30F-A7675F870EAF}"/>
              </a:ext>
            </a:extLst>
          </p:cNvPr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1008" y="6102471"/>
            <a:ext cx="2569983" cy="755527"/>
          </a:xfrm>
          <a:prstGeom prst="rect">
            <a:avLst/>
          </a:prstGeom>
        </p:spPr>
      </p:pic>
      <p:sp>
        <p:nvSpPr>
          <p:cNvPr id="8" name="ZoneTexte 7">
            <a:extLst>
              <a:ext uri="{FF2B5EF4-FFF2-40B4-BE49-F238E27FC236}">
                <a16:creationId xmlns:a16="http://schemas.microsoft.com/office/drawing/2014/main" id="{FFF2C58A-295E-45C4-8DE6-56CB42EC310C}"/>
              </a:ext>
            </a:extLst>
          </p:cNvPr>
          <p:cNvSpPr txBox="1"/>
          <p:nvPr>
            <p:custDataLst>
              <p:tags r:id="rId4"/>
            </p:custDataLst>
          </p:nvPr>
        </p:nvSpPr>
        <p:spPr>
          <a:xfrm>
            <a:off x="1180050" y="1132514"/>
            <a:ext cx="9831897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4000" b="1" dirty="0">
                <a:solidFill>
                  <a:schemeClr val="bg1"/>
                </a:solidFill>
              </a:rPr>
              <a:t>Distance physique</a:t>
            </a:r>
          </a:p>
          <a:p>
            <a:pPr algn="ctr"/>
            <a:endParaRPr lang="fr-CA" sz="3600" dirty="0">
              <a:solidFill>
                <a:schemeClr val="bg1"/>
              </a:solidFill>
            </a:endParaRPr>
          </a:p>
          <a:p>
            <a:pPr marL="571500" indent="-571500" algn="ctr">
              <a:buFont typeface="Arial" panose="020B0604020202020204" pitchFamily="34" charset="0"/>
              <a:buChar char="•"/>
            </a:pPr>
            <a:r>
              <a:rPr lang="fr-CA" sz="3600" dirty="0">
                <a:solidFill>
                  <a:schemeClr val="bg1"/>
                </a:solidFill>
              </a:rPr>
              <a:t>Garder une bonne distance (2m),</a:t>
            </a:r>
            <a:br>
              <a:rPr lang="fr-CA" sz="3600" dirty="0">
                <a:solidFill>
                  <a:schemeClr val="bg1"/>
                </a:solidFill>
              </a:rPr>
            </a:br>
            <a:r>
              <a:rPr lang="fr-CA" sz="3600" dirty="0">
                <a:solidFill>
                  <a:schemeClr val="bg1"/>
                </a:solidFill>
              </a:rPr>
              <a:t>même si vous portez votre masque</a:t>
            </a:r>
            <a:br>
              <a:rPr lang="fr-CA" sz="3600" dirty="0">
                <a:solidFill>
                  <a:schemeClr val="bg1"/>
                </a:solidFill>
              </a:rPr>
            </a:br>
            <a:r>
              <a:rPr lang="fr-CA" sz="2800" dirty="0">
                <a:solidFill>
                  <a:schemeClr val="bg1"/>
                </a:solidFill>
              </a:rPr>
              <a:t>(sauf lorsque l’activité requiert d’être à proximité)</a:t>
            </a:r>
            <a:endParaRPr lang="fr-CA" sz="3600" dirty="0">
              <a:solidFill>
                <a:schemeClr val="bg1"/>
              </a:solidFill>
            </a:endParaRPr>
          </a:p>
          <a:p>
            <a:pPr marL="571500" indent="-571500" algn="ctr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fr-CA" sz="3600" dirty="0">
                <a:solidFill>
                  <a:schemeClr val="bg1"/>
                </a:solidFill>
              </a:rPr>
              <a:t>Éviter les attroupements</a:t>
            </a:r>
          </a:p>
        </p:txBody>
      </p:sp>
    </p:spTree>
    <p:extLst>
      <p:ext uri="{BB962C8B-B14F-4D97-AF65-F5344CB8AC3E}">
        <p14:creationId xmlns:p14="http://schemas.microsoft.com/office/powerpoint/2010/main" val="18202995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1092"/>
    </mc:Choice>
    <mc:Fallback xmlns="">
      <p:transition spd="slow" advTm="21092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>
            <a:extLst>
              <a:ext uri="{FF2B5EF4-FFF2-40B4-BE49-F238E27FC236}">
                <a16:creationId xmlns:a16="http://schemas.microsoft.com/office/drawing/2014/main" id="{6FFDF769-D075-4EC5-AC22-BDBF53FA897E}"/>
              </a:ext>
            </a:extLst>
          </p:cNvPr>
          <p:cNvPicPr/>
          <p:nvPr>
            <p:custDataLst>
              <p:tags r:id="rId1"/>
            </p:custDataLst>
          </p:nvPr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6942"/>
          <a:stretch/>
        </p:blipFill>
        <p:spPr>
          <a:xfrm>
            <a:off x="6880403" y="1"/>
            <a:ext cx="5299029" cy="895546"/>
          </a:xfrm>
          <a:prstGeom prst="rect">
            <a:avLst/>
          </a:prstGeo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E1B81719-3364-4D3E-87C7-7A07D903E9C8}"/>
              </a:ext>
            </a:extLst>
          </p:cNvPr>
          <p:cNvPicPr/>
          <p:nvPr>
            <p:custDataLst>
              <p:tags r:id="rId2"/>
            </p:custDataLst>
          </p:nvPr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965" b="35812"/>
          <a:stretch/>
        </p:blipFill>
        <p:spPr>
          <a:xfrm>
            <a:off x="0" y="895547"/>
            <a:ext cx="12192000" cy="5206924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E8D5ABA3-0B12-4234-B30F-A7675F870EAF}"/>
              </a:ext>
            </a:extLst>
          </p:cNvPr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1008" y="6102471"/>
            <a:ext cx="2569983" cy="755527"/>
          </a:xfrm>
          <a:prstGeom prst="rect">
            <a:avLst/>
          </a:prstGeom>
        </p:spPr>
      </p:pic>
      <p:sp>
        <p:nvSpPr>
          <p:cNvPr id="8" name="ZoneTexte 7">
            <a:extLst>
              <a:ext uri="{FF2B5EF4-FFF2-40B4-BE49-F238E27FC236}">
                <a16:creationId xmlns:a16="http://schemas.microsoft.com/office/drawing/2014/main" id="{FFF2C58A-295E-45C4-8DE6-56CB42EC310C}"/>
              </a:ext>
            </a:extLst>
          </p:cNvPr>
          <p:cNvSpPr txBox="1"/>
          <p:nvPr>
            <p:custDataLst>
              <p:tags r:id="rId4"/>
            </p:custDataLst>
          </p:nvPr>
        </p:nvSpPr>
        <p:spPr>
          <a:xfrm>
            <a:off x="1180050" y="1132514"/>
            <a:ext cx="9831897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4000" b="1" dirty="0">
                <a:solidFill>
                  <a:schemeClr val="bg1"/>
                </a:solidFill>
              </a:rPr>
              <a:t>Renforcement de l’hygiène</a:t>
            </a:r>
          </a:p>
          <a:p>
            <a:pPr algn="ctr"/>
            <a:endParaRPr lang="fr-CA" sz="3600" dirty="0">
              <a:solidFill>
                <a:schemeClr val="bg1"/>
              </a:solidFill>
            </a:endParaRPr>
          </a:p>
          <a:p>
            <a:pPr marL="571500" indent="-571500" algn="ctr">
              <a:buFont typeface="Arial" panose="020B0604020202020204" pitchFamily="34" charset="0"/>
              <a:buChar char="•"/>
            </a:pPr>
            <a:r>
              <a:rPr lang="fr-CA" sz="3600" dirty="0">
                <a:solidFill>
                  <a:schemeClr val="bg1"/>
                </a:solidFill>
              </a:rPr>
              <a:t>Désinfecter fréquemment les mains</a:t>
            </a:r>
          </a:p>
          <a:p>
            <a:pPr algn="ctr"/>
            <a:r>
              <a:rPr lang="fr-CA" sz="2800" dirty="0">
                <a:solidFill>
                  <a:schemeClr val="bg1"/>
                </a:solidFill>
              </a:rPr>
              <a:t>(en entrant et en sortant d’un espace,</a:t>
            </a:r>
            <a:br>
              <a:rPr lang="fr-CA" sz="2800" dirty="0">
                <a:solidFill>
                  <a:schemeClr val="bg1"/>
                </a:solidFill>
              </a:rPr>
            </a:br>
            <a:r>
              <a:rPr lang="fr-CA" sz="2800" dirty="0">
                <a:solidFill>
                  <a:schemeClr val="bg1"/>
                </a:solidFill>
              </a:rPr>
              <a:t>avant de manger et après,</a:t>
            </a:r>
            <a:br>
              <a:rPr lang="fr-CA" sz="2800" dirty="0">
                <a:solidFill>
                  <a:schemeClr val="bg1"/>
                </a:solidFill>
              </a:rPr>
            </a:br>
            <a:r>
              <a:rPr lang="fr-CA" sz="2800" dirty="0">
                <a:solidFill>
                  <a:schemeClr val="bg1"/>
                </a:solidFill>
              </a:rPr>
              <a:t>après s’être mouché, etc.)</a:t>
            </a:r>
          </a:p>
          <a:p>
            <a:pPr marL="571500" indent="-571500" algn="ctr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fr-CA" sz="3600" dirty="0">
                <a:solidFill>
                  <a:schemeClr val="bg1"/>
                </a:solidFill>
              </a:rPr>
              <a:t>Éternuer dans le coude</a:t>
            </a:r>
          </a:p>
        </p:txBody>
      </p:sp>
    </p:spTree>
    <p:extLst>
      <p:ext uri="{BB962C8B-B14F-4D97-AF65-F5344CB8AC3E}">
        <p14:creationId xmlns:p14="http://schemas.microsoft.com/office/powerpoint/2010/main" val="14639877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758"/>
    </mc:Choice>
    <mc:Fallback xmlns="">
      <p:transition spd="slow" advTm="12758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>
            <a:extLst>
              <a:ext uri="{FF2B5EF4-FFF2-40B4-BE49-F238E27FC236}">
                <a16:creationId xmlns:a16="http://schemas.microsoft.com/office/drawing/2014/main" id="{6FFDF769-D075-4EC5-AC22-BDBF53FA897E}"/>
              </a:ext>
            </a:extLst>
          </p:cNvPr>
          <p:cNvPicPr/>
          <p:nvPr>
            <p:custDataLst>
              <p:tags r:id="rId1"/>
            </p:custDataLst>
          </p:nvPr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6942"/>
          <a:stretch/>
        </p:blipFill>
        <p:spPr>
          <a:xfrm>
            <a:off x="6880403" y="1"/>
            <a:ext cx="5299029" cy="895546"/>
          </a:xfrm>
          <a:prstGeom prst="rect">
            <a:avLst/>
          </a:prstGeo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E1B81719-3364-4D3E-87C7-7A07D903E9C8}"/>
              </a:ext>
            </a:extLst>
          </p:cNvPr>
          <p:cNvPicPr/>
          <p:nvPr>
            <p:custDataLst>
              <p:tags r:id="rId2"/>
            </p:custDataLst>
          </p:nvPr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965" b="35812"/>
          <a:stretch/>
        </p:blipFill>
        <p:spPr>
          <a:xfrm>
            <a:off x="0" y="895547"/>
            <a:ext cx="12192000" cy="5206924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E8D5ABA3-0B12-4234-B30F-A7675F870EAF}"/>
              </a:ext>
            </a:extLst>
          </p:cNvPr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1008" y="6102471"/>
            <a:ext cx="2569983" cy="755527"/>
          </a:xfrm>
          <a:prstGeom prst="rect">
            <a:avLst/>
          </a:prstGeom>
        </p:spPr>
      </p:pic>
      <p:sp>
        <p:nvSpPr>
          <p:cNvPr id="8" name="ZoneTexte 7">
            <a:extLst>
              <a:ext uri="{FF2B5EF4-FFF2-40B4-BE49-F238E27FC236}">
                <a16:creationId xmlns:a16="http://schemas.microsoft.com/office/drawing/2014/main" id="{FFF2C58A-295E-45C4-8DE6-56CB42EC310C}"/>
              </a:ext>
            </a:extLst>
          </p:cNvPr>
          <p:cNvSpPr txBox="1"/>
          <p:nvPr>
            <p:custDataLst>
              <p:tags r:id="rId4"/>
            </p:custDataLst>
          </p:nvPr>
        </p:nvSpPr>
        <p:spPr>
          <a:xfrm>
            <a:off x="1180050" y="1132514"/>
            <a:ext cx="9831897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4000" b="1" dirty="0">
                <a:solidFill>
                  <a:schemeClr val="bg1"/>
                </a:solidFill>
              </a:rPr>
              <a:t>Renforcement de l’hygiène</a:t>
            </a:r>
          </a:p>
          <a:p>
            <a:pPr algn="ctr"/>
            <a:endParaRPr lang="fr-CA" sz="3600" dirty="0">
              <a:solidFill>
                <a:schemeClr val="bg1"/>
              </a:solidFill>
            </a:endParaRPr>
          </a:p>
          <a:p>
            <a:pPr marL="571500" indent="-571500" algn="ctr">
              <a:buFont typeface="Arial" panose="020B0604020202020204" pitchFamily="34" charset="0"/>
              <a:buChar char="•"/>
            </a:pPr>
            <a:r>
              <a:rPr lang="fr-CA" sz="3600" dirty="0">
                <a:solidFill>
                  <a:schemeClr val="bg1"/>
                </a:solidFill>
              </a:rPr>
              <a:t>Nourriture : uniquement dans l’aire de repas</a:t>
            </a:r>
          </a:p>
          <a:p>
            <a:pPr algn="ctr"/>
            <a:r>
              <a:rPr lang="fr-CA" sz="2800" dirty="0">
                <a:solidFill>
                  <a:schemeClr val="bg1"/>
                </a:solidFill>
              </a:rPr>
              <a:t>(cafétéria, salon de l’AGEG, corridor attenant)</a:t>
            </a:r>
          </a:p>
          <a:p>
            <a:pPr marL="571500" indent="-571500" algn="ctr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fr-CA" sz="3600" dirty="0">
                <a:solidFill>
                  <a:schemeClr val="bg1"/>
                </a:solidFill>
              </a:rPr>
              <a:t>Breuvage : contenant personnel, lorsque permis</a:t>
            </a:r>
          </a:p>
        </p:txBody>
      </p:sp>
    </p:spTree>
    <p:extLst>
      <p:ext uri="{BB962C8B-B14F-4D97-AF65-F5344CB8AC3E}">
        <p14:creationId xmlns:p14="http://schemas.microsoft.com/office/powerpoint/2010/main" val="39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9072"/>
    </mc:Choice>
    <mc:Fallback xmlns="">
      <p:transition spd="slow" advTm="19072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>
            <a:extLst>
              <a:ext uri="{FF2B5EF4-FFF2-40B4-BE49-F238E27FC236}">
                <a16:creationId xmlns:a16="http://schemas.microsoft.com/office/drawing/2014/main" id="{6FFDF769-D075-4EC5-AC22-BDBF53FA897E}"/>
              </a:ext>
            </a:extLst>
          </p:cNvPr>
          <p:cNvPicPr/>
          <p:nvPr>
            <p:custDataLst>
              <p:tags r:id="rId2"/>
            </p:custDataLst>
          </p:nvPr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6942"/>
          <a:stretch/>
        </p:blipFill>
        <p:spPr>
          <a:xfrm>
            <a:off x="6880403" y="1"/>
            <a:ext cx="5299029" cy="895546"/>
          </a:xfrm>
          <a:prstGeom prst="rect">
            <a:avLst/>
          </a:prstGeo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E1B81719-3364-4D3E-87C7-7A07D903E9C8}"/>
              </a:ext>
            </a:extLst>
          </p:cNvPr>
          <p:cNvPicPr/>
          <p:nvPr>
            <p:custDataLst>
              <p:tags r:id="rId3"/>
            </p:custDataLst>
          </p:nvPr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965" b="35812"/>
          <a:stretch/>
        </p:blipFill>
        <p:spPr>
          <a:xfrm>
            <a:off x="0" y="895547"/>
            <a:ext cx="12192000" cy="5206924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E8D5ABA3-0B12-4234-B30F-A7675F870EAF}"/>
              </a:ext>
            </a:extLst>
          </p:cNvPr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1008" y="6102471"/>
            <a:ext cx="2569983" cy="755527"/>
          </a:xfrm>
          <a:prstGeom prst="rect">
            <a:avLst/>
          </a:prstGeom>
        </p:spPr>
      </p:pic>
      <p:sp>
        <p:nvSpPr>
          <p:cNvPr id="8" name="ZoneTexte 7">
            <a:extLst>
              <a:ext uri="{FF2B5EF4-FFF2-40B4-BE49-F238E27FC236}">
                <a16:creationId xmlns:a16="http://schemas.microsoft.com/office/drawing/2014/main" id="{FFF2C58A-295E-45C4-8DE6-56CB42EC310C}"/>
              </a:ext>
            </a:extLst>
          </p:cNvPr>
          <p:cNvSpPr txBox="1"/>
          <p:nvPr>
            <p:custDataLst>
              <p:tags r:id="rId5"/>
            </p:custDataLst>
          </p:nvPr>
        </p:nvSpPr>
        <p:spPr>
          <a:xfrm>
            <a:off x="1180050" y="1132514"/>
            <a:ext cx="9831897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4000" b="1" dirty="0">
                <a:solidFill>
                  <a:schemeClr val="bg1"/>
                </a:solidFill>
              </a:rPr>
              <a:t>Une responsabilité collective</a:t>
            </a:r>
          </a:p>
          <a:p>
            <a:pPr algn="ctr"/>
            <a:endParaRPr lang="fr-CA" sz="3600" dirty="0">
              <a:solidFill>
                <a:schemeClr val="bg1"/>
              </a:solidFill>
            </a:endParaRPr>
          </a:p>
          <a:p>
            <a:pPr marL="571500" indent="-571500" algn="ctr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fr-CA" sz="3600" dirty="0">
                <a:solidFill>
                  <a:schemeClr val="bg1"/>
                </a:solidFill>
              </a:rPr>
              <a:t>Chaque membre de la communauté universitaire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1164BCC9-05BD-46B8-BE34-9B1400C515ED}"/>
              </a:ext>
            </a:extLst>
          </p:cNvPr>
          <p:cNvSpPr txBox="1"/>
          <p:nvPr>
            <p:custDataLst>
              <p:tags r:id="rId6"/>
            </p:custDataLst>
          </p:nvPr>
        </p:nvSpPr>
        <p:spPr>
          <a:xfrm>
            <a:off x="1180050" y="3306738"/>
            <a:ext cx="9831897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 algn="ctr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fr-CA" sz="3600" dirty="0">
                <a:solidFill>
                  <a:schemeClr val="bg1"/>
                </a:solidFill>
              </a:rPr>
              <a:t>Le personnel enseignant</a:t>
            </a:r>
          </a:p>
          <a:p>
            <a:pPr marL="571500" indent="-571500" algn="ctr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fr-CA" sz="3600" dirty="0">
                <a:solidFill>
                  <a:schemeClr val="bg1"/>
                </a:solidFill>
              </a:rPr>
              <a:t>Les étudiantes et étudiants</a:t>
            </a:r>
          </a:p>
          <a:p>
            <a:pPr marL="571500" indent="-571500" algn="ctr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fr-CA" sz="3600" dirty="0">
                <a:solidFill>
                  <a:schemeClr val="bg1"/>
                </a:solidFill>
              </a:rPr>
              <a:t>Les autres personnels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716474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8614"/>
    </mc:Choice>
    <mc:Fallback xmlns="">
      <p:transition spd="slow" advTm="38614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>
            <a:extLst>
              <a:ext uri="{FF2B5EF4-FFF2-40B4-BE49-F238E27FC236}">
                <a16:creationId xmlns:a16="http://schemas.microsoft.com/office/drawing/2014/main" id="{6FFDF769-D075-4EC5-AC22-BDBF53FA897E}"/>
              </a:ext>
            </a:extLst>
          </p:cNvPr>
          <p:cNvPicPr/>
          <p:nvPr>
            <p:custDataLst>
              <p:tags r:id="rId2"/>
            </p:custDataLst>
          </p:nvPr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6942"/>
          <a:stretch/>
        </p:blipFill>
        <p:spPr>
          <a:xfrm>
            <a:off x="6880403" y="1"/>
            <a:ext cx="5299029" cy="895546"/>
          </a:xfrm>
          <a:prstGeom prst="rect">
            <a:avLst/>
          </a:prstGeo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E1B81719-3364-4D3E-87C7-7A07D903E9C8}"/>
              </a:ext>
            </a:extLst>
          </p:cNvPr>
          <p:cNvPicPr/>
          <p:nvPr>
            <p:custDataLst>
              <p:tags r:id="rId3"/>
            </p:custDataLst>
          </p:nvPr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965" b="35812"/>
          <a:stretch/>
        </p:blipFill>
        <p:spPr>
          <a:xfrm>
            <a:off x="0" y="895547"/>
            <a:ext cx="12192000" cy="5206924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E8D5ABA3-0B12-4234-B30F-A7675F870EAF}"/>
              </a:ext>
            </a:extLst>
          </p:cNvPr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1008" y="6102471"/>
            <a:ext cx="2569983" cy="755527"/>
          </a:xfrm>
          <a:prstGeom prst="rect">
            <a:avLst/>
          </a:prstGeom>
        </p:spPr>
      </p:pic>
      <p:sp>
        <p:nvSpPr>
          <p:cNvPr id="8" name="ZoneTexte 7">
            <a:extLst>
              <a:ext uri="{FF2B5EF4-FFF2-40B4-BE49-F238E27FC236}">
                <a16:creationId xmlns:a16="http://schemas.microsoft.com/office/drawing/2014/main" id="{FFF2C58A-295E-45C4-8DE6-56CB42EC310C}"/>
              </a:ext>
            </a:extLst>
          </p:cNvPr>
          <p:cNvSpPr txBox="1"/>
          <p:nvPr>
            <p:custDataLst>
              <p:tags r:id="rId5"/>
            </p:custDataLst>
          </p:nvPr>
        </p:nvSpPr>
        <p:spPr>
          <a:xfrm>
            <a:off x="1180050" y="1132514"/>
            <a:ext cx="9831897" cy="47243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4000" b="1" dirty="0">
                <a:solidFill>
                  <a:schemeClr val="bg1"/>
                </a:solidFill>
              </a:rPr>
              <a:t>Les 5 M, c’est simple !</a:t>
            </a:r>
          </a:p>
          <a:p>
            <a:pPr algn="ctr"/>
            <a:endParaRPr lang="fr-CA" sz="3600" dirty="0">
              <a:solidFill>
                <a:schemeClr val="bg1"/>
              </a:solidFill>
            </a:endParaRPr>
          </a:p>
          <a:p>
            <a:pPr marL="571500" indent="-571500" algn="ctr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CA" sz="3600" b="1" dirty="0">
                <a:solidFill>
                  <a:schemeClr val="bg1"/>
                </a:solidFill>
              </a:rPr>
              <a:t>M</a:t>
            </a:r>
            <a:r>
              <a:rPr lang="fr-CA" sz="3600" dirty="0">
                <a:solidFill>
                  <a:schemeClr val="bg1"/>
                </a:solidFill>
              </a:rPr>
              <a:t>aison si présence de symptômes</a:t>
            </a:r>
          </a:p>
          <a:p>
            <a:pPr marL="571500" indent="-571500" algn="ctr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CA" sz="3600" b="1" dirty="0">
                <a:solidFill>
                  <a:schemeClr val="bg1"/>
                </a:solidFill>
              </a:rPr>
              <a:t>M</a:t>
            </a:r>
            <a:r>
              <a:rPr lang="fr-CA" sz="3600" dirty="0">
                <a:solidFill>
                  <a:schemeClr val="bg1"/>
                </a:solidFill>
              </a:rPr>
              <a:t>asque en tout temps</a:t>
            </a:r>
          </a:p>
          <a:p>
            <a:pPr marL="571500" indent="-571500" algn="ctr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CA" sz="3600" dirty="0">
                <a:solidFill>
                  <a:schemeClr val="bg1"/>
                </a:solidFill>
              </a:rPr>
              <a:t>2 </a:t>
            </a:r>
            <a:r>
              <a:rPr lang="fr-CA" sz="3600" b="1" dirty="0">
                <a:solidFill>
                  <a:schemeClr val="bg1"/>
                </a:solidFill>
              </a:rPr>
              <a:t>M</a:t>
            </a:r>
            <a:r>
              <a:rPr lang="fr-CA" sz="3600" dirty="0">
                <a:solidFill>
                  <a:schemeClr val="bg1"/>
                </a:solidFill>
              </a:rPr>
              <a:t>ètres de distance autant que possible</a:t>
            </a:r>
          </a:p>
          <a:p>
            <a:pPr marL="571500" indent="-571500" algn="ctr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CA" sz="3600" b="1" dirty="0">
                <a:solidFill>
                  <a:schemeClr val="bg1"/>
                </a:solidFill>
              </a:rPr>
              <a:t>M</a:t>
            </a:r>
            <a:r>
              <a:rPr lang="fr-CA" sz="3600" dirty="0">
                <a:solidFill>
                  <a:schemeClr val="bg1"/>
                </a:solidFill>
              </a:rPr>
              <a:t>ains propres</a:t>
            </a:r>
          </a:p>
          <a:p>
            <a:pPr marL="571500" indent="-571500" algn="ctr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CA" sz="3600" b="1" dirty="0">
                <a:solidFill>
                  <a:schemeClr val="bg1"/>
                </a:solidFill>
              </a:rPr>
              <a:t>M</a:t>
            </a:r>
            <a:r>
              <a:rPr lang="fr-CA" sz="3600" dirty="0">
                <a:solidFill>
                  <a:schemeClr val="bg1"/>
                </a:solidFill>
              </a:rPr>
              <a:t>anger où c’est permis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0E96DAF7-7A99-40D9-BDEF-168A5C58182D}"/>
              </a:ext>
            </a:extLst>
          </p:cNvPr>
          <p:cNvSpPr txBox="1"/>
          <p:nvPr/>
        </p:nvSpPr>
        <p:spPr>
          <a:xfrm>
            <a:off x="3101546" y="2366287"/>
            <a:ext cx="5452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3600" b="1" dirty="0">
                <a:solidFill>
                  <a:srgbClr val="FFC000"/>
                </a:solidFill>
              </a:rPr>
              <a:t>M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07581AD8-85A0-4F28-849A-5C05293DA1A2}"/>
              </a:ext>
            </a:extLst>
          </p:cNvPr>
          <p:cNvSpPr txBox="1"/>
          <p:nvPr/>
        </p:nvSpPr>
        <p:spPr>
          <a:xfrm>
            <a:off x="4180099" y="3068361"/>
            <a:ext cx="5452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3600" b="1" dirty="0">
                <a:solidFill>
                  <a:srgbClr val="FFC000"/>
                </a:solidFill>
              </a:rPr>
              <a:t>M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24F56B37-4DE6-4CD3-859A-B1D04CC9B293}"/>
              </a:ext>
            </a:extLst>
          </p:cNvPr>
          <p:cNvSpPr txBox="1"/>
          <p:nvPr/>
        </p:nvSpPr>
        <p:spPr>
          <a:xfrm>
            <a:off x="2807472" y="3770150"/>
            <a:ext cx="5452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3600" b="1" dirty="0">
                <a:solidFill>
                  <a:srgbClr val="FFC000"/>
                </a:solidFill>
              </a:rPr>
              <a:t>M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DDD153F5-96A8-48A7-8837-FF8F9833826F}"/>
              </a:ext>
            </a:extLst>
          </p:cNvPr>
          <p:cNvSpPr txBox="1"/>
          <p:nvPr/>
        </p:nvSpPr>
        <p:spPr>
          <a:xfrm>
            <a:off x="4115500" y="5171247"/>
            <a:ext cx="5452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3600" b="1" dirty="0">
                <a:solidFill>
                  <a:srgbClr val="FFC000"/>
                </a:solidFill>
              </a:rPr>
              <a:t>M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C2FEA269-F779-4C62-B55F-868C5C13E4C9}"/>
              </a:ext>
            </a:extLst>
          </p:cNvPr>
          <p:cNvSpPr txBox="1"/>
          <p:nvPr/>
        </p:nvSpPr>
        <p:spPr>
          <a:xfrm>
            <a:off x="4874004" y="1133210"/>
            <a:ext cx="5452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4000" b="1" dirty="0">
                <a:solidFill>
                  <a:srgbClr val="FFC000"/>
                </a:solidFill>
              </a:rPr>
              <a:t>M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313ACCAE-B4E1-44A7-8347-ED24D78B873E}"/>
              </a:ext>
            </a:extLst>
          </p:cNvPr>
          <p:cNvSpPr txBox="1"/>
          <p:nvPr/>
        </p:nvSpPr>
        <p:spPr>
          <a:xfrm>
            <a:off x="4951319" y="4469147"/>
            <a:ext cx="5452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3600" b="1" dirty="0">
                <a:solidFill>
                  <a:srgbClr val="FFC000"/>
                </a:solidFill>
              </a:rPr>
              <a:t>M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79987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4781"/>
    </mc:Choice>
    <mc:Fallback xmlns="">
      <p:transition spd="slow" advTm="2478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  <p:bldP spid="10" grpId="0"/>
      <p:bldP spid="11" grpId="0"/>
      <p:bldP spid="12" grpId="0"/>
      <p:bldP spid="13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.5|16.7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1.1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7|4.7|3.6|4.7|1.4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.4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</TotalTime>
  <Words>263</Words>
  <Application>Microsoft Office PowerPoint</Application>
  <PresentationFormat>Grand écran</PresentationFormat>
  <Paragraphs>53</Paragraphs>
  <Slides>8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Patrik Doucet</dc:creator>
  <cp:lastModifiedBy>Patrik Doucet</cp:lastModifiedBy>
  <cp:revision>19</cp:revision>
  <dcterms:created xsi:type="dcterms:W3CDTF">2020-12-16T19:24:43Z</dcterms:created>
  <dcterms:modified xsi:type="dcterms:W3CDTF">2021-04-29T14:12:41Z</dcterms:modified>
</cp:coreProperties>
</file>