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706" r:id="rId3"/>
    <p:sldMasterId id="2147483674" r:id="rId4"/>
    <p:sldMasterId id="2147483686" r:id="rId5"/>
    <p:sldMasterId id="2147483698" r:id="rId6"/>
    <p:sldMasterId id="2147483715" r:id="rId7"/>
  </p:sldMasterIdLst>
  <p:notesMasterIdLst>
    <p:notesMasterId r:id="rId36"/>
  </p:notesMasterIdLst>
  <p:sldIdLst>
    <p:sldId id="256" r:id="rId8"/>
    <p:sldId id="314" r:id="rId9"/>
    <p:sldId id="258" r:id="rId10"/>
    <p:sldId id="319" r:id="rId11"/>
    <p:sldId id="267" r:id="rId12"/>
    <p:sldId id="266" r:id="rId13"/>
    <p:sldId id="275" r:id="rId14"/>
    <p:sldId id="269" r:id="rId15"/>
    <p:sldId id="317" r:id="rId16"/>
    <p:sldId id="320" r:id="rId17"/>
    <p:sldId id="321" r:id="rId18"/>
    <p:sldId id="274" r:id="rId19"/>
    <p:sldId id="322" r:id="rId20"/>
    <p:sldId id="257" r:id="rId21"/>
    <p:sldId id="323" r:id="rId22"/>
    <p:sldId id="299" r:id="rId23"/>
    <p:sldId id="298" r:id="rId24"/>
    <p:sldId id="297" r:id="rId25"/>
    <p:sldId id="300" r:id="rId26"/>
    <p:sldId id="304" r:id="rId27"/>
    <p:sldId id="301" r:id="rId28"/>
    <p:sldId id="287" r:id="rId29"/>
    <p:sldId id="316" r:id="rId30"/>
    <p:sldId id="324" r:id="rId31"/>
    <p:sldId id="292" r:id="rId32"/>
    <p:sldId id="325" r:id="rId33"/>
    <p:sldId id="326" r:id="rId34"/>
    <p:sldId id="285" r:id="rId35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BD9"/>
    <a:srgbClr val="C8D9B7"/>
    <a:srgbClr val="3F3A3A"/>
    <a:srgbClr val="FDB134"/>
    <a:srgbClr val="5FBACF"/>
    <a:srgbClr val="005DAB"/>
    <a:srgbClr val="436028"/>
    <a:srgbClr val="64903C"/>
    <a:srgbClr val="5E5656"/>
    <a:srgbClr val="D1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82716" autoAdjust="0"/>
  </p:normalViewPr>
  <p:slideViewPr>
    <p:cSldViewPr showGuides="1">
      <p:cViewPr>
        <p:scale>
          <a:sx n="66" d="100"/>
          <a:sy n="66" d="100"/>
        </p:scale>
        <p:origin x="-1368" y="-168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830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2268" y="72"/>
      </p:cViewPr>
      <p:guideLst>
        <p:guide orient="horz" pos="3024"/>
        <p:guide orient="horz" pos="2928"/>
        <p:guide pos="2304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4A826613-3CD1-4C00-B7BE-C20CAA6C3B80}" type="datetimeFigureOut">
              <a:rPr lang="fr-CA" smtClean="0"/>
              <a:pPr/>
              <a:t>2017-02-20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242E106-2208-431E-8DDC-51894424E47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422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noProof="0" dirty="0" smtClean="0">
              <a:solidFill>
                <a:schemeClr val="accent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0226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3315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463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912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fr-CA" b="0" dirty="0" smtClean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9459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8757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261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7209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2757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0010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5194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356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fr-CA" b="0" noProof="0" dirty="0" smtClean="0">
              <a:solidFill>
                <a:srgbClr val="005DAB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1790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8483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1542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4504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1025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7626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0154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9827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4506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405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14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904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313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797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3325" y="744538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464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303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06-2208-431E-8DDC-51894424E471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454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256584" cy="1872208"/>
          </a:xfrm>
        </p:spPr>
        <p:txBody>
          <a:bodyPr/>
          <a:lstStyle>
            <a:lvl1pPr>
              <a:defRPr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56176" y="2204864"/>
            <a:ext cx="2592288" cy="4680520"/>
          </a:xfrm>
          <a:solidFill>
            <a:schemeClr val="bg1">
              <a:alpha val="3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048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702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67058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556792"/>
            <a:ext cx="5568950" cy="47729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772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264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293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556792"/>
            <a:ext cx="5568950" cy="47729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772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127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548680"/>
            <a:ext cx="5976664" cy="1447513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2279303"/>
            <a:ext cx="6400800" cy="2877889"/>
          </a:xfrm>
        </p:spPr>
        <p:txBody>
          <a:bodyPr>
            <a:normAutofit/>
          </a:bodyPr>
          <a:lstStyle>
            <a:lvl1pPr marL="457200" indent="-457200" algn="l">
              <a:buFont typeface="Courier New" panose="02070309020205020404" pitchFamily="49" charset="0"/>
              <a:buChar char="o"/>
              <a:defRPr sz="2800">
                <a:solidFill>
                  <a:srgbClr val="4360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364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4408" y="6237312"/>
            <a:ext cx="611088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895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14335" y="1988840"/>
            <a:ext cx="9129665" cy="0"/>
          </a:xfrm>
          <a:prstGeom prst="line">
            <a:avLst/>
          </a:prstGeom>
          <a:ln w="28575">
            <a:solidFill>
              <a:srgbClr val="C8D9B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971550" y="2348880"/>
            <a:ext cx="7200900" cy="3959845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FDB134"/>
              </a:buClr>
              <a:buFont typeface="Courier New" panose="02070309020205020404" pitchFamily="49" charset="0"/>
              <a:buChar char="o"/>
              <a:defRPr lang="fr-F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DB134"/>
              </a:buClr>
              <a:buFont typeface="Courier New" panose="02070309020205020404" pitchFamily="49" charset="0"/>
              <a:buChar char="o"/>
              <a:defRPr lang="fr-F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fr-F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lang="fr-FR" smtClean="0"/>
            </a:lvl4pPr>
            <a:lvl5pPr>
              <a:defRPr lang="fr-CA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494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texte o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276" y="732725"/>
            <a:ext cx="611088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243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5536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5536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276" y="732725"/>
            <a:ext cx="611088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846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152" y="1855365"/>
            <a:ext cx="2880000" cy="4525963"/>
          </a:xfrm>
        </p:spPr>
        <p:txBody>
          <a:bodyPr/>
          <a:lstStyle>
            <a:lvl1pPr>
              <a:defRPr sz="2800"/>
            </a:lvl1pPr>
            <a:lvl2pPr marL="349250" indent="-285750">
              <a:buClr>
                <a:srgbClr val="FDB134"/>
              </a:buClr>
              <a:buFont typeface="Courier New" panose="02070309020205020404" pitchFamily="49" charset="0"/>
              <a:buChar char="o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56176" y="1855365"/>
            <a:ext cx="28800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2800" dirty="0" smtClean="0"/>
            </a:lvl1pPr>
            <a:lvl2pPr>
              <a:defRPr lang="fr-FR" sz="2400" dirty="0" smtClean="0"/>
            </a:lvl2pPr>
            <a:lvl3pPr>
              <a:defRPr lang="fr-FR" sz="2000" dirty="0" smtClean="0"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349250" lvl="1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FR" dirty="0" smtClean="0"/>
              <a:t>Deuxième niveau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0"/>
          </p:nvPr>
        </p:nvSpPr>
        <p:spPr>
          <a:xfrm>
            <a:off x="3131840" y="1844824"/>
            <a:ext cx="28800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2800" dirty="0" smtClean="0"/>
            </a:lvl1pPr>
            <a:lvl2pPr>
              <a:defRPr lang="fr-FR" sz="2400" dirty="0" smtClean="0"/>
            </a:lvl2pPr>
            <a:lvl3pPr>
              <a:defRPr lang="fr-FR" sz="2000" dirty="0" smtClean="0"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349250" lvl="1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FR" dirty="0" smtClean="0"/>
              <a:t>Deuxième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276" y="732725"/>
            <a:ext cx="611088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317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ier bali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276" y="732725"/>
            <a:ext cx="611088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CA" sz="3200" smtClean="0">
                <a:solidFill>
                  <a:srgbClr val="C8D9B7"/>
                </a:solidFill>
                <a:latin typeface="Georgia" pitchFamily="18" charset="0"/>
              </a:defRPr>
            </a:lvl1pPr>
          </a:lstStyle>
          <a:p>
            <a:pPr algn="ctr"/>
            <a:fld id="{464418BA-F793-4E38-8510-048C8A5B38F7}" type="slidenum">
              <a:rPr lang="fr-CA" smtClean="0"/>
              <a:pPr algn="ctr"/>
              <a:t>‹N°›</a:t>
            </a:fld>
            <a:endParaRPr lang="fr-CA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95536" y="6165304"/>
            <a:ext cx="199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Manufacture</a:t>
            </a:r>
            <a:endParaRPr lang="fr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3167844" y="6165301"/>
            <a:ext cx="199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400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Détail</a:t>
            </a:r>
            <a:endParaRPr lang="fr-CA" sz="24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5940152" y="6165302"/>
            <a:ext cx="199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400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Pharma</a:t>
            </a:r>
            <a:endParaRPr lang="fr-CA" sz="24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2"/>
          </p:nvPr>
        </p:nvSpPr>
        <p:spPr>
          <a:xfrm>
            <a:off x="6328162" y="1844824"/>
            <a:ext cx="2358638" cy="3384376"/>
          </a:xfrm>
        </p:spPr>
        <p:txBody>
          <a:bodyPr vert="horz" lIns="91440" tIns="45720" rIns="91440" bIns="45720" rtlCol="0">
            <a:noAutofit/>
          </a:bodyPr>
          <a:lstStyle>
            <a:lvl1pPr marL="520700" indent="-457200">
              <a:buFont typeface="Arial" panose="020B0604020202020204" pitchFamily="34" charset="0"/>
              <a:buNone/>
              <a:defRPr lang="fr-FR" sz="2800" dirty="0" smtClean="0"/>
            </a:lvl1pPr>
            <a:lvl2pPr>
              <a:defRPr lang="fr-FR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fr-FR" sz="2000" dirty="0" smtClean="0"/>
            </a:lvl3pPr>
          </a:lstStyle>
          <a:p>
            <a:pPr marL="349250" lvl="1" indent="-285750" algn="l" defTabSz="914400" rtl="0" eaLnBrk="1" latinLnBrk="0" hangingPunct="1">
              <a:spcBef>
                <a:spcPct val="20000"/>
              </a:spcBef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FR" dirty="0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442230" y="6126133"/>
            <a:ext cx="540000" cy="540000"/>
          </a:xfrm>
          <a:prstGeom prst="rect">
            <a:avLst/>
          </a:prstGeom>
          <a:noFill/>
          <a:ln>
            <a:solidFill>
              <a:srgbClr val="3F3A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 userDrawn="1"/>
        </p:nvSpPr>
        <p:spPr>
          <a:xfrm>
            <a:off x="5190790" y="6126133"/>
            <a:ext cx="540000" cy="540000"/>
          </a:xfrm>
          <a:prstGeom prst="rect">
            <a:avLst/>
          </a:prstGeom>
          <a:noFill/>
          <a:ln>
            <a:solidFill>
              <a:srgbClr val="3F3A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/>
          <p:cNvSpPr/>
          <p:nvPr userDrawn="1"/>
        </p:nvSpPr>
        <p:spPr>
          <a:xfrm>
            <a:off x="7939350" y="6126133"/>
            <a:ext cx="540000" cy="540000"/>
          </a:xfrm>
          <a:prstGeom prst="rect">
            <a:avLst/>
          </a:prstGeom>
          <a:noFill/>
          <a:ln>
            <a:solidFill>
              <a:srgbClr val="3F3A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598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0"/>
          </p:nvPr>
        </p:nvSpPr>
        <p:spPr>
          <a:xfrm>
            <a:off x="1835696" y="1844824"/>
            <a:ext cx="7056784" cy="482453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2800" dirty="0" smtClean="0"/>
            </a:lvl1pPr>
            <a:lvl2pPr>
              <a:defRPr lang="fr-FR" sz="2400" dirty="0" smtClean="0"/>
            </a:lvl2pPr>
            <a:lvl3pPr>
              <a:defRPr lang="fr-FR" sz="2000" dirty="0" smtClean="0"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349250" lvl="1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 rot="16200000">
            <a:off x="-2016471" y="4040808"/>
            <a:ext cx="4968230" cy="576262"/>
          </a:xfrm>
        </p:spPr>
        <p:txBody>
          <a:bodyPr/>
          <a:lstStyle>
            <a:lvl1pPr algn="r">
              <a:defRPr>
                <a:latin typeface="Georgia" panose="02040502050405020303" pitchFamily="18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79166" y="1556792"/>
            <a:ext cx="1728788" cy="215900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fr-CA" dirty="0" smtClean="0"/>
              <a:t>manufacturier</a:t>
            </a:r>
            <a:endParaRPr lang="fr-CA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556792"/>
            <a:ext cx="1728788" cy="215900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fr-CA" dirty="0" smtClean="0"/>
              <a:t>détail</a:t>
            </a:r>
            <a:endParaRPr lang="fr-CA" dirty="0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20272" y="1556792"/>
            <a:ext cx="1728788" cy="215900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fr-CA" dirty="0" smtClean="0"/>
              <a:t>pharma</a:t>
            </a:r>
            <a:endParaRPr lang="fr-CA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49160" y="1340768"/>
            <a:ext cx="6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FDB1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endParaRPr lang="fr-CA" sz="3200" dirty="0">
              <a:solidFill>
                <a:srgbClr val="FDB1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6200888" y="1340768"/>
            <a:ext cx="6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FDB1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fr-CA" sz="3200" dirty="0">
              <a:solidFill>
                <a:srgbClr val="FDB1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536592" y="1340768"/>
            <a:ext cx="6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FDB1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fr-CA" sz="3200" dirty="0">
              <a:solidFill>
                <a:srgbClr val="FDB1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276" y="732725"/>
            <a:ext cx="611088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115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7276" y="732725"/>
            <a:ext cx="611088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657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9088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6002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996952"/>
            <a:ext cx="3008313" cy="345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276" y="732725"/>
            <a:ext cx="611088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206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276" y="732725"/>
            <a:ext cx="611088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635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/>
          <a:stretch/>
        </p:blipFill>
        <p:spPr>
          <a:xfrm>
            <a:off x="-10759" y="1969"/>
            <a:ext cx="9166340" cy="6876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4906888" cy="1786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43903" y="2420888"/>
            <a:ext cx="2530624" cy="4457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550">
            <a:off x="8460432" y="836712"/>
            <a:ext cx="428191" cy="4745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07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531440"/>
            <a:ext cx="2740861" cy="22322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prstGeom prst="rect">
            <a:avLst/>
          </a:prstGeom>
          <a:ln w="25400">
            <a:noFill/>
            <a:prstDash val="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276" y="732725"/>
            <a:ext cx="611088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891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713" r:id="rId3"/>
    <p:sldLayoutId id="2147483728" r:id="rId4"/>
    <p:sldLayoutId id="2147483714" r:id="rId5"/>
    <p:sldLayoutId id="2147483667" r:id="rId6"/>
    <p:sldLayoutId id="214748367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9" y="0"/>
            <a:ext cx="8420582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276" y="732725"/>
            <a:ext cx="611088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356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2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80" y="4890"/>
            <a:ext cx="3830629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>
                  <a:alpha val="1000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26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3876"/>
            <a:ext cx="9144000" cy="284150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161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4E3C-9E4A-4A47-882F-57318857692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070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18BA-F793-4E38-8510-048C8A5B38F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254258"/>
            <a:ext cx="5472608" cy="223863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CA" sz="3600" dirty="0">
                <a:solidFill>
                  <a:srgbClr val="FFE19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LE DÉVELOPPEMENT </a:t>
            </a:r>
            <a:r>
              <a:rPr lang="fr-CA" sz="3600" dirty="0" smtClean="0">
                <a:solidFill>
                  <a:srgbClr val="FFE19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fr-CA" sz="3600" dirty="0" smtClean="0">
                <a:solidFill>
                  <a:srgbClr val="FFE19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fr-CA" sz="3600" dirty="0" smtClean="0">
                <a:solidFill>
                  <a:srgbClr val="FFE19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DU </a:t>
            </a:r>
            <a:r>
              <a:rPr lang="fr-CA" sz="3600" dirty="0">
                <a:solidFill>
                  <a:srgbClr val="FFE19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LEADERSHIP </a:t>
            </a:r>
            <a:r>
              <a:rPr lang="fr-CA" sz="3600" dirty="0" smtClean="0">
                <a:solidFill>
                  <a:srgbClr val="FFE19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fr-CA" sz="3600" dirty="0" smtClean="0">
                <a:solidFill>
                  <a:srgbClr val="FFE19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fr-CA" sz="3600" dirty="0" smtClean="0">
                <a:solidFill>
                  <a:srgbClr val="FFE19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PAR L’APPRENTISSAGE</a:t>
            </a:r>
            <a:br>
              <a:rPr lang="fr-CA" sz="3600" dirty="0" smtClean="0">
                <a:solidFill>
                  <a:srgbClr val="FFE19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fr-CA" sz="3600" dirty="0" smtClean="0">
                <a:solidFill>
                  <a:srgbClr val="FFE19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DANS </a:t>
            </a:r>
            <a:r>
              <a:rPr lang="fr-CA" sz="3600" dirty="0">
                <a:solidFill>
                  <a:srgbClr val="FFE19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fr-CA" sz="3600" dirty="0">
                <a:solidFill>
                  <a:srgbClr val="FFE19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fr-CA" sz="3600" dirty="0">
              <a:solidFill>
                <a:srgbClr val="FFE19B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156176" y="2060848"/>
            <a:ext cx="2592288" cy="4824536"/>
          </a:xfrm>
        </p:spPr>
        <p:txBody>
          <a:bodyPr anchor="ctr">
            <a:normAutofit/>
          </a:bodyPr>
          <a:lstStyle/>
          <a:p>
            <a:r>
              <a:rPr lang="fr-CA" sz="2400" dirty="0">
                <a:solidFill>
                  <a:srgbClr val="C8D9B7"/>
                </a:solidFill>
              </a:rPr>
              <a:t>Sonia </a:t>
            </a:r>
            <a:r>
              <a:rPr lang="fr-CA" sz="2400" dirty="0" smtClean="0">
                <a:solidFill>
                  <a:srgbClr val="C8D9B7"/>
                </a:solidFill>
              </a:rPr>
              <a:t/>
            </a:r>
            <a:br>
              <a:rPr lang="fr-CA" sz="2400" dirty="0" smtClean="0">
                <a:solidFill>
                  <a:srgbClr val="C8D9B7"/>
                </a:solidFill>
              </a:rPr>
            </a:br>
            <a:r>
              <a:rPr lang="fr-CA" sz="2400" dirty="0" smtClean="0">
                <a:solidFill>
                  <a:srgbClr val="C8D9B7"/>
                </a:solidFill>
              </a:rPr>
              <a:t>Castagnier</a:t>
            </a:r>
            <a:br>
              <a:rPr lang="fr-CA" sz="2400" dirty="0" smtClean="0">
                <a:solidFill>
                  <a:srgbClr val="C8D9B7"/>
                </a:solidFill>
              </a:rPr>
            </a:br>
            <a:endParaRPr lang="fr-CA" sz="1400" dirty="0">
              <a:solidFill>
                <a:srgbClr val="C8D9B7"/>
              </a:solidFill>
            </a:endParaRPr>
          </a:p>
          <a:p>
            <a:r>
              <a:rPr lang="fr-CA" sz="2400" dirty="0">
                <a:solidFill>
                  <a:srgbClr val="C8D9B7"/>
                </a:solidFill>
              </a:rPr>
              <a:t>Sabrina </a:t>
            </a:r>
            <a:endParaRPr lang="fr-CA" sz="2400" dirty="0" smtClean="0">
              <a:solidFill>
                <a:srgbClr val="C8D9B7"/>
              </a:solidFill>
            </a:endParaRPr>
          </a:p>
          <a:p>
            <a:r>
              <a:rPr lang="fr-CA" sz="2400" dirty="0" smtClean="0">
                <a:solidFill>
                  <a:srgbClr val="C8D9B7"/>
                </a:solidFill>
              </a:rPr>
              <a:t>Lévesque</a:t>
            </a:r>
            <a:br>
              <a:rPr lang="fr-CA" sz="2400" dirty="0" smtClean="0">
                <a:solidFill>
                  <a:srgbClr val="C8D9B7"/>
                </a:solidFill>
              </a:rPr>
            </a:br>
            <a:endParaRPr lang="fr-CA" sz="1400" dirty="0">
              <a:solidFill>
                <a:srgbClr val="C8D9B7"/>
              </a:solidFill>
            </a:endParaRPr>
          </a:p>
          <a:p>
            <a:r>
              <a:rPr lang="fr-CA" sz="2400" dirty="0">
                <a:solidFill>
                  <a:srgbClr val="C8D9B7"/>
                </a:solidFill>
              </a:rPr>
              <a:t>Geneviève </a:t>
            </a:r>
            <a:r>
              <a:rPr lang="fr-CA" sz="2400" dirty="0" smtClean="0">
                <a:solidFill>
                  <a:srgbClr val="C8D9B7"/>
                </a:solidFill>
              </a:rPr>
              <a:t>Mignault</a:t>
            </a:r>
            <a:br>
              <a:rPr lang="fr-CA" sz="2400" dirty="0" smtClean="0">
                <a:solidFill>
                  <a:srgbClr val="C8D9B7"/>
                </a:solidFill>
              </a:rPr>
            </a:br>
            <a:endParaRPr lang="fr-CA" sz="1400" dirty="0">
              <a:solidFill>
                <a:srgbClr val="C8D9B7"/>
              </a:solidFill>
            </a:endParaRPr>
          </a:p>
          <a:p>
            <a:r>
              <a:rPr lang="fr-CA" sz="2400" dirty="0">
                <a:solidFill>
                  <a:srgbClr val="C8D9B7"/>
                </a:solidFill>
              </a:rPr>
              <a:t>Pascale </a:t>
            </a:r>
            <a:endParaRPr lang="fr-CA" sz="2400" dirty="0" smtClean="0">
              <a:solidFill>
                <a:srgbClr val="C8D9B7"/>
              </a:solidFill>
            </a:endParaRPr>
          </a:p>
          <a:p>
            <a:r>
              <a:rPr lang="fr-CA" sz="2400" dirty="0" smtClean="0">
                <a:solidFill>
                  <a:srgbClr val="C8D9B7"/>
                </a:solidFill>
              </a:rPr>
              <a:t>Sauvé</a:t>
            </a:r>
            <a:endParaRPr lang="fr-CA" sz="2400" dirty="0">
              <a:solidFill>
                <a:srgbClr val="C8D9B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0832352">
            <a:off x="535086" y="1953303"/>
            <a:ext cx="3618298" cy="1015663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C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anose="03070402050302030203" pitchFamily="66" charset="0"/>
              </a:rPr>
              <a:t>L’ACTION</a:t>
            </a:r>
            <a:endParaRPr lang="fr-CA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C8D9B7"/>
                </a:solidFill>
              </a:rPr>
              <a:t>Septembre</a:t>
            </a:r>
            <a:r>
              <a:rPr lang="en-CA" dirty="0" smtClean="0">
                <a:solidFill>
                  <a:srgbClr val="C8D9B7"/>
                </a:solidFill>
              </a:rPr>
              <a:t> 2014</a:t>
            </a:r>
            <a:endParaRPr lang="fr-CA" dirty="0">
              <a:solidFill>
                <a:srgbClr val="C8D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42"/>
          <p:cNvSpPr/>
          <p:nvPr/>
        </p:nvSpPr>
        <p:spPr>
          <a:xfrm>
            <a:off x="3992853" y="2204864"/>
            <a:ext cx="4699983" cy="3896043"/>
          </a:xfrm>
          <a:custGeom>
            <a:avLst/>
            <a:gdLst>
              <a:gd name="connsiteX0" fmla="*/ 0 w 4221062"/>
              <a:gd name="connsiteY0" fmla="*/ 1169437 h 2338873"/>
              <a:gd name="connsiteX1" fmla="*/ 2110531 w 4221062"/>
              <a:gd name="connsiteY1" fmla="*/ 0 h 2338873"/>
              <a:gd name="connsiteX2" fmla="*/ 4221062 w 4221062"/>
              <a:gd name="connsiteY2" fmla="*/ 1169437 h 2338873"/>
              <a:gd name="connsiteX3" fmla="*/ 2110531 w 4221062"/>
              <a:gd name="connsiteY3" fmla="*/ 2338874 h 2338873"/>
              <a:gd name="connsiteX4" fmla="*/ 0 w 4221062"/>
              <a:gd name="connsiteY4" fmla="*/ 1169437 h 233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1062" h="2338873">
                <a:moveTo>
                  <a:pt x="0" y="1169437"/>
                </a:moveTo>
                <a:cubicBezTo>
                  <a:pt x="0" y="523575"/>
                  <a:pt x="944917" y="0"/>
                  <a:pt x="2110531" y="0"/>
                </a:cubicBezTo>
                <a:cubicBezTo>
                  <a:pt x="3276145" y="0"/>
                  <a:pt x="4221062" y="523575"/>
                  <a:pt x="4221062" y="1169437"/>
                </a:cubicBezTo>
                <a:cubicBezTo>
                  <a:pt x="4221062" y="1815299"/>
                  <a:pt x="3276145" y="2338874"/>
                  <a:pt x="2110531" y="2338874"/>
                </a:cubicBezTo>
                <a:cubicBezTo>
                  <a:pt x="944917" y="2338874"/>
                  <a:pt x="0" y="1815299"/>
                  <a:pt x="0" y="1169437"/>
                </a:cubicBezTo>
                <a:close/>
              </a:path>
            </a:pathLst>
          </a:custGeom>
          <a:solidFill>
            <a:srgbClr val="C8D9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311292"/>
              <a:satOff val="13270"/>
              <a:lumOff val="2876"/>
              <a:alphaOff val="0"/>
            </a:schemeClr>
          </a:fillRef>
          <a:effectRef idx="2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372901" tIns="140332" rIns="1372900" bIns="1777544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1200" kern="1200" dirty="0" smtClean="0">
              <a:solidFill>
                <a:srgbClr val="436028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800" b="1" kern="1200" dirty="0" smtClean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Gestionnaires</a:t>
            </a:r>
            <a:endParaRPr lang="fr-CA" sz="2800" b="1" kern="1200" dirty="0">
              <a:solidFill>
                <a:srgbClr val="4360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reeform 43"/>
          <p:cNvSpPr/>
          <p:nvPr/>
        </p:nvSpPr>
        <p:spPr>
          <a:xfrm>
            <a:off x="4552012" y="3103480"/>
            <a:ext cx="3553257" cy="2933862"/>
          </a:xfrm>
          <a:custGeom>
            <a:avLst/>
            <a:gdLst>
              <a:gd name="connsiteX0" fmla="*/ 0 w 2706607"/>
              <a:gd name="connsiteY0" fmla="*/ 817908 h 1635816"/>
              <a:gd name="connsiteX1" fmla="*/ 1353304 w 2706607"/>
              <a:gd name="connsiteY1" fmla="*/ 0 h 1635816"/>
              <a:gd name="connsiteX2" fmla="*/ 2706608 w 2706607"/>
              <a:gd name="connsiteY2" fmla="*/ 817908 h 1635816"/>
              <a:gd name="connsiteX3" fmla="*/ 1353304 w 2706607"/>
              <a:gd name="connsiteY3" fmla="*/ 1635816 h 1635816"/>
              <a:gd name="connsiteX4" fmla="*/ 0 w 2706607"/>
              <a:gd name="connsiteY4" fmla="*/ 817908 h 16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07" h="1635816">
                <a:moveTo>
                  <a:pt x="0" y="817908"/>
                </a:moveTo>
                <a:cubicBezTo>
                  <a:pt x="0" y="366190"/>
                  <a:pt x="605895" y="0"/>
                  <a:pt x="1353304" y="0"/>
                </a:cubicBezTo>
                <a:cubicBezTo>
                  <a:pt x="2100713" y="0"/>
                  <a:pt x="2706608" y="366190"/>
                  <a:pt x="2706608" y="817908"/>
                </a:cubicBezTo>
                <a:cubicBezTo>
                  <a:pt x="2706608" y="1269626"/>
                  <a:pt x="2100713" y="1635816"/>
                  <a:pt x="1353304" y="1635816"/>
                </a:cubicBezTo>
                <a:cubicBezTo>
                  <a:pt x="605895" y="1635816"/>
                  <a:pt x="0" y="1269626"/>
                  <a:pt x="0" y="817908"/>
                </a:cubicBezTo>
                <a:close/>
              </a:path>
            </a:pathLst>
          </a:custGeom>
          <a:solidFill>
            <a:srgbClr val="FDB1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722664" tIns="252000" rIns="722664" bIns="1145072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800" b="1" kern="1200" dirty="0" smtClean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Bassin </a:t>
            </a:r>
            <a:r>
              <a:rPr lang="fr-CA" sz="2800" b="1" dirty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CA" sz="2800" b="1" dirty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2800" b="1" kern="1200" dirty="0" smtClean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relève </a:t>
            </a:r>
            <a:br>
              <a:rPr lang="fr-CA" sz="2800" b="1" kern="1200" dirty="0" smtClean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2800" b="1" kern="1200" dirty="0" smtClean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gestion</a:t>
            </a:r>
            <a:endParaRPr lang="fr-CA" sz="2800" b="1" kern="1200" dirty="0">
              <a:solidFill>
                <a:srgbClr val="4360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reeform 44"/>
          <p:cNvSpPr/>
          <p:nvPr/>
        </p:nvSpPr>
        <p:spPr>
          <a:xfrm>
            <a:off x="5654019" y="4797152"/>
            <a:ext cx="1349242" cy="1080120"/>
          </a:xfrm>
          <a:custGeom>
            <a:avLst/>
            <a:gdLst>
              <a:gd name="connsiteX0" fmla="*/ 0 w 805316"/>
              <a:gd name="connsiteY0" fmla="*/ 227086 h 454171"/>
              <a:gd name="connsiteX1" fmla="*/ 402658 w 805316"/>
              <a:gd name="connsiteY1" fmla="*/ 0 h 454171"/>
              <a:gd name="connsiteX2" fmla="*/ 805316 w 805316"/>
              <a:gd name="connsiteY2" fmla="*/ 227086 h 454171"/>
              <a:gd name="connsiteX3" fmla="*/ 402658 w 805316"/>
              <a:gd name="connsiteY3" fmla="*/ 454172 h 454171"/>
              <a:gd name="connsiteX4" fmla="*/ 0 w 805316"/>
              <a:gd name="connsiteY4" fmla="*/ 227086 h 4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316" h="454171">
                <a:moveTo>
                  <a:pt x="0" y="227086"/>
                </a:moveTo>
                <a:cubicBezTo>
                  <a:pt x="0" y="101670"/>
                  <a:pt x="180276" y="0"/>
                  <a:pt x="402658" y="0"/>
                </a:cubicBezTo>
                <a:cubicBezTo>
                  <a:pt x="625040" y="0"/>
                  <a:pt x="805316" y="101670"/>
                  <a:pt x="805316" y="227086"/>
                </a:cubicBezTo>
                <a:cubicBezTo>
                  <a:pt x="805316" y="352502"/>
                  <a:pt x="625040" y="454172"/>
                  <a:pt x="402658" y="454172"/>
                </a:cubicBezTo>
                <a:cubicBezTo>
                  <a:pt x="180276" y="454172"/>
                  <a:pt x="0" y="352502"/>
                  <a:pt x="0" y="227086"/>
                </a:cubicBezTo>
                <a:close/>
              </a:path>
            </a:pathLst>
          </a:custGeom>
          <a:solidFill>
            <a:srgbClr val="FFE1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936" tIns="113543" rIns="117936" bIns="11354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800" b="1" kern="1200" dirty="0" smtClean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HP</a:t>
            </a:r>
            <a:endParaRPr lang="fr-CA" sz="2800" b="1" kern="1200" dirty="0">
              <a:solidFill>
                <a:srgbClr val="4360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30"/>
          <p:cNvSpPr/>
          <p:nvPr/>
        </p:nvSpPr>
        <p:spPr>
          <a:xfrm>
            <a:off x="467848" y="3573016"/>
            <a:ext cx="2808312" cy="925388"/>
          </a:xfrm>
          <a:prstGeom prst="roundRect">
            <a:avLst/>
          </a:prstGeom>
          <a:solidFill>
            <a:srgbClr val="FDB1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000" b="1" dirty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Apprenants </a:t>
            </a:r>
            <a:br>
              <a:rPr lang="fr-CA" sz="2000" b="1" dirty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2000" b="1" dirty="0" smtClean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ciblés </a:t>
            </a:r>
            <a:r>
              <a:rPr lang="fr-CA" sz="2000" b="1" dirty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la recherche-action</a:t>
            </a:r>
          </a:p>
        </p:txBody>
      </p:sp>
      <p:sp>
        <p:nvSpPr>
          <p:cNvPr id="6" name="Rounded Rectangle 31"/>
          <p:cNvSpPr/>
          <p:nvPr/>
        </p:nvSpPr>
        <p:spPr>
          <a:xfrm>
            <a:off x="467848" y="4869160"/>
            <a:ext cx="2808312" cy="925388"/>
          </a:xfrm>
          <a:prstGeom prst="roundRect">
            <a:avLst/>
          </a:prstGeom>
          <a:solidFill>
            <a:srgbClr val="FFE1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b="1" dirty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Développement des </a:t>
            </a:r>
            <a:r>
              <a:rPr lang="fr-CA" b="1" dirty="0" smtClean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hauts potentiels</a:t>
            </a:r>
            <a:endParaRPr lang="fr-CA" b="1" dirty="0">
              <a:solidFill>
                <a:srgbClr val="4360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Straight Arrow Connector 32"/>
          <p:cNvCxnSpPr>
            <a:stCxn id="10" idx="3"/>
          </p:cNvCxnSpPr>
          <p:nvPr/>
        </p:nvCxnSpPr>
        <p:spPr>
          <a:xfrm flipV="1">
            <a:off x="3276160" y="2739565"/>
            <a:ext cx="1728000" cy="1"/>
          </a:xfrm>
          <a:prstGeom prst="straightConnector1">
            <a:avLst/>
          </a:prstGeom>
          <a:ln w="57150">
            <a:solidFill>
              <a:srgbClr val="3F3A3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33"/>
          <p:cNvCxnSpPr>
            <a:stCxn id="6" idx="3"/>
          </p:cNvCxnSpPr>
          <p:nvPr/>
        </p:nvCxnSpPr>
        <p:spPr>
          <a:xfrm>
            <a:off x="3276160" y="5331854"/>
            <a:ext cx="2736000" cy="0"/>
          </a:xfrm>
          <a:prstGeom prst="straightConnector1">
            <a:avLst/>
          </a:prstGeom>
          <a:ln w="57150">
            <a:solidFill>
              <a:srgbClr val="3F3A3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34"/>
          <p:cNvCxnSpPr>
            <a:stCxn id="5" idx="3"/>
          </p:cNvCxnSpPr>
          <p:nvPr/>
        </p:nvCxnSpPr>
        <p:spPr>
          <a:xfrm>
            <a:off x="3276160" y="4035710"/>
            <a:ext cx="1944000" cy="0"/>
          </a:xfrm>
          <a:prstGeom prst="straightConnector1">
            <a:avLst/>
          </a:prstGeom>
          <a:ln w="57150">
            <a:solidFill>
              <a:srgbClr val="3F3A3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29"/>
          <p:cNvSpPr/>
          <p:nvPr/>
        </p:nvSpPr>
        <p:spPr>
          <a:xfrm>
            <a:off x="467848" y="2276872"/>
            <a:ext cx="2808312" cy="925388"/>
          </a:xfrm>
          <a:prstGeom prst="roundRect">
            <a:avLst/>
          </a:prstGeom>
          <a:solidFill>
            <a:srgbClr val="C8D9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311292"/>
              <a:satOff val="13270"/>
              <a:lumOff val="2876"/>
              <a:alphaOff val="0"/>
            </a:schemeClr>
          </a:fillRef>
          <a:effectRef idx="2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000" b="1" dirty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Développement du leadership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Développement du leadership</a:t>
            </a:r>
            <a:endParaRPr lang="fr-CA" b="1" dirty="0"/>
          </a:p>
        </p:txBody>
      </p:sp>
      <p:sp>
        <p:nvSpPr>
          <p:cNvPr id="20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-47560" y="594400"/>
            <a:ext cx="666292" cy="680051"/>
          </a:xfrm>
        </p:spPr>
        <p:txBody>
          <a:bodyPr lIns="0" tIns="0" rIns="0" bIns="0"/>
          <a:lstStyle/>
          <a:p>
            <a:pPr algn="ctr"/>
            <a:fld id="{464418BA-F793-4E38-8510-048C8A5B38F7}" type="slidenum">
              <a:rPr lang="fr-CA" sz="3200" smtClean="0">
                <a:solidFill>
                  <a:srgbClr val="C8D9B7"/>
                </a:solidFill>
                <a:latin typeface="Georgia" pitchFamily="18" charset="0"/>
              </a:rPr>
              <a:pPr algn="ctr"/>
              <a:t>10</a:t>
            </a:fld>
            <a:endParaRPr lang="fr-CA" sz="3200" dirty="0">
              <a:solidFill>
                <a:srgbClr val="C8D9B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535435" y="280663"/>
            <a:ext cx="3240000" cy="6100666"/>
          </a:xfrm>
          <a:prstGeom prst="roundRect">
            <a:avLst/>
          </a:prstGeom>
          <a:solidFill>
            <a:srgbClr val="C8D9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sz="28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milieu </a:t>
            </a:r>
            <a:r>
              <a:rPr lang="fr-CA" sz="2800" dirty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travail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19321" y="548680"/>
            <a:ext cx="2880000" cy="4721777"/>
          </a:xfrm>
          <a:prstGeom prst="roundRect">
            <a:avLst/>
          </a:prstGeom>
          <a:solidFill>
            <a:srgbClr val="43602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FDB134"/>
              </a:buClr>
            </a:pPr>
            <a:r>
              <a:rPr lang="fr-C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xpérience</a:t>
            </a:r>
            <a:endParaRPr lang="fr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67841" y="3356992"/>
            <a:ext cx="2371820" cy="1332000"/>
          </a:xfrm>
          <a:prstGeom prst="roundRect">
            <a:avLst/>
          </a:prstGeom>
          <a:solidFill>
            <a:srgbClr val="FFE1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fr-CA" sz="2400" dirty="0" smtClean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nformel</a:t>
            </a:r>
            <a:endParaRPr lang="fr-CA" sz="2400" dirty="0">
              <a:solidFill>
                <a:srgbClr val="4360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67840" y="1556792"/>
            <a:ext cx="2371821" cy="1332000"/>
          </a:xfrm>
          <a:prstGeom prst="roundRect">
            <a:avLst/>
          </a:prstGeom>
          <a:solidFill>
            <a:srgbClr val="FDB1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CA" sz="2400" dirty="0" smtClean="0">
                <a:solidFill>
                  <a:srgbClr val="4360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pprentissage dans l’action</a:t>
            </a:r>
            <a:endParaRPr lang="fr-CA" sz="2400" dirty="0">
              <a:solidFill>
                <a:srgbClr val="4360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 rot="29742">
            <a:off x="3926323" y="3145641"/>
            <a:ext cx="504056" cy="555735"/>
          </a:xfrm>
          <a:prstGeom prst="chevron">
            <a:avLst/>
          </a:prstGeom>
          <a:solidFill>
            <a:srgbClr val="43602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rot="10867635" flipV="1">
            <a:off x="4710598" y="3164860"/>
            <a:ext cx="504056" cy="555735"/>
          </a:xfrm>
          <a:prstGeom prst="chevron">
            <a:avLst/>
          </a:prstGeom>
          <a:solidFill>
            <a:srgbClr val="5FBA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8" name="Espace réservé du numéro de diapositive 6"/>
          <p:cNvSpPr txBox="1">
            <a:spLocks/>
          </p:cNvSpPr>
          <p:nvPr/>
        </p:nvSpPr>
        <p:spPr>
          <a:xfrm>
            <a:off x="8316416" y="5949280"/>
            <a:ext cx="666292" cy="6800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F06D-28E6-436F-80F5-1010D98FC1E6}" type="slidenum">
              <a:rPr kumimoji="0" lang="fr-CA" sz="3200" b="0" i="0" u="none" strike="noStrike" kern="1200" cap="none" spc="0" normalizeH="0" baseline="0" noProof="0" smtClean="0">
                <a:ln>
                  <a:noFill/>
                </a:ln>
                <a:solidFill>
                  <a:srgbClr val="C8D9B7"/>
                </a:solidFill>
                <a:effectLst/>
                <a:uLnTx/>
                <a:uFillTx/>
                <a:latin typeface="Georgia" pitchFamily="18" charset="0"/>
                <a:ea typeface="+mn-ea"/>
                <a:cs typeface="Tahom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rgbClr val="C8D9B7"/>
              </a:solidFill>
              <a:effectLst/>
              <a:uLnTx/>
              <a:uFillTx/>
              <a:latin typeface="Georgia" pitchFamily="18" charset="0"/>
              <a:ea typeface="+mn-ea"/>
              <a:cs typeface="Tahoma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430563" y="286936"/>
            <a:ext cx="3240000" cy="6094393"/>
          </a:xfrm>
          <a:prstGeom prst="roundRect">
            <a:avLst/>
          </a:prstGeom>
          <a:solidFill>
            <a:srgbClr val="C8D9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fr-CA" sz="2800" dirty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fr-CA" sz="28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 milieu </a:t>
            </a:r>
            <a:r>
              <a:rPr lang="fr-CA" sz="2800" dirty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travail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610563" y="620688"/>
            <a:ext cx="2880000" cy="4721777"/>
          </a:xfrm>
          <a:prstGeom prst="roundRect">
            <a:avLst/>
          </a:prstGeom>
          <a:solidFill>
            <a:srgbClr val="5FBA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ormel</a:t>
            </a:r>
            <a:endParaRPr lang="fr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" name="Connecteur droit 25"/>
          <p:cNvCxnSpPr>
            <a:stCxn id="12" idx="1"/>
            <a:endCxn id="12" idx="1"/>
          </p:cNvCxnSpPr>
          <p:nvPr/>
        </p:nvCxnSpPr>
        <p:spPr>
          <a:xfrm>
            <a:off x="4178351" y="3423509"/>
            <a:ext cx="0" cy="0"/>
          </a:xfrm>
          <a:prstGeom prst="lin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5862563" y="1556792"/>
            <a:ext cx="2376000" cy="1332000"/>
          </a:xfrm>
          <a:prstGeom prst="roundRect">
            <a:avLst/>
          </a:prstGeom>
          <a:solidFill>
            <a:srgbClr val="005DA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 académique</a:t>
            </a:r>
            <a:endParaRPr lang="fr-CA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877623" y="3358058"/>
            <a:ext cx="2376000" cy="1332000"/>
          </a:xfrm>
          <a:prstGeom prst="roundRect">
            <a:avLst/>
          </a:prstGeom>
          <a:solidFill>
            <a:srgbClr val="005DAB">
              <a:alpha val="6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Activité éducative planifiée et structurée</a:t>
            </a:r>
            <a:endParaRPr lang="fr-CA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24" grpId="0" animBg="1"/>
      <p:bldP spid="6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L’apprentissage dans l’action…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855365"/>
            <a:ext cx="7787208" cy="4525963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fr-CA" i="1" dirty="0" smtClean="0"/>
              <a:t>… permet </a:t>
            </a:r>
            <a:r>
              <a:rPr lang="fr-CA" i="1" dirty="0"/>
              <a:t>à un apprenant de développer des compétences de leadership en travaillant sur un projet organisationnel réel et complexe, individuel ou de groupe, et ce, grâce à l’échange avec les pairs et à la réflexivité.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-47560" y="594400"/>
            <a:ext cx="666292" cy="680051"/>
          </a:xfrm>
        </p:spPr>
        <p:txBody>
          <a:bodyPr lIns="0" tIns="0" rIns="0" bIns="0"/>
          <a:lstStyle/>
          <a:p>
            <a:pPr algn="ctr"/>
            <a:fld id="{464418BA-F793-4E38-8510-048C8A5B38F7}" type="slidenum">
              <a:rPr lang="fr-CA" sz="3200" smtClean="0">
                <a:solidFill>
                  <a:srgbClr val="C8D9B7"/>
                </a:solidFill>
                <a:latin typeface="Georgia" pitchFamily="18" charset="0"/>
              </a:rPr>
              <a:pPr algn="ctr"/>
              <a:t>12</a:t>
            </a:fld>
            <a:endParaRPr lang="fr-CA" sz="3200" dirty="0">
              <a:solidFill>
                <a:srgbClr val="C8D9B7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77607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dirty="0"/>
              <a:t>(Adapté de Leonard et </a:t>
            </a:r>
            <a:r>
              <a:rPr lang="fr-CA" sz="1400" dirty="0" err="1"/>
              <a:t>Marquardt</a:t>
            </a:r>
            <a:r>
              <a:rPr lang="fr-CA" sz="1400" dirty="0"/>
              <a:t>, 2010; </a:t>
            </a:r>
            <a:r>
              <a:rPr lang="fr-CA" sz="1400" dirty="0" err="1"/>
              <a:t>Groves</a:t>
            </a:r>
            <a:r>
              <a:rPr lang="fr-CA" sz="1400" dirty="0"/>
              <a:t>, 2007; </a:t>
            </a:r>
            <a:r>
              <a:rPr lang="fr-CA" sz="1400" dirty="0" err="1"/>
              <a:t>O’Neil</a:t>
            </a:r>
            <a:r>
              <a:rPr lang="fr-CA" sz="1400" dirty="0"/>
              <a:t> et </a:t>
            </a:r>
            <a:r>
              <a:rPr lang="fr-CA" sz="1400" dirty="0" err="1"/>
              <a:t>Marsick</a:t>
            </a:r>
            <a:r>
              <a:rPr lang="fr-CA" sz="1400" dirty="0"/>
              <a:t>, 2007; </a:t>
            </a:r>
            <a:r>
              <a:rPr lang="fr-CA" sz="1400" dirty="0" err="1"/>
              <a:t>Marquardt</a:t>
            </a:r>
            <a:r>
              <a:rPr lang="fr-CA" sz="1400" dirty="0"/>
              <a:t>, 2011; </a:t>
            </a:r>
            <a:r>
              <a:rPr lang="fr-CA" sz="1400" dirty="0" err="1"/>
              <a:t>Pedler</a:t>
            </a:r>
            <a:r>
              <a:rPr lang="fr-CA" sz="1400" dirty="0"/>
              <a:t>, 2008</a:t>
            </a:r>
            <a:r>
              <a:rPr lang="fr-CA" sz="1400" b="1" dirty="0"/>
              <a:t>)</a:t>
            </a:r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É</a:t>
            </a:r>
            <a:r>
              <a:rPr lang="fr-CA" b="1" dirty="0" smtClean="0"/>
              <a:t>quilibre </a:t>
            </a:r>
            <a:r>
              <a:rPr lang="fr-CA" b="1" dirty="0"/>
              <a:t>entre l’apprentissage et </a:t>
            </a:r>
            <a:r>
              <a:rPr lang="fr-CA" b="1" dirty="0" smtClean="0"/>
              <a:t>l’action</a:t>
            </a:r>
            <a:endParaRPr lang="fr-CA" dirty="0"/>
          </a:p>
        </p:txBody>
      </p:sp>
      <p:sp>
        <p:nvSpPr>
          <p:cNvPr id="11" name="Ellipse 10" hidden="1"/>
          <p:cNvSpPr/>
          <p:nvPr/>
        </p:nvSpPr>
        <p:spPr>
          <a:xfrm>
            <a:off x="6652392" y="2987534"/>
            <a:ext cx="2232000" cy="2232000"/>
          </a:xfrm>
          <a:prstGeom prst="ellipse">
            <a:avLst/>
          </a:prstGeom>
          <a:solidFill>
            <a:srgbClr val="C8D9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 fontAlgn="base"/>
            <a:r>
              <a:rPr lang="fr-CA" sz="2400" dirty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fr-CA" sz="24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ravailler </a:t>
            </a:r>
          </a:p>
          <a:p>
            <a:pPr algn="ctr" fontAlgn="base"/>
            <a:r>
              <a:rPr lang="fr-CA" sz="24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</a:p>
          <a:p>
            <a:pPr algn="ctr" fontAlgn="base"/>
            <a:r>
              <a:rPr lang="fr-CA" sz="24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harmonie </a:t>
            </a:r>
            <a:endParaRPr lang="fr-CA" sz="2400" dirty="0">
              <a:solidFill>
                <a:srgbClr val="3F3A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riangle isocèle 16"/>
          <p:cNvSpPr/>
          <p:nvPr/>
        </p:nvSpPr>
        <p:spPr>
          <a:xfrm>
            <a:off x="3707904" y="4029165"/>
            <a:ext cx="1728192" cy="1944216"/>
          </a:xfrm>
          <a:prstGeom prst="triangle">
            <a:avLst/>
          </a:prstGeom>
          <a:solidFill>
            <a:srgbClr val="005DAB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0" name="Connecteur droit 19" hidden="1"/>
          <p:cNvCxnSpPr/>
          <p:nvPr/>
        </p:nvCxnSpPr>
        <p:spPr>
          <a:xfrm flipH="1">
            <a:off x="971600" y="2636912"/>
            <a:ext cx="7128792" cy="2803451"/>
          </a:xfrm>
          <a:prstGeom prst="line">
            <a:avLst/>
          </a:prstGeom>
          <a:ln w="38100">
            <a:solidFill>
              <a:srgbClr val="3F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 hidden="1"/>
          <p:cNvSpPr/>
          <p:nvPr/>
        </p:nvSpPr>
        <p:spPr>
          <a:xfrm>
            <a:off x="467544" y="2861534"/>
            <a:ext cx="2232000" cy="2232000"/>
          </a:xfrm>
          <a:prstGeom prst="ellipse">
            <a:avLst/>
          </a:prstGeom>
          <a:solidFill>
            <a:srgbClr val="FFE1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 fontAlgn="base"/>
            <a:r>
              <a:rPr lang="fr-CA" sz="2300" dirty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Valoriser </a:t>
            </a:r>
            <a:endParaRPr lang="fr-CA" sz="2300" dirty="0" smtClean="0">
              <a:solidFill>
                <a:srgbClr val="3F3A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/>
            <a:r>
              <a:rPr lang="fr-CA" sz="23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fr-CA" sz="2300" dirty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divergence </a:t>
            </a:r>
            <a:endParaRPr lang="fr-CA" sz="2300" dirty="0" smtClean="0">
              <a:solidFill>
                <a:srgbClr val="3F3A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/>
            <a:r>
              <a:rPr lang="fr-CA" sz="23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</a:t>
            </a:r>
            <a:r>
              <a:rPr lang="fr-CA" sz="2300" dirty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conflits </a:t>
            </a:r>
            <a:endParaRPr lang="fr-CA" sz="2300" dirty="0" smtClean="0">
              <a:solidFill>
                <a:srgbClr val="3F3A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/>
            <a:r>
              <a:rPr lang="fr-CA" sz="23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</a:t>
            </a:r>
            <a:r>
              <a:rPr lang="fr-CA" sz="2300" dirty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l’équipe</a:t>
            </a:r>
          </a:p>
        </p:txBody>
      </p:sp>
      <p:sp>
        <p:nvSpPr>
          <p:cNvPr id="22" name="Ellipse 21" hidden="1"/>
          <p:cNvSpPr/>
          <p:nvPr/>
        </p:nvSpPr>
        <p:spPr>
          <a:xfrm>
            <a:off x="467544" y="2861534"/>
            <a:ext cx="2232000" cy="2232000"/>
          </a:xfrm>
          <a:prstGeom prst="ellipse">
            <a:avLst/>
          </a:prstGeom>
          <a:solidFill>
            <a:srgbClr val="43602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 fontAlgn="base"/>
            <a:r>
              <a:rPr lang="fr-C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Temps </a:t>
            </a:r>
          </a:p>
          <a:p>
            <a:pPr algn="ctr" fontAlgn="base"/>
            <a:r>
              <a:rPr lang="fr-C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</a:t>
            </a:r>
          </a:p>
          <a:p>
            <a:pPr algn="ctr" fontAlgn="base"/>
            <a:r>
              <a:rPr lang="fr-C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apprendre</a:t>
            </a:r>
          </a:p>
        </p:txBody>
      </p:sp>
      <p:sp>
        <p:nvSpPr>
          <p:cNvPr id="23" name="Ellipse 22" hidden="1"/>
          <p:cNvSpPr/>
          <p:nvPr/>
        </p:nvSpPr>
        <p:spPr>
          <a:xfrm>
            <a:off x="6681566" y="2939408"/>
            <a:ext cx="2232000" cy="2232000"/>
          </a:xfrm>
          <a:prstGeom prst="ellipse">
            <a:avLst/>
          </a:prstGeom>
          <a:solidFill>
            <a:srgbClr val="5FBA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 fontAlgn="base"/>
            <a:r>
              <a:rPr lang="fr-CA" sz="24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Accomplir </a:t>
            </a:r>
          </a:p>
          <a:p>
            <a:pPr algn="ctr" fontAlgn="base"/>
            <a:r>
              <a:rPr lang="fr-CA" sz="24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tâches </a:t>
            </a:r>
          </a:p>
          <a:p>
            <a:pPr algn="ctr" fontAlgn="base"/>
            <a:r>
              <a:rPr lang="fr-CA" sz="24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reliées au </a:t>
            </a:r>
          </a:p>
          <a:p>
            <a:pPr algn="ctr" fontAlgn="base"/>
            <a:r>
              <a:rPr lang="fr-CA" sz="24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</a:t>
            </a:r>
          </a:p>
        </p:txBody>
      </p:sp>
      <p:cxnSp>
        <p:nvCxnSpPr>
          <p:cNvPr id="24" name="Connecteur droit 23" hidden="1"/>
          <p:cNvCxnSpPr/>
          <p:nvPr/>
        </p:nvCxnSpPr>
        <p:spPr>
          <a:xfrm flipH="1" flipV="1">
            <a:off x="1091915" y="2641773"/>
            <a:ext cx="7128792" cy="2803451"/>
          </a:xfrm>
          <a:prstGeom prst="line">
            <a:avLst/>
          </a:prstGeom>
          <a:ln w="38100">
            <a:solidFill>
              <a:srgbClr val="3F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043608" y="4006305"/>
            <a:ext cx="7232841" cy="9472"/>
          </a:xfrm>
          <a:prstGeom prst="line">
            <a:avLst/>
          </a:prstGeom>
          <a:ln w="38100">
            <a:solidFill>
              <a:srgbClr val="3F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6945229" y="1997534"/>
            <a:ext cx="1980000" cy="1980000"/>
          </a:xfrm>
          <a:prstGeom prst="ellipse">
            <a:avLst/>
          </a:prstGeom>
          <a:solidFill>
            <a:srgbClr val="FDB1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 fontAlgn="base"/>
            <a:r>
              <a:rPr lang="fr-CA" sz="20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Pratique </a:t>
            </a:r>
          </a:p>
          <a:p>
            <a:pPr algn="ctr" fontAlgn="base"/>
            <a:r>
              <a:rPr lang="fr-CA" sz="20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réflexive</a:t>
            </a:r>
            <a:endParaRPr lang="fr-CA" sz="2000" dirty="0">
              <a:solidFill>
                <a:srgbClr val="3F3A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716016" y="1997534"/>
            <a:ext cx="1980000" cy="1980000"/>
          </a:xfrm>
          <a:prstGeom prst="ellipse">
            <a:avLst/>
          </a:prstGeom>
          <a:solidFill>
            <a:srgbClr val="FDB1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 fontAlgn="base"/>
            <a:r>
              <a:rPr lang="fr-CA" sz="20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Apprentissages </a:t>
            </a:r>
          </a:p>
          <a:p>
            <a:pPr algn="ctr" fontAlgn="base"/>
            <a:r>
              <a:rPr lang="fr-CA" sz="20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organisationnels</a:t>
            </a:r>
            <a:endParaRPr lang="fr-CA" sz="2000" dirty="0">
              <a:solidFill>
                <a:srgbClr val="3F3A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486803" y="1997534"/>
            <a:ext cx="1980000" cy="1980000"/>
          </a:xfrm>
          <a:prstGeom prst="ellipse">
            <a:avLst/>
          </a:prstGeom>
          <a:solidFill>
            <a:srgbClr val="FDB1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 fontAlgn="base"/>
            <a:r>
              <a:rPr lang="fr-CA" sz="20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Apprentissages </a:t>
            </a:r>
          </a:p>
          <a:p>
            <a:pPr algn="ctr" fontAlgn="base"/>
            <a:r>
              <a:rPr lang="fr-CA" sz="20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individuels</a:t>
            </a:r>
            <a:endParaRPr lang="fr-CA" sz="2000" dirty="0">
              <a:solidFill>
                <a:srgbClr val="3F3A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57590" y="2017539"/>
            <a:ext cx="1980000" cy="1980000"/>
          </a:xfrm>
          <a:prstGeom prst="ellipse">
            <a:avLst/>
          </a:prstGeom>
          <a:solidFill>
            <a:srgbClr val="FDB1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 fontAlgn="base"/>
            <a:r>
              <a:rPr lang="fr-CA" sz="20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Tâches </a:t>
            </a:r>
          </a:p>
          <a:p>
            <a:pPr algn="ctr" fontAlgn="base"/>
            <a:r>
              <a:rPr lang="fr-CA" sz="20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reliées </a:t>
            </a:r>
          </a:p>
          <a:p>
            <a:pPr algn="ctr" fontAlgn="base"/>
            <a:r>
              <a:rPr lang="fr-CA" sz="20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l’action</a:t>
            </a:r>
            <a:endParaRPr lang="fr-CA" sz="2000" dirty="0">
              <a:solidFill>
                <a:srgbClr val="3F3A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Espace réservé du numéro de diapositive 6"/>
          <p:cNvSpPr txBox="1">
            <a:spLocks/>
          </p:cNvSpPr>
          <p:nvPr/>
        </p:nvSpPr>
        <p:spPr>
          <a:xfrm>
            <a:off x="8316416" y="5949280"/>
            <a:ext cx="666292" cy="6800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510B4-FC23-4D41-A403-36A6A29730E6}" type="slidenum">
              <a:rPr kumimoji="0" lang="fr-CA" sz="3200" b="0" i="0" u="none" strike="noStrike" kern="1200" cap="none" spc="0" normalizeH="0" baseline="0" noProof="0" smtClean="0">
                <a:ln>
                  <a:noFill/>
                </a:ln>
                <a:solidFill>
                  <a:srgbClr val="C8D9B7"/>
                </a:solidFill>
                <a:effectLst/>
                <a:uLnTx/>
                <a:uFillTx/>
                <a:latin typeface="Georgia" pitchFamily="18" charset="0"/>
                <a:ea typeface="+mn-ea"/>
                <a:cs typeface="Tahom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rgbClr val="C8D9B7"/>
              </a:solidFill>
              <a:effectLst/>
              <a:uLnTx/>
              <a:uFillTx/>
              <a:latin typeface="Georgia" pitchFamily="18" charset="0"/>
              <a:ea typeface="+mn-ea"/>
              <a:cs typeface="Tahom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649326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Cho et Egan (2009); Brook, </a:t>
            </a:r>
            <a:r>
              <a:rPr lang="en-CA" dirty="0" err="1" smtClean="0"/>
              <a:t>Pedler</a:t>
            </a:r>
            <a:r>
              <a:rPr lang="en-CA" dirty="0" smtClean="0"/>
              <a:t> et Burgoyne (2012); </a:t>
            </a:r>
            <a:r>
              <a:rPr lang="en-CA" dirty="0" err="1" smtClean="0"/>
              <a:t>Lysø</a:t>
            </a:r>
            <a:r>
              <a:rPr lang="en-CA" dirty="0" smtClean="0"/>
              <a:t>, </a:t>
            </a:r>
            <a:r>
              <a:rPr lang="en-CA" dirty="0" err="1" smtClean="0"/>
              <a:t>Mjøen</a:t>
            </a:r>
            <a:r>
              <a:rPr lang="en-CA" dirty="0" smtClean="0"/>
              <a:t> et Levin, 2011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1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2215544" y="2852936"/>
            <a:ext cx="6899990" cy="1138138"/>
          </a:xfrm>
        </p:spPr>
        <p:txBody>
          <a:bodyPr>
            <a:normAutofit fontScale="90000"/>
          </a:bodyPr>
          <a:lstStyle/>
          <a:p>
            <a:pPr algn="r">
              <a:lnSpc>
                <a:spcPts val="3500"/>
              </a:lnSpc>
            </a:pPr>
            <a:r>
              <a:rPr lang="fr-CA" dirty="0" smtClean="0">
                <a:latin typeface="Georgia" panose="02040502050405020303" pitchFamily="18" charset="0"/>
              </a:rPr>
              <a:t>Compétences développées</a:t>
            </a:r>
            <a:br>
              <a:rPr lang="fr-CA" dirty="0" smtClean="0">
                <a:latin typeface="Georgia" panose="02040502050405020303" pitchFamily="18" charset="0"/>
              </a:rPr>
            </a:br>
            <a:r>
              <a:rPr lang="fr-CA" dirty="0" smtClean="0">
                <a:latin typeface="Georgia" panose="02040502050405020303" pitchFamily="18" charset="0"/>
              </a:rPr>
              <a:t>grâce aux mécanismes d’apprentissage dans l’action</a:t>
            </a:r>
            <a:endParaRPr lang="fr-CA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080" y="44624"/>
            <a:ext cx="2555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000" dirty="0" smtClean="0">
                <a:solidFill>
                  <a:srgbClr val="3F3A3A"/>
                </a:solidFill>
                <a:latin typeface="Georgia" panose="02040502050405020303" pitchFamily="18" charset="0"/>
              </a:rPr>
              <a:t>leadership</a:t>
            </a:r>
            <a:endParaRPr lang="fr-CA" sz="4000" dirty="0">
              <a:solidFill>
                <a:srgbClr val="3F3A3A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Espace réservé du numéro de diapositive 30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4418BA-F793-4E38-8510-048C8A5B38F7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32" name="Espace réservé du numéro de diapositive 6"/>
          <p:cNvSpPr txBox="1">
            <a:spLocks/>
          </p:cNvSpPr>
          <p:nvPr/>
        </p:nvSpPr>
        <p:spPr>
          <a:xfrm>
            <a:off x="8316416" y="5949280"/>
            <a:ext cx="666292" cy="680051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4418BA-F793-4E38-8510-048C8A5B38F7}" type="slidenum">
              <a:rPr kumimoji="0" lang="fr-CA" sz="3200" b="0" i="0" u="none" strike="noStrike" kern="1200" cap="none" spc="0" normalizeH="0" baseline="0" noProof="0" smtClean="0">
                <a:ln>
                  <a:noFill/>
                </a:ln>
                <a:solidFill>
                  <a:srgbClr val="C8D9B7"/>
                </a:solidFill>
                <a:effectLst/>
                <a:uLnTx/>
                <a:uFillTx/>
                <a:latin typeface="Georgia" pitchFamily="18" charset="0"/>
                <a:ea typeface="+mn-ea"/>
                <a:cs typeface="Tahom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rgbClr val="C8D9B7"/>
              </a:solidFill>
              <a:effectLst/>
              <a:uLnTx/>
              <a:uFillTx/>
              <a:latin typeface="Georgia" pitchFamily="18" charset="0"/>
              <a:ea typeface="+mn-ea"/>
              <a:cs typeface="Tahoma" pitchFamily="34" charset="0"/>
            </a:endParaRPr>
          </a:p>
        </p:txBody>
      </p:sp>
      <p:sp>
        <p:nvSpPr>
          <p:cNvPr id="24" name="Compréhension du rôle 2"/>
          <p:cNvSpPr/>
          <p:nvPr/>
        </p:nvSpPr>
        <p:spPr>
          <a:xfrm>
            <a:off x="2947179" y="1268760"/>
            <a:ext cx="406794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fr-CA" sz="2800" dirty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Compréhension </a:t>
            </a:r>
            <a:r>
              <a:rPr lang="fr-CA" sz="2800" dirty="0" smtClean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rôle et de </a:t>
            </a:r>
            <a:r>
              <a:rPr lang="fr-CA" sz="2800" dirty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fr-CA" sz="2800" dirty="0" err="1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micropolitique</a:t>
            </a:r>
            <a:r>
              <a:rPr lang="fr-CA" sz="2800" dirty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l'organisation </a:t>
            </a:r>
          </a:p>
        </p:txBody>
      </p:sp>
      <p:sp>
        <p:nvSpPr>
          <p:cNvPr id="25" name="Équilibre 2"/>
          <p:cNvSpPr/>
          <p:nvPr/>
        </p:nvSpPr>
        <p:spPr>
          <a:xfrm>
            <a:off x="-113669" y="4472002"/>
            <a:ext cx="9602501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fr-CA" sz="2800" spc="300" dirty="0">
                <a:solidFill>
                  <a:srgbClr val="E2EBD9"/>
                </a:solidFill>
                <a:latin typeface="Britannic Bold" panose="020B09030607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Équilibre entre le mode directif et collaboratif </a:t>
            </a:r>
          </a:p>
        </p:txBody>
      </p:sp>
      <p:sp>
        <p:nvSpPr>
          <p:cNvPr id="27" name="Recherche de la divergence 2"/>
          <p:cNvSpPr/>
          <p:nvPr/>
        </p:nvSpPr>
        <p:spPr>
          <a:xfrm>
            <a:off x="1849690" y="5696138"/>
            <a:ext cx="7397731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fr-CA" sz="2800" dirty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Recherche de la divergence et de la diversité </a:t>
            </a:r>
          </a:p>
        </p:txBody>
      </p:sp>
      <p:sp>
        <p:nvSpPr>
          <p:cNvPr id="28" name="Rétroaction 2"/>
          <p:cNvSpPr/>
          <p:nvPr/>
        </p:nvSpPr>
        <p:spPr>
          <a:xfrm>
            <a:off x="-18162" y="5445224"/>
            <a:ext cx="1992725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fr-CA" sz="2800" dirty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Rétroaction</a:t>
            </a:r>
          </a:p>
        </p:txBody>
      </p:sp>
      <p:sp>
        <p:nvSpPr>
          <p:cNvPr id="30" name="Connaissance de soi 2"/>
          <p:cNvSpPr/>
          <p:nvPr/>
        </p:nvSpPr>
        <p:spPr>
          <a:xfrm>
            <a:off x="4680901" y="404664"/>
            <a:ext cx="4495141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fr-CA" sz="2800" b="1" dirty="0" smtClean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CONNAISSANCE DE SOI</a:t>
            </a:r>
            <a:endParaRPr lang="fr-CA" sz="2800" b="1" dirty="0">
              <a:solidFill>
                <a:srgbClr val="E2EB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uverture 2"/>
          <p:cNvSpPr/>
          <p:nvPr/>
        </p:nvSpPr>
        <p:spPr>
          <a:xfrm>
            <a:off x="115784" y="3271530"/>
            <a:ext cx="1786771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fr-CA" sz="2800" spc="-150" dirty="0" smtClean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Ouverture </a:t>
            </a:r>
          </a:p>
          <a:p>
            <a:pPr>
              <a:lnSpc>
                <a:spcPts val="2500"/>
              </a:lnSpc>
            </a:pPr>
            <a:r>
              <a:rPr lang="fr-CA" sz="2800" spc="-150" dirty="0" smtClean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la critique</a:t>
            </a:r>
            <a:endParaRPr lang="fr-CA" sz="2800" spc="-150" dirty="0">
              <a:solidFill>
                <a:srgbClr val="E2EB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centré sur l'équipe 2"/>
          <p:cNvSpPr/>
          <p:nvPr/>
        </p:nvSpPr>
        <p:spPr>
          <a:xfrm>
            <a:off x="6066325" y="836712"/>
            <a:ext cx="3106813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fr-CA" sz="2800" dirty="0" smtClean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centré </a:t>
            </a:r>
            <a:r>
              <a:rPr lang="fr-CA" sz="2800" dirty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 l'équipe</a:t>
            </a:r>
          </a:p>
        </p:txBody>
      </p:sp>
      <p:sp>
        <p:nvSpPr>
          <p:cNvPr id="37" name="ENgagement 2"/>
          <p:cNvSpPr/>
          <p:nvPr/>
        </p:nvSpPr>
        <p:spPr>
          <a:xfrm>
            <a:off x="804265" y="4039699"/>
            <a:ext cx="757901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fr-CA" sz="2400" dirty="0" smtClean="0">
                <a:solidFill>
                  <a:srgbClr val="E2EBD9"/>
                </a:solidFill>
                <a:latin typeface="Britannic Bold" panose="020B09030607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Engagement, </a:t>
            </a:r>
            <a:r>
              <a:rPr lang="fr-CA" sz="2400" i="1" dirty="0" err="1" smtClean="0">
                <a:solidFill>
                  <a:srgbClr val="E2EBD9"/>
                </a:solidFill>
                <a:latin typeface="Britannic Bold" panose="020B09030607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empowerment</a:t>
            </a:r>
            <a:r>
              <a:rPr lang="fr-CA" sz="2400" dirty="0" smtClean="0">
                <a:solidFill>
                  <a:srgbClr val="E2EBD9"/>
                </a:solidFill>
                <a:latin typeface="Britannic Bold" panose="020B09030607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apprentissage continu </a:t>
            </a:r>
            <a:endParaRPr lang="fr-CA" sz="2400" dirty="0">
              <a:solidFill>
                <a:srgbClr val="E2EBD9"/>
              </a:solidFill>
              <a:latin typeface="Britannic Bold" panose="020B09030607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Meilleure relations 2"/>
          <p:cNvSpPr/>
          <p:nvPr/>
        </p:nvSpPr>
        <p:spPr>
          <a:xfrm>
            <a:off x="-219878" y="1340768"/>
            <a:ext cx="2808312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r>
              <a:rPr lang="fr-CA" sz="2800" dirty="0" smtClean="0">
                <a:solidFill>
                  <a:srgbClr val="E2EBD9"/>
                </a:solidFill>
                <a:latin typeface="Britannic Bold" panose="020B09030607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MEILLEURES </a:t>
            </a:r>
          </a:p>
          <a:p>
            <a:pPr algn="r">
              <a:lnSpc>
                <a:spcPts val="2500"/>
              </a:lnSpc>
            </a:pPr>
            <a:r>
              <a:rPr lang="fr-CA" sz="2800" dirty="0" smtClean="0">
                <a:solidFill>
                  <a:srgbClr val="E2EBD9"/>
                </a:solidFill>
                <a:latin typeface="Britannic Bold" panose="020B09030607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 </a:t>
            </a:r>
          </a:p>
          <a:p>
            <a:pPr algn="r">
              <a:lnSpc>
                <a:spcPts val="2500"/>
              </a:lnSpc>
            </a:pPr>
            <a:r>
              <a:rPr lang="fr-CA" sz="2800" dirty="0" smtClean="0">
                <a:solidFill>
                  <a:srgbClr val="E2EBD9"/>
                </a:solidFill>
                <a:latin typeface="Britannic Bold" panose="020B09030607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AVEC </a:t>
            </a:r>
          </a:p>
          <a:p>
            <a:pPr algn="r">
              <a:lnSpc>
                <a:spcPts val="2500"/>
              </a:lnSpc>
            </a:pPr>
            <a:r>
              <a:rPr lang="fr-CA" sz="2800" dirty="0" smtClean="0">
                <a:solidFill>
                  <a:srgbClr val="E2EBD9"/>
                </a:solidFill>
                <a:latin typeface="Britannic Bold" panose="020B09030607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SUBALTERNES</a:t>
            </a:r>
            <a:endParaRPr lang="fr-CA" sz="2800" dirty="0">
              <a:solidFill>
                <a:srgbClr val="E2EBD9"/>
              </a:solidFill>
              <a:latin typeface="Britannic Bold" panose="020B09030607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Délégation 2"/>
          <p:cNvSpPr/>
          <p:nvPr/>
        </p:nvSpPr>
        <p:spPr>
          <a:xfrm>
            <a:off x="6511067" y="1412776"/>
            <a:ext cx="262778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fr-CA" sz="2400" dirty="0" smtClean="0">
                <a:solidFill>
                  <a:srgbClr val="E2EBD9"/>
                </a:solidFill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délégation </a:t>
            </a:r>
          </a:p>
          <a:p>
            <a:pPr algn="r">
              <a:lnSpc>
                <a:spcPts val="2000"/>
              </a:lnSpc>
            </a:pPr>
            <a:r>
              <a:rPr lang="fr-CA" sz="2400" dirty="0" smtClean="0">
                <a:solidFill>
                  <a:srgbClr val="E2EBD9"/>
                </a:solidFill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consultation </a:t>
            </a:r>
          </a:p>
          <a:p>
            <a:pPr algn="r">
              <a:lnSpc>
                <a:spcPts val="2000"/>
              </a:lnSpc>
            </a:pPr>
            <a:r>
              <a:rPr lang="en-CA" sz="2400" dirty="0">
                <a:solidFill>
                  <a:srgbClr val="E2EBD9"/>
                </a:solidFill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CA" sz="2400" dirty="0" smtClean="0">
                <a:solidFill>
                  <a:srgbClr val="E2EBD9"/>
                </a:solidFill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oaching</a:t>
            </a:r>
          </a:p>
          <a:p>
            <a:pPr algn="r">
              <a:lnSpc>
                <a:spcPts val="2000"/>
              </a:lnSpc>
            </a:pPr>
            <a:r>
              <a:rPr lang="en-CA" sz="2400" dirty="0" err="1" smtClean="0">
                <a:solidFill>
                  <a:srgbClr val="E2EBD9"/>
                </a:solidFill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questionnement</a:t>
            </a:r>
            <a:endParaRPr lang="fr-CA" sz="2400" dirty="0" smtClean="0">
              <a:solidFill>
                <a:srgbClr val="E2EBD9"/>
              </a:solidFill>
              <a:latin typeface="Comic Sans MS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herche de solution 2"/>
          <p:cNvSpPr/>
          <p:nvPr/>
        </p:nvSpPr>
        <p:spPr>
          <a:xfrm>
            <a:off x="-41661" y="4941168"/>
            <a:ext cx="4572000" cy="5198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fr-CA" sz="2800" spc="-300" dirty="0" smtClean="0">
                <a:solidFill>
                  <a:srgbClr val="E2EBD9"/>
                </a:solidFill>
                <a:latin typeface="Lucida Console" panose="020B060904050402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Recherche de solutions</a:t>
            </a:r>
            <a:endParaRPr lang="fr-CA" sz="2800" spc="-300" dirty="0">
              <a:solidFill>
                <a:srgbClr val="E2EBD9"/>
              </a:solidFill>
              <a:latin typeface="Lucida Console" panose="020B0609040504020204" pitchFamily="49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Dépassement 2"/>
          <p:cNvSpPr/>
          <p:nvPr/>
        </p:nvSpPr>
        <p:spPr>
          <a:xfrm>
            <a:off x="6778721" y="-27384"/>
            <a:ext cx="2577069" cy="51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fr-CA" sz="2800" dirty="0" smtClean="0">
                <a:solidFill>
                  <a:srgbClr val="E2EBD9"/>
                </a:solidFill>
                <a:latin typeface="Britannic Bold" panose="020B09030607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Dépassement</a:t>
            </a:r>
            <a:endParaRPr lang="fr-CA" sz="2800" dirty="0">
              <a:solidFill>
                <a:srgbClr val="E2EBD9"/>
              </a:solidFill>
              <a:latin typeface="Britannic Bold" panose="020B09030607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Construction d'équipe 2"/>
          <p:cNvSpPr/>
          <p:nvPr/>
        </p:nvSpPr>
        <p:spPr>
          <a:xfrm>
            <a:off x="4204895" y="5229200"/>
            <a:ext cx="4729180" cy="5198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fr-CA" sz="2800" dirty="0" smtClean="0">
                <a:solidFill>
                  <a:srgbClr val="E2EBD9"/>
                </a:solidFill>
                <a:latin typeface="Lucida Console" panose="020B060904050402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Construction d’équipe</a:t>
            </a:r>
            <a:endParaRPr lang="fr-CA" sz="2800" dirty="0">
              <a:solidFill>
                <a:srgbClr val="E2EBD9"/>
              </a:solidFill>
              <a:latin typeface="Lucida Console" panose="020B0609040504020204" pitchFamily="49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Consolidaiton 2"/>
          <p:cNvSpPr/>
          <p:nvPr/>
        </p:nvSpPr>
        <p:spPr>
          <a:xfrm>
            <a:off x="4204895" y="4941168"/>
            <a:ext cx="5256584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fr-CA" sz="2800" dirty="0" smtClean="0">
                <a:solidFill>
                  <a:srgbClr val="E2EBD9"/>
                </a:solidFill>
                <a:latin typeface="Lucida Console" panose="020B060904050402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Consolidation d'équipe </a:t>
            </a:r>
            <a:endParaRPr lang="fr-CA" sz="2800" dirty="0">
              <a:solidFill>
                <a:srgbClr val="E2EBD9"/>
              </a:solidFill>
              <a:latin typeface="Lucida Console" panose="020B0609040504020204" pitchFamily="49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Analyse des échecs 2"/>
          <p:cNvSpPr/>
          <p:nvPr/>
        </p:nvSpPr>
        <p:spPr>
          <a:xfrm>
            <a:off x="-41661" y="2852936"/>
            <a:ext cx="4572000" cy="412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fr-CA" sz="2800" dirty="0" smtClean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 des échecs</a:t>
            </a:r>
            <a:endParaRPr lang="fr-CA" sz="2800" dirty="0">
              <a:solidFill>
                <a:srgbClr val="E2EB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Facilitation 2"/>
          <p:cNvSpPr/>
          <p:nvPr/>
        </p:nvSpPr>
        <p:spPr>
          <a:xfrm>
            <a:off x="125854" y="5805264"/>
            <a:ext cx="1863908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fr-CA" sz="2800" dirty="0" smtClean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Facilitation</a:t>
            </a:r>
            <a:endParaRPr lang="fr-CA" sz="2800" dirty="0">
              <a:solidFill>
                <a:srgbClr val="E2EB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Bonnes personnes 2"/>
          <p:cNvSpPr/>
          <p:nvPr/>
        </p:nvSpPr>
        <p:spPr>
          <a:xfrm>
            <a:off x="-18162" y="836712"/>
            <a:ext cx="6013185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fr-CA" sz="2800" dirty="0" smtClean="0">
                <a:solidFill>
                  <a:srgbClr val="E2EB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Bonnes personnes dans bons projets</a:t>
            </a:r>
            <a:endParaRPr lang="fr-CA" sz="2800" dirty="0">
              <a:solidFill>
                <a:srgbClr val="E2EB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7" grpId="0"/>
      <p:bldP spid="28" grpId="0"/>
      <p:bldP spid="3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" b="4051"/>
          <a:stretch/>
        </p:blipFill>
        <p:spPr>
          <a:xfrm>
            <a:off x="422503" y="796425"/>
            <a:ext cx="8325961" cy="5904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246420"/>
            <a:ext cx="892899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300" b="1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lang="fr-CA" sz="2300" b="1" dirty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leviers des mécanismes d’apprentissage dans l’action</a:t>
            </a: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316416" y="5949280"/>
            <a:ext cx="666292" cy="680051"/>
          </a:xfrm>
        </p:spPr>
        <p:txBody>
          <a:bodyPr lIns="0" tIns="0" rIns="0" bIns="0" anchor="b"/>
          <a:lstStyle/>
          <a:p>
            <a:pPr algn="ctr"/>
            <a:fld id="{464418BA-F793-4E38-8510-048C8A5B38F7}" type="slidenum">
              <a:rPr lang="fr-CA" sz="3200" smtClean="0">
                <a:solidFill>
                  <a:srgbClr val="C8D9B7"/>
                </a:solidFill>
                <a:latin typeface="Georgia" pitchFamily="18" charset="0"/>
              </a:rPr>
              <a:pPr algn="ctr"/>
              <a:t>15</a:t>
            </a:fld>
            <a:endParaRPr lang="fr-CA" sz="3200" dirty="0">
              <a:solidFill>
                <a:srgbClr val="C8D9B7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4705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99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fr-CA" sz="2800" dirty="0" smtClean="0"/>
              <a:t>Orientation </a:t>
            </a:r>
            <a:r>
              <a:rPr lang="fr-CA" sz="2800" dirty="0"/>
              <a:t>d’apprentissage </a:t>
            </a:r>
            <a:r>
              <a:rPr lang="fr-CA" sz="2800" dirty="0" smtClean="0"/>
              <a:t>personnel</a:t>
            </a:r>
          </a:p>
          <a:p>
            <a:pPr lvl="1"/>
            <a:r>
              <a:rPr lang="fr-CA" sz="2400" dirty="0" smtClean="0"/>
              <a:t>Motivation </a:t>
            </a:r>
          </a:p>
          <a:p>
            <a:pPr lvl="1"/>
            <a:r>
              <a:rPr lang="fr-CA" sz="2400" dirty="0" smtClean="0"/>
              <a:t>Auto-efficacité</a:t>
            </a:r>
          </a:p>
          <a:p>
            <a:pPr lvl="1"/>
            <a:r>
              <a:rPr lang="fr-CA" sz="2400" dirty="0" smtClean="0"/>
              <a:t>Orientation vers un but d’apprentissage 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Caractéristiques</a:t>
            </a:r>
            <a:r>
              <a:rPr lang="en-CA" dirty="0" smtClean="0"/>
              <a:t> </a:t>
            </a:r>
            <a:r>
              <a:rPr lang="en-CA" dirty="0" err="1" smtClean="0"/>
              <a:t>individuelles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2" y="0"/>
            <a:ext cx="1544816" cy="1908000"/>
          </a:xfrm>
          <a:prstGeom prst="rect">
            <a:avLst/>
          </a:prstGeom>
        </p:spPr>
      </p:pic>
      <p:sp>
        <p:nvSpPr>
          <p:cNvPr id="14" name="Rectangle à coins arrondis 13" hidden="1"/>
          <p:cNvSpPr/>
          <p:nvPr/>
        </p:nvSpPr>
        <p:spPr>
          <a:xfrm>
            <a:off x="5049572" y="2996952"/>
            <a:ext cx="3240000" cy="3384376"/>
          </a:xfrm>
          <a:prstGeom prst="roundRect">
            <a:avLst/>
          </a:prstGeom>
          <a:solidFill>
            <a:srgbClr val="FFE19B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36000" tIns="180000" rIns="36000" bIns="180000" anchor="ctr">
            <a:noAutofit/>
          </a:bodyPr>
          <a:lstStyle/>
          <a:p>
            <a:r>
              <a:rPr lang="fr-CA" sz="2800" dirty="0" smtClean="0">
                <a:solidFill>
                  <a:srgbClr val="436028"/>
                </a:solidFill>
              </a:rPr>
              <a:t>[...]</a:t>
            </a:r>
            <a:r>
              <a:rPr lang="fr-CA" sz="2800" dirty="0">
                <a:solidFill>
                  <a:srgbClr val="436028"/>
                </a:solidFill>
              </a:rPr>
              <a:t> la capacité, l’ouverture et l’intérêt envers les activités d’apprentissage </a:t>
            </a:r>
            <a:r>
              <a:rPr lang="fr-CA" sz="2800" dirty="0" smtClean="0">
                <a:solidFill>
                  <a:srgbClr val="436028"/>
                </a:solidFill>
              </a:rPr>
              <a:t>[...]</a:t>
            </a:r>
          </a:p>
          <a:p>
            <a:pPr algn="r"/>
            <a:r>
              <a:rPr lang="fr-CA" sz="2000" dirty="0" smtClean="0">
                <a:solidFill>
                  <a:srgbClr val="436028"/>
                </a:solidFill>
              </a:rPr>
              <a:t>(Choi et Jacobs, 2011)</a:t>
            </a:r>
            <a:endParaRPr lang="fr-CA" sz="2000" dirty="0">
              <a:solidFill>
                <a:srgbClr val="4360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à coins arrondis 14" hidden="1"/>
          <p:cNvSpPr/>
          <p:nvPr/>
        </p:nvSpPr>
        <p:spPr>
          <a:xfrm>
            <a:off x="1743958" y="3708760"/>
            <a:ext cx="4484226" cy="2599965"/>
          </a:xfrm>
          <a:prstGeom prst="roundRect">
            <a:avLst/>
          </a:prstGeom>
          <a:solidFill>
            <a:srgbClr val="436028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36000" tIns="180000" rIns="36000" bIns="180000" anchor="ctr">
            <a:noAutofit/>
          </a:bodyPr>
          <a:lstStyle/>
          <a:p>
            <a:r>
              <a:rPr lang="fr-CA" sz="2800" dirty="0" smtClean="0">
                <a:solidFill>
                  <a:schemeClr val="bg1"/>
                </a:solidFill>
              </a:rPr>
              <a:t>[...]</a:t>
            </a:r>
            <a:r>
              <a:rPr lang="fr-CA" sz="2800" dirty="0">
                <a:solidFill>
                  <a:schemeClr val="bg1"/>
                </a:solidFill>
              </a:rPr>
              <a:t>  l’engagement et l’engouement envers l’apprentissage et un intérêt pour le contenu abordé </a:t>
            </a:r>
            <a:r>
              <a:rPr lang="fr-CA" sz="2800" dirty="0" smtClean="0">
                <a:solidFill>
                  <a:schemeClr val="bg1"/>
                </a:solidFill>
              </a:rPr>
              <a:t>[...]</a:t>
            </a:r>
          </a:p>
          <a:p>
            <a:pPr algn="r"/>
            <a:r>
              <a:rPr lang="fr-CA" sz="2000" dirty="0" smtClean="0">
                <a:solidFill>
                  <a:schemeClr val="bg1"/>
                </a:solidFill>
              </a:rPr>
              <a:t>(Choi et Jacobs, 2011)</a:t>
            </a:r>
            <a:endParaRPr lang="fr-CA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à coins arrondis 15" hidden="1"/>
          <p:cNvSpPr/>
          <p:nvPr/>
        </p:nvSpPr>
        <p:spPr>
          <a:xfrm>
            <a:off x="4067944" y="2996952"/>
            <a:ext cx="4221628" cy="3384376"/>
          </a:xfrm>
          <a:prstGeom prst="roundRect">
            <a:avLst/>
          </a:prstGeom>
          <a:solidFill>
            <a:srgbClr val="FDB134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36000" tIns="180000" rIns="36000" bIns="180000" anchor="ctr">
            <a:noAutofit/>
          </a:bodyPr>
          <a:lstStyle/>
          <a:p>
            <a:r>
              <a:rPr lang="fr-CA" sz="2800" dirty="0" smtClean="0"/>
              <a:t>Croyances </a:t>
            </a:r>
            <a:r>
              <a:rPr lang="fr-CA" sz="2800" dirty="0"/>
              <a:t>du sujet sur ses propres capacités à organiser et à mettre en œuvre les actes nécessaires à l’atteinte de performances </a:t>
            </a:r>
            <a:r>
              <a:rPr lang="fr-CA" sz="2800" dirty="0" smtClean="0"/>
              <a:t>données.</a:t>
            </a:r>
          </a:p>
          <a:p>
            <a:pPr algn="r"/>
            <a:r>
              <a:rPr lang="fr-CA" sz="2000" dirty="0" smtClean="0">
                <a:solidFill>
                  <a:srgbClr val="3F3A3A"/>
                </a:solidFill>
              </a:rPr>
              <a:t>(Bandura, 1986)</a:t>
            </a:r>
            <a:endParaRPr lang="fr-CA" sz="2000" dirty="0">
              <a:solidFill>
                <a:srgbClr val="3F3A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à coins arrondis 16" hidden="1"/>
          <p:cNvSpPr/>
          <p:nvPr/>
        </p:nvSpPr>
        <p:spPr>
          <a:xfrm>
            <a:off x="539552" y="4201976"/>
            <a:ext cx="7776864" cy="2395375"/>
          </a:xfrm>
          <a:prstGeom prst="roundRect">
            <a:avLst/>
          </a:prstGeom>
          <a:solidFill>
            <a:srgbClr val="5FBACF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36000" tIns="180000" rIns="36000" bIns="180000" anchor="ctr">
            <a:noAutofit/>
          </a:bodyPr>
          <a:lstStyle/>
          <a:p>
            <a:r>
              <a:rPr lang="fr-CA" sz="2800" dirty="0" smtClean="0"/>
              <a:t>L’intention </a:t>
            </a:r>
            <a:r>
              <a:rPr lang="fr-CA" sz="2800" dirty="0"/>
              <a:t>de s’engager dans des activités stimulantes, le désir de s’améliorer et à une tendance à s’appuyer sur ses performances passées pour évaluer sa performance </a:t>
            </a:r>
            <a:r>
              <a:rPr lang="fr-CA" sz="2800" dirty="0" smtClean="0"/>
              <a:t>actuelle.</a:t>
            </a:r>
            <a:endParaRPr lang="fr-CA" sz="2800" dirty="0"/>
          </a:p>
          <a:p>
            <a:pPr algn="r"/>
            <a:r>
              <a:rPr lang="fr-CA" sz="2000" dirty="0" smtClean="0">
                <a:solidFill>
                  <a:srgbClr val="3F3A3A"/>
                </a:solidFill>
              </a:rPr>
              <a:t>(</a:t>
            </a:r>
            <a:r>
              <a:rPr lang="fr-CA" sz="2000" dirty="0"/>
              <a:t>Choi et Jacobs, 2011</a:t>
            </a:r>
            <a:r>
              <a:rPr lang="fr-CA" sz="2000" dirty="0" smtClean="0">
                <a:solidFill>
                  <a:srgbClr val="3F3A3A"/>
                </a:solidFill>
              </a:rPr>
              <a:t>)</a:t>
            </a:r>
            <a:endParaRPr lang="fr-CA" sz="2000" dirty="0">
              <a:solidFill>
                <a:srgbClr val="3F3A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Espace réservé du numéro de diapositive 6"/>
          <p:cNvSpPr txBox="1">
            <a:spLocks/>
          </p:cNvSpPr>
          <p:nvPr/>
        </p:nvSpPr>
        <p:spPr>
          <a:xfrm>
            <a:off x="8316416" y="5949280"/>
            <a:ext cx="666292" cy="680051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4418BA-F793-4E38-8510-048C8A5B38F7}" type="slidenum">
              <a:rPr kumimoji="0" lang="fr-CA" sz="3200" b="0" i="0" u="none" strike="noStrike" kern="1200" cap="none" spc="0" normalizeH="0" baseline="0" noProof="0" smtClean="0">
                <a:ln>
                  <a:noFill/>
                </a:ln>
                <a:solidFill>
                  <a:srgbClr val="C8D9B7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rgbClr val="C8D9B7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73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971550" y="2348880"/>
            <a:ext cx="7704906" cy="4176464"/>
          </a:xfr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buClr>
                <a:srgbClr val="FDB134"/>
              </a:buClr>
              <a:buFont typeface="Courier New" panose="02070309020205020404" pitchFamily="49" charset="0"/>
              <a:buChar char="o"/>
              <a:defRPr lang="fr-F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DB134"/>
              </a:buClr>
              <a:buFont typeface="Courier New" panose="02070309020205020404" pitchFamily="49" charset="0"/>
              <a:buChar char="o"/>
              <a:defRPr lang="fr-F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fr-F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lang="fr-FR" smtClean="0"/>
            </a:lvl4pPr>
            <a:lvl5pPr>
              <a:defRPr lang="fr-CA"/>
            </a:lvl5pPr>
          </a:lstStyle>
          <a:p>
            <a:pPr marL="450850" lvl="0" indent="-450850"/>
            <a:r>
              <a:rPr lang="fr-FR" sz="2800" dirty="0" smtClean="0"/>
              <a:t>Échange avec les pairs</a:t>
            </a:r>
          </a:p>
          <a:p>
            <a:pPr lvl="1"/>
            <a:r>
              <a:rPr lang="fr-CA" sz="2000" dirty="0"/>
              <a:t>L'échange favorise les apprentissages </a:t>
            </a:r>
            <a:r>
              <a:rPr lang="fr-CA" sz="1200" dirty="0"/>
              <a:t>(</a:t>
            </a:r>
            <a:r>
              <a:rPr lang="fr-CA" sz="1200" dirty="0" err="1"/>
              <a:t>Lysø</a:t>
            </a:r>
            <a:r>
              <a:rPr lang="fr-CA" sz="1200" dirty="0"/>
              <a:t> et </a:t>
            </a:r>
            <a:r>
              <a:rPr lang="fr-CA" sz="1200" dirty="0" err="1"/>
              <a:t>collab</a:t>
            </a:r>
            <a:r>
              <a:rPr lang="fr-CA" sz="1200" dirty="0"/>
              <a:t>., 2011)</a:t>
            </a:r>
            <a:endParaRPr lang="fr-CA" sz="2000" dirty="0"/>
          </a:p>
          <a:p>
            <a:pPr lvl="1"/>
            <a:r>
              <a:rPr lang="fr-CA" sz="2000" dirty="0"/>
              <a:t>Les gestionnaires apprennent les uns des autres </a:t>
            </a:r>
            <a:r>
              <a:rPr lang="fr-CA" sz="1200" dirty="0"/>
              <a:t>(</a:t>
            </a:r>
            <a:r>
              <a:rPr lang="fr-CA" sz="1200" dirty="0" err="1"/>
              <a:t>Revans</a:t>
            </a:r>
            <a:r>
              <a:rPr lang="fr-CA" sz="1200" dirty="0"/>
              <a:t>, 2011)</a:t>
            </a:r>
            <a:endParaRPr lang="fr-CA" sz="2000" dirty="0"/>
          </a:p>
          <a:p>
            <a:pPr lvl="1"/>
            <a:r>
              <a:rPr lang="fr-CA" sz="2000" dirty="0"/>
              <a:t>Questions différentes </a:t>
            </a:r>
            <a:r>
              <a:rPr lang="fr-CA" sz="1000" dirty="0"/>
              <a:t>(</a:t>
            </a:r>
            <a:r>
              <a:rPr lang="fr-CA" sz="1000" dirty="0" err="1"/>
              <a:t>Bourner</a:t>
            </a:r>
            <a:r>
              <a:rPr lang="fr-CA" sz="1000" dirty="0"/>
              <a:t>, 2011; Brook et </a:t>
            </a:r>
            <a:r>
              <a:rPr lang="fr-CA" sz="1000" dirty="0" err="1"/>
              <a:t>collab</a:t>
            </a:r>
            <a:r>
              <a:rPr lang="fr-CA" sz="1000" dirty="0"/>
              <a:t>., 2012</a:t>
            </a:r>
            <a:r>
              <a:rPr lang="fr-CA" sz="1000" dirty="0" smtClean="0"/>
              <a:t>)</a:t>
            </a:r>
            <a:r>
              <a:rPr lang="fr-CA" sz="1000" dirty="0"/>
              <a:t> </a:t>
            </a:r>
            <a:endParaRPr lang="fr-CA" sz="2000" dirty="0"/>
          </a:p>
          <a:p>
            <a:pPr lvl="1"/>
            <a:r>
              <a:rPr lang="fr-CA" sz="2000" dirty="0"/>
              <a:t>Réflexion enrichie </a:t>
            </a:r>
            <a:r>
              <a:rPr lang="fr-CA" sz="1000" dirty="0"/>
              <a:t>(</a:t>
            </a:r>
            <a:r>
              <a:rPr lang="fr-CA" sz="1000" dirty="0" err="1"/>
              <a:t>Revans</a:t>
            </a:r>
            <a:r>
              <a:rPr lang="fr-CA" sz="1000" dirty="0"/>
              <a:t>, 2011; Cho et Egan, 2009</a:t>
            </a:r>
            <a:r>
              <a:rPr lang="fr-CA" sz="1000" dirty="0" smtClean="0"/>
              <a:t>) </a:t>
            </a:r>
            <a:endParaRPr lang="fr-CA" sz="2000" dirty="0"/>
          </a:p>
          <a:p>
            <a:r>
              <a:rPr lang="fr-FR" sz="2800" dirty="0" smtClean="0"/>
              <a:t>Composition diversifiée du groupe</a:t>
            </a:r>
          </a:p>
          <a:p>
            <a:pPr lvl="1"/>
            <a:r>
              <a:rPr lang="fr-CA" sz="2000" dirty="0"/>
              <a:t>Solutions créatives </a:t>
            </a:r>
            <a:r>
              <a:rPr lang="fr-CA" sz="1200" dirty="0"/>
              <a:t>(</a:t>
            </a:r>
            <a:r>
              <a:rPr lang="fr-CA" sz="1200" dirty="0" err="1"/>
              <a:t>O’Neil</a:t>
            </a:r>
            <a:r>
              <a:rPr lang="fr-CA" sz="1200" dirty="0"/>
              <a:t> et </a:t>
            </a:r>
            <a:r>
              <a:rPr lang="fr-CA" sz="1200" dirty="0" err="1"/>
              <a:t>Marsick</a:t>
            </a:r>
            <a:r>
              <a:rPr lang="fr-CA" sz="1200" dirty="0"/>
              <a:t>, 2007)</a:t>
            </a:r>
            <a:r>
              <a:rPr lang="fr-CA" sz="2000" dirty="0"/>
              <a:t>  et synergie </a:t>
            </a:r>
            <a:r>
              <a:rPr lang="fr-CA" sz="1200" dirty="0"/>
              <a:t>(Leonard et </a:t>
            </a:r>
            <a:r>
              <a:rPr lang="fr-CA" sz="1200" dirty="0" err="1"/>
              <a:t>Marquardt</a:t>
            </a:r>
            <a:r>
              <a:rPr lang="fr-CA" sz="1200" dirty="0"/>
              <a:t>, 2010)</a:t>
            </a:r>
            <a:endParaRPr lang="fr-CA" sz="2000" dirty="0"/>
          </a:p>
          <a:p>
            <a:pPr lvl="1"/>
            <a:r>
              <a:rPr lang="fr-CA" sz="2000" dirty="0"/>
              <a:t>Confiance et </a:t>
            </a:r>
            <a:r>
              <a:rPr lang="fr-CA" sz="2000" dirty="0" smtClean="0"/>
              <a:t>ouverture </a:t>
            </a:r>
            <a:r>
              <a:rPr lang="fr-CA" sz="1200" dirty="0" smtClean="0"/>
              <a:t>(</a:t>
            </a:r>
            <a:r>
              <a:rPr lang="fr-CA" sz="1200" dirty="0"/>
              <a:t>Cowan, 2013)</a:t>
            </a:r>
            <a:endParaRPr lang="fr-CA" sz="2000" dirty="0"/>
          </a:p>
          <a:p>
            <a:pPr lvl="1"/>
            <a:r>
              <a:rPr lang="fr-CA" sz="2000" dirty="0"/>
              <a:t>Contrôle sur les processus d'équipe </a:t>
            </a:r>
            <a:r>
              <a:rPr lang="fr-CA" sz="2000" dirty="0" smtClean="0"/>
              <a:t>et </a:t>
            </a:r>
            <a:r>
              <a:rPr lang="fr-CA" sz="2000" dirty="0"/>
              <a:t>la résolution de  problème </a:t>
            </a:r>
            <a:r>
              <a:rPr lang="fr-CA" sz="1200" dirty="0"/>
              <a:t>(Cowan, 2013</a:t>
            </a:r>
            <a:r>
              <a:rPr lang="fr-CA" sz="1200" dirty="0" smtClean="0"/>
              <a:t>)</a:t>
            </a:r>
            <a:endParaRPr lang="fr-CA" sz="200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Composition du groupe et échange avec les pairs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4591"/>
            <a:ext cx="2843807" cy="1264209"/>
          </a:xfrm>
          <a:prstGeom prst="rect">
            <a:avLst/>
          </a:prstGeom>
        </p:spPr>
      </p:pic>
      <p:sp>
        <p:nvSpPr>
          <p:cNvPr id="8" name="Espace réservé du numéro de diapositive 6"/>
          <p:cNvSpPr txBox="1">
            <a:spLocks/>
          </p:cNvSpPr>
          <p:nvPr/>
        </p:nvSpPr>
        <p:spPr>
          <a:xfrm>
            <a:off x="8316416" y="5949280"/>
            <a:ext cx="666292" cy="680051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4418BA-F793-4E38-8510-048C8A5B38F7}" type="slidenum">
              <a:rPr kumimoji="0" lang="fr-CA" sz="3200" b="0" i="0" u="none" strike="noStrike" kern="1200" cap="none" spc="0" normalizeH="0" baseline="0" noProof="0" smtClean="0">
                <a:ln>
                  <a:noFill/>
                </a:ln>
                <a:solidFill>
                  <a:srgbClr val="C8D9B7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rgbClr val="C8D9B7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8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7280" y="2226072"/>
            <a:ext cx="2088232" cy="1079550"/>
          </a:xfrm>
          <a:prstGeom prst="rect">
            <a:avLst/>
          </a:prstGeom>
          <a:solidFill>
            <a:srgbClr val="5FBA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</a:t>
            </a:r>
            <a:endParaRPr lang="fr-CA" sz="3200" dirty="0">
              <a:solidFill>
                <a:srgbClr val="3F3A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885487" y="3305622"/>
            <a:ext cx="2520280" cy="1185750"/>
          </a:xfrm>
          <a:prstGeom prst="ellipse">
            <a:avLst/>
          </a:prstGeom>
          <a:solidFill>
            <a:srgbClr val="C8D9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3200" dirty="0" err="1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Individuel</a:t>
            </a:r>
            <a:endParaRPr lang="fr-CA" sz="3200" dirty="0">
              <a:solidFill>
                <a:srgbClr val="3F3A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17025" y="3254686"/>
            <a:ext cx="2520280" cy="1185750"/>
          </a:xfrm>
          <a:prstGeom prst="ellipse">
            <a:avLst/>
          </a:prstGeom>
          <a:solidFill>
            <a:srgbClr val="C8D9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3200" dirty="0" err="1" smtClean="0">
                <a:solidFill>
                  <a:srgbClr val="3F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Groupe</a:t>
            </a:r>
            <a:endParaRPr lang="fr-CA" sz="3200" dirty="0">
              <a:solidFill>
                <a:srgbClr val="3F3A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 rot="5467635" flipV="1">
            <a:off x="1725135" y="4555315"/>
            <a:ext cx="504056" cy="555735"/>
          </a:xfrm>
          <a:prstGeom prst="chevron">
            <a:avLst/>
          </a:prstGeom>
          <a:solidFill>
            <a:srgbClr val="5FBA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5467635" flipV="1">
            <a:off x="6893600" y="4575140"/>
            <a:ext cx="504056" cy="555735"/>
          </a:xfrm>
          <a:prstGeom prst="chevron">
            <a:avLst/>
          </a:prstGeom>
          <a:solidFill>
            <a:srgbClr val="5FBA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cxnSp>
        <p:nvCxnSpPr>
          <p:cNvPr id="11" name="Connecteur en angle 10"/>
          <p:cNvCxnSpPr>
            <a:stCxn id="2" idx="1"/>
            <a:endCxn id="18" idx="0"/>
          </p:cNvCxnSpPr>
          <p:nvPr/>
        </p:nvCxnSpPr>
        <p:spPr>
          <a:xfrm rot="10800000" flipV="1">
            <a:off x="1977166" y="2765846"/>
            <a:ext cx="1540115" cy="488839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>
            <a:stCxn id="2" idx="3"/>
            <a:endCxn id="3" idx="0"/>
          </p:cNvCxnSpPr>
          <p:nvPr/>
        </p:nvCxnSpPr>
        <p:spPr>
          <a:xfrm>
            <a:off x="5605512" y="2765847"/>
            <a:ext cx="1540115" cy="539775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61886" y="5225929"/>
            <a:ext cx="3202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Changement</a:t>
            </a:r>
            <a:r>
              <a:rPr lang="en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organisationnel</a:t>
            </a:r>
            <a:endParaRPr lang="fr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546462" y="5225929"/>
            <a:ext cx="3202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Réalité</a:t>
            </a:r>
            <a:r>
              <a:rPr lang="en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professionnelle</a:t>
            </a:r>
            <a:endParaRPr lang="fr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Projet organisationnel</a:t>
            </a:r>
            <a:endParaRPr lang="fr-CA" dirty="0"/>
          </a:p>
        </p:txBody>
      </p:sp>
      <p:pic>
        <p:nvPicPr>
          <p:cNvPr id="16" name="Image 15" descr="ve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8313"/>
            <a:ext cx="1228845" cy="1848519"/>
          </a:xfrm>
          <a:prstGeom prst="rect">
            <a:avLst/>
          </a:prstGeom>
        </p:spPr>
      </p:pic>
      <p:sp>
        <p:nvSpPr>
          <p:cNvPr id="9" name="Espace réservé du numéro de diapositive 6"/>
          <p:cNvSpPr txBox="1">
            <a:spLocks/>
          </p:cNvSpPr>
          <p:nvPr/>
        </p:nvSpPr>
        <p:spPr>
          <a:xfrm>
            <a:off x="8316416" y="5949280"/>
            <a:ext cx="666292" cy="680051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4418BA-F793-4E38-8510-048C8A5B38F7}" type="slidenum">
              <a:rPr kumimoji="0" lang="fr-CA" sz="3200" b="0" i="0" u="none" strike="noStrike" kern="1200" cap="none" spc="0" normalizeH="0" baseline="0" noProof="0" smtClean="0">
                <a:ln>
                  <a:noFill/>
                </a:ln>
                <a:solidFill>
                  <a:srgbClr val="C8D9B7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rgbClr val="C8D9B7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73535" y="6358617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(</a:t>
            </a:r>
            <a:r>
              <a:rPr lang="fr-CA" dirty="0" err="1"/>
              <a:t>Lysø</a:t>
            </a:r>
            <a:r>
              <a:rPr lang="fr-CA" dirty="0"/>
              <a:t> et </a:t>
            </a:r>
            <a:r>
              <a:rPr lang="fr-CA" dirty="0" err="1"/>
              <a:t>collab</a:t>
            </a:r>
            <a:r>
              <a:rPr lang="fr-CA" i="1" dirty="0"/>
              <a:t>.</a:t>
            </a:r>
            <a:r>
              <a:rPr lang="fr-CA" dirty="0"/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13385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2" grpId="0"/>
      <p:bldP spid="32" grpId="1"/>
      <p:bldP spid="33" grpId="0"/>
      <p:bldP spid="33" grpId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le ronde 1"/>
          <p:cNvSpPr/>
          <p:nvPr/>
        </p:nvSpPr>
        <p:spPr>
          <a:xfrm>
            <a:off x="4716016" y="2266947"/>
            <a:ext cx="4144821" cy="1927189"/>
          </a:xfrm>
          <a:prstGeom prst="wedgeEllipseCallout">
            <a:avLst>
              <a:gd name="adj1" fmla="val 19153"/>
              <a:gd name="adj2" fmla="val 96538"/>
            </a:avLst>
          </a:prstGeom>
          <a:solidFill>
            <a:srgbClr val="C8D9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questionnement et la réflexivité doivent accompagner </a:t>
            </a:r>
            <a:r>
              <a:rPr lang="fr-CA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l’action. </a:t>
            </a:r>
            <a:endParaRPr lang="fr-C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5571" y="5098420"/>
            <a:ext cx="1726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Cho et Egan, 2009; Cowan, 2013</a:t>
            </a:r>
          </a:p>
        </p:txBody>
      </p:sp>
      <p:sp>
        <p:nvSpPr>
          <p:cNvPr id="14" name="Bulle ronde 13"/>
          <p:cNvSpPr/>
          <p:nvPr/>
        </p:nvSpPr>
        <p:spPr>
          <a:xfrm>
            <a:off x="253954" y="2167611"/>
            <a:ext cx="4747659" cy="2125860"/>
          </a:xfrm>
          <a:prstGeom prst="wedgeEllipseCallout">
            <a:avLst>
              <a:gd name="adj1" fmla="val -27804"/>
              <a:gd name="adj2" fmla="val 81709"/>
            </a:avLst>
          </a:prstGeom>
          <a:solidFill>
            <a:srgbClr val="5FBA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solidFill>
                  <a:schemeClr val="tx1"/>
                </a:solidFill>
              </a:rPr>
              <a:t>[…] puisque </a:t>
            </a:r>
            <a:r>
              <a:rPr lang="fr-CA" sz="2400" dirty="0">
                <a:solidFill>
                  <a:schemeClr val="tx1"/>
                </a:solidFill>
              </a:rPr>
              <a:t>l’on apprend en réfléchissant aux situations en </a:t>
            </a:r>
            <a:r>
              <a:rPr lang="fr-CA" sz="2400" dirty="0" smtClean="0">
                <a:solidFill>
                  <a:schemeClr val="tx1"/>
                </a:solidFill>
              </a:rPr>
              <a:t>profondeur. </a:t>
            </a:r>
            <a:endParaRPr lang="fr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344" y="5012338"/>
            <a:ext cx="1685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Cowan, 2013; Brook et </a:t>
            </a:r>
            <a:r>
              <a:rPr lang="fr-CA" dirty="0" err="1"/>
              <a:t>collab</a:t>
            </a:r>
            <a:r>
              <a:rPr lang="fr-CA" dirty="0"/>
              <a:t>., 2012</a:t>
            </a:r>
          </a:p>
        </p:txBody>
      </p:sp>
      <p:sp>
        <p:nvSpPr>
          <p:cNvPr id="18" name="Bulle ronde 17"/>
          <p:cNvSpPr/>
          <p:nvPr/>
        </p:nvSpPr>
        <p:spPr>
          <a:xfrm>
            <a:off x="2188371" y="3935545"/>
            <a:ext cx="4617200" cy="2041468"/>
          </a:xfrm>
          <a:prstGeom prst="wedgeEllipseCallout">
            <a:avLst>
              <a:gd name="adj1" fmla="val 25303"/>
              <a:gd name="adj2" fmla="val 74918"/>
            </a:avLst>
          </a:prstGeom>
          <a:solidFill>
            <a:srgbClr val="FDB1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solidFill>
                  <a:schemeClr val="tx1"/>
                </a:solidFill>
              </a:rPr>
              <a:t>[…] peuvent </a:t>
            </a:r>
            <a:r>
              <a:rPr lang="fr-CA" sz="2400" dirty="0">
                <a:solidFill>
                  <a:schemeClr val="tx1"/>
                </a:solidFill>
              </a:rPr>
              <a:t>compenser un manque d’équilibre entre l’apprentissage et </a:t>
            </a:r>
            <a:r>
              <a:rPr lang="fr-CA" sz="2400" dirty="0" smtClean="0">
                <a:solidFill>
                  <a:schemeClr val="tx1"/>
                </a:solidFill>
              </a:rPr>
              <a:t>l’action.</a:t>
            </a:r>
            <a:endParaRPr lang="fr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7292" y="6372036"/>
            <a:ext cx="2000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Cho et </a:t>
            </a:r>
            <a:r>
              <a:rPr lang="fr-CA" dirty="0" smtClean="0"/>
              <a:t>Egan, 2009 </a:t>
            </a:r>
            <a:endParaRPr lang="fr-CA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Questionnement et réflexivité</a:t>
            </a:r>
            <a:endParaRPr lang="fr-CA" dirty="0"/>
          </a:p>
        </p:txBody>
      </p:sp>
      <p:pic>
        <p:nvPicPr>
          <p:cNvPr id="16" name="Image 15" descr="orange-01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5445"/>
            <a:ext cx="1173940" cy="1791387"/>
          </a:xfrm>
          <a:prstGeom prst="rect">
            <a:avLst/>
          </a:prstGeom>
        </p:spPr>
      </p:pic>
      <p:sp>
        <p:nvSpPr>
          <p:cNvPr id="9" name="Espace réservé du numéro de diapositive 6"/>
          <p:cNvSpPr txBox="1">
            <a:spLocks/>
          </p:cNvSpPr>
          <p:nvPr/>
        </p:nvSpPr>
        <p:spPr>
          <a:xfrm>
            <a:off x="8316416" y="5949280"/>
            <a:ext cx="666292" cy="680051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4418BA-F793-4E38-8510-048C8A5B38F7}" type="slidenum">
              <a:rPr kumimoji="0" lang="fr-CA" sz="3200" b="0" i="0" u="none" strike="noStrike" kern="1200" cap="none" spc="0" normalizeH="0" baseline="0" noProof="0" smtClean="0">
                <a:ln>
                  <a:noFill/>
                </a:ln>
                <a:solidFill>
                  <a:srgbClr val="C8D9B7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rgbClr val="C8D9B7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14" grpId="0" animBg="1"/>
      <p:bldP spid="14" grpId="1" animBg="1"/>
      <p:bldP spid="4" grpId="0"/>
      <p:bldP spid="4" grpId="1"/>
      <p:bldP spid="18" grpId="0" animBg="1"/>
      <p:bldP spid="18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5112568" cy="1162050"/>
          </a:xfrm>
        </p:spPr>
        <p:txBody>
          <a:bodyPr anchor="t">
            <a:noAutofit/>
          </a:bodyPr>
          <a:lstStyle/>
          <a:p>
            <a:r>
              <a:rPr lang="fr-CA" sz="4000" dirty="0" smtClean="0"/>
              <a:t>Table des matières</a:t>
            </a:r>
            <a:endParaRPr lang="fr-CA" sz="40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971600" y="1556792"/>
            <a:ext cx="8172400" cy="477299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chemeClr val="bg1">
                  <a:alpha val="1000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FDB134"/>
              </a:buClr>
              <a:buFont typeface="+mj-lt"/>
              <a:buAutoNum type="arabicPeriod"/>
            </a:pPr>
            <a:r>
              <a:rPr lang="fr-CA" dirty="0" smtClean="0"/>
              <a:t>Description de la problématique</a:t>
            </a:r>
          </a:p>
          <a:p>
            <a:pPr marL="1200150" lvl="1" indent="-4572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fr-CA" sz="2400" dirty="0" smtClean="0">
                <a:solidFill>
                  <a:srgbClr val="436028"/>
                </a:solidFill>
              </a:rPr>
              <a:t>Contexte de la demande</a:t>
            </a:r>
          </a:p>
          <a:p>
            <a:pPr marL="1200150" lvl="1" indent="-4572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fr-CA" sz="2400" dirty="0" smtClean="0">
                <a:solidFill>
                  <a:srgbClr val="436028"/>
                </a:solidFill>
              </a:rPr>
              <a:t>Objectif de recherche</a:t>
            </a:r>
          </a:p>
          <a:p>
            <a:pPr marL="514350" indent="-514350">
              <a:buClr>
                <a:srgbClr val="FDB134"/>
              </a:buClr>
              <a:buFont typeface="+mj-lt"/>
              <a:buAutoNum type="arabicPeriod"/>
            </a:pPr>
            <a:r>
              <a:rPr lang="fr-CA" dirty="0" smtClean="0">
                <a:solidFill>
                  <a:srgbClr val="D1CDCD"/>
                </a:solidFill>
              </a:rPr>
              <a:t>Revue de la littérature</a:t>
            </a:r>
          </a:p>
          <a:p>
            <a:pPr marL="514350" indent="-514350">
              <a:buClr>
                <a:srgbClr val="FDB134"/>
              </a:buClr>
              <a:buFont typeface="+mj-lt"/>
              <a:buAutoNum type="arabicPeriod"/>
            </a:pPr>
            <a:r>
              <a:rPr lang="fr-CA" dirty="0" smtClean="0">
                <a:solidFill>
                  <a:srgbClr val="D1CDCD"/>
                </a:solidFill>
              </a:rPr>
              <a:t>Balisage</a:t>
            </a:r>
          </a:p>
          <a:p>
            <a:pPr marL="514350" indent="-514350">
              <a:buClr>
                <a:srgbClr val="FDB134"/>
              </a:buClr>
              <a:buFont typeface="+mj-lt"/>
              <a:buAutoNum type="arabicPeriod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1001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31354" y="2273698"/>
            <a:ext cx="7001085" cy="3891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Réflexivité et équilibre entre l’apprentissage et l’action </a:t>
            </a:r>
            <a:r>
              <a:rPr lang="fr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fr-CA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O’Neil</a:t>
            </a:r>
            <a:r>
              <a:rPr lang="fr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fr-CA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Marsick</a:t>
            </a:r>
            <a:r>
              <a:rPr lang="fr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2007)</a:t>
            </a:r>
            <a:endParaRPr lang="fr-CA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Aide avec le processus </a:t>
            </a:r>
            <a:r>
              <a:rPr lang="fr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fr-CA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Pedler</a:t>
            </a:r>
            <a:r>
              <a:rPr lang="fr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2008)</a:t>
            </a:r>
          </a:p>
          <a:p>
            <a:pPr marL="285750" indent="-285750">
              <a:spcBef>
                <a:spcPct val="20000"/>
              </a:spcBef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en-CA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Partage</a:t>
            </a:r>
            <a:r>
              <a:rPr lang="en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perceptions </a:t>
            </a:r>
            <a:r>
              <a:rPr lang="en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CA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Roussel</a:t>
            </a:r>
            <a:r>
              <a:rPr lang="en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2013)</a:t>
            </a:r>
            <a:endParaRPr lang="fr-CA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Atteinte de l’autonomie</a:t>
            </a:r>
            <a:r>
              <a:rPr lang="fr-C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fr-CA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Revans</a:t>
            </a:r>
            <a:r>
              <a:rPr lang="fr-C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2011; </a:t>
            </a:r>
            <a:r>
              <a:rPr lang="fr-CA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Bourner</a:t>
            </a:r>
            <a:r>
              <a:rPr lang="fr-C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2011; </a:t>
            </a:r>
            <a:r>
              <a:rPr lang="fr-CA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Pedler</a:t>
            </a:r>
            <a:r>
              <a:rPr lang="fr-C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2008</a:t>
            </a:r>
            <a:r>
              <a:rPr lang="fr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C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B134"/>
              </a:buClr>
              <a:buFont typeface="Courier New" panose="02070309020205020404" pitchFamily="49" charset="0"/>
              <a:buChar char="o"/>
            </a:pPr>
            <a:endParaRPr lang="fr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re 12"/>
          <p:cNvSpPr txBox="1">
            <a:spLocks/>
          </p:cNvSpPr>
          <p:nvPr/>
        </p:nvSpPr>
        <p:spPr>
          <a:xfrm>
            <a:off x="2627784" y="292356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Présence </a:t>
            </a:r>
            <a:b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d’un facilitateur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18" name="Image 17" descr="balance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171400"/>
            <a:ext cx="3879162" cy="17008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32" y="65228"/>
            <a:ext cx="1120316" cy="1356076"/>
          </a:xfrm>
          <a:prstGeom prst="rect">
            <a:avLst/>
          </a:prstGeom>
        </p:spPr>
      </p:pic>
      <p:sp>
        <p:nvSpPr>
          <p:cNvPr id="9" name="Espace réservé du numéro de diapositive 6"/>
          <p:cNvSpPr txBox="1">
            <a:spLocks/>
          </p:cNvSpPr>
          <p:nvPr/>
        </p:nvSpPr>
        <p:spPr>
          <a:xfrm>
            <a:off x="8316416" y="5949280"/>
            <a:ext cx="666292" cy="680051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86855-0A49-47AA-BD1F-8BDC45BCB781}" type="slidenum">
              <a:rPr kumimoji="0" lang="fr-CA" sz="3200" b="0" i="0" u="none" strike="noStrike" kern="1200" cap="none" spc="0" normalizeH="0" baseline="0" noProof="0" smtClean="0">
                <a:ln>
                  <a:noFill/>
                </a:ln>
                <a:solidFill>
                  <a:srgbClr val="C8D9B7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rgbClr val="C8D9B7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8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fr-CA" sz="2800" dirty="0"/>
              <a:t>Soutien du supérieur</a:t>
            </a:r>
          </a:p>
          <a:p>
            <a:pPr lvl="1"/>
            <a:r>
              <a:rPr lang="fr-CA" sz="2400" dirty="0"/>
              <a:t>Atteinte de résultats organisationnels </a:t>
            </a:r>
            <a:br>
              <a:rPr lang="fr-CA" sz="2400" dirty="0"/>
            </a:br>
            <a:r>
              <a:rPr lang="fr-CA" sz="1600" dirty="0"/>
              <a:t>(</a:t>
            </a:r>
            <a:r>
              <a:rPr lang="fr-CA" sz="1600" dirty="0" err="1"/>
              <a:t>Lysø</a:t>
            </a:r>
            <a:r>
              <a:rPr lang="fr-CA" sz="1600" dirty="0"/>
              <a:t> </a:t>
            </a:r>
            <a:r>
              <a:rPr lang="fr-CA" sz="1600" i="1" dirty="0"/>
              <a:t>et </a:t>
            </a:r>
            <a:r>
              <a:rPr lang="fr-CA" sz="1600" i="1" dirty="0" err="1"/>
              <a:t>collab</a:t>
            </a:r>
            <a:r>
              <a:rPr lang="fr-CA" sz="1600" i="1" dirty="0"/>
              <a:t>.</a:t>
            </a:r>
            <a:r>
              <a:rPr lang="fr-CA" sz="1600" dirty="0"/>
              <a:t>, 2011)</a:t>
            </a:r>
          </a:p>
          <a:p>
            <a:pPr lvl="1"/>
            <a:r>
              <a:rPr lang="fr-CA" sz="2400" dirty="0"/>
              <a:t>Meilleure perception de l’utilité </a:t>
            </a:r>
            <a:r>
              <a:rPr lang="fr-CA" sz="1600" dirty="0"/>
              <a:t>(Choi et Jacobs, </a:t>
            </a:r>
            <a:r>
              <a:rPr lang="fr-CA" sz="1600" dirty="0" smtClean="0"/>
              <a:t>2011)</a:t>
            </a:r>
          </a:p>
          <a:p>
            <a:r>
              <a:rPr lang="fr-CA" sz="3200" dirty="0" smtClean="0"/>
              <a:t>Culture d’innovation </a:t>
            </a:r>
            <a:r>
              <a:rPr lang="fr-CA" sz="2000" dirty="0" smtClean="0"/>
              <a:t>(</a:t>
            </a:r>
            <a:r>
              <a:rPr lang="fr-CA" sz="2000" dirty="0" err="1" smtClean="0"/>
              <a:t>Jeon</a:t>
            </a:r>
            <a:r>
              <a:rPr lang="fr-CA" sz="2000" dirty="0" smtClean="0"/>
              <a:t> et Kim, </a:t>
            </a:r>
            <a:r>
              <a:rPr lang="fr-CA" sz="2000" dirty="0"/>
              <a:t>2012) </a:t>
            </a:r>
            <a:endParaRPr lang="fr-CA" sz="2000" dirty="0" smtClean="0"/>
          </a:p>
          <a:p>
            <a:pPr lvl="1"/>
            <a:r>
              <a:rPr lang="fr-CA" sz="2400" dirty="0" smtClean="0"/>
              <a:t>Droit </a:t>
            </a:r>
            <a:r>
              <a:rPr lang="fr-CA" sz="2400" dirty="0"/>
              <a:t>à l’erreur </a:t>
            </a:r>
            <a:r>
              <a:rPr lang="fr-CA" sz="1600" dirty="0"/>
              <a:t>(Larsen, 2014</a:t>
            </a:r>
            <a:r>
              <a:rPr lang="fr-CA" sz="1600" dirty="0" smtClean="0"/>
              <a:t>)</a:t>
            </a:r>
            <a:endParaRPr lang="fr-CA" sz="1600" dirty="0"/>
          </a:p>
          <a:p>
            <a:endParaRPr lang="fr-CA" sz="3600" dirty="0" smtClean="0"/>
          </a:p>
          <a:p>
            <a:endParaRPr lang="fr-CA" sz="3600" dirty="0"/>
          </a:p>
          <a:p>
            <a:endParaRPr lang="fr-CA" dirty="0" smtClean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Culture d’innovation</a:t>
            </a:r>
            <a:endParaRPr lang="fr-CA" dirty="0"/>
          </a:p>
        </p:txBody>
      </p:sp>
      <p:pic>
        <p:nvPicPr>
          <p:cNvPr id="15" name="Image 14" descr="culture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1971852" cy="1412707"/>
          </a:xfrm>
          <a:prstGeom prst="rect">
            <a:avLst/>
          </a:prstGeom>
        </p:spPr>
      </p:pic>
      <p:sp>
        <p:nvSpPr>
          <p:cNvPr id="9" name="Espace réservé du numéro de diapositive 6"/>
          <p:cNvSpPr txBox="1">
            <a:spLocks/>
          </p:cNvSpPr>
          <p:nvPr/>
        </p:nvSpPr>
        <p:spPr>
          <a:xfrm>
            <a:off x="8316416" y="5949280"/>
            <a:ext cx="666292" cy="680051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4418BA-F793-4E38-8510-048C8A5B38F7}" type="slidenum">
              <a:rPr kumimoji="0" lang="fr-CA" sz="3200" b="0" i="0" u="none" strike="noStrike" kern="1200" cap="none" spc="0" normalizeH="0" baseline="0" noProof="0" smtClean="0">
                <a:ln>
                  <a:noFill/>
                </a:ln>
                <a:solidFill>
                  <a:srgbClr val="C8D9B7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rgbClr val="C8D9B7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5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Limites de l’apprentissage dans l’action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2276872"/>
            <a:ext cx="7211144" cy="384929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3600" dirty="0" smtClean="0"/>
              <a:t>Implantation </a:t>
            </a:r>
          </a:p>
          <a:p>
            <a:pPr marL="1200150" lvl="1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3200" dirty="0" smtClean="0"/>
              <a:t>Coûts</a:t>
            </a:r>
          </a:p>
          <a:p>
            <a:pPr marL="1200150" lvl="1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3200" dirty="0" smtClean="0"/>
              <a:t>Raisons politiques</a:t>
            </a:r>
          </a:p>
          <a:p>
            <a:pPr marL="1200150" lvl="1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3200" dirty="0" smtClean="0"/>
              <a:t>Charge de travail élevée</a:t>
            </a:r>
          </a:p>
          <a:p>
            <a:pPr marL="457200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3600" dirty="0" smtClean="0"/>
              <a:t>Culture inappropriée</a:t>
            </a:r>
          </a:p>
          <a:p>
            <a:pPr marL="1200150" lvl="1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3200" dirty="0" smtClean="0"/>
              <a:t>Incompatibilité</a:t>
            </a:r>
          </a:p>
          <a:p>
            <a:pPr marL="1200150" lvl="1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3200" dirty="0" smtClean="0"/>
              <a:t>Impuissance </a:t>
            </a:r>
          </a:p>
          <a:p>
            <a:endParaRPr lang="fr-CA" sz="360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316416" y="5949280"/>
            <a:ext cx="666292" cy="680051"/>
          </a:xfrm>
        </p:spPr>
        <p:txBody>
          <a:bodyPr lIns="0" tIns="0" rIns="0" bIns="0" anchor="b"/>
          <a:lstStyle/>
          <a:p>
            <a:pPr algn="ctr"/>
            <a:fld id="{464418BA-F793-4E38-8510-048C8A5B38F7}" type="slidenum">
              <a:rPr lang="fr-CA" sz="3200" smtClean="0">
                <a:solidFill>
                  <a:srgbClr val="C8D9B7"/>
                </a:solidFill>
                <a:latin typeface="Georgia" pitchFamily="18" charset="0"/>
              </a:rPr>
              <a:pPr algn="ctr"/>
              <a:t>22</a:t>
            </a:fld>
            <a:endParaRPr lang="fr-CA" sz="3200" dirty="0">
              <a:solidFill>
                <a:srgbClr val="C8D9B7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6059016" cy="1143000"/>
          </a:xfrm>
        </p:spPr>
        <p:txBody>
          <a:bodyPr>
            <a:noAutofit/>
          </a:bodyPr>
          <a:lstStyle/>
          <a:p>
            <a:r>
              <a:rPr lang="fr-CA" sz="4000" b="1" dirty="0" smtClean="0"/>
              <a:t>Table des matières</a:t>
            </a:r>
            <a:endParaRPr lang="fr-CA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627095"/>
            <a:ext cx="8172400" cy="4499070"/>
          </a:xfrm>
        </p:spPr>
        <p:txBody>
          <a:bodyPr anchor="t">
            <a:normAutofit/>
          </a:bodyPr>
          <a:lstStyle/>
          <a:p>
            <a:pPr marL="514350" indent="-514350">
              <a:buClr>
                <a:srgbClr val="FDB134"/>
              </a:buClr>
              <a:buFont typeface="+mj-lt"/>
              <a:buAutoNum type="arabicPeriod"/>
            </a:pPr>
            <a:r>
              <a:rPr lang="fr-CA" dirty="0" smtClean="0">
                <a:solidFill>
                  <a:srgbClr val="D1CDCD"/>
                </a:solidFill>
              </a:rPr>
              <a:t>Description de la problématique</a:t>
            </a:r>
          </a:p>
          <a:p>
            <a:pPr marL="514350" indent="-514350">
              <a:buClr>
                <a:srgbClr val="FDB134"/>
              </a:buClr>
              <a:buFont typeface="+mj-lt"/>
              <a:buAutoNum type="arabicPeriod"/>
            </a:pPr>
            <a:r>
              <a:rPr lang="fr-CA" dirty="0" smtClean="0">
                <a:solidFill>
                  <a:srgbClr val="D1CDCD"/>
                </a:solidFill>
              </a:rPr>
              <a:t>Revue de la littérature</a:t>
            </a:r>
          </a:p>
          <a:p>
            <a:pPr marL="514350" indent="-514350">
              <a:buClr>
                <a:srgbClr val="FDB134"/>
              </a:buClr>
              <a:buFont typeface="+mj-lt"/>
              <a:buAutoNum type="arabicPeriod"/>
            </a:pPr>
            <a:r>
              <a:rPr lang="fr-CA" dirty="0" smtClean="0"/>
              <a:t>Balisage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fr-CA" sz="2400" dirty="0" smtClean="0">
                <a:solidFill>
                  <a:srgbClr val="436028"/>
                </a:solidFill>
              </a:rPr>
              <a:t>Validation des leviers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fr-CA" sz="2400" dirty="0" smtClean="0">
                <a:solidFill>
                  <a:srgbClr val="436028"/>
                </a:solidFill>
              </a:rPr>
              <a:t>Constats </a:t>
            </a:r>
          </a:p>
          <a:p>
            <a:pPr marL="514350" indent="-514350">
              <a:buClr>
                <a:srgbClr val="FDB134"/>
              </a:buClr>
              <a:buFont typeface="+mj-lt"/>
              <a:buAutoNum type="arabicPeriod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640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35080" cy="1143000"/>
          </a:xfrm>
        </p:spPr>
        <p:txBody>
          <a:bodyPr>
            <a:normAutofit/>
          </a:bodyPr>
          <a:lstStyle/>
          <a:p>
            <a:r>
              <a:rPr lang="fr-CA" sz="4000" b="1" dirty="0" smtClean="0"/>
              <a:t>Entreprises retenues</a:t>
            </a:r>
            <a:endParaRPr lang="fr-CA" sz="4000" b="1" dirty="0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-47560" y="594400"/>
            <a:ext cx="666292" cy="680051"/>
          </a:xfrm>
        </p:spPr>
        <p:txBody>
          <a:bodyPr lIns="0" tIns="0" rIns="0" bIns="0"/>
          <a:lstStyle/>
          <a:p>
            <a:pPr algn="ctr"/>
            <a:fld id="{464418BA-F793-4E38-8510-048C8A5B38F7}" type="slidenum">
              <a:rPr lang="fr-CA" sz="3200" smtClean="0">
                <a:solidFill>
                  <a:srgbClr val="C8D9B7"/>
                </a:solidFill>
                <a:latin typeface="Georgia" pitchFamily="18" charset="0"/>
              </a:rPr>
              <a:pPr algn="ctr"/>
              <a:t>24</a:t>
            </a:fld>
            <a:endParaRPr lang="fr-CA" sz="3200" dirty="0">
              <a:solidFill>
                <a:srgbClr val="C8D9B7"/>
              </a:solidFill>
              <a:latin typeface="Georgia" pitchFamily="18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152" y="1772816"/>
            <a:ext cx="2880000" cy="4824536"/>
          </a:xfrm>
          <a:ln w="38100">
            <a:solidFill>
              <a:srgbClr val="C8D9B7"/>
            </a:solidFill>
            <a:prstDash val="dash"/>
          </a:ln>
        </p:spPr>
        <p:txBody>
          <a:bodyPr vert="horz" lIns="91440" tIns="216000" rIns="91440" bIns="45720" numCol="1" rtlCol="0">
            <a:noAutofit/>
          </a:bodyPr>
          <a:lstStyle/>
          <a:p>
            <a:pPr>
              <a:buClr>
                <a:srgbClr val="FDB134"/>
              </a:buClr>
            </a:pPr>
            <a:r>
              <a:rPr lang="fr-CA" sz="3000" dirty="0"/>
              <a:t>M</a:t>
            </a:r>
            <a:r>
              <a:rPr lang="fr-CA" sz="3000" dirty="0" smtClean="0"/>
              <a:t>ultinationale manufacturier </a:t>
            </a:r>
          </a:p>
          <a:p>
            <a:pPr marL="450850" lvl="1" indent="-239713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88 600 employés</a:t>
            </a:r>
          </a:p>
          <a:p>
            <a:pPr marL="450850" lvl="1" indent="-239713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70 pays</a:t>
            </a:r>
          </a:p>
          <a:p>
            <a:pPr marL="450850" lvl="1" indent="-239713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3 programmes pour les hauts potentiels</a:t>
            </a:r>
            <a:endParaRPr lang="fr-CA" sz="3200" dirty="0" smtClean="0"/>
          </a:p>
          <a:p>
            <a:pPr marL="571500" indent="-571500">
              <a:buClr>
                <a:srgbClr val="FDB134"/>
              </a:buClr>
              <a:buFont typeface="Courier New" panose="02070309020205020404" pitchFamily="49" charset="0"/>
              <a:buChar char="o"/>
            </a:pPr>
            <a:endParaRPr lang="fr-CA" sz="3200" dirty="0"/>
          </a:p>
          <a:p>
            <a:pPr marL="1200150" lvl="1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endParaRPr lang="fr-CA" sz="2800" dirty="0"/>
          </a:p>
        </p:txBody>
      </p:sp>
      <p:sp>
        <p:nvSpPr>
          <p:cNvPr id="14" name="Espace réservé du contenu 7"/>
          <p:cNvSpPr>
            <a:spLocks noGrp="1"/>
          </p:cNvSpPr>
          <p:nvPr>
            <p:ph sz="half" idx="2"/>
          </p:nvPr>
        </p:nvSpPr>
        <p:spPr>
          <a:xfrm>
            <a:off x="6156176" y="1772816"/>
            <a:ext cx="2880000" cy="4824536"/>
          </a:xfrm>
          <a:ln w="38100">
            <a:solidFill>
              <a:srgbClr val="C8D9B7"/>
            </a:solidFill>
            <a:prstDash val="dash"/>
          </a:ln>
        </p:spPr>
        <p:txBody>
          <a:bodyPr vert="horz" lIns="91440" tIns="216000" rIns="91440" bIns="45720" numCol="1" rtlCol="0">
            <a:noAutofit/>
          </a:bodyPr>
          <a:lstStyle/>
          <a:p>
            <a:pPr>
              <a:buClr>
                <a:srgbClr val="FDB134"/>
              </a:buClr>
            </a:pPr>
            <a:r>
              <a:rPr lang="fr-CA" sz="3000" dirty="0"/>
              <a:t>M</a:t>
            </a:r>
            <a:r>
              <a:rPr lang="fr-CA" sz="3000" dirty="0" smtClean="0"/>
              <a:t>ultinationale </a:t>
            </a:r>
            <a:r>
              <a:rPr lang="fr-CA" sz="3000" dirty="0"/>
              <a:t>solutions pharma et médicales </a:t>
            </a:r>
          </a:p>
          <a:p>
            <a:pPr marL="450850" lvl="1" indent="-239713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32 000 employés</a:t>
            </a:r>
            <a:endParaRPr lang="fr-CA" sz="2000" dirty="0"/>
          </a:p>
          <a:p>
            <a:pPr marL="450850" lvl="1" indent="-239713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30 pays</a:t>
            </a:r>
          </a:p>
          <a:p>
            <a:pPr marL="450850" lvl="1" indent="-239713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Programme canadien pour tous les gestionnaires</a:t>
            </a:r>
          </a:p>
          <a:p>
            <a:pPr marL="450850" lvl="1" indent="-239713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Programme international pour les hauts potentiels</a:t>
            </a:r>
          </a:p>
          <a:p>
            <a:pPr>
              <a:buClr>
                <a:srgbClr val="FDB134"/>
              </a:buClr>
            </a:pPr>
            <a:endParaRPr lang="fr-CA" sz="3200" dirty="0"/>
          </a:p>
        </p:txBody>
      </p:sp>
      <p:sp>
        <p:nvSpPr>
          <p:cNvPr id="15" name="Espace réservé du contenu 8"/>
          <p:cNvSpPr>
            <a:spLocks noGrp="1"/>
          </p:cNvSpPr>
          <p:nvPr>
            <p:ph sz="half" idx="10"/>
          </p:nvPr>
        </p:nvSpPr>
        <p:spPr>
          <a:xfrm>
            <a:off x="3131840" y="1772816"/>
            <a:ext cx="2880000" cy="4824536"/>
          </a:xfrm>
          <a:ln w="38100">
            <a:solidFill>
              <a:srgbClr val="C8D9B7"/>
            </a:solidFill>
            <a:prstDash val="dash"/>
          </a:ln>
        </p:spPr>
        <p:txBody>
          <a:bodyPr vert="horz" lIns="91440" tIns="216000" rIns="91440" bIns="45720" numCol="1" rtlCol="0">
            <a:noAutofit/>
          </a:bodyPr>
          <a:lstStyle/>
          <a:p>
            <a:pPr>
              <a:buClr>
                <a:srgbClr val="FDB134"/>
              </a:buClr>
            </a:pPr>
            <a:r>
              <a:rPr lang="fr-CA" sz="3000" dirty="0"/>
              <a:t>P</a:t>
            </a:r>
            <a:r>
              <a:rPr lang="fr-CA" sz="3000" dirty="0" smtClean="0"/>
              <a:t>arapublique </a:t>
            </a:r>
            <a:r>
              <a:rPr lang="fr-CA" sz="3000" dirty="0"/>
              <a:t>commerce de détail </a:t>
            </a:r>
          </a:p>
          <a:p>
            <a:pPr marL="450850" lvl="1" indent="-239713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7 500 employés</a:t>
            </a:r>
          </a:p>
          <a:p>
            <a:pPr marL="450850" lvl="1" indent="-239713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Québec</a:t>
            </a:r>
          </a:p>
          <a:p>
            <a:pPr marL="450850" lvl="1" indent="-239713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Formation en alternance</a:t>
            </a:r>
          </a:p>
          <a:p>
            <a:pPr>
              <a:buClr>
                <a:srgbClr val="FDB134"/>
              </a:buClr>
            </a:pPr>
            <a:endParaRPr lang="fr-CA" sz="3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302768" y="1196752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 smtClean="0">
                <a:solidFill>
                  <a:srgbClr val="FDB1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endParaRPr lang="fr-CA" sz="6000" dirty="0">
              <a:solidFill>
                <a:srgbClr val="FDB1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78432" y="1196752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 smtClean="0">
                <a:solidFill>
                  <a:srgbClr val="FDB1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fr-CA" sz="6000" dirty="0">
              <a:solidFill>
                <a:srgbClr val="FDB1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240448" y="1196752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 smtClean="0">
                <a:solidFill>
                  <a:srgbClr val="FDB1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fr-CA" sz="6000" dirty="0">
              <a:solidFill>
                <a:srgbClr val="FDB1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4" grpId="0" build="p" animBg="1"/>
      <p:bldP spid="15" grpId="0" build="p" animBg="1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boucle" descr="loupe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36912"/>
            <a:ext cx="3295158" cy="1464856"/>
          </a:xfrm>
          <a:prstGeom prst="rect">
            <a:avLst/>
          </a:prstGeom>
        </p:spPr>
      </p:pic>
      <p:sp>
        <p:nvSpPr>
          <p:cNvPr id="13" name="numéro de diapositive 6"/>
          <p:cNvSpPr>
            <a:spLocks noGrp="1"/>
          </p:cNvSpPr>
          <p:nvPr>
            <p:ph type="sldNum" sz="quarter" idx="4"/>
          </p:nvPr>
        </p:nvSpPr>
        <p:spPr/>
        <p:txBody>
          <a:bodyPr lIns="0" tIns="0" rIns="0" bIns="0"/>
          <a:lstStyle/>
          <a:p>
            <a:pPr algn="ctr"/>
            <a:fld id="{464418BA-F793-4E38-8510-048C8A5B38F7}" type="slidenum">
              <a:rPr lang="fr-CA" sz="3200" smtClean="0">
                <a:solidFill>
                  <a:srgbClr val="C8D9B7"/>
                </a:solidFill>
                <a:latin typeface="Georgia" pitchFamily="18" charset="0"/>
              </a:rPr>
              <a:pPr algn="ctr"/>
              <a:t>25</a:t>
            </a:fld>
            <a:endParaRPr lang="fr-CA" sz="3200" dirty="0">
              <a:solidFill>
                <a:srgbClr val="C8D9B7"/>
              </a:solidFill>
              <a:latin typeface="Georgia" pitchFamily="18" charset="0"/>
            </a:endParaRPr>
          </a:p>
        </p:txBody>
      </p:sp>
      <p:pic>
        <p:nvPicPr>
          <p:cNvPr id="9" name="Image culture" descr="culture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18603"/>
            <a:ext cx="4841543" cy="3468659"/>
          </a:xfrm>
          <a:prstGeom prst="rect">
            <a:avLst/>
          </a:prstGeom>
        </p:spPr>
      </p:pic>
      <p:pic>
        <p:nvPicPr>
          <p:cNvPr id="11" name="Image questionnement" descr="orange-01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109904"/>
            <a:ext cx="2270754" cy="3465083"/>
          </a:xfrm>
          <a:prstGeom prst="rect">
            <a:avLst/>
          </a:prstGeom>
        </p:spPr>
      </p:pic>
      <p:pic>
        <p:nvPicPr>
          <p:cNvPr id="12" name="Image projet" descr="vert-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103363"/>
            <a:ext cx="2317316" cy="3485877"/>
          </a:xfrm>
          <a:prstGeom prst="rect">
            <a:avLst/>
          </a:prstGeom>
        </p:spPr>
      </p:pic>
      <p:pic>
        <p:nvPicPr>
          <p:cNvPr id="16" name="Image équilibre" descr="balance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74" y="3717032"/>
            <a:ext cx="3179644" cy="1394105"/>
          </a:xfrm>
          <a:prstGeom prst="rect">
            <a:avLst/>
          </a:prstGeom>
        </p:spPr>
      </p:pic>
      <p:sp>
        <p:nvSpPr>
          <p:cNvPr id="29" name="Équilibre"/>
          <p:cNvSpPr txBox="1">
            <a:spLocks/>
          </p:cNvSpPr>
          <p:nvPr/>
        </p:nvSpPr>
        <p:spPr>
          <a:xfrm>
            <a:off x="2195736" y="428727"/>
            <a:ext cx="6635080" cy="1143000"/>
          </a:xfrm>
          <a:prstGeom prst="rect">
            <a:avLst/>
          </a:prstGeom>
          <a:ln w="25400">
            <a:noFill/>
            <a:prstDash val="dash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fr-CA" b="1" dirty="0" smtClean="0"/>
              <a:t>Présence des leviers</a:t>
            </a:r>
            <a:endParaRPr lang="fr-CA" dirty="0"/>
          </a:p>
        </p:txBody>
      </p:sp>
      <p:pic>
        <p:nvPicPr>
          <p:cNvPr id="6" name="Facilitateur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02" y="3906763"/>
            <a:ext cx="936104" cy="1133098"/>
          </a:xfrm>
          <a:prstGeom prst="rect">
            <a:avLst/>
          </a:prstGeom>
        </p:spPr>
      </p:pic>
      <p:pic>
        <p:nvPicPr>
          <p:cNvPr id="39" name="Crochet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42" y="5852458"/>
            <a:ext cx="812286" cy="83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Crochet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18539"/>
            <a:ext cx="812286" cy="83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Crochet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21061"/>
            <a:ext cx="812286" cy="83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bonhomme" descr="bonhomme-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01090" y="2708920"/>
            <a:ext cx="974766" cy="120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0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5392" y="53752"/>
            <a:ext cx="6635080" cy="1143000"/>
          </a:xfrm>
        </p:spPr>
        <p:txBody>
          <a:bodyPr/>
          <a:lstStyle/>
          <a:p>
            <a:r>
              <a:rPr lang="fr-CA" sz="4000" b="1" dirty="0" smtClean="0"/>
              <a:t>Constats</a:t>
            </a:r>
            <a:r>
              <a:rPr lang="fr-CA" b="1" dirty="0" smtClean="0"/>
              <a:t> </a:t>
            </a:r>
            <a:endParaRPr lang="fr-CA" b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317668"/>
              </p:ext>
            </p:extLst>
          </p:nvPr>
        </p:nvGraphicFramePr>
        <p:xfrm>
          <a:off x="539552" y="1565356"/>
          <a:ext cx="8229600" cy="502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/>
                <a:gridCol w="1861864"/>
                <a:gridCol w="1944216"/>
                <a:gridCol w="1748880"/>
              </a:tblGrid>
              <a:tr h="493092"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 smtClean="0"/>
                        <a:t>Levier</a:t>
                      </a:r>
                      <a:endParaRPr lang="fr-CA" noProof="0" dirty="0"/>
                    </a:p>
                  </a:txBody>
                  <a:tcPr anchor="ctr">
                    <a:solidFill>
                      <a:srgbClr val="5FB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 smtClean="0"/>
                        <a:t>Manufacturier</a:t>
                      </a:r>
                      <a:endParaRPr lang="fr-CA" noProof="0" dirty="0"/>
                    </a:p>
                  </a:txBody>
                  <a:tcPr anchor="ctr">
                    <a:solidFill>
                      <a:srgbClr val="5FB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 smtClean="0"/>
                        <a:t>Détail</a:t>
                      </a:r>
                      <a:endParaRPr lang="fr-CA" noProof="0" dirty="0"/>
                    </a:p>
                  </a:txBody>
                  <a:tcPr anchor="ctr">
                    <a:solidFill>
                      <a:srgbClr val="5FB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 smtClean="0"/>
                        <a:t>Pharmaceutique</a:t>
                      </a:r>
                      <a:endParaRPr lang="fr-CA" noProof="0" dirty="0"/>
                    </a:p>
                  </a:txBody>
                  <a:tcPr anchor="ctr">
                    <a:solidFill>
                      <a:srgbClr val="5FBACF"/>
                    </a:solidFill>
                  </a:tcPr>
                </a:tc>
              </a:tr>
              <a:tr h="659036">
                <a:tc>
                  <a:txBody>
                    <a:bodyPr/>
                    <a:lstStyle/>
                    <a:p>
                      <a:r>
                        <a:rPr lang="fr-CA" sz="1900" b="1" noProof="0" dirty="0" smtClean="0"/>
                        <a:t>Caractéristiques</a:t>
                      </a:r>
                      <a:r>
                        <a:rPr lang="fr-CA" sz="1900" b="1" baseline="0" noProof="0" dirty="0" smtClean="0"/>
                        <a:t> individuelles</a:t>
                      </a:r>
                      <a:endParaRPr lang="fr-CA" sz="1900" b="1" noProof="0" dirty="0"/>
                    </a:p>
                  </a:txBody>
                  <a:tcPr anchor="ctr"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</a:tr>
              <a:tr h="754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Composition du groupe et échange avec les pairs</a:t>
                      </a:r>
                      <a:endParaRPr lang="fr-CA" sz="1900" b="1" noProof="0" dirty="0" smtClean="0">
                        <a:effectLst/>
                      </a:endParaRPr>
                    </a:p>
                  </a:txBody>
                  <a:tcPr anchor="ctr"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</a:tr>
              <a:tr h="881839">
                <a:tc>
                  <a:txBody>
                    <a:bodyPr/>
                    <a:lstStyle/>
                    <a:p>
                      <a:r>
                        <a:rPr lang="fr-CA" sz="1900" b="1" noProof="0" dirty="0" smtClean="0"/>
                        <a:t>Équilibre entre apprentissage et action </a:t>
                      </a:r>
                      <a:endParaRPr lang="fr-CA" sz="1900" b="1" noProof="0" dirty="0"/>
                    </a:p>
                  </a:txBody>
                  <a:tcPr anchor="ctr"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</a:tr>
              <a:tr h="754257">
                <a:tc>
                  <a:txBody>
                    <a:bodyPr/>
                    <a:lstStyle/>
                    <a:p>
                      <a:r>
                        <a:rPr lang="fr-CA" sz="1900" b="1" noProof="0" dirty="0" smtClean="0"/>
                        <a:t>Questionnement, réflexivité et rôle du facilitateur</a:t>
                      </a:r>
                      <a:endParaRPr lang="fr-CA" sz="1900" b="1" noProof="0" dirty="0"/>
                    </a:p>
                  </a:txBody>
                  <a:tcPr anchor="ctr"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</a:tr>
              <a:tr h="616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1" noProof="0" dirty="0" smtClean="0"/>
                        <a:t>Projet organisationnel</a:t>
                      </a:r>
                    </a:p>
                  </a:txBody>
                  <a:tcPr anchor="ctr"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1" noProof="0" dirty="0" smtClean="0"/>
                        <a:t>Culture d’innovation</a:t>
                      </a:r>
                    </a:p>
                  </a:txBody>
                  <a:tcPr anchor="ctr"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solidFill>
                      <a:srgbClr val="C8D9B7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 lIns="0" tIns="0" rIns="0" bIns="0"/>
          <a:lstStyle/>
          <a:p>
            <a:pPr algn="ctr"/>
            <a:fld id="{464418BA-F793-4E38-8510-048C8A5B38F7}" type="slidenum">
              <a:rPr lang="fr-CA" sz="3200">
                <a:solidFill>
                  <a:srgbClr val="C8D9B7"/>
                </a:solidFill>
                <a:latin typeface="Georgia" pitchFamily="18" charset="0"/>
              </a:rPr>
              <a:pPr algn="ctr"/>
              <a:t>26</a:t>
            </a:fld>
            <a:endParaRPr lang="fr-CA" sz="3200">
              <a:solidFill>
                <a:srgbClr val="C8D9B7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41" y="2020924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29488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41" y="2785564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786075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97664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40" y="3677108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05250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39" y="4628892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6" y="5301208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4616960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41" y="5316314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82" y="5311904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41" y="5893314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5" y="5918038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4" y="5926090"/>
            <a:ext cx="644643" cy="6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4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/>
              <a:t>Conclusion</a:t>
            </a:r>
            <a:endParaRPr lang="fr-CA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51175" y="6372036"/>
            <a:ext cx="7761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rgbClr val="3F3A3A"/>
                </a:solidFill>
              </a:rPr>
              <a:t>Conference Board </a:t>
            </a:r>
            <a:r>
              <a:rPr lang="fr-CA" dirty="0" smtClean="0">
                <a:solidFill>
                  <a:srgbClr val="3F3A3A"/>
                </a:solidFill>
              </a:rPr>
              <a:t>CEO </a:t>
            </a:r>
            <a:r>
              <a:rPr lang="fr-CA" dirty="0">
                <a:solidFill>
                  <a:srgbClr val="3F3A3A"/>
                </a:solidFill>
              </a:rPr>
              <a:t>Challenge (Mitchell, </a:t>
            </a:r>
            <a:r>
              <a:rPr lang="fr-CA" dirty="0" smtClean="0">
                <a:solidFill>
                  <a:srgbClr val="3F3A3A"/>
                </a:solidFill>
              </a:rPr>
              <a:t>Ray et </a:t>
            </a:r>
            <a:r>
              <a:rPr lang="fr-CA" dirty="0">
                <a:solidFill>
                  <a:srgbClr val="3F3A3A"/>
                </a:solidFill>
              </a:rPr>
              <a:t>Van </a:t>
            </a:r>
            <a:r>
              <a:rPr lang="fr-CA" dirty="0" err="1">
                <a:solidFill>
                  <a:srgbClr val="3F3A3A"/>
                </a:solidFill>
              </a:rPr>
              <a:t>Ark</a:t>
            </a:r>
            <a:r>
              <a:rPr lang="fr-CA" dirty="0">
                <a:solidFill>
                  <a:srgbClr val="3F3A3A"/>
                </a:solidFill>
              </a:rPr>
              <a:t>, 2012</a:t>
            </a:r>
            <a:r>
              <a:rPr lang="fr-CA" dirty="0" smtClean="0">
                <a:solidFill>
                  <a:srgbClr val="3F3A3A"/>
                </a:solidFill>
              </a:rPr>
              <a:t>) </a:t>
            </a:r>
            <a:endParaRPr lang="fr-CA" dirty="0"/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8316416" y="5949280"/>
            <a:ext cx="666292" cy="680051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5275A-DFD1-4822-A8AD-2DD571766E96}" type="slidenum">
              <a:rPr kumimoji="0" lang="fr-CA" sz="3200" b="0" i="0" u="none" strike="noStrike" kern="1200" cap="none" spc="0" normalizeH="0" baseline="0" noProof="0" smtClean="0">
                <a:ln>
                  <a:noFill/>
                </a:ln>
                <a:solidFill>
                  <a:srgbClr val="C8D9B7"/>
                </a:solidFill>
                <a:effectLst/>
                <a:uLnTx/>
                <a:uFillTx/>
                <a:latin typeface="Georgia" pitchFamily="18" charset="0"/>
                <a:ea typeface="+mn-ea"/>
                <a:cs typeface="Tahom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rgbClr val="C8D9B7"/>
              </a:solidFill>
              <a:effectLst/>
              <a:uLnTx/>
              <a:uFillTx/>
              <a:latin typeface="Georgia" pitchFamily="18" charset="0"/>
              <a:ea typeface="+mn-ea"/>
              <a:cs typeface="Tahoma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763688" y="1533665"/>
            <a:ext cx="5904656" cy="3456384"/>
          </a:xfrm>
          <a:prstGeom prst="wedgeRoundRectCallout">
            <a:avLst>
              <a:gd name="adj1" fmla="val -56696"/>
              <a:gd name="adj2" fmla="val 80137"/>
              <a:gd name="adj3" fmla="val 16667"/>
            </a:avLst>
          </a:prstGeom>
          <a:solidFill>
            <a:srgbClr val="5FBA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C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Défis des organisations :</a:t>
            </a:r>
          </a:p>
          <a:p>
            <a:pPr>
              <a:lnSpc>
                <a:spcPct val="150000"/>
              </a:lnSpc>
            </a:pPr>
            <a:r>
              <a:rPr lang="fr-C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 : Innovation</a:t>
            </a:r>
          </a:p>
          <a:p>
            <a:pPr>
              <a:lnSpc>
                <a:spcPct val="150000"/>
              </a:lnSpc>
            </a:pPr>
            <a:r>
              <a:rPr lang="fr-C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#2 : Ressources </a:t>
            </a:r>
            <a: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humaines</a:t>
            </a:r>
          </a:p>
          <a:p>
            <a:pPr marL="1371600" lvl="2" indent="-457200">
              <a:buFont typeface="Tahoma" panose="020B0604030504040204" pitchFamily="34" charset="0"/>
              <a:buChar char="−"/>
            </a:pPr>
            <a:r>
              <a:rPr lang="fr-C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Développement du leadership</a:t>
            </a:r>
          </a:p>
          <a:p>
            <a:pPr marL="1371600" lvl="2" indent="-457200">
              <a:buFont typeface="Tahoma" panose="020B0604030504040204" pitchFamily="34" charset="0"/>
              <a:buChar char="−"/>
            </a:pPr>
            <a:r>
              <a:rPr lang="fr-C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</a:t>
            </a:r>
            <a:endParaRPr lang="fr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2000" y="252000"/>
            <a:ext cx="4032448" cy="208823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r-CA" dirty="0" smtClean="0">
                <a:solidFill>
                  <a:srgbClr val="FFE19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DES QUESTIONS?</a:t>
            </a:r>
            <a:endParaRPr lang="fr-CA" dirty="0">
              <a:solidFill>
                <a:srgbClr val="FFE19B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fr-CA" dirty="0">
              <a:solidFill>
                <a:srgbClr val="C8D9B7"/>
              </a:solidFill>
            </a:endParaRPr>
          </a:p>
          <a:p>
            <a:r>
              <a:rPr lang="fr-CA" dirty="0">
                <a:solidFill>
                  <a:srgbClr val="C8D9B7"/>
                </a:solidFill>
              </a:rPr>
              <a:t>Merci </a:t>
            </a:r>
          </a:p>
          <a:p>
            <a:r>
              <a:rPr lang="fr-CA" dirty="0">
                <a:solidFill>
                  <a:srgbClr val="C8D9B7"/>
                </a:solidFill>
              </a:rPr>
              <a:t>de </a:t>
            </a:r>
          </a:p>
          <a:p>
            <a:r>
              <a:rPr lang="fr-CA" dirty="0">
                <a:solidFill>
                  <a:srgbClr val="C8D9B7"/>
                </a:solidFill>
              </a:rPr>
              <a:t>votre </a:t>
            </a:r>
          </a:p>
          <a:p>
            <a:r>
              <a:rPr lang="fr-CA" dirty="0">
                <a:solidFill>
                  <a:srgbClr val="C8D9B7"/>
                </a:solidFill>
              </a:rPr>
              <a:t>écoute</a:t>
            </a:r>
          </a:p>
        </p:txBody>
      </p:sp>
      <p:sp>
        <p:nvSpPr>
          <p:cNvPr id="4" name="Espace réservé du numéro de diapositive 6"/>
          <p:cNvSpPr txBox="1">
            <a:spLocks/>
          </p:cNvSpPr>
          <p:nvPr/>
        </p:nvSpPr>
        <p:spPr>
          <a:xfrm>
            <a:off x="8316416" y="5949280"/>
            <a:ext cx="666292" cy="680051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267AC-ECCA-4FE0-AB73-5C24EC08245F}" type="slidenum">
              <a:rPr kumimoji="0" lang="fr-CA" sz="3200" b="0" i="0" u="none" strike="noStrike" kern="1200" cap="none" spc="0" normalizeH="0" baseline="0" noProof="0" smtClean="0">
                <a:ln>
                  <a:noFill/>
                </a:ln>
                <a:solidFill>
                  <a:srgbClr val="C8D9B7"/>
                </a:solidFill>
                <a:effectLst/>
                <a:uLnTx/>
                <a:uFillTx/>
                <a:latin typeface="Georgia" pitchFamily="18" charset="0"/>
                <a:ea typeface="+mn-ea"/>
                <a:cs typeface="Tahom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rgbClr val="C8D9B7"/>
              </a:solidFill>
              <a:effectLst/>
              <a:uLnTx/>
              <a:uFillTx/>
              <a:latin typeface="Georgia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267"/>
          <p:cNvSpPr/>
          <p:nvPr/>
        </p:nvSpPr>
        <p:spPr>
          <a:xfrm rot="1799999">
            <a:off x="3830116" y="843165"/>
            <a:ext cx="1531921" cy="1321087"/>
          </a:xfrm>
          <a:prstGeom prst="hexagon">
            <a:avLst>
              <a:gd name="adj" fmla="val 28520"/>
              <a:gd name="vf" fmla="val 115470"/>
            </a:avLst>
          </a:prstGeom>
          <a:solidFill>
            <a:srgbClr val="3F3A3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108000" tIns="108000" rIns="108000" bIns="108000" anchor="ctr" anchorCtr="1">
            <a:noAutofit/>
          </a:bodyPr>
          <a:lstStyle/>
          <a:p>
            <a:endParaRPr/>
          </a:p>
        </p:txBody>
      </p:sp>
      <p:sp>
        <p:nvSpPr>
          <p:cNvPr id="38" name="Shape 267"/>
          <p:cNvSpPr/>
          <p:nvPr/>
        </p:nvSpPr>
        <p:spPr>
          <a:xfrm rot="1799999">
            <a:off x="514135" y="589292"/>
            <a:ext cx="1531921" cy="1321087"/>
          </a:xfrm>
          <a:prstGeom prst="hexagon">
            <a:avLst>
              <a:gd name="adj" fmla="val 28520"/>
              <a:gd name="vf" fmla="val 115470"/>
            </a:avLst>
          </a:prstGeom>
          <a:solidFill>
            <a:srgbClr val="3F3A3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108000" tIns="108000" rIns="108000" bIns="108000" anchor="ctr" anchorCtr="1">
            <a:noAutofit/>
          </a:bodyPr>
          <a:lstStyle/>
          <a:p>
            <a:endParaRPr/>
          </a:p>
        </p:txBody>
      </p:sp>
      <p:sp>
        <p:nvSpPr>
          <p:cNvPr id="39" name="Shape 267"/>
          <p:cNvSpPr/>
          <p:nvPr/>
        </p:nvSpPr>
        <p:spPr>
          <a:xfrm rot="1799999">
            <a:off x="5159693" y="2841991"/>
            <a:ext cx="1531921" cy="1321087"/>
          </a:xfrm>
          <a:prstGeom prst="hexagon">
            <a:avLst>
              <a:gd name="adj" fmla="val 28520"/>
              <a:gd name="vf" fmla="val 115470"/>
            </a:avLst>
          </a:prstGeom>
          <a:solidFill>
            <a:srgbClr val="3F3A3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108000" tIns="108000" rIns="108000" bIns="108000" anchor="ctr" anchorCtr="1">
            <a:noAutofit/>
          </a:bodyPr>
          <a:lstStyle/>
          <a:p>
            <a:endParaRPr/>
          </a:p>
        </p:txBody>
      </p:sp>
      <p:sp>
        <p:nvSpPr>
          <p:cNvPr id="40" name="Shape 267"/>
          <p:cNvSpPr/>
          <p:nvPr/>
        </p:nvSpPr>
        <p:spPr>
          <a:xfrm rot="1799999">
            <a:off x="6599853" y="267101"/>
            <a:ext cx="1531921" cy="1321087"/>
          </a:xfrm>
          <a:prstGeom prst="hexagon">
            <a:avLst>
              <a:gd name="adj" fmla="val 28520"/>
              <a:gd name="vf" fmla="val 115470"/>
            </a:avLst>
          </a:prstGeom>
          <a:solidFill>
            <a:srgbClr val="3F3A3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108000" tIns="108000" rIns="108000" bIns="108000" anchor="ctr" anchorCtr="1">
            <a:noAutofit/>
          </a:bodyPr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58062" y="1412776"/>
            <a:ext cx="2248339" cy="1603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FDB134"/>
              </a:buClr>
            </a:pPr>
            <a:r>
              <a:rPr lang="fr-CA" sz="2800" dirty="0" smtClean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groupe </a:t>
            </a:r>
            <a:r>
              <a:rPr lang="fr-CA" sz="2800" dirty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financier </a:t>
            </a:r>
            <a:r>
              <a:rPr lang="fr-CA" sz="2800" dirty="0" smtClean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coopératif</a:t>
            </a:r>
            <a:endParaRPr lang="fr-CA" sz="2800" dirty="0">
              <a:solidFill>
                <a:srgbClr val="C8D9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746" y="1903717"/>
            <a:ext cx="1928698" cy="661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FDB134"/>
              </a:buClr>
            </a:pPr>
            <a:r>
              <a:rPr lang="en-CA" sz="2800" dirty="0" err="1" smtClean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membres</a:t>
            </a:r>
            <a:endParaRPr lang="fr-CA" sz="2800" dirty="0">
              <a:solidFill>
                <a:srgbClr val="C8D9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8922" y="80097"/>
            <a:ext cx="2117783" cy="678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FDB134"/>
              </a:buClr>
            </a:pPr>
            <a:r>
              <a:rPr lang="fr-CA" sz="2800" dirty="0" smtClean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employés</a:t>
            </a:r>
            <a:endParaRPr lang="fr-CA" sz="2800" dirty="0">
              <a:solidFill>
                <a:srgbClr val="C8D9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3400" y="2899698"/>
            <a:ext cx="940680" cy="110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FDB134"/>
              </a:buClr>
            </a:pPr>
            <a:r>
              <a:rPr lang="fr-CA" sz="3600" dirty="0" smtClean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376</a:t>
            </a:r>
            <a:endParaRPr lang="fr-CA" sz="3600" dirty="0">
              <a:solidFill>
                <a:srgbClr val="C8D9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hape 267"/>
          <p:cNvSpPr/>
          <p:nvPr/>
        </p:nvSpPr>
        <p:spPr>
          <a:xfrm rot="1799999">
            <a:off x="2020338" y="2499349"/>
            <a:ext cx="1531921" cy="1321087"/>
          </a:xfrm>
          <a:prstGeom prst="hexagon">
            <a:avLst>
              <a:gd name="adj" fmla="val 28520"/>
              <a:gd name="vf" fmla="val 115470"/>
            </a:avLst>
          </a:prstGeom>
          <a:solidFill>
            <a:srgbClr val="3F3A3A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8000" tIns="108000" rIns="108000" bIns="108000" anchor="ctr" anchorCtr="1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295" y="3402101"/>
            <a:ext cx="2639945" cy="9311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20000"/>
              </a:spcBef>
              <a:buClr>
                <a:srgbClr val="FDB134"/>
              </a:buClr>
            </a:pPr>
            <a:r>
              <a:rPr lang="fr-CA" sz="2800" dirty="0" smtClean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points de service</a:t>
            </a:r>
            <a:endParaRPr lang="fr-CA" sz="2800" dirty="0">
              <a:solidFill>
                <a:srgbClr val="C8D9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Espace réservé du numéro de diapositive 6"/>
          <p:cNvSpPr txBox="1">
            <a:spLocks/>
          </p:cNvSpPr>
          <p:nvPr/>
        </p:nvSpPr>
        <p:spPr>
          <a:xfrm>
            <a:off x="8316416" y="5949280"/>
            <a:ext cx="666292" cy="680051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FAC2-C952-4CB3-9CC6-0D254CCC0C9A}" type="slidenum">
              <a:rPr kumimoji="0" lang="fr-CA" sz="3200" b="0" i="0" u="none" strike="noStrike" kern="1200" cap="none" spc="0" normalizeH="0" baseline="0" noProof="0" smtClean="0">
                <a:ln>
                  <a:noFill/>
                </a:ln>
                <a:solidFill>
                  <a:srgbClr val="C8D9B7"/>
                </a:solidFill>
                <a:effectLst/>
                <a:uLnTx/>
                <a:uFillTx/>
                <a:latin typeface="Georgia" pitchFamily="18" charset="0"/>
                <a:ea typeface="+mn-ea"/>
                <a:cs typeface="Tahom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rgbClr val="C8D9B7"/>
              </a:solidFill>
              <a:effectLst/>
              <a:uLnTx/>
              <a:uFillTx/>
              <a:latin typeface="Georgia" pitchFamily="18" charset="0"/>
              <a:ea typeface="+mn-ea"/>
              <a:cs typeface="Tahoma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3" y="4869160"/>
            <a:ext cx="6284999" cy="1387228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6807469" y="492541"/>
            <a:ext cx="1087341" cy="849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FDB134"/>
              </a:buClr>
            </a:pPr>
            <a:r>
              <a:rPr lang="en-CA" sz="4000" dirty="0" smtClean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</a:t>
            </a:r>
            <a:endParaRPr lang="fr-CA" sz="4000" dirty="0">
              <a:solidFill>
                <a:srgbClr val="C8D9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2185" y="825757"/>
            <a:ext cx="1295820" cy="842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FDB134"/>
              </a:buClr>
            </a:pPr>
            <a:r>
              <a:rPr lang="en-CA" sz="3200" dirty="0" smtClean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5,4 M</a:t>
            </a:r>
            <a:endParaRPr lang="fr-CA" sz="3200" dirty="0">
              <a:solidFill>
                <a:srgbClr val="C8D9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23928" y="1065761"/>
            <a:ext cx="1317048" cy="79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FDB134"/>
              </a:buClr>
            </a:pPr>
            <a:r>
              <a:rPr lang="fr-CA" sz="2800" dirty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</a:t>
            </a:r>
            <a:r>
              <a:rPr lang="fr-CA" sz="2800" dirty="0" smtClean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endParaRPr lang="fr-CA" sz="2800" dirty="0">
              <a:solidFill>
                <a:srgbClr val="C8D9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85015" y="3159892"/>
            <a:ext cx="2117229" cy="148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FDB134"/>
              </a:buClr>
            </a:pPr>
            <a:r>
              <a:rPr lang="fr-CA" sz="2800" dirty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CA" sz="2800" dirty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2800" dirty="0" smtClean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caisses populaires</a:t>
            </a:r>
            <a:endParaRPr lang="fr-CA" sz="2800" dirty="0">
              <a:solidFill>
                <a:srgbClr val="C8D9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4107" y="2775565"/>
            <a:ext cx="1284380" cy="626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20000"/>
              </a:spcBef>
              <a:buClr>
                <a:srgbClr val="FDB134"/>
              </a:buClr>
            </a:pPr>
            <a:r>
              <a:rPr lang="fr-CA" sz="3600" dirty="0" smtClean="0">
                <a:solidFill>
                  <a:srgbClr val="C8D9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864</a:t>
            </a:r>
            <a:endParaRPr lang="fr-CA" sz="3600" dirty="0">
              <a:solidFill>
                <a:srgbClr val="C8D9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9" grpId="0"/>
      <p:bldP spid="10" grpId="0"/>
      <p:bldP spid="11" grpId="0"/>
      <p:bldP spid="12" grpId="0"/>
      <p:bldP spid="35" grpId="0" animBg="1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335774" y="3433930"/>
            <a:ext cx="2508276" cy="927300"/>
          </a:xfrm>
          <a:prstGeom prst="ellipse">
            <a:avLst/>
          </a:prstGeom>
          <a:solidFill>
            <a:srgbClr val="43602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CA" sz="2800" dirty="0" smtClean="0">
                <a:solidFill>
                  <a:srgbClr val="C8D9B7"/>
                </a:solidFill>
              </a:rPr>
              <a:t>Fédération</a:t>
            </a:r>
            <a:endParaRPr lang="fr-CA" sz="2800" dirty="0">
              <a:solidFill>
                <a:srgbClr val="C8D9B7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1728176"/>
            <a:ext cx="1881206" cy="772664"/>
          </a:xfrm>
          <a:prstGeom prst="roundRect">
            <a:avLst/>
          </a:prstGeom>
          <a:solidFill>
            <a:srgbClr val="C8D9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CA" sz="2400" dirty="0" smtClean="0">
                <a:solidFill>
                  <a:srgbClr val="436028"/>
                </a:solidFill>
              </a:rPr>
              <a:t>Succursale</a:t>
            </a:r>
            <a:endParaRPr lang="fr-CA" sz="2400" dirty="0">
              <a:solidFill>
                <a:srgbClr val="436028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649309" y="1730558"/>
            <a:ext cx="1881206" cy="772664"/>
          </a:xfrm>
          <a:prstGeom prst="roundRect">
            <a:avLst/>
          </a:prstGeom>
          <a:solidFill>
            <a:srgbClr val="C8D9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CA" sz="2400" dirty="0" smtClean="0">
                <a:solidFill>
                  <a:srgbClr val="436028"/>
                </a:solidFill>
              </a:rPr>
              <a:t>Succursale</a:t>
            </a:r>
            <a:endParaRPr lang="fr-CA" sz="2400" dirty="0">
              <a:solidFill>
                <a:srgbClr val="436028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931154" y="1728176"/>
            <a:ext cx="1881206" cy="772664"/>
          </a:xfrm>
          <a:prstGeom prst="roundRect">
            <a:avLst/>
          </a:prstGeom>
          <a:solidFill>
            <a:srgbClr val="C8D9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CA" sz="2400" dirty="0" smtClean="0">
                <a:solidFill>
                  <a:srgbClr val="436028"/>
                </a:solidFill>
              </a:rPr>
              <a:t>Succursale</a:t>
            </a:r>
            <a:endParaRPr lang="fr-CA" sz="2400" dirty="0">
              <a:solidFill>
                <a:srgbClr val="436028"/>
              </a:solidFill>
            </a:endParaRPr>
          </a:p>
        </p:txBody>
      </p:sp>
      <p:cxnSp>
        <p:nvCxnSpPr>
          <p:cNvPr id="9" name="Connecteur en angle 8"/>
          <p:cNvCxnSpPr>
            <a:stCxn id="6" idx="2"/>
            <a:endCxn id="5" idx="0"/>
          </p:cNvCxnSpPr>
          <p:nvPr/>
        </p:nvCxnSpPr>
        <p:spPr>
          <a:xfrm rot="16200000" flipH="1">
            <a:off x="2964532" y="1808550"/>
            <a:ext cx="933090" cy="2317669"/>
          </a:xfrm>
          <a:prstGeom prst="bentConnector3">
            <a:avLst>
              <a:gd name="adj1" fmla="val 50000"/>
            </a:avLst>
          </a:prstGeom>
          <a:ln w="38100">
            <a:solidFill>
              <a:srgbClr val="436028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>
            <a:stCxn id="8" idx="2"/>
            <a:endCxn id="5" idx="0"/>
          </p:cNvCxnSpPr>
          <p:nvPr/>
        </p:nvCxnSpPr>
        <p:spPr>
          <a:xfrm rot="5400000">
            <a:off x="5264290" y="1826463"/>
            <a:ext cx="933090" cy="2281845"/>
          </a:xfrm>
          <a:prstGeom prst="bentConnector3">
            <a:avLst/>
          </a:prstGeom>
          <a:ln w="38100">
            <a:solidFill>
              <a:srgbClr val="436028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1331639" y="4642933"/>
            <a:ext cx="2653603" cy="649038"/>
          </a:xfrm>
          <a:prstGeom prst="roundRect">
            <a:avLst/>
          </a:prstGeom>
          <a:solidFill>
            <a:srgbClr val="FFE1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436028"/>
                </a:solidFill>
              </a:rPr>
              <a:t>Assurances</a:t>
            </a:r>
            <a:endParaRPr lang="fr-CA" sz="2400" dirty="0">
              <a:solidFill>
                <a:srgbClr val="436028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331639" y="5651045"/>
            <a:ext cx="2653603" cy="649038"/>
          </a:xfrm>
          <a:prstGeom prst="roundRect">
            <a:avLst/>
          </a:prstGeom>
          <a:solidFill>
            <a:srgbClr val="FFE1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solidFill>
                  <a:srgbClr val="436028"/>
                </a:solidFill>
              </a:rPr>
              <a:t>Caisse centrale</a:t>
            </a:r>
            <a:endParaRPr lang="fr-CA" sz="2400" dirty="0">
              <a:solidFill>
                <a:srgbClr val="436028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158574" y="4642933"/>
            <a:ext cx="2653786" cy="649038"/>
          </a:xfrm>
          <a:prstGeom prst="roundRect">
            <a:avLst/>
          </a:prstGeom>
          <a:solidFill>
            <a:srgbClr val="FFE1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solidFill>
                  <a:srgbClr val="436028"/>
                </a:solidFill>
              </a:rPr>
              <a:t>Fiducie</a:t>
            </a:r>
            <a:endParaRPr lang="fr-CA" sz="2400" dirty="0">
              <a:solidFill>
                <a:srgbClr val="436028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158574" y="5651045"/>
            <a:ext cx="2653786" cy="649038"/>
          </a:xfrm>
          <a:prstGeom prst="roundRect">
            <a:avLst/>
          </a:prstGeom>
          <a:solidFill>
            <a:srgbClr val="FFE1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solidFill>
                  <a:srgbClr val="436028"/>
                </a:solidFill>
              </a:rPr>
              <a:t>Capital de risque</a:t>
            </a:r>
            <a:endParaRPr lang="fr-CA" sz="2400" dirty="0">
              <a:solidFill>
                <a:srgbClr val="436028"/>
              </a:solidFill>
            </a:endParaRPr>
          </a:p>
        </p:txBody>
      </p:sp>
      <p:cxnSp>
        <p:nvCxnSpPr>
          <p:cNvPr id="15" name="Connecteur en angle 14"/>
          <p:cNvCxnSpPr>
            <a:stCxn id="5" idx="4"/>
          </p:cNvCxnSpPr>
          <p:nvPr/>
        </p:nvCxnSpPr>
        <p:spPr>
          <a:xfrm rot="16200000" flipH="1">
            <a:off x="4571132" y="4380010"/>
            <a:ext cx="606222" cy="568662"/>
          </a:xfrm>
          <a:prstGeom prst="bentConnector2">
            <a:avLst/>
          </a:prstGeom>
          <a:ln w="38100">
            <a:solidFill>
              <a:srgbClr val="436028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>
            <a:stCxn id="5" idx="4"/>
          </p:cNvCxnSpPr>
          <p:nvPr/>
        </p:nvCxnSpPr>
        <p:spPr>
          <a:xfrm rot="5400000">
            <a:off x="3984466" y="4362006"/>
            <a:ext cx="606222" cy="604670"/>
          </a:xfrm>
          <a:prstGeom prst="bentConnector2">
            <a:avLst/>
          </a:prstGeom>
          <a:ln w="38100">
            <a:solidFill>
              <a:srgbClr val="436028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/>
          <p:cNvCxnSpPr>
            <a:stCxn id="5" idx="4"/>
          </p:cNvCxnSpPr>
          <p:nvPr/>
        </p:nvCxnSpPr>
        <p:spPr>
          <a:xfrm rot="16200000" flipH="1">
            <a:off x="4067076" y="4884066"/>
            <a:ext cx="1614334" cy="568662"/>
          </a:xfrm>
          <a:prstGeom prst="bentConnector2">
            <a:avLst/>
          </a:prstGeom>
          <a:ln w="38100">
            <a:solidFill>
              <a:srgbClr val="436028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stCxn id="5" idx="4"/>
          </p:cNvCxnSpPr>
          <p:nvPr/>
        </p:nvCxnSpPr>
        <p:spPr>
          <a:xfrm rot="5400000">
            <a:off x="3480410" y="4866062"/>
            <a:ext cx="1614334" cy="604670"/>
          </a:xfrm>
          <a:prstGeom prst="bentConnector2">
            <a:avLst/>
          </a:prstGeom>
          <a:ln w="38100">
            <a:solidFill>
              <a:srgbClr val="436028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7" idx="2"/>
            <a:endCxn id="5" idx="0"/>
          </p:cNvCxnSpPr>
          <p:nvPr/>
        </p:nvCxnSpPr>
        <p:spPr>
          <a:xfrm>
            <a:off x="4589912" y="2503222"/>
            <a:ext cx="0" cy="930708"/>
          </a:xfrm>
          <a:prstGeom prst="straightConnector1">
            <a:avLst/>
          </a:prstGeom>
          <a:ln w="38100">
            <a:solidFill>
              <a:srgbClr val="436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numéro de diapositive 6"/>
          <p:cNvSpPr txBox="1">
            <a:spLocks/>
          </p:cNvSpPr>
          <p:nvPr/>
        </p:nvSpPr>
        <p:spPr>
          <a:xfrm>
            <a:off x="8262700" y="5997389"/>
            <a:ext cx="773724" cy="583834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FAA480B-1597-4531-A074-B4EDDEB4946E}" type="slidenum">
              <a:rPr lang="fr-CA" sz="3200" smtClean="0">
                <a:solidFill>
                  <a:srgbClr val="C8D9B7"/>
                </a:solidFill>
                <a:latin typeface="Georgia" pitchFamily="18" charset="0"/>
              </a:rPr>
              <a:pPr algn="ctr"/>
              <a:t>4</a:t>
            </a:fld>
            <a:endParaRPr lang="fr-CA" sz="3200" dirty="0">
              <a:solidFill>
                <a:srgbClr val="C8D9B7"/>
              </a:solidFill>
              <a:latin typeface="Georgia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331640" y="606736"/>
            <a:ext cx="6480720" cy="772664"/>
          </a:xfrm>
          <a:prstGeom prst="roundRect">
            <a:avLst/>
          </a:prstGeom>
          <a:solidFill>
            <a:srgbClr val="FDB1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CA" sz="3200" dirty="0" smtClean="0">
                <a:solidFill>
                  <a:schemeClr val="bg1"/>
                </a:solidFill>
              </a:rPr>
              <a:t>Membres</a:t>
            </a:r>
            <a:endParaRPr lang="fr-CA" sz="3200" dirty="0">
              <a:solidFill>
                <a:schemeClr val="bg1"/>
              </a:solidFill>
            </a:endParaRPr>
          </a:p>
        </p:txBody>
      </p:sp>
      <p:cxnSp>
        <p:nvCxnSpPr>
          <p:cNvPr id="22" name="Connecteur droit avec flèche 21"/>
          <p:cNvCxnSpPr>
            <a:endCxn id="6" idx="0"/>
          </p:cNvCxnSpPr>
          <p:nvPr/>
        </p:nvCxnSpPr>
        <p:spPr>
          <a:xfrm>
            <a:off x="2272242" y="1385012"/>
            <a:ext cx="1" cy="343164"/>
          </a:xfrm>
          <a:prstGeom prst="straightConnector1">
            <a:avLst/>
          </a:prstGeom>
          <a:ln w="38100">
            <a:solidFill>
              <a:srgbClr val="436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7" idx="0"/>
          </p:cNvCxnSpPr>
          <p:nvPr/>
        </p:nvCxnSpPr>
        <p:spPr>
          <a:xfrm>
            <a:off x="4589912" y="1385012"/>
            <a:ext cx="0" cy="345546"/>
          </a:xfrm>
          <a:prstGeom prst="straightConnector1">
            <a:avLst/>
          </a:prstGeom>
          <a:ln w="38100">
            <a:solidFill>
              <a:srgbClr val="436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8" idx="0"/>
          </p:cNvCxnSpPr>
          <p:nvPr/>
        </p:nvCxnSpPr>
        <p:spPr>
          <a:xfrm>
            <a:off x="6871757" y="1385012"/>
            <a:ext cx="0" cy="343164"/>
          </a:xfrm>
          <a:prstGeom prst="straightConnector1">
            <a:avLst/>
          </a:prstGeom>
          <a:ln w="38100">
            <a:solidFill>
              <a:srgbClr val="436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6660232" y="2880096"/>
            <a:ext cx="2304256" cy="1414402"/>
          </a:xfrm>
          <a:prstGeom prst="ellipse">
            <a:avLst/>
          </a:prstGeom>
          <a:solidFill>
            <a:srgbClr val="5FBA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CA" sz="2000" dirty="0" smtClean="0">
                <a:solidFill>
                  <a:srgbClr val="3F3A3A"/>
                </a:solidFill>
              </a:rPr>
              <a:t>Direction</a:t>
            </a:r>
            <a:br>
              <a:rPr lang="fr-CA" sz="2000" dirty="0" smtClean="0">
                <a:solidFill>
                  <a:srgbClr val="3F3A3A"/>
                </a:solidFill>
              </a:rPr>
            </a:br>
            <a:r>
              <a:rPr lang="fr-CA" sz="2000" dirty="0" smtClean="0">
                <a:solidFill>
                  <a:srgbClr val="3F3A3A"/>
                </a:solidFill>
              </a:rPr>
              <a:t> et planification </a:t>
            </a:r>
            <a:br>
              <a:rPr lang="fr-CA" sz="2000" dirty="0" smtClean="0">
                <a:solidFill>
                  <a:srgbClr val="3F3A3A"/>
                </a:solidFill>
              </a:rPr>
            </a:br>
            <a:r>
              <a:rPr lang="fr-CA" sz="2000" dirty="0" smtClean="0">
                <a:solidFill>
                  <a:srgbClr val="3F3A3A"/>
                </a:solidFill>
              </a:rPr>
              <a:t>stratégique </a:t>
            </a:r>
            <a:br>
              <a:rPr lang="fr-CA" sz="2000" dirty="0" smtClean="0">
                <a:solidFill>
                  <a:srgbClr val="3F3A3A"/>
                </a:solidFill>
              </a:rPr>
            </a:br>
            <a:r>
              <a:rPr lang="fr-CA" sz="2000" dirty="0" smtClean="0">
                <a:solidFill>
                  <a:srgbClr val="3F3A3A"/>
                </a:solidFill>
              </a:rPr>
              <a:t>des talents</a:t>
            </a:r>
            <a:endParaRPr lang="fr-CA" sz="2000" dirty="0">
              <a:solidFill>
                <a:srgbClr val="3F3A3A"/>
              </a:solidFill>
            </a:endParaRPr>
          </a:p>
        </p:txBody>
      </p:sp>
      <p:cxnSp>
        <p:nvCxnSpPr>
          <p:cNvPr id="4" name="Connecteur droit avec flèche 3"/>
          <p:cNvCxnSpPr>
            <a:stCxn id="5" idx="6"/>
            <a:endCxn id="2" idx="2"/>
          </p:cNvCxnSpPr>
          <p:nvPr/>
        </p:nvCxnSpPr>
        <p:spPr>
          <a:xfrm flipV="1">
            <a:off x="5844050" y="3587297"/>
            <a:ext cx="816182" cy="310283"/>
          </a:xfrm>
          <a:prstGeom prst="straightConnector1">
            <a:avLst/>
          </a:prstGeom>
          <a:ln w="38100">
            <a:solidFill>
              <a:srgbClr val="436028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/>
              <a:t>Cueillette de données</a:t>
            </a:r>
            <a:endParaRPr lang="fr-CA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4000" y="1846800"/>
            <a:ext cx="7740000" cy="43776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0" indent="-5715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3600" dirty="0"/>
              <a:t>14 entrevues individuelles </a:t>
            </a:r>
            <a:r>
              <a:rPr lang="fr-CA" sz="3600" dirty="0" smtClean="0"/>
              <a:t/>
            </a:r>
            <a:br>
              <a:rPr lang="fr-CA" sz="3600" dirty="0" smtClean="0"/>
            </a:br>
            <a:r>
              <a:rPr lang="fr-CA" sz="3600" dirty="0" smtClean="0"/>
              <a:t>semi-directives </a:t>
            </a:r>
            <a:endParaRPr lang="fr-CA" sz="3600" dirty="0"/>
          </a:p>
          <a:p>
            <a:pPr marL="571500" indent="-5715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3600" dirty="0"/>
              <a:t>4 groupes :</a:t>
            </a:r>
          </a:p>
          <a:p>
            <a:pPr marL="1257300" lvl="1" indent="-514350">
              <a:buClr>
                <a:srgbClr val="FDB134"/>
              </a:buClr>
              <a:buFont typeface="+mj-lt"/>
              <a:buAutoNum type="arabicPeriod"/>
            </a:pPr>
            <a:r>
              <a:rPr lang="fr-CA" sz="3200" dirty="0" smtClean="0"/>
              <a:t>Gestionnaires identifiés relève</a:t>
            </a:r>
          </a:p>
          <a:p>
            <a:pPr marL="1257300" lvl="1" indent="-514350">
              <a:buClr>
                <a:srgbClr val="FDB134"/>
              </a:buClr>
              <a:buFont typeface="+mj-lt"/>
              <a:buAutoNum type="arabicPeriod"/>
            </a:pPr>
            <a:r>
              <a:rPr lang="fr-CA" sz="3200" dirty="0" smtClean="0"/>
              <a:t>Supérieurs</a:t>
            </a:r>
          </a:p>
          <a:p>
            <a:pPr marL="1257300" lvl="1" indent="-514350">
              <a:buClr>
                <a:srgbClr val="FDB134"/>
              </a:buClr>
              <a:buFont typeface="+mj-lt"/>
              <a:buAutoNum type="arabicPeriod"/>
            </a:pPr>
            <a:r>
              <a:rPr lang="fr-CA" sz="3200" dirty="0" smtClean="0"/>
              <a:t>Conseillers en ressources humaines</a:t>
            </a:r>
          </a:p>
          <a:p>
            <a:pPr marL="1257300" lvl="1" indent="-514350">
              <a:buClr>
                <a:srgbClr val="FDB134"/>
              </a:buClr>
              <a:buFont typeface="+mj-lt"/>
              <a:buAutoNum type="arabicPeriod"/>
            </a:pPr>
            <a:r>
              <a:rPr lang="fr-CA" sz="3200" dirty="0" smtClean="0"/>
              <a:t>Haute direction</a:t>
            </a:r>
          </a:p>
          <a:p>
            <a:pPr marL="571500" lvl="1" indent="-5715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en-CA" sz="3600" dirty="0"/>
              <a:t>Documentation</a:t>
            </a:r>
            <a:endParaRPr lang="fr-CA" sz="3600" dirty="0"/>
          </a:p>
          <a:p>
            <a:pPr marL="1200150" lvl="1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endParaRPr lang="fr-CA" sz="320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-47560" y="594400"/>
            <a:ext cx="666292" cy="680051"/>
          </a:xfrm>
        </p:spPr>
        <p:txBody>
          <a:bodyPr lIns="0" tIns="0" rIns="0" bIns="0"/>
          <a:lstStyle/>
          <a:p>
            <a:pPr algn="ctr"/>
            <a:fld id="{464418BA-F793-4E38-8510-048C8A5B38F7}" type="slidenum">
              <a:rPr lang="fr-CA" sz="3200" smtClean="0">
                <a:solidFill>
                  <a:srgbClr val="C8D9B7"/>
                </a:solidFill>
                <a:latin typeface="Georgia" pitchFamily="18" charset="0"/>
              </a:rPr>
              <a:pPr algn="ctr"/>
              <a:t>5</a:t>
            </a:fld>
            <a:endParaRPr lang="fr-CA" sz="3200" dirty="0">
              <a:solidFill>
                <a:srgbClr val="C8D9B7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25400">
            <a:noFill/>
            <a:prstDash val="dash"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CA" b="1" dirty="0" smtClean="0"/>
              <a:t>Contexte de la demande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Admissibilité à la retraite 2014-2018</a:t>
            </a:r>
            <a:br>
              <a:rPr lang="fr-CA" dirty="0" smtClean="0"/>
            </a:br>
            <a:r>
              <a:rPr lang="fr-CA" sz="2600" dirty="0" smtClean="0"/>
              <a:t>(Région de Montréal) :</a:t>
            </a:r>
          </a:p>
          <a:p>
            <a:pPr marL="1200150" lvl="1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74 % DG </a:t>
            </a:r>
          </a:p>
          <a:p>
            <a:pPr marL="1200150" lvl="1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22 % personnel de gestion et de coordination </a:t>
            </a:r>
          </a:p>
          <a:p>
            <a:pPr marL="457200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Pénurie de main-d'œuvre</a:t>
            </a:r>
          </a:p>
          <a:p>
            <a:pPr marL="457200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Taux de roulement 25 %</a:t>
            </a:r>
          </a:p>
          <a:p>
            <a:pPr marL="1200150" lvl="1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Possibilités limitées d’avancement</a:t>
            </a:r>
          </a:p>
          <a:p>
            <a:pPr marL="457200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Virage vente</a:t>
            </a:r>
          </a:p>
          <a:p>
            <a:pPr marL="1200150" lvl="1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Compétences de leadership</a:t>
            </a:r>
          </a:p>
          <a:p>
            <a:pPr marL="1200150" lvl="1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endParaRPr lang="en-CA" dirty="0" smtClean="0"/>
          </a:p>
          <a:p>
            <a:pPr marL="457200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endParaRPr lang="fr-CA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-47560" y="594400"/>
            <a:ext cx="666292" cy="680051"/>
          </a:xfrm>
        </p:spPr>
        <p:txBody>
          <a:bodyPr lIns="0" tIns="0" rIns="0" bIns="0"/>
          <a:lstStyle/>
          <a:p>
            <a:pPr algn="ctr"/>
            <a:fld id="{464418BA-F793-4E38-8510-048C8A5B38F7}" type="slidenum">
              <a:rPr lang="fr-CA" sz="3200" smtClean="0">
                <a:solidFill>
                  <a:srgbClr val="C8D9B7"/>
                </a:solidFill>
                <a:latin typeface="Georgia" pitchFamily="18" charset="0"/>
              </a:rPr>
              <a:pPr algn="ctr"/>
              <a:t>6</a:t>
            </a:fld>
            <a:endParaRPr lang="fr-CA" sz="3200" dirty="0">
              <a:solidFill>
                <a:srgbClr val="C8D9B7"/>
              </a:solidFill>
              <a:latin typeface="Georgia" pitchFamily="18" charset="0"/>
            </a:endParaRPr>
          </a:p>
        </p:txBody>
      </p:sp>
      <p:pic>
        <p:nvPicPr>
          <p:cNvPr id="7" name="Image 6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08" y="1781094"/>
            <a:ext cx="5857784" cy="409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Développement de la relève de gestion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9348" y="5157192"/>
            <a:ext cx="8465303" cy="1396983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sz="3200" dirty="0" smtClean="0"/>
              <a:t>Stratégies dans l’action existantes</a:t>
            </a:r>
          </a:p>
          <a:p>
            <a:pPr marL="457200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Temps limité pour activités d’apprentissage</a:t>
            </a:r>
          </a:p>
          <a:p>
            <a:pPr marL="457200" indent="-457200">
              <a:buClr>
                <a:srgbClr val="FDB134"/>
              </a:buClr>
              <a:buFont typeface="Courier New" panose="02070309020205020404" pitchFamily="49" charset="0"/>
              <a:buChar char="o"/>
            </a:pPr>
            <a:endParaRPr lang="en-CA" sz="3200" dirty="0" smtClean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-47560" y="594400"/>
            <a:ext cx="666292" cy="680051"/>
          </a:xfrm>
        </p:spPr>
        <p:txBody>
          <a:bodyPr lIns="0" tIns="0" rIns="0" bIns="0"/>
          <a:lstStyle/>
          <a:p>
            <a:pPr algn="ctr"/>
            <a:fld id="{464418BA-F793-4E38-8510-048C8A5B38F7}" type="slidenum">
              <a:rPr lang="fr-CA" sz="3200" smtClean="0">
                <a:solidFill>
                  <a:srgbClr val="C8D9B7"/>
                </a:solidFill>
                <a:latin typeface="Georgia" pitchFamily="18" charset="0"/>
              </a:rPr>
              <a:pPr algn="ctr"/>
              <a:t>7</a:t>
            </a:fld>
            <a:endParaRPr lang="fr-CA" sz="3200" dirty="0">
              <a:solidFill>
                <a:srgbClr val="C8D9B7"/>
              </a:solidFill>
              <a:latin typeface="Georgia" pitchFamily="18" charset="0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2502704" y="5770593"/>
            <a:ext cx="5093632" cy="698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FDB134"/>
              </a:buClr>
            </a:pPr>
            <a:endParaRPr lang="fr-CA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573452" y="1700808"/>
            <a:ext cx="6022884" cy="3255529"/>
          </a:xfrm>
          <a:prstGeom prst="rect">
            <a:avLst/>
          </a:prstGeom>
          <a:solidFill>
            <a:srgbClr val="C8D9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CA" sz="4000" dirty="0">
              <a:solidFill>
                <a:srgbClr val="436028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440278" y="2564904"/>
            <a:ext cx="1051602" cy="1301984"/>
            <a:chOff x="2411134" y="2516487"/>
            <a:chExt cx="1512168" cy="187220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6" t="9350" r="10316" b="6508"/>
            <a:stretch/>
          </p:blipFill>
          <p:spPr>
            <a:xfrm>
              <a:off x="2411134" y="2516487"/>
              <a:ext cx="1512168" cy="18722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91154" y="3314415"/>
              <a:ext cx="1152128" cy="504056"/>
            </a:xfrm>
            <a:prstGeom prst="rect">
              <a:avLst/>
            </a:prstGeom>
            <a:solidFill>
              <a:srgbClr val="3F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 smtClean="0"/>
                <a:t>120</a:t>
              </a:r>
              <a:endParaRPr lang="fr-CA" sz="28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004048" y="1394876"/>
            <a:ext cx="2515351" cy="3114244"/>
            <a:chOff x="5219446" y="2516487"/>
            <a:chExt cx="1512168" cy="1872208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6" t="9350" r="10316" b="6508"/>
            <a:stretch/>
          </p:blipFill>
          <p:spPr>
            <a:xfrm>
              <a:off x="5219446" y="2516487"/>
              <a:ext cx="1512168" cy="187220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413114" y="3314415"/>
              <a:ext cx="1152128" cy="504056"/>
            </a:xfrm>
            <a:prstGeom prst="rect">
              <a:avLst/>
            </a:prstGeom>
            <a:solidFill>
              <a:srgbClr val="3F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5400" dirty="0" smtClean="0"/>
                <a:t>1 363</a:t>
              </a:r>
              <a:endParaRPr lang="fr-CA" sz="5400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547664" y="1700808"/>
            <a:ext cx="3696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436028"/>
                </a:solidFill>
              </a:rPr>
              <a:t>Revue de talents</a:t>
            </a:r>
            <a:endParaRPr lang="fr-CA" sz="4000" dirty="0">
              <a:solidFill>
                <a:srgbClr val="436028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39752" y="393305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 smtClean="0">
                <a:solidFill>
                  <a:srgbClr val="436028"/>
                </a:solidFill>
              </a:rPr>
              <a:t>2010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652120" y="459332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 smtClean="0">
                <a:solidFill>
                  <a:srgbClr val="436028"/>
                </a:solidFill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 build="p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5976664" cy="1447513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 smtClean="0"/>
              <a:t>Objectif de la </a:t>
            </a:r>
            <a:br>
              <a:rPr lang="fr-CA" sz="4000" b="1" dirty="0" smtClean="0"/>
            </a:br>
            <a:r>
              <a:rPr lang="fr-CA" sz="4000" b="1" dirty="0" smtClean="0"/>
              <a:t>recherche-action</a:t>
            </a:r>
            <a:endParaRPr lang="fr-CA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377360" y="1844824"/>
            <a:ext cx="6400800" cy="2877889"/>
          </a:xfrm>
        </p:spPr>
        <p:txBody>
          <a:bodyPr lIns="180000" rIns="180000" anchor="ctr">
            <a:normAutofit fontScale="77500" lnSpcReduction="20000"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fr-CA" sz="3600" dirty="0" smtClean="0"/>
              <a:t>Identifier les leviers qui permettent </a:t>
            </a:r>
            <a:r>
              <a:rPr lang="fr-CA" sz="3600" dirty="0"/>
              <a:t/>
            </a:r>
            <a:br>
              <a:rPr lang="fr-CA" sz="3600" dirty="0"/>
            </a:br>
            <a:r>
              <a:rPr lang="fr-CA" sz="3600" dirty="0" smtClean="0"/>
              <a:t>de développer le leadership des gestionnaires par des mécanismes d’apprentissage dans l’action.</a:t>
            </a:r>
            <a:endParaRPr lang="fr-C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112568" cy="802010"/>
          </a:xfrm>
        </p:spPr>
        <p:txBody>
          <a:bodyPr>
            <a:noAutofit/>
          </a:bodyPr>
          <a:lstStyle/>
          <a:p>
            <a:r>
              <a:rPr lang="fr-CA" sz="4000" dirty="0" smtClean="0"/>
              <a:t>Table des matières</a:t>
            </a:r>
            <a:endParaRPr lang="fr-CA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556792"/>
            <a:ext cx="8172400" cy="4772993"/>
          </a:xfrm>
        </p:spPr>
        <p:txBody>
          <a:bodyPr anchor="t">
            <a:noAutofit/>
          </a:bodyPr>
          <a:lstStyle/>
          <a:p>
            <a:pPr marL="514350" indent="-514350">
              <a:buClr>
                <a:srgbClr val="FDB134"/>
              </a:buClr>
              <a:buFont typeface="+mj-lt"/>
              <a:buAutoNum type="arabicPeriod"/>
            </a:pPr>
            <a:r>
              <a:rPr lang="fr-CA" dirty="0" smtClean="0">
                <a:solidFill>
                  <a:srgbClr val="D1CDCD"/>
                </a:solidFill>
              </a:rPr>
              <a:t>Description de la problématique</a:t>
            </a:r>
          </a:p>
          <a:p>
            <a:pPr marL="514350" indent="-514350">
              <a:buClr>
                <a:srgbClr val="FDB134"/>
              </a:buClr>
              <a:buFont typeface="+mj-lt"/>
              <a:buAutoNum type="arabicPeriod"/>
            </a:pPr>
            <a:r>
              <a:rPr lang="fr-CA" dirty="0" smtClean="0"/>
              <a:t>Revue de la littérature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fr-CA" sz="2400" dirty="0" smtClean="0">
                <a:solidFill>
                  <a:srgbClr val="436028"/>
                </a:solidFill>
              </a:rPr>
              <a:t>Définitions</a:t>
            </a:r>
            <a:endParaRPr lang="fr-CA" sz="2400" dirty="0">
              <a:solidFill>
                <a:srgbClr val="436028"/>
              </a:solidFill>
            </a:endParaRP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fr-CA" sz="2400" dirty="0" smtClean="0">
                <a:solidFill>
                  <a:srgbClr val="436028"/>
                </a:solidFill>
              </a:rPr>
              <a:t>Schéma intégrateur des leviers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fr-CA" sz="2400" dirty="0" smtClean="0">
                <a:solidFill>
                  <a:srgbClr val="436028"/>
                </a:solidFill>
              </a:rPr>
              <a:t>Limites </a:t>
            </a:r>
            <a:r>
              <a:rPr lang="fr-CA" sz="2400" dirty="0">
                <a:solidFill>
                  <a:srgbClr val="436028"/>
                </a:solidFill>
              </a:rPr>
              <a:t>de l’apprentissage </a:t>
            </a:r>
            <a:r>
              <a:rPr lang="fr-CA" sz="2400" dirty="0" smtClean="0">
                <a:solidFill>
                  <a:srgbClr val="436028"/>
                </a:solidFill>
              </a:rPr>
              <a:t>dans l’action</a:t>
            </a:r>
            <a:endParaRPr lang="fr-CA" sz="2400" dirty="0">
              <a:solidFill>
                <a:srgbClr val="436028"/>
              </a:solidFill>
            </a:endParaRPr>
          </a:p>
          <a:p>
            <a:pPr marL="514350" indent="-514350">
              <a:buClr>
                <a:srgbClr val="FDB134"/>
              </a:buClr>
              <a:buFont typeface="+mj-lt"/>
              <a:buAutoNum type="arabicPeriod"/>
            </a:pPr>
            <a:r>
              <a:rPr lang="fr-CA" dirty="0" smtClean="0">
                <a:solidFill>
                  <a:srgbClr val="D1CDCD"/>
                </a:solidFill>
              </a:rPr>
              <a:t>Balisage</a:t>
            </a:r>
          </a:p>
        </p:txBody>
      </p:sp>
    </p:spTree>
    <p:extLst>
      <p:ext uri="{BB962C8B-B14F-4D97-AF65-F5344CB8AC3E}">
        <p14:creationId xmlns:p14="http://schemas.microsoft.com/office/powerpoint/2010/main" val="3950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itre">
  <a:themeElements>
    <a:clrScheme name="UdeS">
      <a:dk1>
        <a:srgbClr val="3F3A3A"/>
      </a:dk1>
      <a:lt1>
        <a:sysClr val="window" lastClr="FFFFFF"/>
      </a:lt1>
      <a:dk2>
        <a:srgbClr val="3F3A3A"/>
      </a:dk2>
      <a:lt2>
        <a:srgbClr val="C8D9B7"/>
      </a:lt2>
      <a:accent1>
        <a:srgbClr val="87A75F"/>
      </a:accent1>
      <a:accent2>
        <a:srgbClr val="FDB134"/>
      </a:accent2>
      <a:accent3>
        <a:srgbClr val="436028"/>
      </a:accent3>
      <a:accent4>
        <a:srgbClr val="005DAB"/>
      </a:accent4>
      <a:accent5>
        <a:srgbClr val="5FBACF"/>
      </a:accent5>
      <a:accent6>
        <a:srgbClr val="FFE19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u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oues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est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ande">
  <a:themeElements>
    <a:clrScheme name="UdeS">
      <a:dk1>
        <a:srgbClr val="3F3A3A"/>
      </a:dk1>
      <a:lt1>
        <a:sysClr val="window" lastClr="FFFFFF"/>
      </a:lt1>
      <a:dk2>
        <a:srgbClr val="3F3A3A"/>
      </a:dk2>
      <a:lt2>
        <a:srgbClr val="C8D9B7"/>
      </a:lt2>
      <a:accent1>
        <a:srgbClr val="87A75F"/>
      </a:accent1>
      <a:accent2>
        <a:srgbClr val="FDB134"/>
      </a:accent2>
      <a:accent3>
        <a:srgbClr val="436028"/>
      </a:accent3>
      <a:accent4>
        <a:srgbClr val="005DAB"/>
      </a:accent4>
      <a:accent5>
        <a:srgbClr val="5FBACF"/>
      </a:accent5>
      <a:accent6>
        <a:srgbClr val="FFE19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5034</TotalTime>
  <Words>797</Words>
  <Application>Microsoft Office PowerPoint</Application>
  <PresentationFormat>Affichage à l'écran (4:3)</PresentationFormat>
  <Paragraphs>297</Paragraphs>
  <Slides>28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Titre</vt:lpstr>
      <vt:lpstr>Roues</vt:lpstr>
      <vt:lpstr>Roues2</vt:lpstr>
      <vt:lpstr>Veston</vt:lpstr>
      <vt:lpstr>Bande</vt:lpstr>
      <vt:lpstr>Vide</vt:lpstr>
      <vt:lpstr>Conception personnalisée</vt:lpstr>
      <vt:lpstr>LE DÉVELOPPEMENT  DU LEADERSHIP  PAR L’APPRENTISSAGE DANS  </vt:lpstr>
      <vt:lpstr>Table des matières</vt:lpstr>
      <vt:lpstr>Présentation PowerPoint</vt:lpstr>
      <vt:lpstr>Présentation PowerPoint</vt:lpstr>
      <vt:lpstr>Cueillette de données</vt:lpstr>
      <vt:lpstr>Contexte de la demande</vt:lpstr>
      <vt:lpstr>Développement de la relève de gestion</vt:lpstr>
      <vt:lpstr>Objectif de la  recherche-action</vt:lpstr>
      <vt:lpstr>Table des matières</vt:lpstr>
      <vt:lpstr>Développement du leadership</vt:lpstr>
      <vt:lpstr>Présentation PowerPoint</vt:lpstr>
      <vt:lpstr>L’apprentissage dans l’action…</vt:lpstr>
      <vt:lpstr>Équilibre entre l’apprentissage et l’action</vt:lpstr>
      <vt:lpstr>Compétences développées grâce aux mécanismes d’apprentissage dans l’action</vt:lpstr>
      <vt:lpstr>Présentation PowerPoint</vt:lpstr>
      <vt:lpstr>Caractéristiques individuelles</vt:lpstr>
      <vt:lpstr>Composition du groupe et échange avec les pairs</vt:lpstr>
      <vt:lpstr>Projet organisationnel</vt:lpstr>
      <vt:lpstr>Questionnement et réflexivité</vt:lpstr>
      <vt:lpstr>Présentation PowerPoint</vt:lpstr>
      <vt:lpstr>Culture d’innovation</vt:lpstr>
      <vt:lpstr>Limites de l’apprentissage dans l’action</vt:lpstr>
      <vt:lpstr>Table des matières</vt:lpstr>
      <vt:lpstr>Entreprises retenues</vt:lpstr>
      <vt:lpstr>Présentation PowerPoint</vt:lpstr>
      <vt:lpstr>Constats </vt:lpstr>
      <vt:lpstr>Conclusion</vt:lpstr>
      <vt:lpstr>DES 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psauve</dc:creator>
  <cp:lastModifiedBy>France Girard</cp:lastModifiedBy>
  <cp:revision>274</cp:revision>
  <cp:lastPrinted>2014-09-12T10:39:40Z</cp:lastPrinted>
  <dcterms:created xsi:type="dcterms:W3CDTF">2014-08-06T00:56:47Z</dcterms:created>
  <dcterms:modified xsi:type="dcterms:W3CDTF">2017-02-20T20:27:20Z</dcterms:modified>
</cp:coreProperties>
</file>