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267" r:id="rId3"/>
    <p:sldId id="394" r:id="rId4"/>
    <p:sldId id="268" r:id="rId5"/>
    <p:sldId id="269" r:id="rId6"/>
    <p:sldId id="411" r:id="rId7"/>
    <p:sldId id="270" r:id="rId8"/>
    <p:sldId id="271" r:id="rId9"/>
    <p:sldId id="405" r:id="rId10"/>
    <p:sldId id="406" r:id="rId11"/>
    <p:sldId id="407" r:id="rId12"/>
    <p:sldId id="409" r:id="rId13"/>
    <p:sldId id="408" r:id="rId14"/>
    <p:sldId id="403" r:id="rId15"/>
    <p:sldId id="274" r:id="rId16"/>
    <p:sldId id="273" r:id="rId17"/>
    <p:sldId id="395" r:id="rId18"/>
    <p:sldId id="396" r:id="rId19"/>
    <p:sldId id="419" r:id="rId20"/>
    <p:sldId id="397" r:id="rId21"/>
    <p:sldId id="413" r:id="rId22"/>
    <p:sldId id="414" r:id="rId23"/>
    <p:sldId id="415" r:id="rId24"/>
    <p:sldId id="416" r:id="rId25"/>
    <p:sldId id="417" r:id="rId26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34" autoAdjust="0"/>
    <p:restoredTop sz="41145" autoAdjust="0"/>
  </p:normalViewPr>
  <p:slideViewPr>
    <p:cSldViewPr>
      <p:cViewPr varScale="1">
        <p:scale>
          <a:sx n="49" d="100"/>
          <a:sy n="49" d="100"/>
        </p:scale>
        <p:origin x="13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2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58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5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7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7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38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  <a:p>
            <a:pPr marL="0" indent="0">
              <a:buFont typeface="Arial" charset="0"/>
              <a:buNone/>
            </a:pP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45216" cy="1143000"/>
          </a:xfrm>
        </p:spPr>
        <p:txBody>
          <a:bodyPr/>
          <a:lstStyle/>
          <a:p>
            <a:r>
              <a:rPr lang="fr-FR" sz="3200" b="0" dirty="0" err="1">
                <a:solidFill>
                  <a:srgbClr val="000000"/>
                </a:solidFill>
              </a:rPr>
              <a:t>Dabigatran</a:t>
            </a:r>
            <a:r>
              <a:rPr lang="fr-FR" sz="3200" b="0" dirty="0">
                <a:solidFill>
                  <a:srgbClr val="000000"/>
                </a:solidFill>
              </a:rPr>
              <a:t> in patients </a:t>
            </a:r>
            <a:r>
              <a:rPr lang="fr-FR" sz="3200" b="0" dirty="0" err="1">
                <a:solidFill>
                  <a:srgbClr val="000000"/>
                </a:solidFill>
              </a:rPr>
              <a:t>with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myocardial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injury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after</a:t>
            </a:r>
            <a:r>
              <a:rPr lang="fr-FR" sz="3200" b="0" dirty="0">
                <a:solidFill>
                  <a:srgbClr val="000000"/>
                </a:solidFill>
              </a:rPr>
              <a:t> non-</a:t>
            </a:r>
            <a:r>
              <a:rPr lang="fr-FR" sz="3200" b="0" dirty="0" err="1">
                <a:solidFill>
                  <a:srgbClr val="000000"/>
                </a:solidFill>
              </a:rPr>
              <a:t>cardiac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surgery</a:t>
            </a:r>
            <a:r>
              <a:rPr lang="fr-FR" sz="3200" b="0" dirty="0">
                <a:solidFill>
                  <a:srgbClr val="000000"/>
                </a:solidFill>
              </a:rPr>
              <a:t> (MANAGE): an international, </a:t>
            </a:r>
            <a:r>
              <a:rPr lang="fr-FR" sz="3200" b="0" dirty="0" err="1">
                <a:solidFill>
                  <a:srgbClr val="000000"/>
                </a:solidFill>
              </a:rPr>
              <a:t>randomised</a:t>
            </a:r>
            <a:r>
              <a:rPr lang="fr-FR" sz="3200" b="0" dirty="0">
                <a:solidFill>
                  <a:srgbClr val="000000"/>
                </a:solidFill>
              </a:rPr>
              <a:t>, placebo-</a:t>
            </a:r>
            <a:r>
              <a:rPr lang="fr-FR" sz="3200" b="0" dirty="0" err="1">
                <a:solidFill>
                  <a:srgbClr val="000000"/>
                </a:solidFill>
              </a:rPr>
              <a:t>controlled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smtClean="0">
                <a:solidFill>
                  <a:srgbClr val="000000"/>
                </a:solidFill>
              </a:rPr>
              <a:t>trial</a:t>
            </a:r>
            <a:r>
              <a:rPr lang="fr-CA" sz="3200" b="0" dirty="0" smtClean="0">
                <a:solidFill>
                  <a:srgbClr val="000000"/>
                </a:solidFill>
              </a:rPr>
              <a:t>. </a:t>
            </a:r>
            <a:endParaRPr lang="fr-CA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err="1" smtClean="0">
                <a:solidFill>
                  <a:srgbClr val="000000"/>
                </a:solidFill>
              </a:rPr>
              <a:t>Devereaux</a:t>
            </a:r>
            <a:r>
              <a:rPr lang="fr-CA" sz="2800" dirty="0" smtClean="0">
                <a:solidFill>
                  <a:srgbClr val="000000"/>
                </a:solidFill>
              </a:rPr>
              <a:t> PJ, Duceppe E, </a:t>
            </a:r>
            <a:r>
              <a:rPr lang="fr-CA" sz="2800" dirty="0" err="1" smtClean="0">
                <a:solidFill>
                  <a:srgbClr val="000000"/>
                </a:solidFill>
              </a:rPr>
              <a:t>Guyatt</a:t>
            </a:r>
            <a:r>
              <a:rPr lang="fr-CA" sz="2800" dirty="0" smtClean="0">
                <a:solidFill>
                  <a:srgbClr val="000000"/>
                </a:solidFill>
              </a:rPr>
              <a:t> G et </a:t>
            </a:r>
            <a:r>
              <a:rPr lang="fr-CA" sz="2800" dirty="0">
                <a:solidFill>
                  <a:srgbClr val="000000"/>
                </a:solidFill>
              </a:rPr>
              <a:t>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hu-HU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hu-HU" dirty="0" err="1" smtClean="0">
                <a:solidFill>
                  <a:srgbClr val="000000"/>
                </a:solidFill>
              </a:rPr>
              <a:t>Lancet</a:t>
            </a:r>
            <a:r>
              <a:rPr lang="hu-HU" i="1" dirty="0" smtClean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2018;391:2325-34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 smtClean="0">
                <a:solidFill>
                  <a:srgbClr val="000000"/>
                </a:solidFill>
              </a:rPr>
              <a:t>Caractéristiques des patients</a:t>
            </a:r>
            <a:endParaRPr lang="fr-CA" b="0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08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384300"/>
            <a:ext cx="11202058" cy="5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1143"/>
            <a:ext cx="6696744" cy="63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09700"/>
            <a:ext cx="11102586" cy="51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2" y="1347594"/>
            <a:ext cx="10011736" cy="54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sujets </a:t>
            </a:r>
            <a:r>
              <a:rPr lang="fr-CA" dirty="0">
                <a:solidFill>
                  <a:srgbClr val="000000"/>
                </a:solidFill>
              </a:rPr>
              <a:t>avec </a:t>
            </a:r>
            <a:r>
              <a:rPr lang="fr-CA" dirty="0" smtClean="0">
                <a:solidFill>
                  <a:srgbClr val="000000"/>
                </a:solidFill>
              </a:rPr>
              <a:t>lésion </a:t>
            </a:r>
            <a:r>
              <a:rPr lang="fr-CA" dirty="0">
                <a:solidFill>
                  <a:srgbClr val="000000"/>
                </a:solidFill>
              </a:rPr>
              <a:t>myocardique après une intervention chirurgicale non </a:t>
            </a:r>
            <a:r>
              <a:rPr lang="fr-CA" dirty="0" smtClean="0">
                <a:solidFill>
                  <a:srgbClr val="000000"/>
                </a:solidFill>
              </a:rPr>
              <a:t>cardiaque, le </a:t>
            </a:r>
            <a:r>
              <a:rPr lang="fr-CA" dirty="0" err="1" smtClean="0">
                <a:solidFill>
                  <a:srgbClr val="000000"/>
                </a:solidFill>
              </a:rPr>
              <a:t>dabigatran</a:t>
            </a:r>
            <a:r>
              <a:rPr lang="fr-CA" dirty="0" smtClean="0">
                <a:solidFill>
                  <a:srgbClr val="000000"/>
                </a:solidFill>
              </a:rPr>
              <a:t> 110 mg BID diminue le risque de complications vasculaires majeures sans augmentation significative du risque de saignements majeurs.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  <a:r>
              <a:rPr lang="fr-CA" sz="3000" dirty="0" smtClean="0">
                <a:solidFill>
                  <a:srgbClr val="000000"/>
                </a:solidFill>
              </a:rPr>
              <a:t>question clinique pertinente sur un problème courant associé à une morbidité importante.</a:t>
            </a: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 smtClean="0">
                <a:solidFill>
                  <a:srgbClr val="000000"/>
                </a:solidFill>
              </a:rPr>
              <a:t>	Méthodologie solide par un groupe reconnu dans le domaine.</a:t>
            </a: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	</a:t>
            </a:r>
            <a:r>
              <a:rPr lang="fr-CA" sz="3000" dirty="0" smtClean="0">
                <a:solidFill>
                  <a:srgbClr val="000000"/>
                </a:solidFill>
              </a:rPr>
              <a:t>Résultats cliniquement significatifs.</a:t>
            </a: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	</a:t>
            </a:r>
            <a:r>
              <a:rPr lang="fr-CA" sz="3000" dirty="0" smtClean="0">
                <a:solidFill>
                  <a:srgbClr val="000000"/>
                </a:solidFill>
              </a:rPr>
              <a:t>Applicable? Indication/remboursement</a:t>
            </a:r>
            <a:r>
              <a:rPr lang="mr-IN" sz="3000" dirty="0" smtClean="0">
                <a:solidFill>
                  <a:srgbClr val="000000"/>
                </a:solidFill>
              </a:rPr>
              <a:t>…</a:t>
            </a: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Faiblesses </a:t>
            </a:r>
            <a:r>
              <a:rPr lang="fr-CA" sz="3000" dirty="0" smtClean="0">
                <a:solidFill>
                  <a:srgbClr val="000000"/>
                </a:solidFill>
              </a:rPr>
              <a:t>: </a:t>
            </a:r>
            <a:r>
              <a:rPr lang="fr-CA" sz="3000" dirty="0" err="1" smtClean="0">
                <a:solidFill>
                  <a:srgbClr val="000000"/>
                </a:solidFill>
              </a:rPr>
              <a:t>généralisabilité</a:t>
            </a:r>
            <a:r>
              <a:rPr lang="fr-CA" sz="3000" dirty="0" smtClean="0">
                <a:solidFill>
                  <a:srgbClr val="000000"/>
                </a:solidFill>
              </a:rPr>
              <a:t> limitée.</a:t>
            </a: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	</a:t>
            </a:r>
            <a:r>
              <a:rPr lang="fr-CA" sz="3000" dirty="0" smtClean="0">
                <a:solidFill>
                  <a:srgbClr val="000000"/>
                </a:solidFill>
              </a:rPr>
              <a:t>Changement de taille d’échantillon/issues durant l’étude.</a:t>
            </a:r>
          </a:p>
          <a:p>
            <a:pPr>
              <a:buNone/>
            </a:pPr>
            <a:r>
              <a:rPr lang="fr-CA" sz="3000" dirty="0" smtClean="0">
                <a:solidFill>
                  <a:srgbClr val="000000"/>
                </a:solidFill>
              </a:rPr>
              <a:t>	Puissance un peu faible. Arrêt prématuré du </a:t>
            </a:r>
            <a:r>
              <a:rPr lang="fr-CA" sz="3000" dirty="0" err="1" smtClean="0">
                <a:solidFill>
                  <a:srgbClr val="000000"/>
                </a:solidFill>
              </a:rPr>
              <a:t>Tx</a:t>
            </a:r>
            <a:r>
              <a:rPr lang="fr-CA" sz="30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r>
              <a:rPr lang="fr-CA" sz="3000" dirty="0" smtClean="0">
                <a:solidFill>
                  <a:srgbClr val="000000"/>
                </a:solidFill>
              </a:rPr>
              <a:t>	Absence de saignement trop beau pour être vrai ? Sélection </a:t>
            </a:r>
            <a:r>
              <a:rPr lang="mr-IN" sz="3000" dirty="0" smtClean="0">
                <a:solidFill>
                  <a:srgbClr val="000000"/>
                </a:solidFill>
              </a:rPr>
              <a:t>…</a:t>
            </a:r>
            <a:endParaRPr lang="fr-CA" sz="3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du 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>
                <a:solidFill>
                  <a:srgbClr val="000000"/>
                </a:solidFill>
              </a:rPr>
              <a:t>Amarenco</a:t>
            </a:r>
            <a:r>
              <a:rPr lang="fr-FR" sz="2000" dirty="0">
                <a:solidFill>
                  <a:srgbClr val="000000"/>
                </a:solidFill>
              </a:rPr>
              <a:t> P, </a:t>
            </a:r>
            <a:r>
              <a:rPr lang="fr-FR" sz="2000" dirty="0" err="1">
                <a:solidFill>
                  <a:srgbClr val="000000"/>
                </a:solidFill>
              </a:rPr>
              <a:t>Lavallee</a:t>
            </a:r>
            <a:r>
              <a:rPr lang="fr-FR" sz="2000" dirty="0">
                <a:solidFill>
                  <a:srgbClr val="000000"/>
                </a:solidFill>
              </a:rPr>
              <a:t> PC, Monteiro </a:t>
            </a:r>
            <a:r>
              <a:rPr lang="fr-FR" sz="2000" dirty="0" err="1">
                <a:solidFill>
                  <a:srgbClr val="000000"/>
                </a:solidFill>
              </a:rPr>
              <a:t>Tavares</a:t>
            </a:r>
            <a:r>
              <a:rPr lang="fr-FR" sz="2000" dirty="0">
                <a:solidFill>
                  <a:srgbClr val="000000"/>
                </a:solidFill>
              </a:rPr>
              <a:t> L, </a:t>
            </a:r>
            <a:r>
              <a:rPr lang="fr-FR" sz="2000" dirty="0" err="1">
                <a:solidFill>
                  <a:srgbClr val="000000"/>
                </a:solidFill>
              </a:rPr>
              <a:t>Labreuche</a:t>
            </a:r>
            <a:r>
              <a:rPr lang="fr-FR" sz="2000" dirty="0">
                <a:solidFill>
                  <a:srgbClr val="000000"/>
                </a:solidFill>
              </a:rPr>
              <a:t> J, </a:t>
            </a:r>
            <a:r>
              <a:rPr lang="fr-FR" sz="2000" dirty="0" err="1">
                <a:solidFill>
                  <a:srgbClr val="000000"/>
                </a:solidFill>
              </a:rPr>
              <a:t>Albers</a:t>
            </a:r>
            <a:r>
              <a:rPr lang="fr-FR" sz="2000" dirty="0">
                <a:solidFill>
                  <a:srgbClr val="000000"/>
                </a:solidFill>
              </a:rPr>
              <a:t> GW, </a:t>
            </a:r>
            <a:r>
              <a:rPr lang="fr-FR" sz="2000" dirty="0" err="1">
                <a:solidFill>
                  <a:srgbClr val="000000"/>
                </a:solidFill>
              </a:rPr>
              <a:t>Abboud</a:t>
            </a:r>
            <a:r>
              <a:rPr lang="fr-FR" sz="2000" dirty="0">
                <a:solidFill>
                  <a:srgbClr val="000000"/>
                </a:solidFill>
              </a:rPr>
              <a:t> H, et al. </a:t>
            </a:r>
            <a:r>
              <a:rPr lang="en-CA" sz="2000" dirty="0">
                <a:solidFill>
                  <a:srgbClr val="000000"/>
                </a:solidFill>
              </a:rPr>
              <a:t>Five-Year Risk of Stroke after TIA or Minor Ischemic Stroke. N </a:t>
            </a:r>
            <a:r>
              <a:rPr lang="en-CA" sz="2000" dirty="0" err="1">
                <a:solidFill>
                  <a:srgbClr val="000000"/>
                </a:solidFill>
              </a:rPr>
              <a:t>Engl</a:t>
            </a:r>
            <a:r>
              <a:rPr lang="en-CA" sz="2000" dirty="0">
                <a:solidFill>
                  <a:srgbClr val="000000"/>
                </a:solidFill>
              </a:rPr>
              <a:t> J Med. 2018;378(23):2182-90. </a:t>
            </a:r>
            <a:endParaRPr lang="en-CA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Hart RG, Sharma M, </a:t>
            </a:r>
            <a:r>
              <a:rPr lang="en-CA" sz="2000" dirty="0" err="1">
                <a:solidFill>
                  <a:srgbClr val="000000"/>
                </a:solidFill>
              </a:rPr>
              <a:t>Mundl</a:t>
            </a:r>
            <a:r>
              <a:rPr lang="en-CA" sz="2000" dirty="0">
                <a:solidFill>
                  <a:srgbClr val="000000"/>
                </a:solidFill>
              </a:rPr>
              <a:t> H, </a:t>
            </a:r>
            <a:r>
              <a:rPr lang="en-CA" sz="2000" dirty="0" err="1">
                <a:solidFill>
                  <a:srgbClr val="000000"/>
                </a:solidFill>
              </a:rPr>
              <a:t>Kasner</a:t>
            </a:r>
            <a:r>
              <a:rPr lang="en-CA" sz="2000" dirty="0">
                <a:solidFill>
                  <a:srgbClr val="000000"/>
                </a:solidFill>
              </a:rPr>
              <a:t> SE, </a:t>
            </a:r>
            <a:r>
              <a:rPr lang="en-CA" sz="2000" dirty="0" err="1">
                <a:solidFill>
                  <a:srgbClr val="000000"/>
                </a:solidFill>
              </a:rPr>
              <a:t>Bangdiwala</a:t>
            </a:r>
            <a:r>
              <a:rPr lang="en-CA" sz="2000" dirty="0">
                <a:solidFill>
                  <a:srgbClr val="000000"/>
                </a:solidFill>
              </a:rPr>
              <a:t> SI, Berkowitz SD, et al. Rivaroxaban for Stroke Prevention after Embolic Stroke of Undetermined Source. N </a:t>
            </a:r>
            <a:r>
              <a:rPr lang="en-CA" sz="2000" dirty="0" err="1">
                <a:solidFill>
                  <a:srgbClr val="000000"/>
                </a:solidFill>
              </a:rPr>
              <a:t>Engl</a:t>
            </a:r>
            <a:r>
              <a:rPr lang="en-CA" sz="2000" dirty="0">
                <a:solidFill>
                  <a:srgbClr val="000000"/>
                </a:solidFill>
              </a:rPr>
              <a:t> J Med. 2018;378(23):2191-201. </a:t>
            </a:r>
            <a:endParaRPr lang="en-CA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 err="1">
                <a:solidFill>
                  <a:srgbClr val="000000"/>
                </a:solidFill>
              </a:rPr>
              <a:t>Wijeysundera</a:t>
            </a:r>
            <a:r>
              <a:rPr lang="en-CA" sz="2000" dirty="0">
                <a:solidFill>
                  <a:srgbClr val="000000"/>
                </a:solidFill>
              </a:rPr>
              <a:t> DN, </a:t>
            </a:r>
            <a:r>
              <a:rPr lang="en-CA" sz="2000" dirty="0" err="1">
                <a:solidFill>
                  <a:srgbClr val="000000"/>
                </a:solidFill>
              </a:rPr>
              <a:t>Pearse</a:t>
            </a:r>
            <a:r>
              <a:rPr lang="en-CA" sz="2000" dirty="0">
                <a:solidFill>
                  <a:srgbClr val="000000"/>
                </a:solidFill>
              </a:rPr>
              <a:t> RM, Shulman MA, Abbott TEF, Torres E, </a:t>
            </a:r>
            <a:r>
              <a:rPr lang="en-CA" sz="2000" dirty="0" err="1">
                <a:solidFill>
                  <a:srgbClr val="000000"/>
                </a:solidFill>
              </a:rPr>
              <a:t>Ambosta</a:t>
            </a:r>
            <a:r>
              <a:rPr lang="en-CA" sz="2000" dirty="0">
                <a:solidFill>
                  <a:srgbClr val="000000"/>
                </a:solidFill>
              </a:rPr>
              <a:t> A, et al. Assessment of functional capacity before major non-cardiac surgery: an international, prospective cohort study. Lancet. 2018;391(10140):2631-40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rgbClr val="000000"/>
                </a:solidFill>
              </a:rPr>
              <a:t>Helwani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MA, Amin A, Lavigne P, Rao </a:t>
            </a:r>
            <a:r>
              <a:rPr lang="fr-FR" sz="2000" dirty="0" smtClean="0">
                <a:solidFill>
                  <a:srgbClr val="000000"/>
                </a:solidFill>
              </a:rPr>
              <a:t>S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Oesterreich</a:t>
            </a:r>
            <a:r>
              <a:rPr lang="fr-FR" sz="2000" dirty="0">
                <a:solidFill>
                  <a:srgbClr val="000000"/>
                </a:solidFill>
              </a:rPr>
              <a:t> S, </a:t>
            </a:r>
            <a:r>
              <a:rPr lang="fr-FR" sz="2000" dirty="0" err="1">
                <a:solidFill>
                  <a:srgbClr val="000000"/>
                </a:solidFill>
              </a:rPr>
              <a:t>Samaha</a:t>
            </a:r>
            <a:r>
              <a:rPr lang="fr-FR" sz="2000" dirty="0">
                <a:solidFill>
                  <a:srgbClr val="000000"/>
                </a:solidFill>
              </a:rPr>
              <a:t> E, Brown JC, </a:t>
            </a:r>
            <a:r>
              <a:rPr lang="fr-FR" sz="2000" dirty="0" err="1">
                <a:solidFill>
                  <a:srgbClr val="000000"/>
                </a:solidFill>
              </a:rPr>
              <a:t>Nagele</a:t>
            </a:r>
            <a:r>
              <a:rPr lang="fr-FR" sz="2000" dirty="0">
                <a:solidFill>
                  <a:srgbClr val="000000"/>
                </a:solidFill>
              </a:rPr>
              <a:t> P. </a:t>
            </a:r>
            <a:r>
              <a:rPr lang="fr-FR" sz="2000" dirty="0" err="1">
                <a:solidFill>
                  <a:srgbClr val="000000"/>
                </a:solidFill>
              </a:rPr>
              <a:t>Etiology</a:t>
            </a:r>
            <a:r>
              <a:rPr lang="fr-FR" sz="2000" dirty="0">
                <a:solidFill>
                  <a:srgbClr val="000000"/>
                </a:solidFill>
              </a:rPr>
              <a:t> of Acute </a:t>
            </a:r>
            <a:r>
              <a:rPr lang="fr-FR" sz="2000" dirty="0" err="1">
                <a:solidFill>
                  <a:srgbClr val="000000"/>
                </a:solidFill>
              </a:rPr>
              <a:t>Coronary</a:t>
            </a:r>
            <a:r>
              <a:rPr lang="fr-FR" sz="2000" dirty="0">
                <a:solidFill>
                  <a:srgbClr val="000000"/>
                </a:solidFill>
              </a:rPr>
              <a:t> Syndrome </a:t>
            </a:r>
            <a:r>
              <a:rPr lang="fr-FR" sz="2000" dirty="0" err="1">
                <a:solidFill>
                  <a:srgbClr val="000000"/>
                </a:solidFill>
              </a:rPr>
              <a:t>after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Noncardiac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Surgery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  <a:r>
              <a:rPr lang="fr-FR" sz="2000" dirty="0" err="1">
                <a:solidFill>
                  <a:srgbClr val="000000"/>
                </a:solidFill>
              </a:rPr>
              <a:t>Anesthesiology</a:t>
            </a:r>
            <a:r>
              <a:rPr lang="fr-FR" sz="2000" dirty="0">
                <a:solidFill>
                  <a:srgbClr val="000000"/>
                </a:solidFill>
              </a:rPr>
              <a:t>. 2018 Jun;128(6):1084-1091. 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du 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 smtClean="0">
                <a:solidFill>
                  <a:srgbClr val="000000"/>
                </a:solidFill>
              </a:rPr>
              <a:t>Johansson </a:t>
            </a:r>
            <a:r>
              <a:rPr lang="en-CA" sz="2400" dirty="0">
                <a:solidFill>
                  <a:srgbClr val="000000"/>
                </a:solidFill>
              </a:rPr>
              <a:t>M, </a:t>
            </a:r>
            <a:r>
              <a:rPr lang="en-CA" sz="2400" dirty="0" err="1">
                <a:solidFill>
                  <a:srgbClr val="000000"/>
                </a:solidFill>
              </a:rPr>
              <a:t>Zahl</a:t>
            </a:r>
            <a:r>
              <a:rPr lang="en-CA" sz="2400" dirty="0">
                <a:solidFill>
                  <a:srgbClr val="000000"/>
                </a:solidFill>
              </a:rPr>
              <a:t> PH, </a:t>
            </a:r>
            <a:r>
              <a:rPr lang="en-CA" sz="2400" dirty="0" err="1">
                <a:solidFill>
                  <a:srgbClr val="000000"/>
                </a:solidFill>
              </a:rPr>
              <a:t>Siersma</a:t>
            </a:r>
            <a:r>
              <a:rPr lang="en-CA" sz="2400" dirty="0">
                <a:solidFill>
                  <a:srgbClr val="000000"/>
                </a:solidFill>
              </a:rPr>
              <a:t> V, </a:t>
            </a:r>
            <a:r>
              <a:rPr lang="en-CA" sz="2400" dirty="0" err="1">
                <a:solidFill>
                  <a:srgbClr val="000000"/>
                </a:solidFill>
              </a:rPr>
              <a:t>Jørgensen</a:t>
            </a:r>
            <a:r>
              <a:rPr lang="en-CA" sz="2400" dirty="0">
                <a:solidFill>
                  <a:srgbClr val="000000"/>
                </a:solidFill>
              </a:rPr>
              <a:t> KJ, </a:t>
            </a:r>
            <a:r>
              <a:rPr lang="en-CA" sz="2400" dirty="0" err="1">
                <a:solidFill>
                  <a:srgbClr val="000000"/>
                </a:solidFill>
              </a:rPr>
              <a:t>Marklund</a:t>
            </a:r>
            <a:r>
              <a:rPr lang="en-CA" sz="2400" dirty="0">
                <a:solidFill>
                  <a:srgbClr val="000000"/>
                </a:solidFill>
              </a:rPr>
              <a:t> B, </a:t>
            </a:r>
            <a:r>
              <a:rPr lang="en-CA" sz="2400" dirty="0" err="1">
                <a:solidFill>
                  <a:srgbClr val="000000"/>
                </a:solidFill>
              </a:rPr>
              <a:t>Brodersen</a:t>
            </a:r>
            <a:r>
              <a:rPr lang="en-CA" sz="2400" dirty="0">
                <a:solidFill>
                  <a:srgbClr val="000000"/>
                </a:solidFill>
              </a:rPr>
              <a:t> J. Benefits and harms of screening men for abdominal aortic aneurysm in Sweden: a registry-based cohort study. Lancet. 2018;391(10138):2441-7. </a:t>
            </a:r>
            <a:endParaRPr lang="fr-C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rgbClr val="000000"/>
                </a:solidFill>
              </a:rPr>
              <a:t>April </a:t>
            </a:r>
            <a:r>
              <a:rPr lang="en-CA" sz="2400" dirty="0">
                <a:solidFill>
                  <a:srgbClr val="000000"/>
                </a:solidFill>
              </a:rPr>
              <a:t>MD, Oliver JJ, Davis WT, Ong D, Simon EM, Ng PC, et al. Aromatherapy Versus Oral Ondansetron for Antiemetic Therapy Among Adult Emergency Department Patients: A Randomized Controlled Trial. Ann </a:t>
            </a:r>
            <a:r>
              <a:rPr lang="en-CA" sz="2400" dirty="0" err="1">
                <a:solidFill>
                  <a:srgbClr val="000000"/>
                </a:solidFill>
              </a:rPr>
              <a:t>Emerg</a:t>
            </a:r>
            <a:r>
              <a:rPr lang="en-CA" sz="2400" dirty="0">
                <a:solidFill>
                  <a:srgbClr val="000000"/>
                </a:solidFill>
              </a:rPr>
              <a:t> Med. 2018. </a:t>
            </a:r>
            <a:r>
              <a:rPr lang="en-CA" sz="2400" dirty="0" err="1">
                <a:solidFill>
                  <a:srgbClr val="000000"/>
                </a:solidFill>
              </a:rPr>
              <a:t>doi</a:t>
            </a:r>
            <a:r>
              <a:rPr lang="en-CA" sz="2400" dirty="0">
                <a:solidFill>
                  <a:srgbClr val="000000"/>
                </a:solidFill>
              </a:rPr>
              <a:t>: 10.1016/j.annemergmed.2018.01.016. </a:t>
            </a:r>
            <a:endParaRPr lang="en-C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743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</a:t>
            </a:r>
            <a:r>
              <a:rPr lang="fr-CA" dirty="0" smtClean="0">
                <a:solidFill>
                  <a:srgbClr val="000000"/>
                </a:solidFill>
              </a:rPr>
              <a:t>des </a:t>
            </a:r>
            <a:r>
              <a:rPr lang="fr-CA" dirty="0" smtClean="0">
                <a:solidFill>
                  <a:srgbClr val="000000"/>
                </a:solidFill>
              </a:rPr>
              <a:t>sujets à haut risque avec lésion myocardique après une intervention chirurgicale non cardiaque (</a:t>
            </a:r>
            <a:r>
              <a:rPr lang="fr-CA" i="1" dirty="0" smtClean="0">
                <a:solidFill>
                  <a:srgbClr val="000000"/>
                </a:solidFill>
              </a:rPr>
              <a:t>ou </a:t>
            </a:r>
            <a:r>
              <a:rPr lang="fr-CA" i="1" dirty="0" err="1" smtClean="0">
                <a:solidFill>
                  <a:srgbClr val="000000"/>
                </a:solidFill>
              </a:rPr>
              <a:t>Myocardial</a:t>
            </a:r>
            <a:r>
              <a:rPr lang="fr-CA" i="1" dirty="0" smtClean="0">
                <a:solidFill>
                  <a:srgbClr val="000000"/>
                </a:solidFill>
              </a:rPr>
              <a:t> </a:t>
            </a:r>
            <a:r>
              <a:rPr lang="fr-CA" i="1" dirty="0" err="1" smtClean="0">
                <a:solidFill>
                  <a:srgbClr val="000000"/>
                </a:solidFill>
              </a:rPr>
              <a:t>injury</a:t>
            </a:r>
            <a:r>
              <a:rPr lang="fr-CA" i="1" dirty="0" smtClean="0">
                <a:solidFill>
                  <a:srgbClr val="000000"/>
                </a:solidFill>
              </a:rPr>
              <a:t> </a:t>
            </a:r>
            <a:r>
              <a:rPr lang="fr-CA" i="1" dirty="0" err="1" smtClean="0">
                <a:solidFill>
                  <a:srgbClr val="000000"/>
                </a:solidFill>
              </a:rPr>
              <a:t>after</a:t>
            </a:r>
            <a:r>
              <a:rPr lang="fr-CA" i="1" dirty="0" smtClean="0">
                <a:solidFill>
                  <a:srgbClr val="000000"/>
                </a:solidFill>
              </a:rPr>
              <a:t> non-</a:t>
            </a:r>
            <a:r>
              <a:rPr lang="fr-CA" i="1" dirty="0" err="1" smtClean="0">
                <a:solidFill>
                  <a:srgbClr val="000000"/>
                </a:solidFill>
              </a:rPr>
              <a:t>cardiac</a:t>
            </a:r>
            <a:r>
              <a:rPr lang="fr-CA" i="1" dirty="0" smtClean="0">
                <a:solidFill>
                  <a:srgbClr val="000000"/>
                </a:solidFill>
              </a:rPr>
              <a:t> </a:t>
            </a:r>
            <a:r>
              <a:rPr lang="fr-CA" i="1" dirty="0" err="1" smtClean="0">
                <a:solidFill>
                  <a:srgbClr val="000000"/>
                </a:solidFill>
              </a:rPr>
              <a:t>surgery</a:t>
            </a:r>
            <a:r>
              <a:rPr lang="fr-CA" i="1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- </a:t>
            </a:r>
            <a:r>
              <a:rPr lang="fr-CA" i="1" dirty="0" smtClean="0">
                <a:solidFill>
                  <a:srgbClr val="000000"/>
                </a:solidFill>
              </a:rPr>
              <a:t>MINS</a:t>
            </a:r>
            <a:r>
              <a:rPr lang="fr-CA" dirty="0" smtClean="0">
                <a:solidFill>
                  <a:srgbClr val="000000"/>
                </a:solidFill>
              </a:rPr>
              <a:t>), est-ce que le </a:t>
            </a:r>
            <a:r>
              <a:rPr lang="fr-CA" dirty="0">
                <a:solidFill>
                  <a:srgbClr val="000000"/>
                </a:solidFill>
              </a:rPr>
              <a:t>d</a:t>
            </a:r>
            <a:r>
              <a:rPr lang="fr-CA" dirty="0" smtClean="0">
                <a:solidFill>
                  <a:srgbClr val="000000"/>
                </a:solidFill>
              </a:rPr>
              <a:t>abigatran (</a:t>
            </a:r>
            <a:r>
              <a:rPr lang="fr-CA" dirty="0" err="1" smtClean="0">
                <a:solidFill>
                  <a:srgbClr val="000000"/>
                </a:solidFill>
              </a:rPr>
              <a:t>Pradaxa</a:t>
            </a:r>
            <a:r>
              <a:rPr lang="fr-CA" dirty="0" smtClean="0">
                <a:solidFill>
                  <a:srgbClr val="000000"/>
                </a:solidFill>
              </a:rPr>
              <a:t>) est efficace pour diminuer le risque de complications vasculaires majeures et est-il sécuritaire ?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Guides </a:t>
            </a:r>
            <a:r>
              <a:rPr lang="fr-FR" b="0" smtClean="0">
                <a:solidFill>
                  <a:srgbClr val="000000"/>
                </a:solidFill>
              </a:rPr>
              <a:t>de pratique du </a:t>
            </a:r>
            <a:r>
              <a:rPr lang="fr-FR" b="0" dirty="0" smtClean="0">
                <a:solidFill>
                  <a:srgbClr val="000000"/>
                </a:solidFill>
              </a:rPr>
              <a:t>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 err="1" smtClean="0">
                <a:solidFill>
                  <a:srgbClr val="000000"/>
                </a:solidFill>
              </a:rPr>
              <a:t>Brignole</a:t>
            </a:r>
            <a:r>
              <a:rPr lang="en-CA" sz="2800" dirty="0" smtClean="0">
                <a:solidFill>
                  <a:srgbClr val="000000"/>
                </a:solidFill>
              </a:rPr>
              <a:t> </a:t>
            </a:r>
            <a:r>
              <a:rPr lang="en-CA" sz="2800" dirty="0">
                <a:solidFill>
                  <a:srgbClr val="000000"/>
                </a:solidFill>
              </a:rPr>
              <a:t>M, Moya A, de Lange FJ, </a:t>
            </a:r>
            <a:r>
              <a:rPr lang="en-CA" sz="2800" dirty="0" err="1">
                <a:solidFill>
                  <a:srgbClr val="000000"/>
                </a:solidFill>
              </a:rPr>
              <a:t>Deharo</a:t>
            </a:r>
            <a:r>
              <a:rPr lang="en-CA" sz="2800" dirty="0">
                <a:solidFill>
                  <a:srgbClr val="000000"/>
                </a:solidFill>
              </a:rPr>
              <a:t> JC, Elliott PM, </a:t>
            </a:r>
            <a:r>
              <a:rPr lang="en-CA" sz="2800" dirty="0" err="1">
                <a:solidFill>
                  <a:srgbClr val="000000"/>
                </a:solidFill>
              </a:rPr>
              <a:t>Fanciulli</a:t>
            </a:r>
            <a:r>
              <a:rPr lang="en-CA" sz="2800" dirty="0">
                <a:solidFill>
                  <a:srgbClr val="000000"/>
                </a:solidFill>
              </a:rPr>
              <a:t> A, </a:t>
            </a:r>
            <a:r>
              <a:rPr lang="en-CA" sz="2800" dirty="0" err="1">
                <a:solidFill>
                  <a:srgbClr val="000000"/>
                </a:solidFill>
              </a:rPr>
              <a:t>Fedorowski</a:t>
            </a:r>
            <a:r>
              <a:rPr lang="en-CA" sz="2800" dirty="0">
                <a:solidFill>
                  <a:srgbClr val="000000"/>
                </a:solidFill>
              </a:rPr>
              <a:t> A, </a:t>
            </a:r>
            <a:r>
              <a:rPr lang="en-CA" sz="2800" dirty="0" err="1">
                <a:solidFill>
                  <a:srgbClr val="000000"/>
                </a:solidFill>
              </a:rPr>
              <a:t>Furlan</a:t>
            </a:r>
            <a:r>
              <a:rPr lang="en-CA" sz="2800" dirty="0">
                <a:solidFill>
                  <a:srgbClr val="000000"/>
                </a:solidFill>
              </a:rPr>
              <a:t> R, Kenny RA, Martín A, Probst V, Reed MJ, Rice CP, Sutton R, </a:t>
            </a:r>
            <a:r>
              <a:rPr lang="en-CA" sz="2800" dirty="0" err="1">
                <a:solidFill>
                  <a:srgbClr val="000000"/>
                </a:solidFill>
              </a:rPr>
              <a:t>Ungar</a:t>
            </a:r>
            <a:r>
              <a:rPr lang="en-CA" sz="2800" dirty="0">
                <a:solidFill>
                  <a:srgbClr val="000000"/>
                </a:solidFill>
              </a:rPr>
              <a:t> A, van </a:t>
            </a:r>
            <a:r>
              <a:rPr lang="en-CA" sz="2800" dirty="0" err="1">
                <a:solidFill>
                  <a:srgbClr val="000000"/>
                </a:solidFill>
              </a:rPr>
              <a:t>Dijk</a:t>
            </a:r>
            <a:r>
              <a:rPr lang="en-CA" sz="2800" dirty="0">
                <a:solidFill>
                  <a:srgbClr val="000000"/>
                </a:solidFill>
              </a:rPr>
              <a:t> JG; ESC Scientific Document Group. </a:t>
            </a:r>
            <a:r>
              <a:rPr lang="fr-FR" sz="2800" dirty="0">
                <a:solidFill>
                  <a:srgbClr val="000000"/>
                </a:solidFill>
              </a:rPr>
              <a:t>2018 ESC Guidelines for the </a:t>
            </a:r>
            <a:r>
              <a:rPr lang="fr-FR" sz="2800" dirty="0" err="1">
                <a:solidFill>
                  <a:srgbClr val="000000"/>
                </a:solidFill>
              </a:rPr>
              <a:t>diagnosis</a:t>
            </a:r>
            <a:r>
              <a:rPr lang="fr-FR" sz="2800" dirty="0">
                <a:solidFill>
                  <a:srgbClr val="000000"/>
                </a:solidFill>
              </a:rPr>
              <a:t> and management of syncope. </a:t>
            </a:r>
            <a:r>
              <a:rPr lang="fr-FR" sz="2800" dirty="0" err="1">
                <a:solidFill>
                  <a:srgbClr val="000000"/>
                </a:solidFill>
              </a:rPr>
              <a:t>Eur</a:t>
            </a:r>
            <a:r>
              <a:rPr lang="fr-FR" sz="2800" dirty="0">
                <a:solidFill>
                  <a:srgbClr val="000000"/>
                </a:solidFill>
              </a:rPr>
              <a:t> </a:t>
            </a:r>
            <a:r>
              <a:rPr lang="fr-FR" sz="2800" dirty="0" err="1">
                <a:solidFill>
                  <a:srgbClr val="000000"/>
                </a:solidFill>
              </a:rPr>
              <a:t>Heart</a:t>
            </a:r>
            <a:r>
              <a:rPr lang="fr-FR" sz="2800" dirty="0">
                <a:solidFill>
                  <a:srgbClr val="000000"/>
                </a:solidFill>
              </a:rPr>
              <a:t> J. 2018 Jun 1;39(21):1883-1948. </a:t>
            </a: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38263"/>
            <a:ext cx="10081120" cy="535615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Suppléments</a:t>
            </a:r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9" y="1449048"/>
            <a:ext cx="10390103" cy="40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95985"/>
            <a:ext cx="9793088" cy="55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7" y="1340768"/>
            <a:ext cx="115447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9" y="1628800"/>
            <a:ext cx="114353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Plus de 200 millions de </a:t>
            </a:r>
            <a:r>
              <a:rPr lang="fr-CA" sz="2800" dirty="0" err="1" smtClean="0">
                <a:solidFill>
                  <a:srgbClr val="000000"/>
                </a:solidFill>
              </a:rPr>
              <a:t>Chx</a:t>
            </a:r>
            <a:r>
              <a:rPr lang="fr-CA" sz="2800" dirty="0" smtClean="0">
                <a:solidFill>
                  <a:srgbClr val="000000"/>
                </a:solidFill>
              </a:rPr>
              <a:t> majeures chaque année dans le monde.</a:t>
            </a:r>
          </a:p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Lésion </a:t>
            </a:r>
            <a:r>
              <a:rPr lang="fr-CA" sz="2800" dirty="0">
                <a:solidFill>
                  <a:srgbClr val="000000"/>
                </a:solidFill>
              </a:rPr>
              <a:t>myocardique après une intervention chirurgicale non </a:t>
            </a:r>
            <a:r>
              <a:rPr lang="fr-CA" sz="2800" dirty="0" smtClean="0">
                <a:solidFill>
                  <a:srgbClr val="000000"/>
                </a:solidFill>
              </a:rPr>
              <a:t>cardiaque ou </a:t>
            </a:r>
            <a:r>
              <a:rPr lang="fr-CA" sz="2800" i="1" dirty="0" smtClean="0">
                <a:solidFill>
                  <a:srgbClr val="000000"/>
                </a:solidFill>
              </a:rPr>
              <a:t>MINS</a:t>
            </a:r>
            <a:r>
              <a:rPr lang="fr-CA" sz="2800" dirty="0" smtClean="0">
                <a:solidFill>
                  <a:srgbClr val="000000"/>
                </a:solidFill>
              </a:rPr>
              <a:t>, inclue les IM ou les élévations isolées de troponines ischémiques qui surviennent dans les 30 jours après une chirurgie.</a:t>
            </a:r>
          </a:p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Ces MINS augmentent d’environ 4 le RR de mortalité à 30 jours et surviendraient chez environ 8 millions d’adultes dans le monde annuellement.</a:t>
            </a:r>
          </a:p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Ces MINS sont aussi associés à un risque de complications CV et de mortalité dans les 2 années suivant la chirurgie.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</a:t>
            </a:r>
            <a:r>
              <a:rPr lang="fr-CA" dirty="0" smtClean="0">
                <a:solidFill>
                  <a:srgbClr val="000000"/>
                </a:solidFill>
              </a:rPr>
              <a:t>essai </a:t>
            </a:r>
            <a:r>
              <a:rPr lang="fr-CA" dirty="0">
                <a:solidFill>
                  <a:srgbClr val="000000"/>
                </a:solidFill>
              </a:rPr>
              <a:t>clinique randomisé </a:t>
            </a:r>
            <a:r>
              <a:rPr lang="fr-CA" dirty="0" smtClean="0">
                <a:solidFill>
                  <a:srgbClr val="000000"/>
                </a:solidFill>
              </a:rPr>
              <a:t>(quadruple insu), factoriel.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</a:t>
            </a:r>
            <a:r>
              <a:rPr lang="fr-CA" dirty="0" smtClean="0">
                <a:solidFill>
                  <a:srgbClr val="000000"/>
                </a:solidFill>
              </a:rPr>
              <a:t>: 1754 adultes de 45 ans et plus ayant subi une chirurgie non cardiaque et ayant présenté un MINS dans les 35 jours précédents.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	</a:t>
            </a:r>
            <a:r>
              <a:rPr lang="fr-CA" dirty="0" smtClean="0">
                <a:solidFill>
                  <a:srgbClr val="000000"/>
                </a:solidFill>
              </a:rPr>
              <a:t>Exclusion : trouble de la coagulation, indications d’anticoagulation, </a:t>
            </a:r>
            <a:r>
              <a:rPr lang="fr-CA" dirty="0" err="1" smtClean="0">
                <a:solidFill>
                  <a:srgbClr val="000000"/>
                </a:solidFill>
              </a:rPr>
              <a:t>DFGe</a:t>
            </a:r>
            <a:r>
              <a:rPr lang="fr-CA" dirty="0" smtClean="0">
                <a:solidFill>
                  <a:srgbClr val="000000"/>
                </a:solidFill>
              </a:rPr>
              <a:t> &lt; 35mL/min, </a:t>
            </a:r>
            <a:r>
              <a:rPr lang="fr-CA" dirty="0" err="1" smtClean="0">
                <a:solidFill>
                  <a:srgbClr val="000000"/>
                </a:solidFill>
              </a:rPr>
              <a:t>etc</a:t>
            </a:r>
            <a:r>
              <a:rPr lang="fr-CA" dirty="0" smtClean="0">
                <a:solidFill>
                  <a:srgbClr val="000000"/>
                </a:solidFill>
              </a:rPr>
              <a:t> (voir annexes).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Intervention : </a:t>
            </a:r>
            <a:r>
              <a:rPr lang="fr-CA" dirty="0" err="1" smtClean="0">
                <a:solidFill>
                  <a:srgbClr val="000000"/>
                </a:solidFill>
              </a:rPr>
              <a:t>Dabigatran</a:t>
            </a:r>
            <a:r>
              <a:rPr lang="fr-CA" dirty="0" smtClean="0">
                <a:solidFill>
                  <a:srgbClr val="000000"/>
                </a:solidFill>
              </a:rPr>
              <a:t> 110 mg PO BID x 2 ans ou jusqu’à l’arrêt de l’étude (+/- </a:t>
            </a:r>
            <a:r>
              <a:rPr lang="fr-CA" dirty="0" err="1" smtClean="0">
                <a:solidFill>
                  <a:srgbClr val="000000"/>
                </a:solidFill>
              </a:rPr>
              <a:t>oméprazole</a:t>
            </a:r>
            <a:r>
              <a:rPr lang="fr-CA" dirty="0" smtClean="0">
                <a:solidFill>
                  <a:srgbClr val="000000"/>
                </a:solidFill>
              </a:rPr>
              <a:t> 20 mg PO DIE).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Comparateur : Placébo (+/- placébo).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Objectifs </a:t>
            </a:r>
            <a:r>
              <a:rPr lang="fr-CA" dirty="0">
                <a:solidFill>
                  <a:srgbClr val="000000"/>
                </a:solidFill>
              </a:rPr>
              <a:t>: </a:t>
            </a:r>
            <a:r>
              <a:rPr lang="fr-CA" dirty="0" smtClean="0">
                <a:solidFill>
                  <a:srgbClr val="000000"/>
                </a:solidFill>
              </a:rPr>
              <a:t>critère de jugement principal </a:t>
            </a:r>
            <a:r>
              <a:rPr lang="fr-CA" b="1" dirty="0" smtClean="0">
                <a:solidFill>
                  <a:srgbClr val="000000"/>
                </a:solidFill>
              </a:rPr>
              <a:t>d’efficacité</a:t>
            </a:r>
            <a:r>
              <a:rPr lang="fr-CA" dirty="0" smtClean="0">
                <a:solidFill>
                  <a:srgbClr val="000000"/>
                </a:solidFill>
              </a:rPr>
              <a:t> (issue </a:t>
            </a:r>
            <a:r>
              <a:rPr lang="fr-CA" dirty="0">
                <a:solidFill>
                  <a:srgbClr val="000000"/>
                </a:solidFill>
              </a:rPr>
              <a:t>primaire) </a:t>
            </a:r>
            <a:r>
              <a:rPr lang="fr-CA" dirty="0" smtClean="0">
                <a:solidFill>
                  <a:srgbClr val="000000"/>
                </a:solidFill>
              </a:rPr>
              <a:t>: combinaison de mortalité vasculaire, IM, AVC non hémorragique, thrombose artérielle périphérique, amputation et maladie thromboembolique symptomatique.</a:t>
            </a:r>
          </a:p>
          <a:p>
            <a:pPr>
              <a:buNone/>
            </a:pPr>
            <a:endParaRPr lang="fr-C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	Critère </a:t>
            </a:r>
            <a:r>
              <a:rPr lang="fr-CA" dirty="0">
                <a:solidFill>
                  <a:srgbClr val="000000"/>
                </a:solidFill>
              </a:rPr>
              <a:t>de jugement principal </a:t>
            </a:r>
            <a:r>
              <a:rPr lang="fr-CA" dirty="0" smtClean="0">
                <a:solidFill>
                  <a:srgbClr val="000000"/>
                </a:solidFill>
              </a:rPr>
              <a:t>de </a:t>
            </a:r>
            <a:r>
              <a:rPr lang="fr-CA" b="1" dirty="0" smtClean="0">
                <a:solidFill>
                  <a:srgbClr val="000000"/>
                </a:solidFill>
              </a:rPr>
              <a:t>sécurité</a:t>
            </a:r>
            <a:r>
              <a:rPr lang="fr-CA" dirty="0" smtClean="0">
                <a:solidFill>
                  <a:srgbClr val="000000"/>
                </a:solidFill>
              </a:rPr>
              <a:t> : saignements menaçant la vie, saignements majeurs ou dans un organe critique.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 smtClean="0">
                <a:solidFill>
                  <a:srgbClr val="000000"/>
                </a:solidFill>
              </a:rPr>
              <a:t>Contexte</a:t>
            </a:r>
            <a:endParaRPr lang="fr-CA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</a:t>
            </a:r>
            <a:r>
              <a:rPr lang="fr-CA" dirty="0" smtClean="0">
                <a:solidFill>
                  <a:srgbClr val="000000"/>
                </a:solidFill>
              </a:rPr>
              <a:t>16 mois en moyenne.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dirty="0" smtClean="0">
                <a:solidFill>
                  <a:srgbClr val="000000"/>
                </a:solidFill>
              </a:rPr>
              <a:t>= 99 % (n = 19 perdus au suivi).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</a:t>
            </a:r>
            <a:r>
              <a:rPr lang="fr-CA" dirty="0" smtClean="0">
                <a:solidFill>
                  <a:srgbClr val="000000"/>
                </a:solidFill>
              </a:rPr>
              <a:t>: 84 hôpitaux dans 19 pays (dont le Canada).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</a:t>
            </a:r>
            <a:r>
              <a:rPr lang="fr-CA" dirty="0" smtClean="0">
                <a:solidFill>
                  <a:srgbClr val="000000"/>
                </a:solidFill>
              </a:rPr>
              <a:t>: </a:t>
            </a:r>
            <a:r>
              <a:rPr lang="fr-CA" dirty="0" err="1" smtClean="0">
                <a:solidFill>
                  <a:srgbClr val="000000"/>
                </a:solidFill>
              </a:rPr>
              <a:t>Boehringer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Ingelheim</a:t>
            </a:r>
            <a:r>
              <a:rPr lang="fr-CA" dirty="0" smtClean="0">
                <a:solidFill>
                  <a:srgbClr val="000000"/>
                </a:solidFill>
              </a:rPr>
              <a:t> et IRSC.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 smtClean="0">
                <a:solidFill>
                  <a:srgbClr val="000000"/>
                </a:solidFill>
              </a:rPr>
              <a:t>Flot des </a:t>
            </a:r>
            <a:r>
              <a:rPr lang="fr-CA" b="0" dirty="0">
                <a:solidFill>
                  <a:srgbClr val="000000"/>
                </a:solidFill>
              </a:rPr>
              <a:t/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 smtClean="0">
                <a:solidFill>
                  <a:srgbClr val="000000"/>
                </a:solidFill>
              </a:rPr>
              <a:t>participants</a:t>
            </a:r>
            <a:endParaRPr lang="fr-CA" b="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10922"/>
            <a:ext cx="7019032" cy="647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 smtClean="0">
                <a:solidFill>
                  <a:srgbClr val="000000"/>
                </a:solidFill>
              </a:rPr>
              <a:t>Caractéristiques des patients</a:t>
            </a:r>
            <a:endParaRPr lang="fr-CA" b="0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0"/>
            <a:ext cx="66040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1654</TotalTime>
  <Words>575</Words>
  <Application>Microsoft Office PowerPoint</Application>
  <PresentationFormat>Grand écran</PresentationFormat>
  <Paragraphs>92</Paragraphs>
  <Slides>25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Mangal</vt:lpstr>
      <vt:lpstr>Times</vt:lpstr>
      <vt:lpstr>FondFac-pale2009</vt:lpstr>
      <vt:lpstr>Dabigatran in patients with myocardial injury after non-cardiac surgery (MANAGE): an international, randomised, placebo-controlled trial. </vt:lpstr>
      <vt:lpstr>La question clinique</vt:lpstr>
      <vt:lpstr>Mise en situation</vt:lpstr>
      <vt:lpstr>Méthode</vt:lpstr>
      <vt:lpstr>Méthode</vt:lpstr>
      <vt:lpstr>Méthode</vt:lpstr>
      <vt:lpstr>Contexte</vt:lpstr>
      <vt:lpstr>Flot des  participants</vt:lpstr>
      <vt:lpstr>Caractéristiques des patients</vt:lpstr>
      <vt:lpstr>Caractéristiques des patients</vt:lpstr>
      <vt:lpstr>Résultats</vt:lpstr>
      <vt:lpstr>Présentation PowerPoint</vt:lpstr>
      <vt:lpstr>Résultats</vt:lpstr>
      <vt:lpstr>Résultats</vt:lpstr>
      <vt:lpstr>Conclusion</vt:lpstr>
      <vt:lpstr>Critique</vt:lpstr>
      <vt:lpstr>Commentaires  (lettre, éditorial, consensus)</vt:lpstr>
      <vt:lpstr>Autres articles du mois</vt:lpstr>
      <vt:lpstr>Autres articles du mois</vt:lpstr>
      <vt:lpstr>Guides de pratique du mois</vt:lpstr>
      <vt:lpstr>Suppléments</vt:lpstr>
      <vt:lpstr>Présentation PowerPoint</vt:lpstr>
      <vt:lpstr>Présentation PowerPoint</vt:lpstr>
      <vt:lpstr>Présentation PowerPoint</vt:lpstr>
      <vt:lpstr>Présentation PowerPoint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195</cp:revision>
  <cp:lastPrinted>2016-05-19T00:31:48Z</cp:lastPrinted>
  <dcterms:created xsi:type="dcterms:W3CDTF">2014-05-27T15:07:23Z</dcterms:created>
  <dcterms:modified xsi:type="dcterms:W3CDTF">2018-07-12T15:50:25Z</dcterms:modified>
</cp:coreProperties>
</file>