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267" r:id="rId3"/>
    <p:sldId id="394" r:id="rId4"/>
    <p:sldId id="268" r:id="rId5"/>
    <p:sldId id="269" r:id="rId6"/>
    <p:sldId id="270" r:id="rId7"/>
    <p:sldId id="271" r:id="rId8"/>
    <p:sldId id="404" r:id="rId9"/>
    <p:sldId id="406" r:id="rId10"/>
    <p:sldId id="407" r:id="rId11"/>
    <p:sldId id="409" r:id="rId12"/>
    <p:sldId id="411" r:id="rId13"/>
    <p:sldId id="414" r:id="rId14"/>
    <p:sldId id="274" r:id="rId15"/>
    <p:sldId id="273" r:id="rId16"/>
    <p:sldId id="395" r:id="rId17"/>
    <p:sldId id="415" r:id="rId18"/>
    <p:sldId id="418" r:id="rId19"/>
    <p:sldId id="396" r:id="rId20"/>
    <p:sldId id="416" r:id="rId21"/>
    <p:sldId id="417" r:id="rId22"/>
    <p:sldId id="397" r:id="rId23"/>
    <p:sldId id="405" r:id="rId24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8" autoAdjust="0"/>
    <p:restoredTop sz="42513" autoAdjust="0"/>
  </p:normalViewPr>
  <p:slideViewPr>
    <p:cSldViewPr>
      <p:cViewPr varScale="1">
        <p:scale>
          <a:sx n="82" d="100"/>
          <a:sy n="82" d="100"/>
        </p:scale>
        <p:origin x="94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224"/>
    </p:cViewPr>
  </p:sorterViewPr>
  <p:notesViewPr>
    <p:cSldViewPr>
      <p:cViewPr varScale="1">
        <p:scale>
          <a:sx n="158" d="100"/>
          <a:sy n="158" d="100"/>
        </p:scale>
        <p:origin x="6896" y="21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4058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788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6424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4514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6815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7156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277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6836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 smtClean="0"/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Times" pitchFamily="-65" charset="0"/>
              <a:ea typeface="ＭＳ Ｐゴシック" pitchFamily="-65" charset="-128"/>
              <a:cs typeface="+mn-cs"/>
            </a:endParaRPr>
          </a:p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8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118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908720"/>
            <a:ext cx="10657184" cy="1143000"/>
          </a:xfrm>
        </p:spPr>
        <p:txBody>
          <a:bodyPr/>
          <a:lstStyle/>
          <a:p>
            <a:r>
              <a:rPr lang="en-US" sz="3600" b="0" dirty="0" err="1">
                <a:solidFill>
                  <a:srgbClr val="000000"/>
                </a:solidFill>
              </a:rPr>
              <a:t>Rivaroxaban</a:t>
            </a:r>
            <a:r>
              <a:rPr lang="en-US" sz="3600" b="0" dirty="0">
                <a:solidFill>
                  <a:srgbClr val="000000"/>
                </a:solidFill>
              </a:rPr>
              <a:t> with or without Aspirin</a:t>
            </a:r>
            <a:br>
              <a:rPr lang="en-US" sz="3600" b="0" dirty="0">
                <a:solidFill>
                  <a:srgbClr val="000000"/>
                </a:solidFill>
              </a:rPr>
            </a:br>
            <a:r>
              <a:rPr lang="fr-CA" sz="3600" b="0" dirty="0">
                <a:solidFill>
                  <a:srgbClr val="000000"/>
                </a:solidFill>
              </a:rPr>
              <a:t>in Stable </a:t>
            </a:r>
            <a:r>
              <a:rPr lang="fr-CA" sz="3600" b="0" dirty="0" err="1">
                <a:solidFill>
                  <a:srgbClr val="000000"/>
                </a:solidFill>
              </a:rPr>
              <a:t>Cardiovascular</a:t>
            </a:r>
            <a:r>
              <a:rPr lang="fr-CA" sz="3600" b="0" dirty="0">
                <a:solidFill>
                  <a:srgbClr val="000000"/>
                </a:solidFill>
              </a:rPr>
              <a:t> </a:t>
            </a:r>
            <a:r>
              <a:rPr lang="fr-CA" sz="3600" b="0" dirty="0" err="1" smtClean="0">
                <a:solidFill>
                  <a:srgbClr val="000000"/>
                </a:solidFill>
              </a:rPr>
              <a:t>Disease</a:t>
            </a:r>
            <a:r>
              <a:rPr lang="fr-CA" sz="3600" b="0" dirty="0" smtClean="0">
                <a:solidFill>
                  <a:srgbClr val="000000"/>
                </a:solidFill>
              </a:rPr>
              <a:t> </a:t>
            </a:r>
            <a:endParaRPr lang="fr-CA" sz="3600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dirty="0">
                <a:solidFill>
                  <a:srgbClr val="000000"/>
                </a:solidFill>
              </a:rPr>
              <a:t>J.W. </a:t>
            </a:r>
            <a:r>
              <a:rPr lang="fr-CA" sz="2800" dirty="0" err="1">
                <a:solidFill>
                  <a:srgbClr val="000000"/>
                </a:solidFill>
              </a:rPr>
              <a:t>Eikelboom</a:t>
            </a:r>
            <a:r>
              <a:rPr lang="fr-CA" sz="2800" dirty="0">
                <a:solidFill>
                  <a:srgbClr val="000000"/>
                </a:solidFill>
              </a:rPr>
              <a:t>, S.J. Connolly, J. </a:t>
            </a:r>
            <a:r>
              <a:rPr lang="fr-CA" sz="2800" dirty="0" smtClean="0">
                <a:solidFill>
                  <a:srgbClr val="000000"/>
                </a:solidFill>
              </a:rPr>
              <a:t>Bosch </a:t>
            </a:r>
            <a:r>
              <a:rPr lang="fr-CA" sz="2800" dirty="0">
                <a:solidFill>
                  <a:srgbClr val="000000"/>
                </a:solidFill>
              </a:rPr>
              <a:t>et coll.</a:t>
            </a: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fr-CA" dirty="0">
                <a:solidFill>
                  <a:srgbClr val="000000"/>
                </a:solidFill>
              </a:rPr>
              <a:t>DOI: 10.1056/NEJMoa1709118</a:t>
            </a:r>
            <a:r>
              <a:rPr lang="fr-CA" dirty="0" smtClean="0">
                <a:solidFill>
                  <a:srgbClr val="000000"/>
                </a:solidFill>
              </a:rPr>
              <a:t>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0"/>
            <a:ext cx="7774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1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9973" y="-1969975"/>
            <a:ext cx="6858002" cy="107979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97948" y="1772816"/>
            <a:ext cx="120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C00000"/>
                </a:solidFill>
                <a:latin typeface="+mn-lt"/>
              </a:rPr>
              <a:t>NNH = 77 </a:t>
            </a:r>
          </a:p>
          <a:p>
            <a:pPr algn="ctr"/>
            <a:r>
              <a:rPr lang="fr-CA" sz="1200" b="1" dirty="0" smtClean="0">
                <a:solidFill>
                  <a:srgbClr val="C00000"/>
                </a:solidFill>
                <a:latin typeface="+mn-lt"/>
              </a:rPr>
              <a:t>(IC 95 % 57-120)</a:t>
            </a:r>
            <a:endParaRPr lang="fr-CA" sz="12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6672064" y="2060848"/>
            <a:ext cx="864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ZoneTexte 5"/>
          <p:cNvSpPr txBox="1"/>
          <p:nvPr/>
        </p:nvSpPr>
        <p:spPr>
          <a:xfrm>
            <a:off x="10806466" y="5661248"/>
            <a:ext cx="120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>
                <a:latin typeface="+mn-lt"/>
              </a:rPr>
              <a:t>NNH = 88 </a:t>
            </a:r>
          </a:p>
          <a:p>
            <a:pPr algn="ctr"/>
            <a:r>
              <a:rPr lang="fr-CA" sz="1200" b="1" dirty="0" smtClean="0">
                <a:latin typeface="+mn-lt"/>
              </a:rPr>
              <a:t>(IC 95 % 56-203)</a:t>
            </a:r>
            <a:endParaRPr lang="fr-CA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848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0"/>
            <a:ext cx="5734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0"/>
            <a:ext cx="8233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Chez les patients avec MVAS stable, ceux recevant la combinaison Riva 2,5 mg BID + AAS 100 mg DIE ont un meilleur pronostic CV et plus de saignements que ceux sous AAS seule. Les patients sous Riva 5 mg BID n’ont pas un meilleur pronostic </a:t>
            </a:r>
            <a:r>
              <a:rPr lang="fr-CA" dirty="0">
                <a:solidFill>
                  <a:srgbClr val="000000"/>
                </a:solidFill>
              </a:rPr>
              <a:t>CV que les patients sous AAS seule </a:t>
            </a:r>
            <a:r>
              <a:rPr lang="fr-CA" dirty="0" smtClean="0">
                <a:solidFill>
                  <a:srgbClr val="000000"/>
                </a:solidFill>
              </a:rPr>
              <a:t>et ont plus de saignements.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Forces : </a:t>
            </a:r>
            <a:r>
              <a:rPr lang="fr-CA" sz="3000" dirty="0" smtClean="0">
                <a:solidFill>
                  <a:srgbClr val="000000"/>
                </a:solidFill>
              </a:rPr>
              <a:t>grosse étude avec méthodologie solide sur une question importante. </a:t>
            </a:r>
            <a:r>
              <a:rPr lang="fr-CA" sz="3000" dirty="0">
                <a:solidFill>
                  <a:srgbClr val="000000"/>
                </a:solidFill>
              </a:rPr>
              <a:t>Effets importants sur paramètres cliniques significatifs</a:t>
            </a:r>
            <a:r>
              <a:rPr lang="fr-CA" sz="3000" dirty="0" smtClean="0">
                <a:solidFill>
                  <a:srgbClr val="000000"/>
                </a:solidFill>
              </a:rPr>
              <a:t>.</a:t>
            </a: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Faiblesses </a:t>
            </a:r>
            <a:r>
              <a:rPr lang="fr-CA" sz="3000" dirty="0" smtClean="0">
                <a:solidFill>
                  <a:srgbClr val="000000"/>
                </a:solidFill>
              </a:rPr>
              <a:t>: arrêt précoce de l’étude (possible surévaluation de l’effet bénéfique). </a:t>
            </a:r>
          </a:p>
          <a:p>
            <a:pPr>
              <a:buNone/>
            </a:pPr>
            <a:r>
              <a:rPr lang="fr-CA" sz="3000" dirty="0" smtClean="0">
                <a:solidFill>
                  <a:srgbClr val="000000"/>
                </a:solidFill>
              </a:rPr>
              <a:t>   Période </a:t>
            </a:r>
            <a:r>
              <a:rPr lang="fr-CA" sz="3000" dirty="0">
                <a:solidFill>
                  <a:srgbClr val="000000"/>
                </a:solidFill>
              </a:rPr>
              <a:t>de </a:t>
            </a:r>
            <a:r>
              <a:rPr lang="fr-CA" sz="3000" i="1" dirty="0" err="1">
                <a:solidFill>
                  <a:srgbClr val="000000"/>
                </a:solidFill>
              </a:rPr>
              <a:t>run</a:t>
            </a:r>
            <a:r>
              <a:rPr lang="fr-CA" sz="3000" i="1" dirty="0">
                <a:solidFill>
                  <a:srgbClr val="000000"/>
                </a:solidFill>
              </a:rPr>
              <a:t>-in</a:t>
            </a:r>
            <a:r>
              <a:rPr lang="fr-CA" sz="3000" dirty="0">
                <a:solidFill>
                  <a:srgbClr val="000000"/>
                </a:solidFill>
              </a:rPr>
              <a:t>. Étude de </a:t>
            </a:r>
            <a:r>
              <a:rPr lang="fr-CA" sz="3000" dirty="0" smtClean="0">
                <a:solidFill>
                  <a:srgbClr val="000000"/>
                </a:solidFill>
              </a:rPr>
              <a:t>l’industrie.</a:t>
            </a: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	</a:t>
            </a:r>
            <a:r>
              <a:rPr lang="fr-CA" sz="3000" dirty="0" smtClean="0">
                <a:solidFill>
                  <a:srgbClr val="000000"/>
                </a:solidFill>
              </a:rPr>
              <a:t>Généralisabilité </a:t>
            </a:r>
            <a:r>
              <a:rPr lang="fr-CA" sz="3000" dirty="0">
                <a:solidFill>
                  <a:srgbClr val="000000"/>
                </a:solidFill>
              </a:rPr>
              <a:t>un peu limitée </a:t>
            </a:r>
            <a:r>
              <a:rPr lang="fr-CA" sz="3000" dirty="0" smtClean="0">
                <a:solidFill>
                  <a:srgbClr val="000000"/>
                </a:solidFill>
              </a:rPr>
              <a:t>(&lt; 65 ans).</a:t>
            </a:r>
          </a:p>
          <a:p>
            <a:pPr>
              <a:buNone/>
            </a:pPr>
            <a:r>
              <a:rPr lang="fr-CA" sz="3000" dirty="0" smtClean="0">
                <a:solidFill>
                  <a:srgbClr val="000000"/>
                </a:solidFill>
              </a:rPr>
              <a:t>	Pas applicable pour l’instant en pratique (coût-bénéfice ?).</a:t>
            </a:r>
            <a:endParaRPr lang="fr-CA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Commentaires </a:t>
            </a:r>
            <a:br>
              <a:rPr lang="fr-CA" b="0" dirty="0">
                <a:solidFill>
                  <a:srgbClr val="000000"/>
                </a:solidFill>
              </a:rPr>
            </a:br>
            <a:r>
              <a:rPr lang="fr-CA" b="0" dirty="0">
                <a:solidFill>
                  <a:srgbClr val="000000"/>
                </a:solidFill>
              </a:rPr>
              <a:t>(lettre, éditorial, consensus)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Autres études de l’ESC 2017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400" dirty="0">
                <a:solidFill>
                  <a:srgbClr val="000000"/>
                </a:solidFill>
              </a:rPr>
              <a:t>Cannon CP, Bhatt DL, </a:t>
            </a:r>
            <a:r>
              <a:rPr lang="fr-CA" sz="2400" dirty="0" err="1">
                <a:solidFill>
                  <a:srgbClr val="000000"/>
                </a:solidFill>
              </a:rPr>
              <a:t>Oldgren</a:t>
            </a:r>
            <a:r>
              <a:rPr lang="fr-CA" sz="2400" dirty="0">
                <a:solidFill>
                  <a:srgbClr val="000000"/>
                </a:solidFill>
              </a:rPr>
              <a:t> J, </a:t>
            </a:r>
            <a:r>
              <a:rPr lang="fr-CA" sz="2400" dirty="0" err="1">
                <a:solidFill>
                  <a:srgbClr val="000000"/>
                </a:solidFill>
              </a:rPr>
              <a:t>Lip</a:t>
            </a:r>
            <a:r>
              <a:rPr lang="fr-CA" sz="2400" dirty="0">
                <a:solidFill>
                  <a:srgbClr val="000000"/>
                </a:solidFill>
              </a:rPr>
              <a:t> GYH, Ellis SG, Kimura </a:t>
            </a:r>
            <a:r>
              <a:rPr lang="fr-CA" sz="2400" dirty="0" err="1">
                <a:solidFill>
                  <a:srgbClr val="000000"/>
                </a:solidFill>
              </a:rPr>
              <a:t>T</a:t>
            </a:r>
            <a:r>
              <a:rPr lang="fr-CA" sz="2400" dirty="0">
                <a:solidFill>
                  <a:srgbClr val="000000"/>
                </a:solidFill>
              </a:rPr>
              <a:t>, et al. </a:t>
            </a:r>
            <a:r>
              <a:rPr lang="en-US" sz="2400" dirty="0">
                <a:solidFill>
                  <a:srgbClr val="000000"/>
                </a:solidFill>
              </a:rPr>
              <a:t>Dual Antithrombotic Therapy with Dabigatran after PCI in Atrial Fibrillation. 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2017. </a:t>
            </a:r>
            <a:r>
              <a:rPr lang="en-US" sz="2400" dirty="0" err="1">
                <a:solidFill>
                  <a:srgbClr val="000000"/>
                </a:solidFill>
              </a:rPr>
              <a:t>doi</a:t>
            </a:r>
            <a:r>
              <a:rPr lang="en-US" sz="2400" dirty="0">
                <a:solidFill>
                  <a:srgbClr val="000000"/>
                </a:solidFill>
              </a:rPr>
              <a:t>: 10.1056/NEJMoa1708454.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Group </a:t>
            </a:r>
            <a:r>
              <a:rPr lang="en-US" sz="2400" dirty="0">
                <a:solidFill>
                  <a:srgbClr val="000000"/>
                </a:solidFill>
              </a:rPr>
              <a:t>HTRC. Effects of </a:t>
            </a:r>
            <a:r>
              <a:rPr lang="en-US" sz="2400" dirty="0" err="1">
                <a:solidFill>
                  <a:srgbClr val="000000"/>
                </a:solidFill>
              </a:rPr>
              <a:t>Anacetrapib</a:t>
            </a:r>
            <a:r>
              <a:rPr lang="en-US" sz="2400" dirty="0">
                <a:solidFill>
                  <a:srgbClr val="000000"/>
                </a:solidFill>
              </a:rPr>
              <a:t> in Patients with Atherosclerotic Vascular Disease. 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2017. </a:t>
            </a:r>
            <a:r>
              <a:rPr lang="en-US" sz="2400" dirty="0" err="1">
                <a:solidFill>
                  <a:srgbClr val="000000"/>
                </a:solidFill>
              </a:rPr>
              <a:t>doi</a:t>
            </a:r>
            <a:r>
              <a:rPr lang="en-US" sz="2400" dirty="0">
                <a:solidFill>
                  <a:srgbClr val="000000"/>
                </a:solidFill>
              </a:rPr>
              <a:t>: 10.1056/NEJMoa1706444. 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Hofmann R, James SK, </a:t>
            </a:r>
            <a:r>
              <a:rPr lang="en-US" sz="2400" dirty="0" err="1">
                <a:solidFill>
                  <a:srgbClr val="000000"/>
                </a:solidFill>
              </a:rPr>
              <a:t>Jernberg</a:t>
            </a:r>
            <a:r>
              <a:rPr lang="en-US" sz="2400" dirty="0">
                <a:solidFill>
                  <a:srgbClr val="000000"/>
                </a:solidFill>
              </a:rPr>
              <a:t> T, </a:t>
            </a:r>
            <a:r>
              <a:rPr lang="en-US" sz="2400" dirty="0" err="1">
                <a:solidFill>
                  <a:srgbClr val="000000"/>
                </a:solidFill>
              </a:rPr>
              <a:t>Lindahl</a:t>
            </a:r>
            <a:r>
              <a:rPr lang="en-US" sz="2400" dirty="0">
                <a:solidFill>
                  <a:srgbClr val="000000"/>
                </a:solidFill>
              </a:rPr>
              <a:t> B, </a:t>
            </a:r>
            <a:r>
              <a:rPr lang="en-US" sz="2400" dirty="0" err="1">
                <a:solidFill>
                  <a:srgbClr val="000000"/>
                </a:solidFill>
              </a:rPr>
              <a:t>Erlinge</a:t>
            </a:r>
            <a:r>
              <a:rPr lang="en-US" sz="2400" dirty="0">
                <a:solidFill>
                  <a:srgbClr val="000000"/>
                </a:solidFill>
              </a:rPr>
              <a:t> D, Witt N, et al. Oxygen Therapy in Suspected Acute Myocardial Infarction. 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2017. </a:t>
            </a:r>
            <a:r>
              <a:rPr lang="en-US" sz="2400" dirty="0" err="1">
                <a:solidFill>
                  <a:srgbClr val="000000"/>
                </a:solidFill>
              </a:rPr>
              <a:t>doi</a:t>
            </a:r>
            <a:r>
              <a:rPr lang="en-US" sz="2400" dirty="0">
                <a:solidFill>
                  <a:srgbClr val="000000"/>
                </a:solidFill>
              </a:rPr>
              <a:t>: 10.1056/NEJMoa1706222.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Ridker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PM, Everett BM, </a:t>
            </a:r>
            <a:r>
              <a:rPr lang="en-US" sz="2400" dirty="0" err="1">
                <a:solidFill>
                  <a:srgbClr val="000000"/>
                </a:solidFill>
              </a:rPr>
              <a:t>Thuren</a:t>
            </a:r>
            <a:r>
              <a:rPr lang="en-US" sz="2400" dirty="0">
                <a:solidFill>
                  <a:srgbClr val="000000"/>
                </a:solidFill>
              </a:rPr>
              <a:t> T, </a:t>
            </a:r>
            <a:r>
              <a:rPr lang="en-US" sz="2400" dirty="0" err="1">
                <a:solidFill>
                  <a:srgbClr val="000000"/>
                </a:solidFill>
              </a:rPr>
              <a:t>MacFadyen</a:t>
            </a:r>
            <a:r>
              <a:rPr lang="en-US" sz="2400" dirty="0">
                <a:solidFill>
                  <a:srgbClr val="000000"/>
                </a:solidFill>
              </a:rPr>
              <a:t> JG, Chang WH, Ballantyne C, et al. </a:t>
            </a:r>
            <a:r>
              <a:rPr lang="en-US" sz="2400" dirty="0" err="1">
                <a:solidFill>
                  <a:srgbClr val="000000"/>
                </a:solidFill>
              </a:rPr>
              <a:t>Antiinflammatory</a:t>
            </a:r>
            <a:r>
              <a:rPr lang="en-US" sz="2400" dirty="0">
                <a:solidFill>
                  <a:srgbClr val="000000"/>
                </a:solidFill>
              </a:rPr>
              <a:t> Therapy with </a:t>
            </a:r>
            <a:r>
              <a:rPr lang="en-US" sz="2400" dirty="0" err="1">
                <a:solidFill>
                  <a:srgbClr val="000000"/>
                </a:solidFill>
              </a:rPr>
              <a:t>Canakinumab</a:t>
            </a:r>
            <a:r>
              <a:rPr lang="en-US" sz="2400" dirty="0">
                <a:solidFill>
                  <a:srgbClr val="000000"/>
                </a:solidFill>
              </a:rPr>
              <a:t> for Atherosclerotic Disease. </a:t>
            </a:r>
            <a:r>
              <a:rPr lang="fr-FR" sz="2400" dirty="0">
                <a:solidFill>
                  <a:srgbClr val="000000"/>
                </a:solidFill>
              </a:rPr>
              <a:t>N </a:t>
            </a:r>
            <a:r>
              <a:rPr lang="fr-FR" sz="2400" dirty="0" err="1">
                <a:solidFill>
                  <a:srgbClr val="000000"/>
                </a:solidFill>
              </a:rPr>
              <a:t>Engl</a:t>
            </a:r>
            <a:r>
              <a:rPr lang="fr-FR" sz="2400" dirty="0">
                <a:solidFill>
                  <a:srgbClr val="000000"/>
                </a:solidFill>
              </a:rPr>
              <a:t> J Med. 2017. </a:t>
            </a:r>
            <a:r>
              <a:rPr lang="fr-FR" sz="2400" dirty="0" err="1">
                <a:solidFill>
                  <a:srgbClr val="000000"/>
                </a:solidFill>
              </a:rPr>
              <a:t>doi</a:t>
            </a:r>
            <a:r>
              <a:rPr lang="fr-FR" sz="2400" dirty="0">
                <a:solidFill>
                  <a:srgbClr val="000000"/>
                </a:solidFill>
              </a:rPr>
              <a:t>: 10.1056/NEJMoa1707914.  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Autres études de l’ESC 2017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Miller V, </a:t>
            </a:r>
            <a:r>
              <a:rPr lang="en-CA" sz="2400" dirty="0" err="1">
                <a:solidFill>
                  <a:srgbClr val="000000"/>
                </a:solidFill>
              </a:rPr>
              <a:t>Mente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Dehghan</a:t>
            </a:r>
            <a:r>
              <a:rPr lang="en-CA" sz="2400" dirty="0">
                <a:solidFill>
                  <a:srgbClr val="000000"/>
                </a:solidFill>
              </a:rPr>
              <a:t> M, </a:t>
            </a:r>
            <a:r>
              <a:rPr lang="en-CA" sz="2400" dirty="0" err="1">
                <a:solidFill>
                  <a:srgbClr val="000000"/>
                </a:solidFill>
              </a:rPr>
              <a:t>Rangarajan</a:t>
            </a:r>
            <a:r>
              <a:rPr lang="en-CA" sz="2400" dirty="0">
                <a:solidFill>
                  <a:srgbClr val="000000"/>
                </a:solidFill>
              </a:rPr>
              <a:t> S, Zhang X, </a:t>
            </a:r>
            <a:r>
              <a:rPr lang="en-CA" sz="2400" dirty="0" err="1">
                <a:solidFill>
                  <a:srgbClr val="000000"/>
                </a:solidFill>
              </a:rPr>
              <a:t>Swaminathan</a:t>
            </a:r>
            <a:r>
              <a:rPr lang="en-CA" sz="2400" dirty="0">
                <a:solidFill>
                  <a:srgbClr val="000000"/>
                </a:solidFill>
              </a:rPr>
              <a:t> S, et al; Prospective Urban Rural Epidemiology (PURE) study investigators. Fruit, vegetable, and legume intake, and cardiovascular disease and deaths in 18 countries (PURE): a prospective cohort study. Lancet. 2017 Aug 28. </a:t>
            </a:r>
            <a:r>
              <a:rPr lang="en-CA" sz="2400" dirty="0" err="1">
                <a:solidFill>
                  <a:srgbClr val="000000"/>
                </a:solidFill>
              </a:rPr>
              <a:t>pii</a:t>
            </a:r>
            <a:r>
              <a:rPr lang="en-CA" sz="2400" dirty="0">
                <a:solidFill>
                  <a:srgbClr val="000000"/>
                </a:solidFill>
              </a:rPr>
              <a:t>: S0140-6736(17)32253-5. </a:t>
            </a:r>
            <a:r>
              <a:rPr lang="en-CA" sz="2400" dirty="0" err="1">
                <a:solidFill>
                  <a:srgbClr val="000000"/>
                </a:solidFill>
              </a:rPr>
              <a:t>doi</a:t>
            </a:r>
            <a:r>
              <a:rPr lang="en-CA" sz="2400" dirty="0">
                <a:solidFill>
                  <a:srgbClr val="000000"/>
                </a:solidFill>
              </a:rPr>
              <a:t>: 10.1016/S0140-6736(17)32253-5. </a:t>
            </a:r>
            <a:endParaRPr lang="en-CA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400" dirty="0" err="1" smtClean="0">
                <a:solidFill>
                  <a:srgbClr val="000000"/>
                </a:solidFill>
              </a:rPr>
              <a:t>Dehghan</a:t>
            </a:r>
            <a:r>
              <a:rPr lang="en-CA" sz="2400" dirty="0" smtClean="0">
                <a:solidFill>
                  <a:srgbClr val="000000"/>
                </a:solidFill>
              </a:rPr>
              <a:t> </a:t>
            </a:r>
            <a:r>
              <a:rPr lang="en-CA" sz="2400" dirty="0">
                <a:solidFill>
                  <a:srgbClr val="000000"/>
                </a:solidFill>
              </a:rPr>
              <a:t>M, </a:t>
            </a:r>
            <a:r>
              <a:rPr lang="en-CA" sz="2400" dirty="0" err="1">
                <a:solidFill>
                  <a:srgbClr val="000000"/>
                </a:solidFill>
              </a:rPr>
              <a:t>Mente</a:t>
            </a:r>
            <a:r>
              <a:rPr lang="en-CA" sz="2400" dirty="0">
                <a:solidFill>
                  <a:srgbClr val="000000"/>
                </a:solidFill>
              </a:rPr>
              <a:t> A, Zhang X, </a:t>
            </a:r>
            <a:r>
              <a:rPr lang="en-CA" sz="2400" dirty="0" err="1">
                <a:solidFill>
                  <a:srgbClr val="000000"/>
                </a:solidFill>
              </a:rPr>
              <a:t>Swaminathan</a:t>
            </a:r>
            <a:r>
              <a:rPr lang="en-CA" sz="2400" dirty="0">
                <a:solidFill>
                  <a:srgbClr val="000000"/>
                </a:solidFill>
              </a:rPr>
              <a:t> S, Li W, Mohan V, et al; Prospective Urban Rural Epidemiology (PURE) study investigators. Associations of fats and carbohydrate intake with cardiovascular disease and mortality in 18 countries from five continents (PURE): a prospective cohort study. </a:t>
            </a:r>
            <a:r>
              <a:rPr lang="fr-CA" sz="2400" dirty="0">
                <a:solidFill>
                  <a:srgbClr val="000000"/>
                </a:solidFill>
              </a:rPr>
              <a:t>Lancet. 2017 </a:t>
            </a:r>
            <a:r>
              <a:rPr lang="fr-CA" sz="2400" dirty="0" err="1">
                <a:solidFill>
                  <a:srgbClr val="000000"/>
                </a:solidFill>
              </a:rPr>
              <a:t>Aug</a:t>
            </a:r>
            <a:r>
              <a:rPr lang="fr-CA" sz="2400" dirty="0">
                <a:solidFill>
                  <a:srgbClr val="000000"/>
                </a:solidFill>
              </a:rPr>
              <a:t> 28. </a:t>
            </a:r>
            <a:r>
              <a:rPr lang="fr-CA" sz="2400" dirty="0" err="1">
                <a:solidFill>
                  <a:srgbClr val="000000"/>
                </a:solidFill>
              </a:rPr>
              <a:t>pii</a:t>
            </a:r>
            <a:r>
              <a:rPr lang="fr-CA" sz="2400" dirty="0">
                <a:solidFill>
                  <a:srgbClr val="000000"/>
                </a:solidFill>
              </a:rPr>
              <a:t>: S0140-6736(17)32252-3. </a:t>
            </a:r>
            <a:r>
              <a:rPr lang="fr-CA" sz="2400" dirty="0" err="1">
                <a:solidFill>
                  <a:srgbClr val="000000"/>
                </a:solidFill>
              </a:rPr>
              <a:t>doi</a:t>
            </a:r>
            <a:r>
              <a:rPr lang="fr-CA" sz="2400" dirty="0">
                <a:solidFill>
                  <a:srgbClr val="000000"/>
                </a:solidFill>
              </a:rPr>
              <a:t>: 10.1016/S0140-6736(17)32252-3.</a:t>
            </a:r>
            <a:r>
              <a:rPr lang="fr-CA" sz="2400" dirty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79569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Autres articles de juillet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 smtClean="0">
                <a:solidFill>
                  <a:srgbClr val="000000"/>
                </a:solidFill>
              </a:rPr>
              <a:t>Li </a:t>
            </a:r>
            <a:r>
              <a:rPr lang="en-CA" sz="2400" dirty="0">
                <a:solidFill>
                  <a:srgbClr val="000000"/>
                </a:solidFill>
              </a:rPr>
              <a:t>L, </a:t>
            </a:r>
            <a:r>
              <a:rPr lang="en-CA" sz="2400" dirty="0" err="1">
                <a:solidFill>
                  <a:srgbClr val="000000"/>
                </a:solidFill>
              </a:rPr>
              <a:t>Geraghty</a:t>
            </a:r>
            <a:r>
              <a:rPr lang="en-CA" sz="2400" dirty="0">
                <a:solidFill>
                  <a:srgbClr val="000000"/>
                </a:solidFill>
              </a:rPr>
              <a:t> OC, Mehta Z, Rothwell PM. Age-specific risks, severity, time course, and outcome of bleeding on long-term antiplatelet treatment after vascular events: a population-based cohort study. The Lancet. 2017;390(10093):490-9. </a:t>
            </a:r>
            <a:endParaRPr lang="fr-CA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 </a:t>
            </a:r>
            <a:endParaRPr lang="fr-FR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Stone JH, </a:t>
            </a:r>
            <a:r>
              <a:rPr lang="en-US" sz="2400" dirty="0" err="1" smtClean="0">
                <a:solidFill>
                  <a:srgbClr val="000000"/>
                </a:solidFill>
              </a:rPr>
              <a:t>Tuckwell</a:t>
            </a:r>
            <a:r>
              <a:rPr lang="en-US" sz="2400" dirty="0" smtClean="0">
                <a:solidFill>
                  <a:srgbClr val="000000"/>
                </a:solidFill>
              </a:rPr>
              <a:t> K, </a:t>
            </a:r>
            <a:r>
              <a:rPr lang="en-US" sz="2400" dirty="0" err="1" smtClean="0">
                <a:solidFill>
                  <a:srgbClr val="000000"/>
                </a:solidFill>
              </a:rPr>
              <a:t>Dimonaco</a:t>
            </a:r>
            <a:r>
              <a:rPr lang="en-US" sz="2400" dirty="0" smtClean="0">
                <a:solidFill>
                  <a:srgbClr val="000000"/>
                </a:solidFill>
              </a:rPr>
              <a:t> S, </a:t>
            </a:r>
            <a:r>
              <a:rPr lang="en-US" sz="2400" dirty="0" err="1" smtClean="0">
                <a:solidFill>
                  <a:srgbClr val="000000"/>
                </a:solidFill>
              </a:rPr>
              <a:t>Klearman</a:t>
            </a:r>
            <a:r>
              <a:rPr lang="en-US" sz="2400" dirty="0" smtClean="0">
                <a:solidFill>
                  <a:srgbClr val="000000"/>
                </a:solidFill>
              </a:rPr>
              <a:t> M, </a:t>
            </a:r>
            <a:r>
              <a:rPr lang="en-US" sz="2400" dirty="0" err="1" smtClean="0">
                <a:solidFill>
                  <a:srgbClr val="000000"/>
                </a:solidFill>
              </a:rPr>
              <a:t>Aringer</a:t>
            </a:r>
            <a:r>
              <a:rPr lang="en-US" sz="2400" dirty="0" smtClean="0">
                <a:solidFill>
                  <a:srgbClr val="000000"/>
                </a:solidFill>
              </a:rPr>
              <a:t> M, </a:t>
            </a:r>
            <a:r>
              <a:rPr lang="en-US" sz="2400" dirty="0" err="1" smtClean="0">
                <a:solidFill>
                  <a:srgbClr val="000000"/>
                </a:solidFill>
              </a:rPr>
              <a:t>Blockmans</a:t>
            </a:r>
            <a:r>
              <a:rPr lang="en-US" sz="2400" dirty="0" smtClean="0">
                <a:solidFill>
                  <a:srgbClr val="000000"/>
                </a:solidFill>
              </a:rPr>
              <a:t> D, et al. </a:t>
            </a:r>
            <a:r>
              <a:rPr lang="fr-CA" sz="2400" dirty="0" smtClean="0">
                <a:solidFill>
                  <a:srgbClr val="000000"/>
                </a:solidFill>
              </a:rPr>
              <a:t>Trial of </a:t>
            </a:r>
            <a:r>
              <a:rPr lang="fr-CA" sz="2400" dirty="0" err="1" smtClean="0">
                <a:solidFill>
                  <a:srgbClr val="000000"/>
                </a:solidFill>
              </a:rPr>
              <a:t>Tocilizumab</a:t>
            </a:r>
            <a:r>
              <a:rPr lang="fr-CA" sz="2400" dirty="0" smtClean="0">
                <a:solidFill>
                  <a:srgbClr val="000000"/>
                </a:solidFill>
              </a:rPr>
              <a:t> in Giant-</a:t>
            </a:r>
            <a:r>
              <a:rPr lang="fr-CA" sz="2400" dirty="0" err="1" smtClean="0">
                <a:solidFill>
                  <a:srgbClr val="000000"/>
                </a:solidFill>
              </a:rPr>
              <a:t>Cell</a:t>
            </a:r>
            <a:r>
              <a:rPr lang="fr-CA" sz="2400" dirty="0" smtClean="0">
                <a:solidFill>
                  <a:srgbClr val="000000"/>
                </a:solidFill>
              </a:rPr>
              <a:t> </a:t>
            </a:r>
            <a:r>
              <a:rPr lang="fr-CA" sz="2400" dirty="0" err="1" smtClean="0">
                <a:solidFill>
                  <a:srgbClr val="000000"/>
                </a:solidFill>
              </a:rPr>
              <a:t>Arteritis</a:t>
            </a:r>
            <a:r>
              <a:rPr lang="fr-CA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smtClean="0">
                <a:solidFill>
                  <a:srgbClr val="000000"/>
                </a:solidFill>
              </a:rPr>
              <a:t>N </a:t>
            </a:r>
            <a:r>
              <a:rPr lang="en-US" sz="2400" dirty="0" err="1" smtClean="0">
                <a:solidFill>
                  <a:srgbClr val="000000"/>
                </a:solidFill>
              </a:rPr>
              <a:t>Engl</a:t>
            </a:r>
            <a:r>
              <a:rPr lang="en-US" sz="2400" dirty="0" smtClean="0">
                <a:solidFill>
                  <a:srgbClr val="000000"/>
                </a:solidFill>
              </a:rPr>
              <a:t> J Med. 2017;377(4):317-28. </a:t>
            </a:r>
            <a:endParaRPr lang="fr-FR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 </a:t>
            </a:r>
            <a:endParaRPr lang="fr-FR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400" dirty="0" smtClean="0">
                <a:solidFill>
                  <a:srgbClr val="000000"/>
                </a:solidFill>
              </a:rPr>
              <a:t>van der </a:t>
            </a:r>
            <a:r>
              <a:rPr lang="en-CA" sz="2400" dirty="0" err="1" smtClean="0">
                <a:solidFill>
                  <a:srgbClr val="000000"/>
                </a:solidFill>
              </a:rPr>
              <a:t>Hulle</a:t>
            </a:r>
            <a:r>
              <a:rPr lang="en-CA" sz="2400" dirty="0" smtClean="0">
                <a:solidFill>
                  <a:srgbClr val="000000"/>
                </a:solidFill>
              </a:rPr>
              <a:t> T, Cheung WY, </a:t>
            </a:r>
            <a:r>
              <a:rPr lang="en-CA" sz="2400" dirty="0" err="1" smtClean="0">
                <a:solidFill>
                  <a:srgbClr val="000000"/>
                </a:solidFill>
              </a:rPr>
              <a:t>Kooij</a:t>
            </a:r>
            <a:r>
              <a:rPr lang="en-CA" sz="2400" dirty="0" smtClean="0">
                <a:solidFill>
                  <a:srgbClr val="000000"/>
                </a:solidFill>
              </a:rPr>
              <a:t> S, </a:t>
            </a:r>
            <a:r>
              <a:rPr lang="en-CA" sz="2400" dirty="0" err="1" smtClean="0">
                <a:solidFill>
                  <a:srgbClr val="000000"/>
                </a:solidFill>
              </a:rPr>
              <a:t>Beenen</a:t>
            </a:r>
            <a:r>
              <a:rPr lang="en-CA" sz="2400" dirty="0" smtClean="0">
                <a:solidFill>
                  <a:srgbClr val="000000"/>
                </a:solidFill>
              </a:rPr>
              <a:t> LFM, van </a:t>
            </a:r>
            <a:r>
              <a:rPr lang="en-CA" sz="2400" dirty="0" err="1" smtClean="0">
                <a:solidFill>
                  <a:srgbClr val="000000"/>
                </a:solidFill>
              </a:rPr>
              <a:t>Bemmel</a:t>
            </a:r>
            <a:r>
              <a:rPr lang="en-CA" sz="2400" dirty="0" smtClean="0">
                <a:solidFill>
                  <a:srgbClr val="000000"/>
                </a:solidFill>
              </a:rPr>
              <a:t> T, van </a:t>
            </a:r>
            <a:r>
              <a:rPr lang="en-CA" sz="2400" dirty="0" err="1" smtClean="0">
                <a:solidFill>
                  <a:srgbClr val="000000"/>
                </a:solidFill>
              </a:rPr>
              <a:t>Es</a:t>
            </a:r>
            <a:r>
              <a:rPr lang="en-CA" sz="2400" dirty="0" smtClean="0">
                <a:solidFill>
                  <a:srgbClr val="000000"/>
                </a:solidFill>
              </a:rPr>
              <a:t> J, et al. Simplified diagnostic management of suspected pulmonary embolism (the YEARS study): a prospective, multicentre, cohort study. The Lancet. 2017;390(10091):289-97. </a:t>
            </a:r>
            <a:r>
              <a:rPr lang="en-US" sz="2400" dirty="0" smtClean="0">
                <a:solidFill>
                  <a:srgbClr val="000000"/>
                </a:solidFill>
              </a:rPr>
              <a:t> </a:t>
            </a:r>
            <a:endParaRPr lang="fr-FR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Chez le patient avec MVAS stable, est-ce que le </a:t>
            </a:r>
            <a:r>
              <a:rPr lang="fr-CA" dirty="0" err="1" smtClean="0">
                <a:solidFill>
                  <a:srgbClr val="000000"/>
                </a:solidFill>
              </a:rPr>
              <a:t>rivaroxaban</a:t>
            </a:r>
            <a:r>
              <a:rPr lang="fr-CA" dirty="0" smtClean="0">
                <a:solidFill>
                  <a:srgbClr val="000000"/>
                </a:solidFill>
              </a:rPr>
              <a:t> (ou </a:t>
            </a:r>
            <a:r>
              <a:rPr lang="fr-CA" dirty="0" err="1" smtClean="0">
                <a:solidFill>
                  <a:srgbClr val="000000"/>
                </a:solidFill>
              </a:rPr>
              <a:t>Xarelto</a:t>
            </a:r>
            <a:r>
              <a:rPr lang="fr-CA" dirty="0" smtClean="0">
                <a:solidFill>
                  <a:srgbClr val="000000"/>
                </a:solidFill>
              </a:rPr>
              <a:t>) seul ou en combinaison avec l’aspirine est plus efficace et sécuritaire que l’aspirine seule en prévention secondaire cardiovasculaire ? 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Autres articles d’août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11582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Felker</a:t>
            </a:r>
            <a:r>
              <a:rPr lang="en-US" sz="2000" dirty="0">
                <a:solidFill>
                  <a:srgbClr val="000000"/>
                </a:solidFill>
              </a:rPr>
              <a:t> GM, </a:t>
            </a:r>
            <a:r>
              <a:rPr lang="en-US" sz="2000" dirty="0" err="1">
                <a:solidFill>
                  <a:srgbClr val="000000"/>
                </a:solidFill>
              </a:rPr>
              <a:t>Anstrom</a:t>
            </a:r>
            <a:r>
              <a:rPr lang="en-US" sz="2000" dirty="0">
                <a:solidFill>
                  <a:srgbClr val="000000"/>
                </a:solidFill>
              </a:rPr>
              <a:t> KJ, Adams KF, </a:t>
            </a:r>
            <a:r>
              <a:rPr lang="en-US" sz="2000" dirty="0" err="1">
                <a:solidFill>
                  <a:srgbClr val="000000"/>
                </a:solidFill>
              </a:rPr>
              <a:t>Ezekowitz</a:t>
            </a:r>
            <a:r>
              <a:rPr lang="en-US" sz="2000" dirty="0">
                <a:solidFill>
                  <a:srgbClr val="000000"/>
                </a:solidFill>
              </a:rPr>
              <a:t> JA, </a:t>
            </a:r>
            <a:r>
              <a:rPr lang="en-US" sz="2000" dirty="0" err="1">
                <a:solidFill>
                  <a:srgbClr val="000000"/>
                </a:solidFill>
              </a:rPr>
              <a:t>Fiuzat</a:t>
            </a:r>
            <a:r>
              <a:rPr lang="en-US" sz="2000" dirty="0">
                <a:solidFill>
                  <a:srgbClr val="000000"/>
                </a:solidFill>
              </a:rPr>
              <a:t> M, Houston-Miller N, et al. Effect of Natriuretic Peptide-Guided Therapy on Hospitalization or Cardiovascular Mortality in High-Risk Patients With Heart Failure and Reduced Ejection Fraction: A Randomized Clinical Trial. JAMA. 2017;318(8):713-20. 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rgbClr val="000000"/>
                </a:solidFill>
              </a:rPr>
              <a:t>Gibson </a:t>
            </a:r>
            <a:r>
              <a:rPr lang="en-CA" sz="2000" dirty="0">
                <a:solidFill>
                  <a:srgbClr val="000000"/>
                </a:solidFill>
              </a:rPr>
              <a:t>PG, Yang IA, Upham JW, Reynolds PN, Hodge S, James AL, et al. Effect of azithromycin on asthma exacerbations and quality of life in adults with persistent uncontrolled asthma (AMAZES): a randomised, double-blind, placebo-controlled trial. The Lancet. 2017;390(10095):659-68. 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Park </a:t>
            </a:r>
            <a:r>
              <a:rPr lang="en-US" sz="2000" dirty="0">
                <a:solidFill>
                  <a:srgbClr val="000000"/>
                </a:solidFill>
              </a:rPr>
              <a:t>SY, Freedman ND, </a:t>
            </a:r>
            <a:r>
              <a:rPr lang="en-US" sz="2000" dirty="0" err="1">
                <a:solidFill>
                  <a:srgbClr val="000000"/>
                </a:solidFill>
              </a:rPr>
              <a:t>Haiman</a:t>
            </a:r>
            <a:r>
              <a:rPr lang="en-US" sz="2000" dirty="0">
                <a:solidFill>
                  <a:srgbClr val="000000"/>
                </a:solidFill>
              </a:rPr>
              <a:t> CA, Le </a:t>
            </a:r>
            <a:r>
              <a:rPr lang="en-US" sz="2000" dirty="0" err="1">
                <a:solidFill>
                  <a:srgbClr val="000000"/>
                </a:solidFill>
              </a:rPr>
              <a:t>Marchand</a:t>
            </a:r>
            <a:r>
              <a:rPr lang="en-US" sz="2000" dirty="0">
                <a:solidFill>
                  <a:srgbClr val="000000"/>
                </a:solidFill>
              </a:rPr>
              <a:t> L, Wilkens LR, </a:t>
            </a:r>
            <a:r>
              <a:rPr lang="en-US" sz="2000" dirty="0" err="1">
                <a:solidFill>
                  <a:srgbClr val="000000"/>
                </a:solidFill>
              </a:rPr>
              <a:t>Setiawan</a:t>
            </a:r>
            <a:r>
              <a:rPr lang="en-US" sz="2000" dirty="0">
                <a:solidFill>
                  <a:srgbClr val="000000"/>
                </a:solidFill>
              </a:rPr>
              <a:t> VW. Association of Coffee Consumption With Total and Cause-Specific Mortality Among Nonwhite Populations. Ann Intern Med. 2017;167(4):228-35.  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</a:rPr>
              <a:t>Tsujimoto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T, </a:t>
            </a:r>
            <a:r>
              <a:rPr lang="en-US" sz="2000" dirty="0" err="1">
                <a:solidFill>
                  <a:srgbClr val="000000"/>
                </a:solidFill>
              </a:rPr>
              <a:t>Kajio</a:t>
            </a:r>
            <a:r>
              <a:rPr lang="en-US" sz="2000" dirty="0">
                <a:solidFill>
                  <a:srgbClr val="000000"/>
                </a:solidFill>
              </a:rPr>
              <a:t> H, Sugiyama T. Association Between Caffeine Intake and All-Cause and Cause-Specific Mortality: A Population-Based Prospective Cohort Study. Mayo </a:t>
            </a:r>
            <a:r>
              <a:rPr lang="en-US" sz="2000" dirty="0" err="1">
                <a:solidFill>
                  <a:srgbClr val="000000"/>
                </a:solidFill>
              </a:rPr>
              <a:t>Clin</a:t>
            </a:r>
            <a:r>
              <a:rPr lang="en-US" sz="2000" dirty="0">
                <a:solidFill>
                  <a:srgbClr val="000000"/>
                </a:solidFill>
              </a:rPr>
              <a:t> Proc. 2017;92(8):1190-202. 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/>
              <a:t> </a:t>
            </a:r>
            <a:endParaRPr lang="fr-FR" sz="18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9229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Autres articles d’août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Pollack </a:t>
            </a:r>
            <a:r>
              <a:rPr lang="en-US" sz="2400" dirty="0">
                <a:solidFill>
                  <a:srgbClr val="000000"/>
                </a:solidFill>
              </a:rPr>
              <a:t>CV, Jr., Reilly PA, van </a:t>
            </a:r>
            <a:r>
              <a:rPr lang="en-US" sz="2400" dirty="0" err="1">
                <a:solidFill>
                  <a:srgbClr val="000000"/>
                </a:solidFill>
              </a:rPr>
              <a:t>Ryn</a:t>
            </a:r>
            <a:r>
              <a:rPr lang="en-US" sz="2400" dirty="0">
                <a:solidFill>
                  <a:srgbClr val="000000"/>
                </a:solidFill>
              </a:rPr>
              <a:t> J, </a:t>
            </a:r>
            <a:r>
              <a:rPr lang="en-US" sz="2400" dirty="0" err="1">
                <a:solidFill>
                  <a:srgbClr val="000000"/>
                </a:solidFill>
              </a:rPr>
              <a:t>Eikelboom</a:t>
            </a:r>
            <a:r>
              <a:rPr lang="en-US" sz="2400" dirty="0">
                <a:solidFill>
                  <a:srgbClr val="000000"/>
                </a:solidFill>
              </a:rPr>
              <a:t> JW, </a:t>
            </a:r>
            <a:r>
              <a:rPr lang="en-US" sz="2400" dirty="0" err="1">
                <a:solidFill>
                  <a:srgbClr val="000000"/>
                </a:solidFill>
              </a:rPr>
              <a:t>Glund</a:t>
            </a:r>
            <a:r>
              <a:rPr lang="en-US" sz="2400" dirty="0">
                <a:solidFill>
                  <a:srgbClr val="000000"/>
                </a:solidFill>
              </a:rPr>
              <a:t> S, Bernstein RA, et al. </a:t>
            </a:r>
            <a:r>
              <a:rPr lang="en-US" sz="2400" dirty="0" err="1">
                <a:solidFill>
                  <a:srgbClr val="000000"/>
                </a:solidFill>
              </a:rPr>
              <a:t>Idarucizumab</a:t>
            </a:r>
            <a:r>
              <a:rPr lang="en-US" sz="2400" dirty="0">
                <a:solidFill>
                  <a:srgbClr val="000000"/>
                </a:solidFill>
              </a:rPr>
              <a:t> for Dabigatran Reversal - Full Cohort Analysis. 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2017;377(5):431-41.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Rolnik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DL, Wright D, Poon LC, O'Gorman N, </a:t>
            </a:r>
            <a:r>
              <a:rPr lang="en-US" sz="2400" dirty="0" err="1">
                <a:solidFill>
                  <a:srgbClr val="000000"/>
                </a:solidFill>
              </a:rPr>
              <a:t>Syngelaki</a:t>
            </a:r>
            <a:r>
              <a:rPr lang="en-US" sz="2400" dirty="0">
                <a:solidFill>
                  <a:srgbClr val="000000"/>
                </a:solidFill>
              </a:rPr>
              <a:t> A, de </a:t>
            </a:r>
            <a:r>
              <a:rPr lang="en-US" sz="2400" dirty="0" err="1">
                <a:solidFill>
                  <a:srgbClr val="000000"/>
                </a:solidFill>
              </a:rPr>
              <a:t>Paco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Matallana</a:t>
            </a:r>
            <a:r>
              <a:rPr lang="en-US" sz="2400" dirty="0">
                <a:solidFill>
                  <a:srgbClr val="000000"/>
                </a:solidFill>
              </a:rPr>
              <a:t> C, et al. Aspirin versus Placebo in Pregnancies at High Risk for Preterm Preeclampsia. 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2017;377(7):</a:t>
            </a:r>
            <a:r>
              <a:rPr lang="en-US" sz="2400" dirty="0" smtClean="0">
                <a:solidFill>
                  <a:srgbClr val="000000"/>
                </a:solidFill>
              </a:rPr>
              <a:t>613-22.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Shroyer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AL, </a:t>
            </a:r>
            <a:r>
              <a:rPr lang="en-US" sz="2400" dirty="0" err="1">
                <a:solidFill>
                  <a:srgbClr val="000000"/>
                </a:solidFill>
              </a:rPr>
              <a:t>Hattler</a:t>
            </a:r>
            <a:r>
              <a:rPr lang="en-US" sz="2400" dirty="0">
                <a:solidFill>
                  <a:srgbClr val="000000"/>
                </a:solidFill>
              </a:rPr>
              <a:t> B, Wagner TH, Collins JF, </a:t>
            </a:r>
            <a:r>
              <a:rPr lang="en-US" sz="2400" dirty="0" err="1">
                <a:solidFill>
                  <a:srgbClr val="000000"/>
                </a:solidFill>
              </a:rPr>
              <a:t>Baltz</a:t>
            </a:r>
            <a:r>
              <a:rPr lang="en-US" sz="2400" dirty="0">
                <a:solidFill>
                  <a:srgbClr val="000000"/>
                </a:solidFill>
              </a:rPr>
              <a:t> JH, Quin JA, et al. Five-Year Outcomes after On-Pump and Off-Pump Coronary-Artery Bypass. 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2017;377(7):623-32.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760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Guides </a:t>
            </a:r>
            <a:r>
              <a:rPr lang="fr-FR" b="0" smtClean="0">
                <a:solidFill>
                  <a:srgbClr val="000000"/>
                </a:solidFill>
              </a:rPr>
              <a:t>de pratique du </a:t>
            </a:r>
            <a:r>
              <a:rPr lang="fr-FR" b="0" dirty="0" smtClean="0">
                <a:solidFill>
                  <a:srgbClr val="000000"/>
                </a:solidFill>
              </a:rPr>
              <a:t>mois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</a:rPr>
              <a:t>Moayyedi</a:t>
            </a:r>
            <a:r>
              <a:rPr lang="en-US" sz="1600" dirty="0">
                <a:solidFill>
                  <a:srgbClr val="000000"/>
                </a:solidFill>
              </a:rPr>
              <a:t> PM, Lacy BE, Andrews CN, Enns RA, </a:t>
            </a:r>
            <a:r>
              <a:rPr lang="en-US" sz="1600" dirty="0" err="1">
                <a:solidFill>
                  <a:srgbClr val="000000"/>
                </a:solidFill>
              </a:rPr>
              <a:t>Howden</a:t>
            </a:r>
            <a:r>
              <a:rPr lang="en-US" sz="1600" dirty="0">
                <a:solidFill>
                  <a:srgbClr val="000000"/>
                </a:solidFill>
              </a:rPr>
              <a:t> CW, </a:t>
            </a:r>
            <a:r>
              <a:rPr lang="en-US" sz="1600" dirty="0" err="1">
                <a:solidFill>
                  <a:srgbClr val="000000"/>
                </a:solidFill>
              </a:rPr>
              <a:t>Vakil</a:t>
            </a:r>
            <a:r>
              <a:rPr lang="en-US" sz="1600" dirty="0">
                <a:solidFill>
                  <a:srgbClr val="000000"/>
                </a:solidFill>
              </a:rPr>
              <a:t> N. ACG and CAG Clinical Guideline: Management of Dyspepsia. Am J </a:t>
            </a:r>
            <a:r>
              <a:rPr lang="en-US" sz="1600" dirty="0" err="1">
                <a:solidFill>
                  <a:srgbClr val="000000"/>
                </a:solidFill>
              </a:rPr>
              <a:t>Gastroenterol</a:t>
            </a:r>
            <a:r>
              <a:rPr lang="en-US" sz="1600" dirty="0">
                <a:solidFill>
                  <a:srgbClr val="000000"/>
                </a:solidFill>
              </a:rPr>
              <a:t>. 2017;112(7):988-1013. </a:t>
            </a:r>
            <a:endParaRPr lang="fr-CA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Shen </a:t>
            </a:r>
            <a:r>
              <a:rPr lang="en-US" sz="1600" dirty="0">
                <a:solidFill>
                  <a:srgbClr val="000000"/>
                </a:solidFill>
              </a:rPr>
              <a:t>WK, Sheldon RS, </a:t>
            </a:r>
            <a:r>
              <a:rPr lang="en-US" sz="1600" dirty="0" err="1">
                <a:solidFill>
                  <a:srgbClr val="000000"/>
                </a:solidFill>
              </a:rPr>
              <a:t>Benditt</a:t>
            </a:r>
            <a:r>
              <a:rPr lang="en-US" sz="1600" dirty="0">
                <a:solidFill>
                  <a:srgbClr val="000000"/>
                </a:solidFill>
              </a:rPr>
              <a:t> DG, Cohen MI, Forman DE, Goldberger ZD, et al. 2017 ACC/AHA/HRS Guideline for the Evaluation and Management of Patients With Syncope: Executive Summary: A Report of the American College of Cardiology/American Heart Association Task Force on Clinical Practice Guidelines and the Heart Rhythm Society. Circulation. 2017;136(5):e25-e59.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 </a:t>
            </a:r>
            <a:endParaRPr lang="fr-FR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</a:rPr>
              <a:t>Yancy</a:t>
            </a:r>
            <a:r>
              <a:rPr lang="en-US" sz="1600" dirty="0">
                <a:solidFill>
                  <a:srgbClr val="000000"/>
                </a:solidFill>
              </a:rPr>
              <a:t> CW, Jessup M, Bozkurt B, Butler J, Casey DE, Jr., Colvin MM, et al. 2017 ACC/AHA/HFSA Focused Update of the 2013 ACCF/AHA Guideline for the Management of Heart Failure: A Report of the American College of Cardiology/American Heart Association Task Force on Clinical Practice Guidelines and the Heart Failure Society of America. Circulation. 2017;136(6):e137-e61. </a:t>
            </a:r>
            <a:endParaRPr lang="fr-CA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 </a:t>
            </a:r>
            <a:endParaRPr lang="fr-FR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</a:rPr>
              <a:t>Kowal-Bielecka</a:t>
            </a:r>
            <a:r>
              <a:rPr lang="en-US" sz="1600" dirty="0">
                <a:solidFill>
                  <a:srgbClr val="000000"/>
                </a:solidFill>
              </a:rPr>
              <a:t> O, </a:t>
            </a:r>
            <a:r>
              <a:rPr lang="en-US" sz="1600" dirty="0" err="1">
                <a:solidFill>
                  <a:srgbClr val="000000"/>
                </a:solidFill>
              </a:rPr>
              <a:t>Fransen</a:t>
            </a:r>
            <a:r>
              <a:rPr lang="en-US" sz="1600" dirty="0">
                <a:solidFill>
                  <a:srgbClr val="000000"/>
                </a:solidFill>
              </a:rPr>
              <a:t> J, </a:t>
            </a:r>
            <a:r>
              <a:rPr lang="en-US" sz="1600" dirty="0" err="1">
                <a:solidFill>
                  <a:srgbClr val="000000"/>
                </a:solidFill>
              </a:rPr>
              <a:t>Avouac</a:t>
            </a:r>
            <a:r>
              <a:rPr lang="en-US" sz="1600" dirty="0">
                <a:solidFill>
                  <a:srgbClr val="000000"/>
                </a:solidFill>
              </a:rPr>
              <a:t> J, Becker M, Kulak A, </a:t>
            </a:r>
            <a:r>
              <a:rPr lang="en-US" sz="1600" dirty="0" err="1">
                <a:solidFill>
                  <a:srgbClr val="000000"/>
                </a:solidFill>
              </a:rPr>
              <a:t>Allanore</a:t>
            </a:r>
            <a:r>
              <a:rPr lang="en-US" sz="1600" dirty="0">
                <a:solidFill>
                  <a:srgbClr val="000000"/>
                </a:solidFill>
              </a:rPr>
              <a:t> Y, </a:t>
            </a:r>
            <a:r>
              <a:rPr lang="en-US" sz="1600" dirty="0" err="1">
                <a:solidFill>
                  <a:srgbClr val="000000"/>
                </a:solidFill>
              </a:rPr>
              <a:t>Distler</a:t>
            </a:r>
            <a:r>
              <a:rPr lang="en-US" sz="1600" dirty="0">
                <a:solidFill>
                  <a:srgbClr val="000000"/>
                </a:solidFill>
              </a:rPr>
              <a:t> O, et al; EUSTAR Coauthors. </a:t>
            </a:r>
            <a:r>
              <a:rPr lang="en-CA" sz="1600" dirty="0">
                <a:solidFill>
                  <a:srgbClr val="000000"/>
                </a:solidFill>
              </a:rPr>
              <a:t>Update of EULAR recommendations for the treatment of systemic sclerosis. Ann Rheum Dis. 2017 Aug;76(8):1327-1339. </a:t>
            </a:r>
            <a:endParaRPr lang="en-CA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 </a:t>
            </a:r>
            <a:endParaRPr lang="fr-FR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Buckley L, </a:t>
            </a:r>
            <a:r>
              <a:rPr lang="en-US" sz="1600" dirty="0" err="1">
                <a:solidFill>
                  <a:srgbClr val="000000"/>
                </a:solidFill>
              </a:rPr>
              <a:t>Guyatt</a:t>
            </a:r>
            <a:r>
              <a:rPr lang="en-US" sz="1600" dirty="0">
                <a:solidFill>
                  <a:srgbClr val="000000"/>
                </a:solidFill>
              </a:rPr>
              <a:t> G, Fink HA, Cannon M, Grossman J, Hansen KE, et al. 2017 American College of Rheumatology Guideline for the Prevention and Treatment of Glucocorticoid-Induced Osteoporosis. Arthritis </a:t>
            </a:r>
            <a:r>
              <a:rPr lang="en-US" sz="1600" dirty="0" err="1">
                <a:solidFill>
                  <a:srgbClr val="000000"/>
                </a:solidFill>
              </a:rPr>
              <a:t>Rheumatol</a:t>
            </a:r>
            <a:r>
              <a:rPr lang="en-US" sz="1600" dirty="0">
                <a:solidFill>
                  <a:srgbClr val="000000"/>
                </a:solidFill>
              </a:rPr>
              <a:t>. 2017;69(8):1521-37.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 </a:t>
            </a:r>
            <a:endParaRPr lang="fr-FR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928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situation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5-10 % des pt avec MCVAS ont un événement récidivant </a:t>
            </a:r>
            <a:r>
              <a:rPr lang="fr-CA" dirty="0" smtClean="0"/>
              <a:t>annuellement.</a:t>
            </a:r>
          </a:p>
          <a:p>
            <a:r>
              <a:rPr lang="fr-CA" dirty="0"/>
              <a:t>A</a:t>
            </a:r>
            <a:r>
              <a:rPr lang="fr-CA" dirty="0" smtClean="0"/>
              <a:t>spirine </a:t>
            </a:r>
            <a:r>
              <a:rPr lang="fr-CA" dirty="0"/>
              <a:t>diminue de 19 % le risque relatif d’ECV majeur p/r placebo. </a:t>
            </a:r>
          </a:p>
          <a:p>
            <a:r>
              <a:rPr lang="fr-CA" dirty="0"/>
              <a:t>AVK, seul ou en combo, sont plus efficace que l’AAS chez les pts avec MCAS mais sont associé à un plus haut risque de saignement, donc sont peu utilisé pour cette indication</a:t>
            </a:r>
            <a:r>
              <a:rPr lang="fr-CA" dirty="0" smtClean="0"/>
              <a:t>.</a:t>
            </a:r>
          </a:p>
          <a:p>
            <a:r>
              <a:rPr lang="fr-CA" dirty="0"/>
              <a:t>E</a:t>
            </a:r>
            <a:r>
              <a:rPr lang="fr-CA" dirty="0" smtClean="0"/>
              <a:t>fficacité </a:t>
            </a:r>
            <a:r>
              <a:rPr lang="fr-CA" dirty="0"/>
              <a:t>des Anticoagulants Oraux Directs en prévention </a:t>
            </a:r>
            <a:r>
              <a:rPr lang="fr-CA" dirty="0" smtClean="0"/>
              <a:t>2</a:t>
            </a:r>
            <a:r>
              <a:rPr lang="fr-CA" baseline="30000" dirty="0" smtClean="0"/>
              <a:t>e </a:t>
            </a:r>
            <a:r>
              <a:rPr lang="fr-CA" dirty="0" smtClean="0"/>
              <a:t>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comparatif à répartition aléatoire </a:t>
            </a:r>
            <a:r>
              <a:rPr lang="fr-CA" dirty="0" smtClean="0">
                <a:solidFill>
                  <a:srgbClr val="000000"/>
                </a:solidFill>
              </a:rPr>
              <a:t>(double </a:t>
            </a:r>
            <a:r>
              <a:rPr lang="fr-CA" dirty="0">
                <a:solidFill>
                  <a:srgbClr val="000000"/>
                </a:solidFill>
              </a:rPr>
              <a:t>insu).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Population </a:t>
            </a:r>
            <a:r>
              <a:rPr lang="fr-CA" dirty="0" smtClean="0">
                <a:solidFill>
                  <a:srgbClr val="000000"/>
                </a:solidFill>
              </a:rPr>
              <a:t>: 27 385 adultes avec MVAS stable (MCAS ou MVAP).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Intervention : </a:t>
            </a:r>
            <a:r>
              <a:rPr lang="fr-CA" dirty="0" err="1" smtClean="0">
                <a:solidFill>
                  <a:srgbClr val="000000"/>
                </a:solidFill>
              </a:rPr>
              <a:t>Rivaroxaban</a:t>
            </a:r>
            <a:r>
              <a:rPr lang="fr-CA" dirty="0" smtClean="0">
                <a:solidFill>
                  <a:srgbClr val="000000"/>
                </a:solidFill>
              </a:rPr>
              <a:t> 2,5 mg BID + AAS 100 mg DIE vs </a:t>
            </a:r>
            <a:r>
              <a:rPr lang="fr-CA" dirty="0" err="1" smtClean="0">
                <a:solidFill>
                  <a:srgbClr val="000000"/>
                </a:solidFill>
              </a:rPr>
              <a:t>rivaroxaban</a:t>
            </a:r>
            <a:r>
              <a:rPr lang="fr-CA" dirty="0" smtClean="0">
                <a:solidFill>
                  <a:srgbClr val="000000"/>
                </a:solidFill>
              </a:rPr>
              <a:t> 5 mg DIE (+ Placebo d’AAS)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Contrôle </a:t>
            </a:r>
            <a:r>
              <a:rPr lang="fr-CA" dirty="0" smtClean="0">
                <a:solidFill>
                  <a:srgbClr val="000000"/>
                </a:solidFill>
              </a:rPr>
              <a:t>: Aspirine 100 mg DIE (+ Placebo de Riva BID).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Objectifs : </a:t>
            </a:r>
            <a:r>
              <a:rPr lang="fr-CA" dirty="0" smtClean="0">
                <a:solidFill>
                  <a:srgbClr val="000000"/>
                </a:solidFill>
              </a:rPr>
              <a:t>issue primaire d’efficacité : combinaison </a:t>
            </a:r>
            <a:r>
              <a:rPr lang="fr-CA" dirty="0">
                <a:solidFill>
                  <a:srgbClr val="000000"/>
                </a:solidFill>
              </a:rPr>
              <a:t>de mortalité </a:t>
            </a:r>
            <a:r>
              <a:rPr lang="fr-CA" dirty="0" smtClean="0">
                <a:solidFill>
                  <a:srgbClr val="000000"/>
                </a:solidFill>
              </a:rPr>
              <a:t>CV, IM</a:t>
            </a: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dirty="0" smtClean="0">
                <a:solidFill>
                  <a:srgbClr val="000000"/>
                </a:solidFill>
              </a:rPr>
              <a:t>et AVC.</a:t>
            </a: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	</a:t>
            </a:r>
            <a:r>
              <a:rPr lang="fr-CA" dirty="0" smtClean="0">
                <a:solidFill>
                  <a:srgbClr val="000000"/>
                </a:solidFill>
              </a:rPr>
              <a:t>Issue </a:t>
            </a:r>
            <a:r>
              <a:rPr lang="fr-CA" dirty="0">
                <a:solidFill>
                  <a:srgbClr val="000000"/>
                </a:solidFill>
              </a:rPr>
              <a:t>primaire </a:t>
            </a:r>
            <a:r>
              <a:rPr lang="fr-CA" dirty="0" smtClean="0">
                <a:solidFill>
                  <a:srgbClr val="000000"/>
                </a:solidFill>
              </a:rPr>
              <a:t>d’innocuité : saignements majeurs (ISTH modifié).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: </a:t>
            </a:r>
            <a:r>
              <a:rPr lang="fr-CA" dirty="0" smtClean="0">
                <a:solidFill>
                  <a:srgbClr val="000000"/>
                </a:solidFill>
              </a:rPr>
              <a:t>23 mois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</a:t>
            </a:r>
            <a:r>
              <a:rPr lang="fr-CA" dirty="0" smtClean="0">
                <a:solidFill>
                  <a:srgbClr val="000000"/>
                </a:solidFill>
              </a:rPr>
              <a:t>= 99,8 %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</a:t>
            </a:r>
            <a:r>
              <a:rPr lang="fr-CA" dirty="0" smtClean="0">
                <a:solidFill>
                  <a:srgbClr val="000000"/>
                </a:solidFill>
              </a:rPr>
              <a:t>: 602 centres dans 33 pays (Canada, …)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</a:t>
            </a:r>
            <a:r>
              <a:rPr lang="fr-CA" dirty="0" smtClean="0">
                <a:solidFill>
                  <a:srgbClr val="000000"/>
                </a:solidFill>
              </a:rPr>
              <a:t>: Bayer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0"/>
            <a:ext cx="6118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0"/>
            <a:ext cx="6562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3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833987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696400" y="17728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n-lt"/>
              </a:rPr>
              <a:t>NNT = 78</a:t>
            </a:r>
          </a:p>
          <a:p>
            <a:r>
              <a:rPr lang="fr-FR" sz="1600" dirty="0" smtClean="0">
                <a:latin typeface="+mn-lt"/>
              </a:rPr>
              <a:t>(IC 95 %  52-148)</a:t>
            </a:r>
            <a:endParaRPr lang="fr-FR" sz="1600" dirty="0">
              <a:latin typeface="+mn-lt"/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5951984" y="2060848"/>
            <a:ext cx="936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84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1821</TotalTime>
  <Words>1114</Words>
  <Application>Microsoft Macintosh PowerPoint</Application>
  <PresentationFormat>Grand écran</PresentationFormat>
  <Paragraphs>112</Paragraphs>
  <Slides>23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ＭＳ Ｐゴシック</vt:lpstr>
      <vt:lpstr>Times</vt:lpstr>
      <vt:lpstr>FondFac-pale2009</vt:lpstr>
      <vt:lpstr>Rivaroxaban with or without Aspirin in Stable Cardiovascular Disease </vt:lpstr>
      <vt:lpstr>La question clinique</vt:lpstr>
      <vt:lpstr>Mise en situation</vt:lpstr>
      <vt:lpstr>Méthode</vt:lpstr>
      <vt:lpstr>Méthode</vt:lpstr>
      <vt:lpstr>Méthode</vt:lpstr>
      <vt:lpstr>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Critique</vt:lpstr>
      <vt:lpstr>Commentaires  (lettre, éditorial, consensus)</vt:lpstr>
      <vt:lpstr>Autres études de l’ESC 2017</vt:lpstr>
      <vt:lpstr>Autres études de l’ESC 2017</vt:lpstr>
      <vt:lpstr>Autres articles de juillet</vt:lpstr>
      <vt:lpstr>Autres articles d’août</vt:lpstr>
      <vt:lpstr>Autres articles d’août</vt:lpstr>
      <vt:lpstr>Guides de pratique du mois</vt:lpstr>
      <vt:lpstr>Présentation PowerPoint</vt:lpstr>
    </vt:vector>
  </TitlesOfParts>
  <Company>FMSS Université de Sherbrooke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Luc Lanthier</cp:lastModifiedBy>
  <cp:revision>190</cp:revision>
  <cp:lastPrinted>2016-05-19T00:31:48Z</cp:lastPrinted>
  <dcterms:created xsi:type="dcterms:W3CDTF">2014-05-27T15:07:23Z</dcterms:created>
  <dcterms:modified xsi:type="dcterms:W3CDTF">2017-09-12T01:03:18Z</dcterms:modified>
</cp:coreProperties>
</file>