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6" r:id="rId2"/>
    <p:sldId id="267" r:id="rId3"/>
    <p:sldId id="394" r:id="rId4"/>
    <p:sldId id="268" r:id="rId5"/>
    <p:sldId id="269" r:id="rId6"/>
    <p:sldId id="409" r:id="rId7"/>
    <p:sldId id="270" r:id="rId8"/>
    <p:sldId id="405" r:id="rId9"/>
    <p:sldId id="410" r:id="rId10"/>
    <p:sldId id="412" r:id="rId11"/>
    <p:sldId id="423" r:id="rId12"/>
    <p:sldId id="418" r:id="rId13"/>
    <p:sldId id="419" r:id="rId14"/>
    <p:sldId id="422" r:id="rId15"/>
    <p:sldId id="424" r:id="rId16"/>
    <p:sldId id="274" r:id="rId17"/>
    <p:sldId id="273" r:id="rId18"/>
    <p:sldId id="395" r:id="rId19"/>
    <p:sldId id="425" r:id="rId20"/>
    <p:sldId id="427" r:id="rId21"/>
    <p:sldId id="429" r:id="rId22"/>
    <p:sldId id="428" r:id="rId23"/>
    <p:sldId id="426" r:id="rId24"/>
    <p:sldId id="417" r:id="rId25"/>
    <p:sldId id="430" r:id="rId26"/>
    <p:sldId id="397" r:id="rId27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76" autoAdjust="0"/>
    <p:restoredTop sz="51791" autoAdjust="0"/>
  </p:normalViewPr>
  <p:slideViewPr>
    <p:cSldViewPr>
      <p:cViewPr varScale="1">
        <p:scale>
          <a:sx n="29" d="100"/>
          <a:sy n="29" d="100"/>
        </p:scale>
        <p:origin x="1248" y="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12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25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62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effectLst/>
              <a:latin typeface="Times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07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191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30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7333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860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6355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3217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285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5487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3839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8291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/>
          </a:p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69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06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04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376" y="908720"/>
            <a:ext cx="11233248" cy="1143000"/>
          </a:xfrm>
        </p:spPr>
        <p:txBody>
          <a:bodyPr/>
          <a:lstStyle/>
          <a:p>
            <a:r>
              <a:rPr lang="fr-FR" sz="3200" b="0" dirty="0" err="1">
                <a:solidFill>
                  <a:srgbClr val="000000"/>
                </a:solidFill>
              </a:rPr>
              <a:t>Baricitinib</a:t>
            </a:r>
            <a:r>
              <a:rPr lang="fr-FR" sz="3200" b="0" dirty="0">
                <a:solidFill>
                  <a:srgbClr val="000000"/>
                </a:solidFill>
              </a:rPr>
              <a:t> in patients </a:t>
            </a:r>
            <a:r>
              <a:rPr lang="fr-FR" sz="3200" b="0" dirty="0" err="1">
                <a:solidFill>
                  <a:srgbClr val="000000"/>
                </a:solidFill>
              </a:rPr>
              <a:t>admitted</a:t>
            </a:r>
            <a:r>
              <a:rPr lang="fr-FR" sz="3200" b="0" dirty="0">
                <a:solidFill>
                  <a:srgbClr val="000000"/>
                </a:solidFill>
              </a:rPr>
              <a:t> to </a:t>
            </a:r>
            <a:r>
              <a:rPr lang="fr-FR" sz="3200" b="0" dirty="0" err="1">
                <a:solidFill>
                  <a:srgbClr val="000000"/>
                </a:solidFill>
              </a:rPr>
              <a:t>hospital</a:t>
            </a:r>
            <a:r>
              <a:rPr lang="fr-FR" sz="3200" b="0" dirty="0">
                <a:solidFill>
                  <a:srgbClr val="000000"/>
                </a:solidFill>
              </a:rPr>
              <a:t> with COVID-19 (RECOVERY): a </a:t>
            </a:r>
            <a:r>
              <a:rPr lang="fr-FR" sz="3200" b="0" dirty="0" err="1">
                <a:solidFill>
                  <a:srgbClr val="000000"/>
                </a:solidFill>
              </a:rPr>
              <a:t>randomised</a:t>
            </a:r>
            <a:r>
              <a:rPr lang="fr-FR" sz="3200" b="0" dirty="0">
                <a:solidFill>
                  <a:srgbClr val="000000"/>
                </a:solidFill>
              </a:rPr>
              <a:t>, </a:t>
            </a:r>
            <a:r>
              <a:rPr lang="fr-FR" sz="3200" b="0" dirty="0" err="1">
                <a:solidFill>
                  <a:srgbClr val="000000"/>
                </a:solidFill>
              </a:rPr>
              <a:t>controlled</a:t>
            </a:r>
            <a:r>
              <a:rPr lang="fr-FR" sz="3200" b="0" dirty="0">
                <a:solidFill>
                  <a:srgbClr val="000000"/>
                </a:solidFill>
              </a:rPr>
              <a:t>, open-label, </a:t>
            </a:r>
            <a:r>
              <a:rPr lang="fr-FR" sz="3200" b="0" dirty="0" err="1">
                <a:solidFill>
                  <a:srgbClr val="000000"/>
                </a:solidFill>
              </a:rPr>
              <a:t>platform</a:t>
            </a:r>
            <a:r>
              <a:rPr lang="fr-FR" sz="3200" b="0" dirty="0">
                <a:solidFill>
                  <a:srgbClr val="000000"/>
                </a:solidFill>
              </a:rPr>
              <a:t> trial and </a:t>
            </a:r>
            <a:r>
              <a:rPr lang="fr-FR" sz="3200" b="0" dirty="0" err="1">
                <a:solidFill>
                  <a:srgbClr val="000000"/>
                </a:solidFill>
              </a:rPr>
              <a:t>updated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meta-analysis</a:t>
            </a:r>
            <a:endParaRPr lang="fr-FR" sz="3200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sz="2800" dirty="0">
                <a:solidFill>
                  <a:srgbClr val="000000"/>
                </a:solidFill>
              </a:rPr>
              <a:t>The RECOVERY Collaborative Group</a:t>
            </a: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hu-HU" dirty="0" err="1">
                <a:solidFill>
                  <a:srgbClr val="000000"/>
                </a:solidFill>
              </a:rPr>
              <a:t>Lancet</a:t>
            </a:r>
            <a:r>
              <a:rPr lang="hu-HU" b="1" i="1" dirty="0">
                <a:solidFill>
                  <a:srgbClr val="000000"/>
                </a:solidFill>
              </a:rPr>
              <a:t> </a:t>
            </a:r>
            <a:r>
              <a:rPr lang="hu-HU" dirty="0">
                <a:solidFill>
                  <a:srgbClr val="000000"/>
                </a:solidFill>
              </a:rPr>
              <a:t>2022;400:359-68. </a:t>
            </a:r>
          </a:p>
        </p:txBody>
      </p:sp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77428"/>
            <a:ext cx="59817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4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533400"/>
            <a:ext cx="98298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8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48179"/>
            <a:ext cx="5976664" cy="63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7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Sous-groupes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61" y="1363332"/>
            <a:ext cx="7725878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Méta-analyse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8" y="1338263"/>
            <a:ext cx="11206244" cy="52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0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E9364ECF-11B5-D024-7461-A4D5BF90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400050"/>
            <a:ext cx="97059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1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Conclusion des 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les patients hospitalisés pour la COVID-19, le </a:t>
            </a:r>
            <a:r>
              <a:rPr lang="fr-CA" dirty="0" err="1">
                <a:solidFill>
                  <a:srgbClr val="000000"/>
                </a:solidFill>
              </a:rPr>
              <a:t>baricitinib</a:t>
            </a:r>
            <a:r>
              <a:rPr lang="fr-CA" dirty="0">
                <a:solidFill>
                  <a:srgbClr val="000000"/>
                </a:solidFill>
              </a:rPr>
              <a:t> a réduit le risque de mortalité, mais d’une ampleur inférieure à celle suggérée par les essais cliniques précédents. Les données disponibles à ce jour suggèrent que les inhibiteurs du JAK (principalement le </a:t>
            </a:r>
            <a:r>
              <a:rPr lang="fr-CA" dirty="0" err="1">
                <a:solidFill>
                  <a:srgbClr val="000000"/>
                </a:solidFill>
              </a:rPr>
              <a:t>baricitinib</a:t>
            </a:r>
            <a:r>
              <a:rPr lang="fr-CA" dirty="0">
                <a:solidFill>
                  <a:srgbClr val="000000"/>
                </a:solidFill>
              </a:rPr>
              <a:t>) réduisent la mortalité chez les patients hospitalisés pour la COVID-19 d’environ un cinquième.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Forces : </a:t>
            </a:r>
          </a:p>
          <a:p>
            <a:pPr>
              <a:buNone/>
            </a:pPr>
            <a:endParaRPr lang="fr-CA" sz="3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Limitations :</a:t>
            </a: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Implications cliniques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0"/>
            <a:ext cx="9303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0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les sujets hospitalisés pour COVID-19, est-ce que le </a:t>
            </a:r>
            <a:r>
              <a:rPr lang="fr-CA" dirty="0" err="1">
                <a:solidFill>
                  <a:srgbClr val="000000"/>
                </a:solidFill>
              </a:rPr>
              <a:t>baricitinib</a:t>
            </a:r>
            <a:r>
              <a:rPr lang="fr-CA" dirty="0">
                <a:solidFill>
                  <a:srgbClr val="000000"/>
                </a:solidFill>
              </a:rPr>
              <a:t>, un inhibiteur Janus kinase, diminue la mortalité à 28 jours comparativement au traitement standard tout en étant sécuritaire ? </a:t>
            </a: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533400"/>
            <a:ext cx="109347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1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905000"/>
            <a:ext cx="11061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03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63500"/>
            <a:ext cx="109855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11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340768"/>
            <a:ext cx="11278188" cy="5397419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NIH 2022/08/08</a:t>
            </a:r>
          </a:p>
        </p:txBody>
      </p:sp>
    </p:spTree>
    <p:extLst>
      <p:ext uri="{BB962C8B-B14F-4D97-AF65-F5344CB8AC3E}">
        <p14:creationId xmlns:p14="http://schemas.microsoft.com/office/powerpoint/2010/main" val="2140038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Papi</a:t>
            </a:r>
            <a:r>
              <a:rPr lang="en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A, </a:t>
            </a:r>
            <a:r>
              <a:rPr lang="en-CA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Chipps</a:t>
            </a:r>
            <a:r>
              <a:rPr lang="en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BE, Beasley R, </a:t>
            </a:r>
            <a:r>
              <a:rPr lang="en-CA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Panettieri</a:t>
            </a:r>
            <a:r>
              <a:rPr lang="en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RA, Jr., Israel E, Cooper M, et al. Albuterol-Budesonide Fixed-Dose Combination Rescue Inhaler for Asthma. N </a:t>
            </a:r>
            <a:r>
              <a:rPr lang="en-CA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Engl</a:t>
            </a:r>
            <a:r>
              <a:rPr lang="en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 Med. 2022;386(22):2071-83. </a:t>
            </a:r>
            <a:r>
              <a:rPr lang="fr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fr-CA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Zimmermann T, du </a:t>
            </a:r>
            <a:r>
              <a:rPr lang="fr-FR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Fay</a:t>
            </a:r>
            <a:r>
              <a:rPr lang="fr-FR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de </a:t>
            </a:r>
            <a:r>
              <a:rPr lang="fr-FR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Lavallaz</a:t>
            </a:r>
            <a:r>
              <a:rPr lang="fr-FR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J, </a:t>
            </a:r>
            <a:r>
              <a:rPr lang="fr-FR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Nestelberger</a:t>
            </a:r>
            <a:r>
              <a:rPr lang="fr-FR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T, </a:t>
            </a:r>
            <a:r>
              <a:rPr lang="fr-FR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Gualandro</a:t>
            </a:r>
            <a:r>
              <a:rPr lang="fr-FR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DM, Lopez-Ayala P, </a:t>
            </a:r>
            <a:r>
              <a:rPr lang="fr-FR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Badertscher</a:t>
            </a:r>
            <a:r>
              <a:rPr lang="fr-FR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P, et al. </a:t>
            </a:r>
            <a:r>
              <a:rPr lang="en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International Validation of the Canadian Syncope Risk Score : A Cohort Study. Ann Intern Med. 2022;175(6):783-94.  </a:t>
            </a:r>
            <a:endParaRPr lang="fr-CA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Lamontagne F, Masse MH, Menard J, Sprague S, Pinto R, Heyland DK, et al. Intravenous Vitamin C in Adults with Sepsis in the Intensive Care Unit. N </a:t>
            </a:r>
            <a:r>
              <a:rPr lang="en-CA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Engl</a:t>
            </a:r>
            <a:r>
              <a:rPr lang="en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 Med. 2022;386(25):2387-98.  </a:t>
            </a:r>
            <a:endParaRPr lang="fr-CA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Chen T, </a:t>
            </a:r>
            <a:r>
              <a:rPr lang="fr-CA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Shao</a:t>
            </a:r>
            <a:r>
              <a:rPr lang="fr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F, Chen K, Wang Y, Wu Z, Wang Y, et al. </a:t>
            </a:r>
            <a:r>
              <a:rPr lang="en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Time to Clinical Benefit of Intensive Blood Pressure Lowering in Patients 60 Years and Older With Hypertension: A Secondary Analysis of Randomized Clinical Trials. JAMA Intern Med. 2022;182(6):660-7.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</a:rPr>
              <a:t> 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54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LeBoff</a:t>
            </a:r>
            <a:r>
              <a:rPr lang="en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MS, Chou SH, Ratliff KA, Cook NR, Khurana B, Kim E, et al. Supplemental Vitamin D and Incident Fractures in Midlife and Older Adults. N </a:t>
            </a:r>
            <a:r>
              <a:rPr lang="en-CA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Engl</a:t>
            </a:r>
            <a:r>
              <a:rPr lang="en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 Med. 2022;387(4):299-309.  </a:t>
            </a:r>
            <a:endParaRPr lang="fr-CA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Jastreboff</a:t>
            </a:r>
            <a:r>
              <a:rPr lang="en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AM, </a:t>
            </a:r>
            <a:r>
              <a:rPr lang="en-CA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Aronne</a:t>
            </a:r>
            <a:r>
              <a:rPr lang="en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LJ, Ahmad NN, Wharton S, Connery L, Alves B, et al. </a:t>
            </a:r>
            <a:r>
              <a:rPr lang="en-CA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Tirzepatide</a:t>
            </a:r>
            <a:r>
              <a:rPr lang="en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Once Weekly for the Treatment of Obesity. N </a:t>
            </a:r>
            <a:r>
              <a:rPr lang="en-CA" sz="24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Engl</a:t>
            </a:r>
            <a:r>
              <a:rPr lang="en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 Med. 2022;387(3):205-16.  </a:t>
            </a:r>
            <a:endParaRPr lang="fr-CA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4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Kim B-K, Hong S-J, Lee Y-J, Hong SJ, Yun KH, Hong B-K, et al. Long-term efficacy and safety of moderate-intensity statin with ezetimibe combination therapy versus high-intensity statin monotherapy in patients with atherosclerotic cardiovascular disease (RACING): a randomised, open-label, non-inferiority trial. Lancet. 2022;400(10349):380-90.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</a:rPr>
              <a:t> 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33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Guides </a:t>
            </a:r>
            <a:r>
              <a:rPr lang="fr-FR" b="0">
                <a:solidFill>
                  <a:srgbClr val="000000"/>
                </a:solidFill>
              </a:rPr>
              <a:t>de pratique récents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Macdonald DB, Hurrell CD, Costa AF, McInnes MDF, O'Malley M, Barrett BJ, et al. </a:t>
            </a: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Canadian Association of Radiologists Guidance on Contrast-Associated Acute Kidney Injury. Can J Kidney Health Dis. 2022;9:20543581221097455.  </a:t>
            </a:r>
            <a:endParaRPr lang="fr-CA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Greenberg SM, </a:t>
            </a:r>
            <a:r>
              <a:rPr lang="en-CA" sz="18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Ziai</a:t>
            </a: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WC, </a:t>
            </a:r>
            <a:r>
              <a:rPr lang="en-CA" sz="18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Cordonnier</a:t>
            </a: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C, </a:t>
            </a:r>
            <a:r>
              <a:rPr lang="en-CA" sz="18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Dowlatshahi</a:t>
            </a: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D, Francis B, Goldstein JN, et al. 2022 Guideline for the Management of Patients With Spontaneous Intracerebral Hemorrhage: A Guideline From the American Heart Association/American Stroke Association. Stroke. 2022;53(7):e282-e361.  </a:t>
            </a:r>
            <a:endParaRPr lang="fr-CA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Stanojevic</a:t>
            </a: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S, Kaminsky DA, Miller MR, Thompson B, </a:t>
            </a:r>
            <a:r>
              <a:rPr lang="en-CA" sz="18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Aliverti</a:t>
            </a: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A, </a:t>
            </a:r>
            <a:r>
              <a:rPr lang="en-CA" sz="18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Barjaktarevic</a:t>
            </a: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I, et al. ERS/ATS technical standard on interpretive strategies for routine lung function tests. </a:t>
            </a:r>
            <a:r>
              <a:rPr lang="en-CA" sz="18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Eur</a:t>
            </a: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Respir J. 2022;60(1). </a:t>
            </a:r>
            <a:r>
              <a:rPr lang="en-CA" sz="18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Epub</a:t>
            </a: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2021/12/25. </a:t>
            </a:r>
            <a:r>
              <a:rPr lang="en-CA" sz="18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doi</a:t>
            </a: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10.1183/13993003.01499-2021.  </a:t>
            </a:r>
            <a:endParaRPr lang="fr-CA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Chang L, Sultan S, </a:t>
            </a:r>
            <a:r>
              <a:rPr lang="en-CA" sz="18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Lembo</a:t>
            </a: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A, Verne GN, Smalley W, </a:t>
            </a:r>
            <a:r>
              <a:rPr lang="en-CA" sz="18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Heidelbaugh</a:t>
            </a: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JJ. AGA Clinical Practice Guideline on the Pharmacological Management of Irritable Bowel Syndrome With Constipation. Gastroenterology. 2022;163(1):118-36.  </a:t>
            </a:r>
            <a:endParaRPr lang="fr-CA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Lembo</a:t>
            </a: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A, Sultan S, Chang L, </a:t>
            </a:r>
            <a:r>
              <a:rPr lang="en-CA" sz="18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Heidelbaugh</a:t>
            </a: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JJ, Smalley W, Verne GN. AGA Clinical Practice Guideline on the Pharmacological Management of Irritable Bowel Syndrome With Diarrhea. Gastroenterology. 2022;163(1):137-51.  </a:t>
            </a:r>
            <a:endParaRPr lang="fr-CA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European Association for the Study of the Liver. EASL Clinical Practice Guidelines on haemochromatosis. J Hepatol. 2022;77(2):479-502. 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3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Mise en 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Devis : essai clinique randomisé ouvert avec groupe témoin actif.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P</a:t>
            </a:r>
            <a:r>
              <a:rPr lang="fr-CA" dirty="0">
                <a:solidFill>
                  <a:srgbClr val="000000"/>
                </a:solidFill>
              </a:rPr>
              <a:t>opulation : 8156 patients de 2 ans et plus avec COVID-19 confirmée ou suspectée nécessitant une hospitalisation, sans contre-indication.</a:t>
            </a:r>
            <a:endParaRPr lang="en-US" dirty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I</a:t>
            </a:r>
            <a:r>
              <a:rPr lang="fr-CA" dirty="0">
                <a:solidFill>
                  <a:srgbClr val="000000"/>
                </a:solidFill>
              </a:rPr>
              <a:t>ntervention : </a:t>
            </a:r>
            <a:r>
              <a:rPr lang="fr-CA" dirty="0" err="1">
                <a:solidFill>
                  <a:srgbClr val="000000"/>
                </a:solidFill>
              </a:rPr>
              <a:t>Baricitinib</a:t>
            </a:r>
            <a:r>
              <a:rPr lang="fr-CA" dirty="0">
                <a:solidFill>
                  <a:srgbClr val="000000"/>
                </a:solidFill>
              </a:rPr>
              <a:t> + traitements standards. 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C</a:t>
            </a:r>
            <a:r>
              <a:rPr lang="fr-CA" dirty="0">
                <a:solidFill>
                  <a:srgbClr val="000000"/>
                </a:solidFill>
              </a:rPr>
              <a:t>omparateur : traitements standards (pas de placébo).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O</a:t>
            </a:r>
            <a:r>
              <a:rPr lang="fr-CA" dirty="0">
                <a:solidFill>
                  <a:srgbClr val="000000"/>
                </a:solidFill>
              </a:rPr>
              <a:t>bjectifs : critère de jugement principal (issue primaire) : mortalité toute cause à 28 jours (avec analyse à 6 mois prévue).</a:t>
            </a: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Statistiques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: 28 jours post-randomisation.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des patients = 99%.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Sites : 159 organisations de santé au Royaume-Uni.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Financement : subventionné par le Conseil de recherches médicales et l’Institut national de recherche en santé et d’autres organismes anglais.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Flot des participants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5" y="216718"/>
            <a:ext cx="7718771" cy="63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Caractéristiques des patients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528564" y="0"/>
            <a:ext cx="35441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pitchFamily="-65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0"/>
            <a:ext cx="2522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65751"/>
      </p:ext>
    </p:extLst>
  </p:cSld>
  <p:clrMapOvr>
    <a:masterClrMapping/>
  </p:clrMapOvr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661BB95E97D6429370B67B99AD00F3" ma:contentTypeVersion="16" ma:contentTypeDescription="Crée un document." ma:contentTypeScope="" ma:versionID="29b23b03bbee0fc1c3a08cffb0bb0758">
  <xsd:schema xmlns:xsd="http://www.w3.org/2001/XMLSchema" xmlns:xs="http://www.w3.org/2001/XMLSchema" xmlns:p="http://schemas.microsoft.com/office/2006/metadata/properties" xmlns:ns2="02fb9d1d-0127-42b8-b8c4-4133a9490e9b" xmlns:ns3="901a8e44-2aef-4797-ad74-313c72b8a2bb" targetNamespace="http://schemas.microsoft.com/office/2006/metadata/properties" ma:root="true" ma:fieldsID="eb597ce4ca4fd94b898e275f0b34be3f" ns2:_="" ns3:_="">
    <xsd:import namespace="02fb9d1d-0127-42b8-b8c4-4133a9490e9b"/>
    <xsd:import namespace="901a8e44-2aef-4797-ad74-313c72b8a2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b9d1d-0127-42b8-b8c4-4133a9490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a8e44-2aef-4797-ad74-313c72b8a2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80344f-df3a-421a-b768-828ad84b63a4}" ma:internalName="TaxCatchAll" ma:showField="CatchAllData" ma:web="901a8e44-2aef-4797-ad74-313c72b8a2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fb9d1d-0127-42b8-b8c4-4133a9490e9b">
      <Terms xmlns="http://schemas.microsoft.com/office/infopath/2007/PartnerControls"/>
    </lcf76f155ced4ddcb4097134ff3c332f>
    <TaxCatchAll xmlns="901a8e44-2aef-4797-ad74-313c72b8a2bb" xsi:nil="true"/>
  </documentManagement>
</p:properties>
</file>

<file path=customXml/itemProps1.xml><?xml version="1.0" encoding="utf-8"?>
<ds:datastoreItem xmlns:ds="http://schemas.openxmlformats.org/officeDocument/2006/customXml" ds:itemID="{7C072903-AA19-42C7-A29E-F6C790EFC797}"/>
</file>

<file path=customXml/itemProps2.xml><?xml version="1.0" encoding="utf-8"?>
<ds:datastoreItem xmlns:ds="http://schemas.openxmlformats.org/officeDocument/2006/customXml" ds:itemID="{15C4D5F2-DDF4-4BC0-A85A-E6551200F4C2}"/>
</file>

<file path=customXml/itemProps3.xml><?xml version="1.0" encoding="utf-8"?>
<ds:datastoreItem xmlns:ds="http://schemas.openxmlformats.org/officeDocument/2006/customXml" ds:itemID="{A53E2016-6B4C-4E53-A552-6324EEEECEF9}"/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872</Words>
  <Application>Microsoft Office PowerPoint</Application>
  <PresentationFormat>Grand écran</PresentationFormat>
  <Paragraphs>90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</vt:lpstr>
      <vt:lpstr>FondFac-pale2009</vt:lpstr>
      <vt:lpstr>Baricitinib in patients admitted to hospital with COVID-19 (RECOVERY): a randomised, controlled, open-label, platform trial and updated meta-analysis</vt:lpstr>
      <vt:lpstr>La question clinique</vt:lpstr>
      <vt:lpstr>Mise en contexte</vt:lpstr>
      <vt:lpstr>Méthode</vt:lpstr>
      <vt:lpstr>Méthode</vt:lpstr>
      <vt:lpstr>Statistiques</vt:lpstr>
      <vt:lpstr>Contexte</vt:lpstr>
      <vt:lpstr>Flot des participants</vt:lpstr>
      <vt:lpstr>Caractéristiques des patients</vt:lpstr>
      <vt:lpstr>Résultats</vt:lpstr>
      <vt:lpstr>Présentation PowerPoint</vt:lpstr>
      <vt:lpstr>Présentation PowerPoint</vt:lpstr>
      <vt:lpstr>Sous-groupes</vt:lpstr>
      <vt:lpstr>Méta-analyse</vt:lpstr>
      <vt:lpstr>Présentation PowerPoint</vt:lpstr>
      <vt:lpstr>Conclusion des auteurs</vt:lpstr>
      <vt:lpstr>Critique</vt:lpstr>
      <vt:lpstr>Implications cliniques</vt:lpstr>
      <vt:lpstr>Présentation PowerPoint</vt:lpstr>
      <vt:lpstr>Présentation PowerPoint</vt:lpstr>
      <vt:lpstr>Présentation PowerPoint</vt:lpstr>
      <vt:lpstr>Présentation PowerPoint</vt:lpstr>
      <vt:lpstr>NIH 2022/08/08</vt:lpstr>
      <vt:lpstr>Autres articles récents</vt:lpstr>
      <vt:lpstr>Autres articles récents</vt:lpstr>
      <vt:lpstr>Guides de pratique récents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clinique</dc:title>
  <dc:creator>Luc Lanthier</dc:creator>
  <cp:lastModifiedBy>Nancy Péloquin</cp:lastModifiedBy>
  <cp:revision>90</cp:revision>
  <dcterms:created xsi:type="dcterms:W3CDTF">2020-07-31T19:30:09Z</dcterms:created>
  <dcterms:modified xsi:type="dcterms:W3CDTF">2022-08-22T18:37:26Z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0x0101004D661BB95E97D6429370B67B99AD00F3</vt:lpwstr>
  </property>
</Properties>
</file>