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31" r:id="rId2"/>
    <p:sldId id="632" r:id="rId3"/>
    <p:sldId id="394" r:id="rId4"/>
    <p:sldId id="268" r:id="rId5"/>
    <p:sldId id="269" r:id="rId6"/>
    <p:sldId id="633" r:id="rId7"/>
    <p:sldId id="409" r:id="rId8"/>
    <p:sldId id="270" r:id="rId9"/>
    <p:sldId id="271" r:id="rId10"/>
    <p:sldId id="405" r:id="rId11"/>
    <p:sldId id="647" r:id="rId12"/>
    <p:sldId id="650" r:id="rId13"/>
    <p:sldId id="649" r:id="rId14"/>
    <p:sldId id="274" r:id="rId15"/>
    <p:sldId id="638" r:id="rId16"/>
    <p:sldId id="273" r:id="rId17"/>
    <p:sldId id="395" r:id="rId18"/>
    <p:sldId id="396" r:id="rId19"/>
    <p:sldId id="397" r:id="rId20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3ECA6-0AFC-4FB1-8E48-920AAE7A99B7}" v="40" dt="2022-05-16T18:29:00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4763" autoAdjust="0"/>
  </p:normalViewPr>
  <p:slideViewPr>
    <p:cSldViewPr>
      <p:cViewPr varScale="1">
        <p:scale>
          <a:sx n="79" d="100"/>
          <a:sy n="79" d="100"/>
        </p:scale>
        <p:origin x="133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15376FA8-BEB1-4E9E-AD3B-2DB3446F6BBD}"/>
    <pc:docChg chg="delSld modSld">
      <pc:chgData name="Luc Lanthier" userId="12cd4454-394f-4197-a3cc-7e41fb7c9215" providerId="ADAL" clId="{15376FA8-BEB1-4E9E-AD3B-2DB3446F6BBD}" dt="2022-05-17T12:16:52.552" v="20" actId="47"/>
      <pc:docMkLst>
        <pc:docMk/>
      </pc:docMkLst>
      <pc:sldChg chg="del">
        <pc:chgData name="Luc Lanthier" userId="12cd4454-394f-4197-a3cc-7e41fb7c9215" providerId="ADAL" clId="{15376FA8-BEB1-4E9E-AD3B-2DB3446F6BBD}" dt="2022-05-17T12:15:55.867" v="1" actId="4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15376FA8-BEB1-4E9E-AD3B-2DB3446F6BBD}" dt="2022-05-17T12:16:06.265" v="4" actId="6549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15376FA8-BEB1-4E9E-AD3B-2DB3446F6BBD}" dt="2022-05-17T12:16:08.856" v="5" actId="6549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15376FA8-BEB1-4E9E-AD3B-2DB3446F6BBD}" dt="2022-05-17T12:16:19.261" v="8" actId="6549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15376FA8-BEB1-4E9E-AD3B-2DB3446F6BBD}" dt="2022-05-17T12:16:21.811" v="9" actId="6549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15376FA8-BEB1-4E9E-AD3B-2DB3446F6BBD}" dt="2022-05-17T12:16:41.923" v="15" actId="6549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15376FA8-BEB1-4E9E-AD3B-2DB3446F6BBD}" dt="2022-05-17T12:16:37.272" v="14" actId="6549"/>
        <pc:sldMkLst>
          <pc:docMk/>
          <pc:sldMk cId="1075346554" sldId="274"/>
        </pc:sldMkLst>
      </pc:sldChg>
      <pc:sldChg chg="modNotesTx">
        <pc:chgData name="Luc Lanthier" userId="12cd4454-394f-4197-a3cc-7e41fb7c9215" providerId="ADAL" clId="{15376FA8-BEB1-4E9E-AD3B-2DB3446F6BBD}" dt="2022-05-17T12:16:03.225" v="3" actId="6549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15376FA8-BEB1-4E9E-AD3B-2DB3446F6BBD}" dt="2022-05-17T12:16:44.345" v="16" actId="6549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15376FA8-BEB1-4E9E-AD3B-2DB3446F6BBD}" dt="2022-05-17T12:16:47.385" v="17" actId="6549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15376FA8-BEB1-4E9E-AD3B-2DB3446F6BBD}" dt="2022-05-17T12:16:49.674" v="18" actId="6549"/>
        <pc:sldMkLst>
          <pc:docMk/>
          <pc:sldMk cId="2720338359" sldId="397"/>
        </pc:sldMkLst>
      </pc:sldChg>
      <pc:sldChg chg="del">
        <pc:chgData name="Luc Lanthier" userId="12cd4454-394f-4197-a3cc-7e41fb7c9215" providerId="ADAL" clId="{15376FA8-BEB1-4E9E-AD3B-2DB3446F6BBD}" dt="2022-05-17T12:15:53.912" v="0" actId="4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15376FA8-BEB1-4E9E-AD3B-2DB3446F6BBD}" dt="2022-05-17T12:16:25.541" v="10" actId="6549"/>
        <pc:sldMkLst>
          <pc:docMk/>
          <pc:sldMk cId="813353467" sldId="405"/>
        </pc:sldMkLst>
      </pc:sldChg>
      <pc:sldChg chg="del">
        <pc:chgData name="Luc Lanthier" userId="12cd4454-394f-4197-a3cc-7e41fb7c9215" providerId="ADAL" clId="{15376FA8-BEB1-4E9E-AD3B-2DB3446F6BBD}" dt="2022-05-17T12:16:52.066" v="19" actId="47"/>
        <pc:sldMkLst>
          <pc:docMk/>
          <pc:sldMk cId="2011085111" sldId="407"/>
        </pc:sldMkLst>
      </pc:sldChg>
      <pc:sldChg chg="del">
        <pc:chgData name="Luc Lanthier" userId="12cd4454-394f-4197-a3cc-7e41fb7c9215" providerId="ADAL" clId="{15376FA8-BEB1-4E9E-AD3B-2DB3446F6BBD}" dt="2022-05-17T12:16:52.552" v="20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15376FA8-BEB1-4E9E-AD3B-2DB3446F6BBD}" dt="2022-05-17T12:16:16.318" v="7" actId="6549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15376FA8-BEB1-4E9E-AD3B-2DB3446F6BBD}" dt="2022-05-17T12:15:58.311" v="2" actId="6549"/>
        <pc:sldMkLst>
          <pc:docMk/>
          <pc:sldMk cId="3916171173" sldId="631"/>
        </pc:sldMkLst>
      </pc:sldChg>
      <pc:sldChg chg="modNotesTx">
        <pc:chgData name="Luc Lanthier" userId="12cd4454-394f-4197-a3cc-7e41fb7c9215" providerId="ADAL" clId="{15376FA8-BEB1-4E9E-AD3B-2DB3446F6BBD}" dt="2022-05-17T12:16:11.388" v="6" actId="6549"/>
        <pc:sldMkLst>
          <pc:docMk/>
          <pc:sldMk cId="2950352316" sldId="633"/>
        </pc:sldMkLst>
      </pc:sldChg>
      <pc:sldChg chg="modNotesTx">
        <pc:chgData name="Luc Lanthier" userId="12cd4454-394f-4197-a3cc-7e41fb7c9215" providerId="ADAL" clId="{15376FA8-BEB1-4E9E-AD3B-2DB3446F6BBD}" dt="2022-05-17T12:16:28.782" v="11" actId="6549"/>
        <pc:sldMkLst>
          <pc:docMk/>
          <pc:sldMk cId="1461414472" sldId="647"/>
        </pc:sldMkLst>
      </pc:sldChg>
      <pc:sldChg chg="modNotesTx">
        <pc:chgData name="Luc Lanthier" userId="12cd4454-394f-4197-a3cc-7e41fb7c9215" providerId="ADAL" clId="{15376FA8-BEB1-4E9E-AD3B-2DB3446F6BBD}" dt="2022-05-17T12:16:34.491" v="13" actId="6549"/>
        <pc:sldMkLst>
          <pc:docMk/>
          <pc:sldMk cId="2130485974" sldId="649"/>
        </pc:sldMkLst>
      </pc:sldChg>
      <pc:sldChg chg="modNotesTx">
        <pc:chgData name="Luc Lanthier" userId="12cd4454-394f-4197-a3cc-7e41fb7c9215" providerId="ADAL" clId="{15376FA8-BEB1-4E9E-AD3B-2DB3446F6BBD}" dt="2022-05-17T12:16:31.473" v="12" actId="6549"/>
        <pc:sldMkLst>
          <pc:docMk/>
          <pc:sldMk cId="1752924722" sldId="6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6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6842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599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1017224" cy="11430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</a:rPr>
              <a:t>Tranexamic Acid in Patients Undergoing Noncardiac Surgery</a:t>
            </a:r>
            <a:endParaRPr lang="fr-FR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b="0" i="0" dirty="0">
                <a:solidFill>
                  <a:srgbClr val="212121"/>
                </a:solidFill>
                <a:effectLst/>
              </a:rPr>
              <a:t>Devereaux PJ, </a:t>
            </a:r>
            <a:r>
              <a:rPr lang="fr-CA" sz="2800" b="0" i="0" dirty="0" err="1">
                <a:solidFill>
                  <a:srgbClr val="212121"/>
                </a:solidFill>
                <a:effectLst/>
              </a:rPr>
              <a:t>Marcucci</a:t>
            </a:r>
            <a:r>
              <a:rPr lang="fr-CA" sz="2800" b="0" i="0" dirty="0">
                <a:solidFill>
                  <a:srgbClr val="212121"/>
                </a:solidFill>
                <a:effectLst/>
              </a:rPr>
              <a:t> M, </a:t>
            </a:r>
            <a:r>
              <a:rPr lang="fr-CA" sz="2800" b="0" i="0" dirty="0" err="1">
                <a:solidFill>
                  <a:srgbClr val="212121"/>
                </a:solidFill>
                <a:effectLst/>
              </a:rPr>
              <a:t>Painter</a:t>
            </a:r>
            <a:r>
              <a:rPr lang="fr-CA" sz="2800" b="0" i="0" dirty="0">
                <a:solidFill>
                  <a:srgbClr val="212121"/>
                </a:solidFill>
                <a:effectLst/>
              </a:rPr>
              <a:t> TW </a:t>
            </a:r>
            <a:r>
              <a:rPr lang="fr-CA" sz="2800" dirty="0">
                <a:solidFill>
                  <a:srgbClr val="000000"/>
                </a:solidFill>
              </a:rPr>
              <a:t>et coll.</a:t>
            </a:r>
          </a:p>
          <a:p>
            <a:pPr algn="ctr">
              <a:buNone/>
            </a:pPr>
            <a:endParaRPr lang="fr-CA" sz="2800" b="1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sz="2800" b="1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sz="2800" b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000000"/>
                </a:solidFill>
              </a:rPr>
              <a:t>N Engl J Med. </a:t>
            </a:r>
            <a:r>
              <a:rPr lang="en-CA" dirty="0">
                <a:solidFill>
                  <a:srgbClr val="000000"/>
                </a:solidFill>
              </a:rPr>
              <a:t>2022. </a:t>
            </a:r>
            <a:r>
              <a:rPr lang="fr-CA" dirty="0">
                <a:solidFill>
                  <a:srgbClr val="000000"/>
                </a:solidFill>
              </a:rPr>
              <a:t>DOI: 10.1056/NEJMoa2201171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0"/>
            <a:ext cx="3963056" cy="6021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20" y="6079087"/>
            <a:ext cx="3977276" cy="6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44146" y="1338263"/>
            <a:ext cx="8919054" cy="6230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3" y="1191042"/>
            <a:ext cx="9169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3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381000"/>
            <a:ext cx="7823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Sous-groupes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9195"/>
            <a:ext cx="569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à risque subissant une chirurgie non cardiaque, l’incidence de saignement était significativement plus faible avec l’acide tranexamique qu’avec le placebo. Toutefois la non-infériorité de l’acide tranexamique concernant l’innocuité cardiovasculaire n’a pas été établie.</a:t>
            </a:r>
          </a:p>
        </p:txBody>
      </p:sp>
    </p:spTree>
    <p:extLst>
      <p:ext uri="{BB962C8B-B14F-4D97-AF65-F5344CB8AC3E}">
        <p14:creationId xmlns:p14="http://schemas.microsoft.com/office/powerpoint/2010/main" val="171369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Banovic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Putnik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Penicka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Doros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G, Deja MA,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Kockova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R, et al. Aortic Valve Replacement Versus Conservative Treatment in Asymptomatic Severe Aortic Stenosis: The AVATAR Trial. Circulation. 2022;145(9):648-58.  </a:t>
            </a:r>
          </a:p>
          <a:p>
            <a:pPr marL="0" indent="0">
              <a:buNone/>
            </a:pPr>
            <a:endParaRPr lang="fr-CA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Finfer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S, Micallef S, Hammond N, Navarra L,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Bellomo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Billot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L, et al. Balanced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Multielectrolyte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Solution versus Saline in Critically Ill Adults. 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Engl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 Med. 2022;386(9):815-26. </a:t>
            </a:r>
            <a:endParaRPr lang="fr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Piccini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JP, Caso V, Connolly SJ, Fox KAA,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Oldgren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J, Jones WS, et al. Safety of the oral factor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XIa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inhibitor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asundexian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compared with apixaban in patients with atrial fibrillation (PACIFIC-AF):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multicentre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randomised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double-blind, double-dummy, dose-finding phase 2 study. Lancet. 2022;399(10333):1383-90.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Campbell JR, Pease C, Daley P, Pai M, Menzies D. Chapter 4: Diagnosis of tuberculosis infection. Canadian Journal of Respiratory, Critical Care, and Sleep Medicine. 2022;6(sup1):49-65. </a:t>
            </a: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Johnston JC, Cooper R, Menzies D. Chapter 5: Treatment of tuberculosis disease. Canadian Journal of Respiratory, Critical Care, and Sleep Medicine. 2022;6(sup1):66-76.  </a:t>
            </a:r>
          </a:p>
          <a:p>
            <a:pPr marL="0" indent="0">
              <a:buNone/>
            </a:pP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Qaseem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Etxeandia-Ikobaltzeta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I, Lin JS,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Fitterman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Shamliyan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T, Wilt TJ, et al. Diagnosis and Management of Acute Left-Sided Colonic Diverticulitis: A Clinical Guideline From the American College of Physicians. Ann Intern Med. 2022;175(3):399-415.  </a:t>
            </a:r>
          </a:p>
          <a:p>
            <a:pPr marL="0" indent="0">
              <a:buNone/>
            </a:pP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Shaheen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NJ, Falk GW,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Iyer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PG, Souza RF,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Yadlapati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RH, Sauer BG, et al. Diagnosis and Management of Barrett's Esophagus: An Updated ACG Guideline. Am J Gastroenterol. 2022;117(4):559-87. </a:t>
            </a: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C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Abraham NS,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Barkun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AN, Sauer BG,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Douketis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J, Laine L, Noseworthy PA, et al. American College of Gastroenterology-Canadian Association of Gastroenterology Clinical Practice Guideline: Management of Anticoagulants and Antiplatelets During Acute Gastrointestinal Bleeding and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Periendoscopic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Period. Am J Gastroenterol. 2022;117(4):542-58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à risque subissant une chirurgie non cardiaque, est-ce que l’acide </a:t>
            </a:r>
            <a:r>
              <a:rPr lang="fr-CA" dirty="0" err="1">
                <a:solidFill>
                  <a:srgbClr val="000000"/>
                </a:solidFill>
              </a:rPr>
              <a:t>tranexamique</a:t>
            </a:r>
            <a:r>
              <a:rPr lang="fr-CA" dirty="0">
                <a:solidFill>
                  <a:srgbClr val="000000"/>
                </a:solidFill>
              </a:rPr>
              <a:t> diminue le risque de saignement tout en étant sécuritaire du point de vue cardiovasculaire comparativement au placébo ? </a:t>
            </a:r>
          </a:p>
        </p:txBody>
      </p:sp>
    </p:spTree>
    <p:extLst>
      <p:ext uri="{BB962C8B-B14F-4D97-AF65-F5344CB8AC3E}">
        <p14:creationId xmlns:p14="http://schemas.microsoft.com/office/powerpoint/2010/main" val="364294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factoriel partiel (quadruple insu).</a:t>
            </a: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9 535 sujets de 45 ans et plus nécessitant une chirurgie non cardiaque; avec NT-pro-BNP </a:t>
            </a:r>
            <a:r>
              <a:rPr lang="en-US" dirty="0">
                <a:solidFill>
                  <a:srgbClr val="000000"/>
                </a:solidFill>
              </a:rPr>
              <a:t>≥ 200 ng/L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MCAS, MAP, AVC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chirurgie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vasculaire</a:t>
            </a:r>
            <a:r>
              <a:rPr lang="en-US" dirty="0">
                <a:solidFill>
                  <a:srgbClr val="000000"/>
                </a:solidFill>
              </a:rPr>
              <a:t> majeure,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avec  ≥ 3/9 FR </a:t>
            </a:r>
            <a:r>
              <a:rPr lang="en-US" dirty="0" err="1">
                <a:solidFill>
                  <a:srgbClr val="000000"/>
                </a:solidFill>
              </a:rPr>
              <a:t>pré-opératoire</a:t>
            </a:r>
            <a:r>
              <a:rPr lang="en-US" dirty="0">
                <a:solidFill>
                  <a:srgbClr val="000000"/>
                </a:solidFill>
              </a:rPr>
              <a:t>, sans </a:t>
            </a:r>
            <a:r>
              <a:rPr lang="en-US" dirty="0" err="1">
                <a:solidFill>
                  <a:srgbClr val="000000"/>
                </a:solidFill>
              </a:rPr>
              <a:t>contre</a:t>
            </a:r>
            <a:r>
              <a:rPr lang="en-US" dirty="0">
                <a:solidFill>
                  <a:srgbClr val="000000"/>
                </a:solidFill>
              </a:rPr>
              <a:t>-indication (</a:t>
            </a:r>
            <a:r>
              <a:rPr lang="en-US" dirty="0" err="1">
                <a:solidFill>
                  <a:srgbClr val="000000"/>
                </a:solidFill>
              </a:rPr>
              <a:t>neurochirurgie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intracrânienne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procédure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faible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risque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DFGe</a:t>
            </a:r>
            <a:r>
              <a:rPr lang="en-US" dirty="0">
                <a:solidFill>
                  <a:srgbClr val="000000"/>
                </a:solidFill>
              </a:rPr>
              <a:t> &lt; 30 mL/min </a:t>
            </a:r>
            <a:r>
              <a:rPr lang="en-US" dirty="0" err="1">
                <a:solidFill>
                  <a:srgbClr val="000000"/>
                </a:solidFill>
              </a:rPr>
              <a:t>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dialyse</a:t>
            </a:r>
            <a:r>
              <a:rPr lang="en-US" dirty="0">
                <a:solidFill>
                  <a:srgbClr val="000000"/>
                </a:solidFill>
              </a:rPr>
              <a:t>, ATCD </a:t>
            </a:r>
            <a:r>
              <a:rPr lang="en-US" dirty="0" err="1">
                <a:solidFill>
                  <a:srgbClr val="000000"/>
                </a:solidFill>
              </a:rPr>
              <a:t>d’épilepsie</a:t>
            </a:r>
            <a:r>
              <a:rPr lang="en-US" dirty="0">
                <a:solidFill>
                  <a:srgbClr val="000000"/>
                </a:solidFill>
              </a:rPr>
              <a:t>, ECV &lt; 3 </a:t>
            </a:r>
            <a:r>
              <a:rPr lang="en-US" dirty="0" err="1">
                <a:solidFill>
                  <a:srgbClr val="000000"/>
                </a:solidFill>
              </a:rPr>
              <a:t>mois</a:t>
            </a:r>
            <a:r>
              <a:rPr lang="en-US" dirty="0">
                <a:solidFill>
                  <a:srgbClr val="000000"/>
                </a:solidFill>
              </a:rPr>
              <a:t>, femme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âge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procréer</a:t>
            </a:r>
            <a:r>
              <a:rPr lang="en-US" dirty="0">
                <a:solidFill>
                  <a:srgbClr val="000000"/>
                </a:solidFill>
              </a:rPr>
              <a:t>, etc.).</a:t>
            </a: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ATX 1g IV à l’appel et à la fin de la </a:t>
            </a:r>
            <a:r>
              <a:rPr lang="fr-CA" dirty="0" err="1">
                <a:solidFill>
                  <a:srgbClr val="000000"/>
                </a:solidFill>
              </a:rPr>
              <a:t>Chx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critères de jugement principal : 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CJP d’efficacité : composite d’hémorragie fatale, hémorragie majeure et hémorragie dans un organe critique.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CJP de sécurité : composite cardiovasculaire.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 et contexte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6DDFEA-F6C1-4374-97A1-631CADBD5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33" y="1338263"/>
            <a:ext cx="5483134" cy="55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5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  <a:endParaRPr lang="fr-CA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30 jours.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99,9 %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114 hôpitaux dans 22 pays (dont le Canada).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subventionnée par les IRSC et autres.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65" y="0"/>
            <a:ext cx="8681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3" ma:contentTypeDescription="Crée un document." ma:contentTypeScope="" ma:versionID="8288521e58cdbf6a94609eaafc2d73d9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7e81ee8b8ad352c806975aab51bdc66b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BF4DF-046B-4696-859A-8BC9A2307E1E}"/>
</file>

<file path=customXml/itemProps2.xml><?xml version="1.0" encoding="utf-8"?>
<ds:datastoreItem xmlns:ds="http://schemas.openxmlformats.org/officeDocument/2006/customXml" ds:itemID="{8B7A8B12-E5F2-4712-BC70-F57E09E1BEB0}"/>
</file>

<file path=customXml/itemProps3.xml><?xml version="1.0" encoding="utf-8"?>
<ds:datastoreItem xmlns:ds="http://schemas.openxmlformats.org/officeDocument/2006/customXml" ds:itemID="{20B5D1C2-1299-46D8-AF2F-F963756E8F8A}"/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1471</TotalTime>
  <Words>694</Words>
  <Application>Microsoft Office PowerPoint</Application>
  <PresentationFormat>Grand écran</PresentationFormat>
  <Paragraphs>80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</vt:lpstr>
      <vt:lpstr>FondFac-pale2009</vt:lpstr>
      <vt:lpstr>Tranexamic Acid in Patients Undergoing Noncardiac Surgery</vt:lpstr>
      <vt:lpstr>La question clinique</vt:lpstr>
      <vt:lpstr>Mise en contexte</vt:lpstr>
      <vt:lpstr>Méthode</vt:lpstr>
      <vt:lpstr>Méthode</vt:lpstr>
      <vt:lpstr>Méthode et contexte</vt:lpstr>
      <vt:lpstr>Analyses statistiques</vt:lpstr>
      <vt:lpstr>Contexte</vt:lpstr>
      <vt:lpstr>Flot des  participants</vt:lpstr>
      <vt:lpstr>Caractéristiques des patients</vt:lpstr>
      <vt:lpstr>Résultats</vt:lpstr>
      <vt:lpstr>Présentation PowerPoint</vt:lpstr>
      <vt:lpstr>Présentation PowerPoint</vt:lpstr>
      <vt:lpstr>Sous-groupes</vt:lpstr>
      <vt:lpstr>Conclusion des auteurs</vt:lpstr>
      <vt:lpstr>Critique</vt:lpstr>
      <vt:lpstr>Implications cliniques</vt:lpstr>
      <vt:lpstr>Autres articles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163</cp:revision>
  <cp:lastPrinted>2016-05-19T00:31:48Z</cp:lastPrinted>
  <dcterms:created xsi:type="dcterms:W3CDTF">2014-05-27T15:07:23Z</dcterms:created>
  <dcterms:modified xsi:type="dcterms:W3CDTF">2022-05-17T12:16:54Z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0x0101004D661BB95E97D6429370B67B99AD00F3</vt:lpwstr>
  </property>
</Properties>
</file>