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394" r:id="rId4"/>
    <p:sldId id="407" r:id="rId5"/>
    <p:sldId id="268" r:id="rId6"/>
    <p:sldId id="269" r:id="rId7"/>
    <p:sldId id="409" r:id="rId8"/>
    <p:sldId id="270" r:id="rId9"/>
    <p:sldId id="405" r:id="rId10"/>
    <p:sldId id="410" r:id="rId11"/>
    <p:sldId id="412" r:id="rId12"/>
    <p:sldId id="403" r:id="rId13"/>
    <p:sldId id="419" r:id="rId14"/>
    <p:sldId id="418" r:id="rId15"/>
    <p:sldId id="420" r:id="rId16"/>
    <p:sldId id="274" r:id="rId17"/>
    <p:sldId id="273" r:id="rId18"/>
    <p:sldId id="415" r:id="rId19"/>
    <p:sldId id="395" r:id="rId20"/>
    <p:sldId id="396" r:id="rId21"/>
    <p:sldId id="417" r:id="rId22"/>
    <p:sldId id="397" r:id="rId23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32" autoAdjust="0"/>
    <p:restoredTop sz="51844" autoAdjust="0"/>
  </p:normalViewPr>
  <p:slideViewPr>
    <p:cSldViewPr>
      <p:cViewPr varScale="1">
        <p:scale>
          <a:sx n="55" d="100"/>
          <a:sy n="55" d="100"/>
        </p:scale>
        <p:origin x="69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3465C7B9-335A-4439-9190-C5C064F2C88D}"/>
    <pc:docChg chg="delSld modSld">
      <pc:chgData name="Luc Lanthier" userId="12cd4454-394f-4197-a3cc-7e41fb7c9215" providerId="ADAL" clId="{3465C7B9-335A-4439-9190-C5C064F2C88D}" dt="2021-05-18T17:20:42.609" v="25" actId="6549"/>
      <pc:docMkLst>
        <pc:docMk/>
      </pc:docMkLst>
      <pc:sldChg chg="del">
        <pc:chgData name="Luc Lanthier" userId="12cd4454-394f-4197-a3cc-7e41fb7c9215" providerId="ADAL" clId="{3465C7B9-335A-4439-9190-C5C064F2C88D}" dt="2021-05-18T17:19:30.562" v="1" actId="4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3465C7B9-335A-4439-9190-C5C064F2C88D}" dt="2021-05-18T17:20:42.609" v="25" actId="6549"/>
        <pc:sldMkLst>
          <pc:docMk/>
          <pc:sldMk cId="3309728742" sldId="266"/>
        </pc:sldMkLst>
      </pc:sldChg>
      <pc:sldChg chg="modNotesTx">
        <pc:chgData name="Luc Lanthier" userId="12cd4454-394f-4197-a3cc-7e41fb7c9215" providerId="ADAL" clId="{3465C7B9-335A-4439-9190-C5C064F2C88D}" dt="2021-05-18T17:20:39.596" v="24" actId="6549"/>
        <pc:sldMkLst>
          <pc:docMk/>
          <pc:sldMk cId="3386026723" sldId="267"/>
        </pc:sldMkLst>
      </pc:sldChg>
      <pc:sldChg chg="modNotesTx">
        <pc:chgData name="Luc Lanthier" userId="12cd4454-394f-4197-a3cc-7e41fb7c9215" providerId="ADAL" clId="{3465C7B9-335A-4439-9190-C5C064F2C88D}" dt="2021-05-18T17:20:29.309" v="21" actId="6549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3465C7B9-335A-4439-9190-C5C064F2C88D}" dt="2021-05-18T17:20:26.449" v="20" actId="6549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3465C7B9-335A-4439-9190-C5C064F2C88D}" dt="2021-05-18T17:20:19.797" v="18" actId="6549"/>
        <pc:sldMkLst>
          <pc:docMk/>
          <pc:sldMk cId="1169490022" sldId="270"/>
        </pc:sldMkLst>
      </pc:sldChg>
      <pc:sldChg chg="modNotesTx">
        <pc:chgData name="Luc Lanthier" userId="12cd4454-394f-4197-a3cc-7e41fb7c9215" providerId="ADAL" clId="{3465C7B9-335A-4439-9190-C5C064F2C88D}" dt="2021-05-18T17:19:52.083" v="9" actId="6549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3465C7B9-335A-4439-9190-C5C064F2C88D}" dt="2021-05-18T17:19:55.949" v="10" actId="6549"/>
        <pc:sldMkLst>
          <pc:docMk/>
          <pc:sldMk cId="1075346554" sldId="274"/>
        </pc:sldMkLst>
      </pc:sldChg>
      <pc:sldChg chg="modNotesTx">
        <pc:chgData name="Luc Lanthier" userId="12cd4454-394f-4197-a3cc-7e41fb7c9215" providerId="ADAL" clId="{3465C7B9-335A-4439-9190-C5C064F2C88D}" dt="2021-05-18T17:20:36.806" v="23" actId="6549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3465C7B9-335A-4439-9190-C5C064F2C88D}" dt="2021-05-18T17:19:45.432" v="7" actId="6549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3465C7B9-335A-4439-9190-C5C064F2C88D}" dt="2021-05-18T17:19:41.634" v="6" actId="6549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3465C7B9-335A-4439-9190-C5C064F2C88D}" dt="2021-05-18T17:19:36.613" v="4" actId="6549"/>
        <pc:sldMkLst>
          <pc:docMk/>
          <pc:sldMk cId="2720338359" sldId="397"/>
        </pc:sldMkLst>
      </pc:sldChg>
      <pc:sldChg chg="modNotesTx">
        <pc:chgData name="Luc Lanthier" userId="12cd4454-394f-4197-a3cc-7e41fb7c9215" providerId="ADAL" clId="{3465C7B9-335A-4439-9190-C5C064F2C88D}" dt="2021-05-18T17:20:06.949" v="14" actId="6549"/>
        <pc:sldMkLst>
          <pc:docMk/>
          <pc:sldMk cId="3350502671" sldId="403"/>
        </pc:sldMkLst>
      </pc:sldChg>
      <pc:sldChg chg="del">
        <pc:chgData name="Luc Lanthier" userId="12cd4454-394f-4197-a3cc-7e41fb7c9215" providerId="ADAL" clId="{3465C7B9-335A-4439-9190-C5C064F2C88D}" dt="2021-05-18T17:19:30.008" v="0" actId="47"/>
        <pc:sldMkLst>
          <pc:docMk/>
          <pc:sldMk cId="1964762660" sldId="404"/>
        </pc:sldMkLst>
      </pc:sldChg>
      <pc:sldChg chg="modNotesTx">
        <pc:chgData name="Luc Lanthier" userId="12cd4454-394f-4197-a3cc-7e41fb7c9215" providerId="ADAL" clId="{3465C7B9-335A-4439-9190-C5C064F2C88D}" dt="2021-05-18T17:20:16.990" v="17" actId="6549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3465C7B9-335A-4439-9190-C5C064F2C88D}" dt="2021-05-18T17:20:34.005" v="22" actId="6549"/>
        <pc:sldMkLst>
          <pc:docMk/>
          <pc:sldMk cId="2011085111" sldId="407"/>
        </pc:sldMkLst>
      </pc:sldChg>
      <pc:sldChg chg="del">
        <pc:chgData name="Luc Lanthier" userId="12cd4454-394f-4197-a3cc-7e41fb7c9215" providerId="ADAL" clId="{3465C7B9-335A-4439-9190-C5C064F2C88D}" dt="2021-05-18T17:19:33.919" v="3" actId="47"/>
        <pc:sldMkLst>
          <pc:docMk/>
          <pc:sldMk cId="581929386" sldId="408"/>
        </pc:sldMkLst>
      </pc:sldChg>
      <pc:sldChg chg="modNotesTx">
        <pc:chgData name="Luc Lanthier" userId="12cd4454-394f-4197-a3cc-7e41fb7c9215" providerId="ADAL" clId="{3465C7B9-335A-4439-9190-C5C064F2C88D}" dt="2021-05-18T17:20:22.810" v="19" actId="6549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3465C7B9-335A-4439-9190-C5C064F2C88D}" dt="2021-05-18T17:20:13.481" v="16" actId="6549"/>
        <pc:sldMkLst>
          <pc:docMk/>
          <pc:sldMk cId="3156765751" sldId="410"/>
        </pc:sldMkLst>
      </pc:sldChg>
      <pc:sldChg chg="del">
        <pc:chgData name="Luc Lanthier" userId="12cd4454-394f-4197-a3cc-7e41fb7c9215" providerId="ADAL" clId="{3465C7B9-335A-4439-9190-C5C064F2C88D}" dt="2021-05-18T17:19:33.517" v="2" actId="47"/>
        <pc:sldMkLst>
          <pc:docMk/>
          <pc:sldMk cId="1438138868" sldId="411"/>
        </pc:sldMkLst>
      </pc:sldChg>
      <pc:sldChg chg="modNotesTx">
        <pc:chgData name="Luc Lanthier" userId="12cd4454-394f-4197-a3cc-7e41fb7c9215" providerId="ADAL" clId="{3465C7B9-335A-4439-9190-C5C064F2C88D}" dt="2021-05-18T17:20:09.529" v="15" actId="6549"/>
        <pc:sldMkLst>
          <pc:docMk/>
          <pc:sldMk cId="3087941911" sldId="412"/>
        </pc:sldMkLst>
      </pc:sldChg>
      <pc:sldChg chg="modNotesTx">
        <pc:chgData name="Luc Lanthier" userId="12cd4454-394f-4197-a3cc-7e41fb7c9215" providerId="ADAL" clId="{3465C7B9-335A-4439-9190-C5C064F2C88D}" dt="2021-05-18T17:19:48.926" v="8" actId="6549"/>
        <pc:sldMkLst>
          <pc:docMk/>
          <pc:sldMk cId="1261680504" sldId="415"/>
        </pc:sldMkLst>
      </pc:sldChg>
      <pc:sldChg chg="modNotesTx">
        <pc:chgData name="Luc Lanthier" userId="12cd4454-394f-4197-a3cc-7e41fb7c9215" providerId="ADAL" clId="{3465C7B9-335A-4439-9190-C5C064F2C88D}" dt="2021-05-18T17:19:39.151" v="5" actId="6549"/>
        <pc:sldMkLst>
          <pc:docMk/>
          <pc:sldMk cId="2333654583" sldId="417"/>
        </pc:sldMkLst>
      </pc:sldChg>
      <pc:sldChg chg="modNotesTx">
        <pc:chgData name="Luc Lanthier" userId="12cd4454-394f-4197-a3cc-7e41fb7c9215" providerId="ADAL" clId="{3465C7B9-335A-4439-9190-C5C064F2C88D}" dt="2021-05-18T17:20:02.195" v="12" actId="6549"/>
        <pc:sldMkLst>
          <pc:docMk/>
          <pc:sldMk cId="3218670116" sldId="418"/>
        </pc:sldMkLst>
      </pc:sldChg>
      <pc:sldChg chg="modNotesTx">
        <pc:chgData name="Luc Lanthier" userId="12cd4454-394f-4197-a3cc-7e41fb7c9215" providerId="ADAL" clId="{3465C7B9-335A-4439-9190-C5C064F2C88D}" dt="2021-05-18T17:20:04.556" v="13" actId="6549"/>
        <pc:sldMkLst>
          <pc:docMk/>
          <pc:sldMk cId="2054761590" sldId="419"/>
        </pc:sldMkLst>
      </pc:sldChg>
      <pc:sldChg chg="modNotesTx">
        <pc:chgData name="Luc Lanthier" userId="12cd4454-394f-4197-a3cc-7e41fb7c9215" providerId="ADAL" clId="{3465C7B9-335A-4439-9190-C5C064F2C88D}" dt="2021-05-18T17:19:58.833" v="11" actId="6549"/>
        <pc:sldMkLst>
          <pc:docMk/>
          <pc:sldMk cId="697366142" sldId="4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4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25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15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07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86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5262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3839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116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908720"/>
            <a:ext cx="11233248" cy="11430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</a:rPr>
              <a:t>Tocilizumab in patients admitted to hospital with COVID-19 (RECOVERY): preliminary results of a </a:t>
            </a:r>
            <a:r>
              <a:rPr lang="en-US" sz="3200" b="0" dirty="0" err="1">
                <a:solidFill>
                  <a:srgbClr val="000000"/>
                </a:solidFill>
              </a:rPr>
              <a:t>randomised</a:t>
            </a:r>
            <a:r>
              <a:rPr lang="en-US" sz="3200" b="0" dirty="0">
                <a:solidFill>
                  <a:srgbClr val="000000"/>
                </a:solidFill>
              </a:rPr>
              <a:t>, controlled, open-label, platform trial</a:t>
            </a:r>
            <a:endParaRPr lang="fr-CA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>
                <a:solidFill>
                  <a:srgbClr val="000000"/>
                </a:solidFill>
              </a:rPr>
              <a:t>The RECOVERY Collaborative Group</a:t>
            </a: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u-HU" dirty="0" err="1">
                <a:solidFill>
                  <a:srgbClr val="000000"/>
                </a:solidFill>
              </a:rPr>
              <a:t>Lancet</a:t>
            </a:r>
            <a:r>
              <a:rPr lang="hu-HU" b="1" i="1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2021;397:1637-45 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0"/>
            <a:ext cx="688135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528564" y="0"/>
            <a:ext cx="354410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0"/>
            <a:ext cx="629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1" y="1338263"/>
            <a:ext cx="5854700" cy="4597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338263"/>
            <a:ext cx="5880100" cy="4648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6229073"/>
            <a:ext cx="5829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124744"/>
            <a:ext cx="9029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994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65200"/>
            <a:ext cx="9829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patients hospitalisés pour la COVID-19 avec hypoxémie et inflammation systémique, le </a:t>
            </a:r>
            <a:r>
              <a:rPr lang="fr-CA" dirty="0" err="1">
                <a:solidFill>
                  <a:srgbClr val="000000"/>
                </a:solidFill>
              </a:rPr>
              <a:t>tocilizumab</a:t>
            </a:r>
            <a:r>
              <a:rPr lang="fr-CA" dirty="0">
                <a:solidFill>
                  <a:srgbClr val="000000"/>
                </a:solidFill>
              </a:rPr>
              <a:t> améliore la survie et d’autres événements cliniques. Ces bénéfices sont présents peu importe le support respiratoire et sont complémentaires à ceux des corticostéroïdes.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2192000" cy="66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hospitalisés pour COVID-19 avec hypoxémie et protéine C réactive ≥ 75 mg/L, est-ce que le tocilizumab, un inhibiteur du récepteur de l’interleukine 6, diminue la mortalité à 28 jours comparativement au traitement standard tout en étant sécuritaire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400" dirty="0" err="1">
                <a:solidFill>
                  <a:srgbClr val="000000"/>
                </a:solidFill>
              </a:rPr>
              <a:t>Newsome</a:t>
            </a:r>
            <a:r>
              <a:rPr lang="fr-CA" sz="2400" dirty="0">
                <a:solidFill>
                  <a:srgbClr val="000000"/>
                </a:solidFill>
              </a:rPr>
              <a:t> PN, </a:t>
            </a:r>
            <a:r>
              <a:rPr lang="fr-CA" sz="2400" dirty="0" err="1">
                <a:solidFill>
                  <a:srgbClr val="000000"/>
                </a:solidFill>
              </a:rPr>
              <a:t>Buchholtz</a:t>
            </a:r>
            <a:r>
              <a:rPr lang="fr-CA" sz="2400" dirty="0">
                <a:solidFill>
                  <a:srgbClr val="000000"/>
                </a:solidFill>
              </a:rPr>
              <a:t> K, </a:t>
            </a:r>
            <a:r>
              <a:rPr lang="fr-CA" sz="2400" dirty="0" err="1">
                <a:solidFill>
                  <a:srgbClr val="000000"/>
                </a:solidFill>
              </a:rPr>
              <a:t>Cusi</a:t>
            </a:r>
            <a:r>
              <a:rPr lang="fr-CA" sz="2400" dirty="0">
                <a:solidFill>
                  <a:srgbClr val="000000"/>
                </a:solidFill>
              </a:rPr>
              <a:t> K, Linder M, </a:t>
            </a:r>
            <a:r>
              <a:rPr lang="fr-CA" sz="2400" dirty="0" err="1">
                <a:solidFill>
                  <a:srgbClr val="000000"/>
                </a:solidFill>
              </a:rPr>
              <a:t>Okanoue</a:t>
            </a:r>
            <a:r>
              <a:rPr lang="fr-CA" sz="2400" dirty="0">
                <a:solidFill>
                  <a:srgbClr val="000000"/>
                </a:solidFill>
              </a:rPr>
              <a:t> </a:t>
            </a:r>
            <a:r>
              <a:rPr lang="fr-CA" sz="2400" dirty="0" err="1">
                <a:solidFill>
                  <a:srgbClr val="000000"/>
                </a:solidFill>
              </a:rPr>
              <a:t>T</a:t>
            </a:r>
            <a:r>
              <a:rPr lang="fr-CA" sz="2400" dirty="0">
                <a:solidFill>
                  <a:srgbClr val="000000"/>
                </a:solidFill>
              </a:rPr>
              <a:t>, </a:t>
            </a:r>
            <a:r>
              <a:rPr lang="fr-CA" sz="2400" dirty="0" err="1">
                <a:solidFill>
                  <a:srgbClr val="000000"/>
                </a:solidFill>
              </a:rPr>
              <a:t>Ratziu</a:t>
            </a:r>
            <a:r>
              <a:rPr lang="fr-CA" sz="2400" dirty="0">
                <a:solidFill>
                  <a:srgbClr val="000000"/>
                </a:solidFill>
              </a:rPr>
              <a:t> V, et al. </a:t>
            </a:r>
            <a:r>
              <a:rPr lang="en-US" sz="2400" dirty="0">
                <a:solidFill>
                  <a:srgbClr val="000000"/>
                </a:solidFill>
              </a:rPr>
              <a:t>A Placebo-Controlled Trial of Subcutaneous </a:t>
            </a:r>
            <a:r>
              <a:rPr lang="en-US" sz="2400" dirty="0" err="1">
                <a:solidFill>
                  <a:srgbClr val="000000"/>
                </a:solidFill>
              </a:rPr>
              <a:t>Semaglutide</a:t>
            </a:r>
            <a:r>
              <a:rPr lang="en-US" sz="2400" dirty="0">
                <a:solidFill>
                  <a:srgbClr val="000000"/>
                </a:solidFill>
              </a:rPr>
              <a:t> in Nonalcoholic Steatohepatitis.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2021;384(12):1113-24.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Rastogi</a:t>
            </a:r>
            <a:r>
              <a:rPr lang="en-US" sz="2400" dirty="0">
                <a:solidFill>
                  <a:srgbClr val="000000"/>
                </a:solidFill>
              </a:rPr>
              <a:t> R, Sheehan MM, Hu B, Shaker V, Kojima L, Rothberg MB. Treatment and Outcomes of Inpatient Hypertension Among Adults With </a:t>
            </a:r>
            <a:r>
              <a:rPr lang="en-US" sz="2400" dirty="0" err="1">
                <a:solidFill>
                  <a:srgbClr val="000000"/>
                </a:solidFill>
              </a:rPr>
              <a:t>Noncardiac</a:t>
            </a:r>
            <a:r>
              <a:rPr lang="en-US" sz="2400" dirty="0">
                <a:solidFill>
                  <a:srgbClr val="000000"/>
                </a:solidFill>
              </a:rPr>
              <a:t> Admissions. JAMA Intern Med. 2021;181(3):345-52.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Dinh A, </a:t>
            </a:r>
            <a:r>
              <a:rPr lang="fr-FR" sz="2400" dirty="0" err="1">
                <a:solidFill>
                  <a:srgbClr val="000000"/>
                </a:solidFill>
              </a:rPr>
              <a:t>Ropers</a:t>
            </a:r>
            <a:r>
              <a:rPr lang="fr-FR" sz="2400" dirty="0">
                <a:solidFill>
                  <a:srgbClr val="000000"/>
                </a:solidFill>
              </a:rPr>
              <a:t> J, Duran C, </a:t>
            </a:r>
            <a:r>
              <a:rPr lang="fr-FR" sz="2400" dirty="0" err="1">
                <a:solidFill>
                  <a:srgbClr val="000000"/>
                </a:solidFill>
              </a:rPr>
              <a:t>Davido</a:t>
            </a:r>
            <a:r>
              <a:rPr lang="fr-FR" sz="2400" dirty="0">
                <a:solidFill>
                  <a:srgbClr val="000000"/>
                </a:solidFill>
              </a:rPr>
              <a:t> B, </a:t>
            </a:r>
            <a:r>
              <a:rPr lang="fr-FR" sz="2400" dirty="0" err="1">
                <a:solidFill>
                  <a:srgbClr val="000000"/>
                </a:solidFill>
              </a:rPr>
              <a:t>Deconinck</a:t>
            </a:r>
            <a:r>
              <a:rPr lang="fr-FR" sz="2400" dirty="0">
                <a:solidFill>
                  <a:srgbClr val="000000"/>
                </a:solidFill>
              </a:rPr>
              <a:t> L, Matt M, et al. </a:t>
            </a:r>
            <a:r>
              <a:rPr lang="fr-FR" sz="2400" dirty="0" err="1">
                <a:solidFill>
                  <a:srgbClr val="000000"/>
                </a:solidFill>
              </a:rPr>
              <a:t>Discontinuing</a:t>
            </a:r>
            <a:r>
              <a:rPr lang="fr-FR" sz="2400" dirty="0">
                <a:solidFill>
                  <a:srgbClr val="000000"/>
                </a:solidFill>
              </a:rPr>
              <a:t> β-</a:t>
            </a:r>
            <a:r>
              <a:rPr lang="fr-FR" sz="2400" dirty="0" err="1">
                <a:solidFill>
                  <a:srgbClr val="000000"/>
                </a:solidFill>
              </a:rPr>
              <a:t>lactam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treatment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after</a:t>
            </a:r>
            <a:r>
              <a:rPr lang="fr-FR" sz="2400" dirty="0">
                <a:solidFill>
                  <a:srgbClr val="000000"/>
                </a:solidFill>
              </a:rPr>
              <a:t> 3 </a:t>
            </a:r>
            <a:r>
              <a:rPr lang="fr-FR" sz="2400" dirty="0" err="1">
                <a:solidFill>
                  <a:srgbClr val="000000"/>
                </a:solidFill>
              </a:rPr>
              <a:t>days</a:t>
            </a:r>
            <a:r>
              <a:rPr lang="fr-FR" sz="2400" dirty="0">
                <a:solidFill>
                  <a:srgbClr val="000000"/>
                </a:solidFill>
              </a:rPr>
              <a:t> for patients </a:t>
            </a:r>
            <a:r>
              <a:rPr lang="fr-FR" sz="2400" dirty="0" err="1">
                <a:solidFill>
                  <a:srgbClr val="000000"/>
                </a:solidFill>
              </a:rPr>
              <a:t>with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community-acquired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pneumonia</a:t>
            </a:r>
            <a:r>
              <a:rPr lang="fr-FR" sz="2400" dirty="0">
                <a:solidFill>
                  <a:srgbClr val="000000"/>
                </a:solidFill>
              </a:rPr>
              <a:t> in non-</a:t>
            </a:r>
            <a:r>
              <a:rPr lang="fr-FR" sz="2400" dirty="0" err="1">
                <a:solidFill>
                  <a:srgbClr val="000000"/>
                </a:solidFill>
              </a:rPr>
              <a:t>critical</a:t>
            </a:r>
            <a:r>
              <a:rPr lang="fr-FR" sz="2400" dirty="0">
                <a:solidFill>
                  <a:srgbClr val="000000"/>
                </a:solidFill>
              </a:rPr>
              <a:t> care </a:t>
            </a:r>
            <a:r>
              <a:rPr lang="fr-FR" sz="2400" dirty="0" err="1">
                <a:solidFill>
                  <a:srgbClr val="000000"/>
                </a:solidFill>
              </a:rPr>
              <a:t>wards</a:t>
            </a:r>
            <a:r>
              <a:rPr lang="fr-FR" sz="2400" dirty="0">
                <a:solidFill>
                  <a:srgbClr val="000000"/>
                </a:solidFill>
              </a:rPr>
              <a:t> (PTC): a double-</a:t>
            </a:r>
            <a:r>
              <a:rPr lang="fr-FR" sz="2400" dirty="0" err="1">
                <a:solidFill>
                  <a:srgbClr val="000000"/>
                </a:solidFill>
              </a:rPr>
              <a:t>blind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  <a:r>
              <a:rPr lang="fr-FR" sz="2400" dirty="0" err="1">
                <a:solidFill>
                  <a:srgbClr val="000000"/>
                </a:solidFill>
              </a:rPr>
              <a:t>randomised</a:t>
            </a:r>
            <a:r>
              <a:rPr lang="fr-FR" sz="2400" dirty="0">
                <a:solidFill>
                  <a:srgbClr val="000000"/>
                </a:solidFill>
              </a:rPr>
              <a:t>, placebo-</a:t>
            </a:r>
            <a:r>
              <a:rPr lang="fr-FR" sz="2400" dirty="0" err="1">
                <a:solidFill>
                  <a:srgbClr val="000000"/>
                </a:solidFill>
              </a:rPr>
              <a:t>controlled</a:t>
            </a:r>
            <a:r>
              <a:rPr lang="fr-FR" sz="2400" dirty="0">
                <a:solidFill>
                  <a:srgbClr val="000000"/>
                </a:solidFill>
              </a:rPr>
              <a:t>, non-</a:t>
            </a:r>
            <a:r>
              <a:rPr lang="fr-FR" sz="2400" dirty="0" err="1">
                <a:solidFill>
                  <a:srgbClr val="000000"/>
                </a:solidFill>
              </a:rPr>
              <a:t>inferiority</a:t>
            </a:r>
            <a:r>
              <a:rPr lang="fr-FR" sz="2400" dirty="0">
                <a:solidFill>
                  <a:srgbClr val="000000"/>
                </a:solidFill>
              </a:rPr>
              <a:t> trial. Lancet. 2021;397(10280):1195-203.</a:t>
            </a:r>
            <a:endParaRPr lang="fr-C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Gaudry S, </a:t>
            </a:r>
            <a:r>
              <a:rPr lang="fr-FR" sz="2400" dirty="0" err="1">
                <a:solidFill>
                  <a:srgbClr val="000000"/>
                </a:solidFill>
              </a:rPr>
              <a:t>Hajage</a:t>
            </a:r>
            <a:r>
              <a:rPr lang="fr-FR" sz="2400" dirty="0">
                <a:solidFill>
                  <a:srgbClr val="000000"/>
                </a:solidFill>
              </a:rPr>
              <a:t> D, Martin-</a:t>
            </a:r>
            <a:r>
              <a:rPr lang="fr-FR" sz="2400" dirty="0" err="1">
                <a:solidFill>
                  <a:srgbClr val="000000"/>
                </a:solidFill>
              </a:rPr>
              <a:t>Lefevre</a:t>
            </a:r>
            <a:r>
              <a:rPr lang="fr-FR" sz="2400" dirty="0">
                <a:solidFill>
                  <a:srgbClr val="000000"/>
                </a:solidFill>
              </a:rPr>
              <a:t> L, </a:t>
            </a:r>
            <a:r>
              <a:rPr lang="fr-FR" sz="2400" dirty="0" err="1">
                <a:solidFill>
                  <a:srgbClr val="000000"/>
                </a:solidFill>
              </a:rPr>
              <a:t>Lebbah</a:t>
            </a:r>
            <a:r>
              <a:rPr lang="fr-FR" sz="2400" dirty="0">
                <a:solidFill>
                  <a:srgbClr val="000000"/>
                </a:solidFill>
              </a:rPr>
              <a:t> S, Louis G, </a:t>
            </a:r>
            <a:r>
              <a:rPr lang="fr-FR" sz="2400" dirty="0" err="1">
                <a:solidFill>
                  <a:srgbClr val="000000"/>
                </a:solidFill>
              </a:rPr>
              <a:t>Moschietto</a:t>
            </a:r>
            <a:r>
              <a:rPr lang="fr-FR" sz="2400" dirty="0">
                <a:solidFill>
                  <a:srgbClr val="000000"/>
                </a:solidFill>
              </a:rPr>
              <a:t> S, et al. </a:t>
            </a:r>
            <a:r>
              <a:rPr lang="fr-FR" sz="2400" dirty="0" err="1">
                <a:solidFill>
                  <a:srgbClr val="000000"/>
                </a:solidFill>
              </a:rPr>
              <a:t>Comparison</a:t>
            </a:r>
            <a:r>
              <a:rPr lang="fr-FR" sz="2400" dirty="0">
                <a:solidFill>
                  <a:srgbClr val="000000"/>
                </a:solidFill>
              </a:rPr>
              <a:t> of </a:t>
            </a:r>
            <a:r>
              <a:rPr lang="fr-FR" sz="2400" dirty="0" err="1">
                <a:solidFill>
                  <a:srgbClr val="000000"/>
                </a:solidFill>
              </a:rPr>
              <a:t>two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delayed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strategies</a:t>
            </a:r>
            <a:r>
              <a:rPr lang="fr-FR" sz="2400" dirty="0">
                <a:solidFill>
                  <a:srgbClr val="000000"/>
                </a:solidFill>
              </a:rPr>
              <a:t> for </a:t>
            </a:r>
            <a:r>
              <a:rPr lang="fr-FR" sz="2400" dirty="0" err="1">
                <a:solidFill>
                  <a:srgbClr val="000000"/>
                </a:solidFill>
              </a:rPr>
              <a:t>renal</a:t>
            </a:r>
            <a:r>
              <a:rPr lang="fr-FR" sz="2400" dirty="0">
                <a:solidFill>
                  <a:srgbClr val="000000"/>
                </a:solidFill>
              </a:rPr>
              <a:t> replacement </a:t>
            </a:r>
            <a:r>
              <a:rPr lang="fr-FR" sz="2400" dirty="0" err="1">
                <a:solidFill>
                  <a:srgbClr val="000000"/>
                </a:solidFill>
              </a:rPr>
              <a:t>therapy</a:t>
            </a:r>
            <a:r>
              <a:rPr lang="fr-FR" sz="2400" dirty="0">
                <a:solidFill>
                  <a:srgbClr val="000000"/>
                </a:solidFill>
              </a:rPr>
              <a:t> initiation for </a:t>
            </a:r>
            <a:r>
              <a:rPr lang="fr-FR" sz="2400" dirty="0" err="1">
                <a:solidFill>
                  <a:srgbClr val="000000"/>
                </a:solidFill>
              </a:rPr>
              <a:t>severe</a:t>
            </a:r>
            <a:r>
              <a:rPr lang="fr-FR" sz="2400" dirty="0">
                <a:solidFill>
                  <a:srgbClr val="000000"/>
                </a:solidFill>
              </a:rPr>
              <a:t> acute </a:t>
            </a:r>
            <a:r>
              <a:rPr lang="fr-FR" sz="2400" dirty="0" err="1">
                <a:solidFill>
                  <a:srgbClr val="000000"/>
                </a:solidFill>
              </a:rPr>
              <a:t>kidney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injury</a:t>
            </a:r>
            <a:r>
              <a:rPr lang="fr-FR" sz="2400" dirty="0">
                <a:solidFill>
                  <a:srgbClr val="000000"/>
                </a:solidFill>
              </a:rPr>
              <a:t> (AKIKI 2): a </a:t>
            </a:r>
            <a:r>
              <a:rPr lang="fr-FR" sz="2400" dirty="0" err="1">
                <a:solidFill>
                  <a:srgbClr val="000000"/>
                </a:solidFill>
              </a:rPr>
              <a:t>multicentre</a:t>
            </a:r>
            <a:r>
              <a:rPr lang="fr-FR" sz="2400" dirty="0">
                <a:solidFill>
                  <a:srgbClr val="000000"/>
                </a:solidFill>
              </a:rPr>
              <a:t>, open-label, </a:t>
            </a:r>
            <a:r>
              <a:rPr lang="fr-FR" sz="2400" dirty="0" err="1">
                <a:solidFill>
                  <a:srgbClr val="000000"/>
                </a:solidFill>
              </a:rPr>
              <a:t>randomised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  <a:r>
              <a:rPr lang="fr-FR" sz="2400" dirty="0" err="1">
                <a:solidFill>
                  <a:srgbClr val="000000"/>
                </a:solidFill>
              </a:rPr>
              <a:t>controlled</a:t>
            </a:r>
            <a:r>
              <a:rPr lang="fr-FR" sz="2400" dirty="0">
                <a:solidFill>
                  <a:srgbClr val="000000"/>
                </a:solidFill>
              </a:rPr>
              <a:t> trial. </a:t>
            </a:r>
            <a:r>
              <a:rPr lang="fr-CA" sz="2400" dirty="0">
                <a:solidFill>
                  <a:srgbClr val="000000"/>
                </a:solidFill>
              </a:rPr>
              <a:t>Lancet. 2021;397(10281):1293-300.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REMAP-CAP Investigators. Interleukin-6 Receptor Antagonists in Critically Ill Patients with Covid-19.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2021;384(16):1491-502.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5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McDonald M, Virani S, Chan M, et al. CCS/CHFS Heart Failure Guidelines Update: Defining a New Pharmacologic Standard of Care for Heart Failure With Reduced Ejection Fraction. Can J </a:t>
            </a:r>
            <a:r>
              <a:rPr lang="en-CA" sz="2000" dirty="0" err="1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Cardiol</a:t>
            </a:r>
            <a:r>
              <a:rPr lang="en-CA" sz="2000" dirty="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. 2021;37(4):531-546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fr-CA" sz="2000" dirty="0">
                <a:solidFill>
                  <a:srgbClr val="000000"/>
                </a:solidFill>
              </a:rPr>
              <a:t>Gupta S, Lieberman D, Anderson JC, et al. </a:t>
            </a:r>
            <a:r>
              <a:rPr lang="en-CA" sz="2000" dirty="0">
                <a:solidFill>
                  <a:srgbClr val="000000"/>
                </a:solidFill>
              </a:rPr>
              <a:t>Recommendations for Follow-Up After Colonoscopy and Polypectomy: A Consensus Update by the US Multi-Society Task Force on Colorectal Cancer. Am J </a:t>
            </a:r>
            <a:r>
              <a:rPr lang="en-CA" sz="2000" dirty="0" err="1">
                <a:solidFill>
                  <a:srgbClr val="000000"/>
                </a:solidFill>
              </a:rPr>
              <a:t>Gastroenterol</a:t>
            </a:r>
            <a:r>
              <a:rPr lang="en-CA" sz="2000" dirty="0">
                <a:solidFill>
                  <a:srgbClr val="000000"/>
                </a:solidFill>
              </a:rPr>
              <a:t>. 2020 Mar;115(3):415-434.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Shoamanesh</a:t>
            </a:r>
            <a:r>
              <a:rPr lang="en-US" sz="2000" dirty="0">
                <a:solidFill>
                  <a:srgbClr val="000000"/>
                </a:solidFill>
              </a:rPr>
              <a:t> A, Patrice Lindsay M, </a:t>
            </a:r>
            <a:r>
              <a:rPr lang="en-US" sz="2000" dirty="0" err="1">
                <a:solidFill>
                  <a:srgbClr val="000000"/>
                </a:solidFill>
              </a:rPr>
              <a:t>Castellucci</a:t>
            </a:r>
            <a:r>
              <a:rPr lang="en-US" sz="2000" dirty="0">
                <a:solidFill>
                  <a:srgbClr val="000000"/>
                </a:solidFill>
              </a:rPr>
              <a:t> LA, et al. </a:t>
            </a:r>
            <a:r>
              <a:rPr lang="en-CA" sz="2000" dirty="0">
                <a:solidFill>
                  <a:srgbClr val="000000"/>
                </a:solidFill>
              </a:rPr>
              <a:t>Canadian stroke best practice recommendations: Management of Spontaneous Intracerebral Hemorrhage, 7th Edition Update 2020. </a:t>
            </a:r>
            <a:r>
              <a:rPr lang="en-CA" sz="2000" dirty="0" err="1">
                <a:solidFill>
                  <a:srgbClr val="000000"/>
                </a:solidFill>
              </a:rPr>
              <a:t>Int</a:t>
            </a:r>
            <a:r>
              <a:rPr lang="en-CA" sz="2000" dirty="0">
                <a:solidFill>
                  <a:srgbClr val="000000"/>
                </a:solidFill>
              </a:rPr>
              <a:t> J Stroke. 2021;16(3):321-341.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Collet JP, Thiele H, </a:t>
            </a:r>
            <a:r>
              <a:rPr lang="en-CA" sz="2000" dirty="0" err="1">
                <a:solidFill>
                  <a:srgbClr val="000000"/>
                </a:solidFill>
              </a:rPr>
              <a:t>Barbato</a:t>
            </a:r>
            <a:r>
              <a:rPr lang="en-CA" sz="2000" dirty="0">
                <a:solidFill>
                  <a:srgbClr val="000000"/>
                </a:solidFill>
              </a:rPr>
              <a:t> E, et al; ESC Scientific Document Group. </a:t>
            </a:r>
            <a:r>
              <a:rPr lang="en-US" sz="2000" dirty="0">
                <a:solidFill>
                  <a:srgbClr val="000000"/>
                </a:solidFill>
              </a:rPr>
              <a:t>2020 ESC Guidelines for the management of acute coronary syndromes in patients presenting without persistent ST-segment elevation. </a:t>
            </a:r>
            <a:r>
              <a:rPr lang="fr-CA" sz="2000" dirty="0" err="1">
                <a:solidFill>
                  <a:srgbClr val="000000"/>
                </a:solidFill>
              </a:rPr>
              <a:t>Eur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Heart</a:t>
            </a:r>
            <a:r>
              <a:rPr lang="fr-CA" sz="2000" dirty="0">
                <a:solidFill>
                  <a:srgbClr val="000000"/>
                </a:solidFill>
              </a:rPr>
              <a:t> J. 2021;42(14):1289-1367. 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48680"/>
            <a:ext cx="9933210" cy="59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ouvert avec groupe témoin actif.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4116 adultes avec COVID-19 confirmée ou suspectée, hypoxémie (SaO2 &lt; 92 % à l’air ambiant ou besoin d’O2) et présence d’une inflammation systémique (avec protéine C réactive </a:t>
            </a:r>
            <a:r>
              <a:rPr lang="fr-CA" dirty="0"/>
              <a:t>≥ 75 g/L) sans contre-indications.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Tocilizumab à dose ajustée selon le poids, à répéter au besoin à 12-24 heures à la discrétion du clinicien.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traitements standards seuls (pas de placébo).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mortalité toute cause à 28 jours (avec analyse à 6 mois prévue).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Statistiques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28 jours post-randomisation.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99 %.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131 organisations de santé au Royaume-Uni.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subventionné par le Conseil de recherches médicales et l’Institut national de recherche en santé et d’autres organismes anglais.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participants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0"/>
            <a:ext cx="5239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61BB95E97D6429370B67B99AD00F3" ma:contentTypeVersion="12" ma:contentTypeDescription="Crée un document." ma:contentTypeScope="" ma:versionID="90394e868fa7668ca0c74569114021c1">
  <xsd:schema xmlns:xsd="http://www.w3.org/2001/XMLSchema" xmlns:xs="http://www.w3.org/2001/XMLSchema" xmlns:p="http://schemas.microsoft.com/office/2006/metadata/properties" xmlns:ns2="02fb9d1d-0127-42b8-b8c4-4133a9490e9b" xmlns:ns3="901a8e44-2aef-4797-ad74-313c72b8a2bb" targetNamespace="http://schemas.microsoft.com/office/2006/metadata/properties" ma:root="true" ma:fieldsID="59b2e1e9bf8e5f0d5a3a2ee101be685c" ns2:_="" ns3:_="">
    <xsd:import namespace="02fb9d1d-0127-42b8-b8c4-4133a9490e9b"/>
    <xsd:import namespace="901a8e44-2aef-4797-ad74-313c72b8a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b9d1d-0127-42b8-b8c4-4133a9490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a8e44-2aef-4797-ad74-313c72b8a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7E60D-4757-4F9A-B0CF-468ADE99CA56}"/>
</file>

<file path=customXml/itemProps2.xml><?xml version="1.0" encoding="utf-8"?>
<ds:datastoreItem xmlns:ds="http://schemas.openxmlformats.org/officeDocument/2006/customXml" ds:itemID="{8C9DD8FD-0111-4E5C-A935-239EE87344F1}"/>
</file>

<file path=customXml/itemProps3.xml><?xml version="1.0" encoding="utf-8"?>
<ds:datastoreItem xmlns:ds="http://schemas.openxmlformats.org/officeDocument/2006/customXml" ds:itemID="{B41A7C75-450D-425D-90AF-065E94201951}"/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712</Words>
  <Application>Microsoft Office PowerPoint</Application>
  <PresentationFormat>Grand écran</PresentationFormat>
  <Paragraphs>85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Times</vt:lpstr>
      <vt:lpstr>Times New Roman</vt:lpstr>
      <vt:lpstr>FondFac-pale2009</vt:lpstr>
      <vt:lpstr>Tocilizumab in patients admitted to hospital with COVID-19 (RECOVERY): preliminary results of a randomised, controlled, open-label, platform trial</vt:lpstr>
      <vt:lpstr>La question clinique</vt:lpstr>
      <vt:lpstr>Mise en contexte</vt:lpstr>
      <vt:lpstr>Présentation PowerPoint</vt:lpstr>
      <vt:lpstr>Méthode</vt:lpstr>
      <vt:lpstr>Méthode</vt:lpstr>
      <vt:lpstr>Statistiques</vt:lpstr>
      <vt:lpstr>Contexte</vt:lpstr>
      <vt:lpstr>Flot des participants</vt:lpstr>
      <vt:lpstr>Caractéristiques des patients</vt:lpstr>
      <vt:lpstr>Résultats</vt:lpstr>
      <vt:lpstr>Résultats</vt:lpstr>
      <vt:lpstr>Présentation PowerPoint</vt:lpstr>
      <vt:lpstr>Présentation PowerPoint</vt:lpstr>
      <vt:lpstr>Présentation PowerPoint</vt:lpstr>
      <vt:lpstr>Conclusion des auteurs</vt:lpstr>
      <vt:lpstr>Critique</vt:lpstr>
      <vt:lpstr>Présentation PowerPoint</vt:lpstr>
      <vt:lpstr>Implications cliniques</vt:lpstr>
      <vt:lpstr>Autres articles récents</vt:lpstr>
      <vt:lpstr>Autres articles récents</vt:lpstr>
      <vt:lpstr>Guides de pratique récents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clinique</dc:title>
  <dc:creator>Luc Lanthier</dc:creator>
  <cp:lastModifiedBy>Luc Lanthier</cp:lastModifiedBy>
  <cp:revision>67</cp:revision>
  <dcterms:created xsi:type="dcterms:W3CDTF">2020-07-31T19:30:09Z</dcterms:created>
  <dcterms:modified xsi:type="dcterms:W3CDTF">2021-05-18T17:20:45Z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0x0101004D661BB95E97D6429370B67B99AD00F3</vt:lpwstr>
  </property>
</Properties>
</file>