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6" r:id="rId2"/>
    <p:sldId id="267" r:id="rId3"/>
    <p:sldId id="268" r:id="rId4"/>
    <p:sldId id="269" r:id="rId5"/>
    <p:sldId id="427" r:id="rId6"/>
    <p:sldId id="409" r:id="rId7"/>
    <p:sldId id="270" r:id="rId8"/>
    <p:sldId id="271" r:id="rId9"/>
    <p:sldId id="405" r:id="rId10"/>
    <p:sldId id="415" r:id="rId11"/>
    <p:sldId id="428" r:id="rId12"/>
    <p:sldId id="413" r:id="rId13"/>
    <p:sldId id="430" r:id="rId14"/>
    <p:sldId id="414" r:id="rId15"/>
    <p:sldId id="423" r:id="rId16"/>
    <p:sldId id="403" r:id="rId17"/>
    <p:sldId id="431" r:id="rId18"/>
    <p:sldId id="432" r:id="rId19"/>
    <p:sldId id="422" r:id="rId20"/>
    <p:sldId id="274" r:id="rId21"/>
    <p:sldId id="435" r:id="rId22"/>
    <p:sldId id="436" r:id="rId23"/>
    <p:sldId id="437" r:id="rId24"/>
    <p:sldId id="438" r:id="rId25"/>
    <p:sldId id="439" r:id="rId26"/>
    <p:sldId id="440" r:id="rId27"/>
    <p:sldId id="441" r:id="rId28"/>
    <p:sldId id="442" r:id="rId29"/>
    <p:sldId id="443" r:id="rId30"/>
    <p:sldId id="445" r:id="rId31"/>
    <p:sldId id="419" r:id="rId32"/>
    <p:sldId id="425" r:id="rId33"/>
    <p:sldId id="429" r:id="rId34"/>
    <p:sldId id="418" r:id="rId35"/>
    <p:sldId id="421" r:id="rId36"/>
    <p:sldId id="433" r:id="rId37"/>
    <p:sldId id="426" r:id="rId38"/>
    <p:sldId id="446" r:id="rId39"/>
    <p:sldId id="273" r:id="rId40"/>
    <p:sldId id="395" r:id="rId41"/>
    <p:sldId id="396" r:id="rId42"/>
    <p:sldId id="397" r:id="rId43"/>
  </p:sldIdLst>
  <p:sldSz cx="12192000" cy="6858000"/>
  <p:notesSz cx="6761163" cy="9942513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7" autoAdjust="0"/>
    <p:restoredTop sz="53457" autoAdjust="0"/>
  </p:normalViewPr>
  <p:slideViewPr>
    <p:cSldViewPr>
      <p:cViewPr varScale="1">
        <p:scale>
          <a:sx n="61" d="100"/>
          <a:sy n="61" d="100"/>
        </p:scale>
        <p:origin x="238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376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 Lanthier" userId="12cd4454-394f-4197-a3cc-7e41fb7c9215" providerId="ADAL" clId="{89B651A9-340A-45CF-AAD1-3E2E1A991BFD}"/>
    <pc:docChg chg="delSld modSld">
      <pc:chgData name="Luc Lanthier" userId="12cd4454-394f-4197-a3cc-7e41fb7c9215" providerId="ADAL" clId="{89B651A9-340A-45CF-AAD1-3E2E1A991BFD}" dt="2021-01-15T15:35:55.319" v="45" actId="47"/>
      <pc:docMkLst>
        <pc:docMk/>
      </pc:docMkLst>
      <pc:sldChg chg="del modNotesTx">
        <pc:chgData name="Luc Lanthier" userId="12cd4454-394f-4197-a3cc-7e41fb7c9215" providerId="ADAL" clId="{89B651A9-340A-45CF-AAD1-3E2E1A991BFD}" dt="2021-01-15T15:33:57.519" v="3" actId="47"/>
        <pc:sldMkLst>
          <pc:docMk/>
          <pc:sldMk cId="253909112" sldId="260"/>
        </pc:sldMkLst>
      </pc:sldChg>
      <pc:sldChg chg="modNotesTx">
        <pc:chgData name="Luc Lanthier" userId="12cd4454-394f-4197-a3cc-7e41fb7c9215" providerId="ADAL" clId="{89B651A9-340A-45CF-AAD1-3E2E1A991BFD}" dt="2021-01-15T15:34:02.407" v="5" actId="6549"/>
        <pc:sldMkLst>
          <pc:docMk/>
          <pc:sldMk cId="3309728742" sldId="266"/>
        </pc:sldMkLst>
      </pc:sldChg>
      <pc:sldChg chg="modNotesTx">
        <pc:chgData name="Luc Lanthier" userId="12cd4454-394f-4197-a3cc-7e41fb7c9215" providerId="ADAL" clId="{89B651A9-340A-45CF-AAD1-3E2E1A991BFD}" dt="2021-01-15T15:34:04.635" v="6" actId="6549"/>
        <pc:sldMkLst>
          <pc:docMk/>
          <pc:sldMk cId="3386026723" sldId="267"/>
        </pc:sldMkLst>
      </pc:sldChg>
      <pc:sldChg chg="modNotesTx">
        <pc:chgData name="Luc Lanthier" userId="12cd4454-394f-4197-a3cc-7e41fb7c9215" providerId="ADAL" clId="{89B651A9-340A-45CF-AAD1-3E2E1A991BFD}" dt="2021-01-15T15:34:07.057" v="7" actId="6549"/>
        <pc:sldMkLst>
          <pc:docMk/>
          <pc:sldMk cId="3471276380" sldId="268"/>
        </pc:sldMkLst>
      </pc:sldChg>
      <pc:sldChg chg="modNotesTx">
        <pc:chgData name="Luc Lanthier" userId="12cd4454-394f-4197-a3cc-7e41fb7c9215" providerId="ADAL" clId="{89B651A9-340A-45CF-AAD1-3E2E1A991BFD}" dt="2021-01-15T15:34:09.132" v="8" actId="6549"/>
        <pc:sldMkLst>
          <pc:docMk/>
          <pc:sldMk cId="908554425" sldId="269"/>
        </pc:sldMkLst>
      </pc:sldChg>
      <pc:sldChg chg="modNotesTx">
        <pc:chgData name="Luc Lanthier" userId="12cd4454-394f-4197-a3cc-7e41fb7c9215" providerId="ADAL" clId="{89B651A9-340A-45CF-AAD1-3E2E1A991BFD}" dt="2021-01-15T15:34:17.464" v="11" actId="6549"/>
        <pc:sldMkLst>
          <pc:docMk/>
          <pc:sldMk cId="1169490022" sldId="270"/>
        </pc:sldMkLst>
      </pc:sldChg>
      <pc:sldChg chg="modNotesTx">
        <pc:chgData name="Luc Lanthier" userId="12cd4454-394f-4197-a3cc-7e41fb7c9215" providerId="ADAL" clId="{89B651A9-340A-45CF-AAD1-3E2E1A991BFD}" dt="2021-01-15T15:34:20.378" v="12" actId="6549"/>
        <pc:sldMkLst>
          <pc:docMk/>
          <pc:sldMk cId="3648211932" sldId="271"/>
        </pc:sldMkLst>
      </pc:sldChg>
      <pc:sldChg chg="modNotesTx">
        <pc:chgData name="Luc Lanthier" userId="12cd4454-394f-4197-a3cc-7e41fb7c9215" providerId="ADAL" clId="{89B651A9-340A-45CF-AAD1-3E2E1A991BFD}" dt="2021-01-15T15:35:44.247" v="41" actId="6549"/>
        <pc:sldMkLst>
          <pc:docMk/>
          <pc:sldMk cId="1410681031" sldId="273"/>
        </pc:sldMkLst>
      </pc:sldChg>
      <pc:sldChg chg="modNotesTx">
        <pc:chgData name="Luc Lanthier" userId="12cd4454-394f-4197-a3cc-7e41fb7c9215" providerId="ADAL" clId="{89B651A9-340A-45CF-AAD1-3E2E1A991BFD}" dt="2021-01-15T15:34:48.456" v="23" actId="6549"/>
        <pc:sldMkLst>
          <pc:docMk/>
          <pc:sldMk cId="1075346554" sldId="274"/>
        </pc:sldMkLst>
      </pc:sldChg>
      <pc:sldChg chg="del">
        <pc:chgData name="Luc Lanthier" userId="12cd4454-394f-4197-a3cc-7e41fb7c9215" providerId="ADAL" clId="{89B651A9-340A-45CF-AAD1-3E2E1A991BFD}" dt="2021-01-15T15:34:00.539" v="4" actId="47"/>
        <pc:sldMkLst>
          <pc:docMk/>
          <pc:sldMk cId="3353908840" sldId="394"/>
        </pc:sldMkLst>
      </pc:sldChg>
      <pc:sldChg chg="modNotesTx">
        <pc:chgData name="Luc Lanthier" userId="12cd4454-394f-4197-a3cc-7e41fb7c9215" providerId="ADAL" clId="{89B651A9-340A-45CF-AAD1-3E2E1A991BFD}" dt="2021-01-15T15:35:46.747" v="42" actId="6549"/>
        <pc:sldMkLst>
          <pc:docMk/>
          <pc:sldMk cId="2217843927" sldId="395"/>
        </pc:sldMkLst>
      </pc:sldChg>
      <pc:sldChg chg="modNotesTx">
        <pc:chgData name="Luc Lanthier" userId="12cd4454-394f-4197-a3cc-7e41fb7c9215" providerId="ADAL" clId="{89B651A9-340A-45CF-AAD1-3E2E1A991BFD}" dt="2021-01-15T15:35:49.894" v="43" actId="6549"/>
        <pc:sldMkLst>
          <pc:docMk/>
          <pc:sldMk cId="1103266804" sldId="396"/>
        </pc:sldMkLst>
      </pc:sldChg>
      <pc:sldChg chg="modNotesTx">
        <pc:chgData name="Luc Lanthier" userId="12cd4454-394f-4197-a3cc-7e41fb7c9215" providerId="ADAL" clId="{89B651A9-340A-45CF-AAD1-3E2E1A991BFD}" dt="2021-01-15T15:35:54.461" v="44" actId="6549"/>
        <pc:sldMkLst>
          <pc:docMk/>
          <pc:sldMk cId="2720338359" sldId="397"/>
        </pc:sldMkLst>
      </pc:sldChg>
      <pc:sldChg chg="modNotesTx">
        <pc:chgData name="Luc Lanthier" userId="12cd4454-394f-4197-a3cc-7e41fb7c9215" providerId="ADAL" clId="{89B651A9-340A-45CF-AAD1-3E2E1A991BFD}" dt="2021-01-15T15:34:39.691" v="20" actId="6549"/>
        <pc:sldMkLst>
          <pc:docMk/>
          <pc:sldMk cId="3350502671" sldId="403"/>
        </pc:sldMkLst>
      </pc:sldChg>
      <pc:sldChg chg="del modNotesTx">
        <pc:chgData name="Luc Lanthier" userId="12cd4454-394f-4197-a3cc-7e41fb7c9215" providerId="ADAL" clId="{89B651A9-340A-45CF-AAD1-3E2E1A991BFD}" dt="2021-01-15T15:33:56.809" v="2" actId="47"/>
        <pc:sldMkLst>
          <pc:docMk/>
          <pc:sldMk cId="1964762660" sldId="404"/>
        </pc:sldMkLst>
      </pc:sldChg>
      <pc:sldChg chg="modNotesTx">
        <pc:chgData name="Luc Lanthier" userId="12cd4454-394f-4197-a3cc-7e41fb7c9215" providerId="ADAL" clId="{89B651A9-340A-45CF-AAD1-3E2E1A991BFD}" dt="2021-01-15T15:34:22.268" v="13" actId="6549"/>
        <pc:sldMkLst>
          <pc:docMk/>
          <pc:sldMk cId="813353467" sldId="405"/>
        </pc:sldMkLst>
      </pc:sldChg>
      <pc:sldChg chg="del">
        <pc:chgData name="Luc Lanthier" userId="12cd4454-394f-4197-a3cc-7e41fb7c9215" providerId="ADAL" clId="{89B651A9-340A-45CF-AAD1-3E2E1A991BFD}" dt="2021-01-15T15:35:55.319" v="45" actId="47"/>
        <pc:sldMkLst>
          <pc:docMk/>
          <pc:sldMk cId="581929386" sldId="408"/>
        </pc:sldMkLst>
      </pc:sldChg>
      <pc:sldChg chg="modNotesTx">
        <pc:chgData name="Luc Lanthier" userId="12cd4454-394f-4197-a3cc-7e41fb7c9215" providerId="ADAL" clId="{89B651A9-340A-45CF-AAD1-3E2E1A991BFD}" dt="2021-01-15T15:34:14.457" v="10" actId="6549"/>
        <pc:sldMkLst>
          <pc:docMk/>
          <pc:sldMk cId="678616742" sldId="409"/>
        </pc:sldMkLst>
      </pc:sldChg>
      <pc:sldChg chg="modNotesTx">
        <pc:chgData name="Luc Lanthier" userId="12cd4454-394f-4197-a3cc-7e41fb7c9215" providerId="ADAL" clId="{89B651A9-340A-45CF-AAD1-3E2E1A991BFD}" dt="2021-01-15T15:34:31.060" v="16" actId="6549"/>
        <pc:sldMkLst>
          <pc:docMk/>
          <pc:sldMk cId="1854409319" sldId="413"/>
        </pc:sldMkLst>
      </pc:sldChg>
      <pc:sldChg chg="modNotesTx">
        <pc:chgData name="Luc Lanthier" userId="12cd4454-394f-4197-a3cc-7e41fb7c9215" providerId="ADAL" clId="{89B651A9-340A-45CF-AAD1-3E2E1A991BFD}" dt="2021-01-15T15:34:34.762" v="18" actId="6549"/>
        <pc:sldMkLst>
          <pc:docMk/>
          <pc:sldMk cId="1964973407" sldId="414"/>
        </pc:sldMkLst>
      </pc:sldChg>
      <pc:sldChg chg="modNotesTx">
        <pc:chgData name="Luc Lanthier" userId="12cd4454-394f-4197-a3cc-7e41fb7c9215" providerId="ADAL" clId="{89B651A9-340A-45CF-AAD1-3E2E1A991BFD}" dt="2021-01-15T15:34:24.974" v="14" actId="6549"/>
        <pc:sldMkLst>
          <pc:docMk/>
          <pc:sldMk cId="1365301419" sldId="415"/>
        </pc:sldMkLst>
      </pc:sldChg>
      <pc:sldChg chg="modNotesTx">
        <pc:chgData name="Luc Lanthier" userId="12cd4454-394f-4197-a3cc-7e41fb7c9215" providerId="ADAL" clId="{89B651A9-340A-45CF-AAD1-3E2E1A991BFD}" dt="2021-01-15T15:35:32.243" v="37" actId="6549"/>
        <pc:sldMkLst>
          <pc:docMk/>
          <pc:sldMk cId="1259183650" sldId="418"/>
        </pc:sldMkLst>
      </pc:sldChg>
      <pc:sldChg chg="modNotesTx">
        <pc:chgData name="Luc Lanthier" userId="12cd4454-394f-4197-a3cc-7e41fb7c9215" providerId="ADAL" clId="{89B651A9-340A-45CF-AAD1-3E2E1A991BFD}" dt="2021-01-15T15:35:24.875" v="34" actId="6549"/>
        <pc:sldMkLst>
          <pc:docMk/>
          <pc:sldMk cId="404479391" sldId="419"/>
        </pc:sldMkLst>
      </pc:sldChg>
      <pc:sldChg chg="modNotesTx">
        <pc:chgData name="Luc Lanthier" userId="12cd4454-394f-4197-a3cc-7e41fb7c9215" providerId="ADAL" clId="{89B651A9-340A-45CF-AAD1-3E2E1A991BFD}" dt="2021-01-15T15:35:34.575" v="38" actId="6549"/>
        <pc:sldMkLst>
          <pc:docMk/>
          <pc:sldMk cId="1162393681" sldId="421"/>
        </pc:sldMkLst>
      </pc:sldChg>
      <pc:sldChg chg="modNotesTx">
        <pc:chgData name="Luc Lanthier" userId="12cd4454-394f-4197-a3cc-7e41fb7c9215" providerId="ADAL" clId="{89B651A9-340A-45CF-AAD1-3E2E1A991BFD}" dt="2021-01-15T15:34:46.374" v="22" actId="6549"/>
        <pc:sldMkLst>
          <pc:docMk/>
          <pc:sldMk cId="669031003" sldId="422"/>
        </pc:sldMkLst>
      </pc:sldChg>
      <pc:sldChg chg="modNotesTx">
        <pc:chgData name="Luc Lanthier" userId="12cd4454-394f-4197-a3cc-7e41fb7c9215" providerId="ADAL" clId="{89B651A9-340A-45CF-AAD1-3E2E1A991BFD}" dt="2021-01-15T15:34:37.005" v="19" actId="6549"/>
        <pc:sldMkLst>
          <pc:docMk/>
          <pc:sldMk cId="179691729" sldId="423"/>
        </pc:sldMkLst>
      </pc:sldChg>
      <pc:sldChg chg="modNotesTx">
        <pc:chgData name="Luc Lanthier" userId="12cd4454-394f-4197-a3cc-7e41fb7c9215" providerId="ADAL" clId="{89B651A9-340A-45CF-AAD1-3E2E1A991BFD}" dt="2021-01-15T15:35:27.822" v="35" actId="6549"/>
        <pc:sldMkLst>
          <pc:docMk/>
          <pc:sldMk cId="1689699395" sldId="425"/>
        </pc:sldMkLst>
      </pc:sldChg>
      <pc:sldChg chg="modNotesTx">
        <pc:chgData name="Luc Lanthier" userId="12cd4454-394f-4197-a3cc-7e41fb7c9215" providerId="ADAL" clId="{89B651A9-340A-45CF-AAD1-3E2E1A991BFD}" dt="2021-01-15T15:35:40.039" v="39" actId="6549"/>
        <pc:sldMkLst>
          <pc:docMk/>
          <pc:sldMk cId="453983837" sldId="426"/>
        </pc:sldMkLst>
      </pc:sldChg>
      <pc:sldChg chg="modNotesTx">
        <pc:chgData name="Luc Lanthier" userId="12cd4454-394f-4197-a3cc-7e41fb7c9215" providerId="ADAL" clId="{89B651A9-340A-45CF-AAD1-3E2E1A991BFD}" dt="2021-01-15T15:34:11.686" v="9" actId="6549"/>
        <pc:sldMkLst>
          <pc:docMk/>
          <pc:sldMk cId="562856474" sldId="427"/>
        </pc:sldMkLst>
      </pc:sldChg>
      <pc:sldChg chg="modNotesTx">
        <pc:chgData name="Luc Lanthier" userId="12cd4454-394f-4197-a3cc-7e41fb7c9215" providerId="ADAL" clId="{89B651A9-340A-45CF-AAD1-3E2E1A991BFD}" dt="2021-01-15T15:34:27.625" v="15" actId="6549"/>
        <pc:sldMkLst>
          <pc:docMk/>
          <pc:sldMk cId="4001096153" sldId="428"/>
        </pc:sldMkLst>
      </pc:sldChg>
      <pc:sldChg chg="modNotesTx">
        <pc:chgData name="Luc Lanthier" userId="12cd4454-394f-4197-a3cc-7e41fb7c9215" providerId="ADAL" clId="{89B651A9-340A-45CF-AAD1-3E2E1A991BFD}" dt="2021-01-15T15:35:29.998" v="36" actId="6549"/>
        <pc:sldMkLst>
          <pc:docMk/>
          <pc:sldMk cId="1453983323" sldId="429"/>
        </pc:sldMkLst>
      </pc:sldChg>
      <pc:sldChg chg="modNotesTx">
        <pc:chgData name="Luc Lanthier" userId="12cd4454-394f-4197-a3cc-7e41fb7c9215" providerId="ADAL" clId="{89B651A9-340A-45CF-AAD1-3E2E1A991BFD}" dt="2021-01-15T15:34:32.786" v="17" actId="6549"/>
        <pc:sldMkLst>
          <pc:docMk/>
          <pc:sldMk cId="395484126" sldId="430"/>
        </pc:sldMkLst>
      </pc:sldChg>
      <pc:sldChg chg="modNotesTx">
        <pc:chgData name="Luc Lanthier" userId="12cd4454-394f-4197-a3cc-7e41fb7c9215" providerId="ADAL" clId="{89B651A9-340A-45CF-AAD1-3E2E1A991BFD}" dt="2021-01-15T15:34:42.396" v="21" actId="6549"/>
        <pc:sldMkLst>
          <pc:docMk/>
          <pc:sldMk cId="1631432663" sldId="431"/>
        </pc:sldMkLst>
      </pc:sldChg>
      <pc:sldChg chg="modNotesTx">
        <pc:chgData name="Luc Lanthier" userId="12cd4454-394f-4197-a3cc-7e41fb7c9215" providerId="ADAL" clId="{89B651A9-340A-45CF-AAD1-3E2E1A991BFD}" dt="2021-01-15T15:34:51.543" v="24" actId="6549"/>
        <pc:sldMkLst>
          <pc:docMk/>
          <pc:sldMk cId="838897025" sldId="435"/>
        </pc:sldMkLst>
      </pc:sldChg>
      <pc:sldChg chg="modNotesTx">
        <pc:chgData name="Luc Lanthier" userId="12cd4454-394f-4197-a3cc-7e41fb7c9215" providerId="ADAL" clId="{89B651A9-340A-45CF-AAD1-3E2E1A991BFD}" dt="2021-01-15T15:34:55.427" v="25" actId="6549"/>
        <pc:sldMkLst>
          <pc:docMk/>
          <pc:sldMk cId="1255417164" sldId="436"/>
        </pc:sldMkLst>
      </pc:sldChg>
      <pc:sldChg chg="modNotesTx">
        <pc:chgData name="Luc Lanthier" userId="12cd4454-394f-4197-a3cc-7e41fb7c9215" providerId="ADAL" clId="{89B651A9-340A-45CF-AAD1-3E2E1A991BFD}" dt="2021-01-15T15:34:59.241" v="26" actId="6549"/>
        <pc:sldMkLst>
          <pc:docMk/>
          <pc:sldMk cId="1489054142" sldId="437"/>
        </pc:sldMkLst>
      </pc:sldChg>
      <pc:sldChg chg="modNotesTx">
        <pc:chgData name="Luc Lanthier" userId="12cd4454-394f-4197-a3cc-7e41fb7c9215" providerId="ADAL" clId="{89B651A9-340A-45CF-AAD1-3E2E1A991BFD}" dt="2021-01-15T15:35:01.923" v="27" actId="6549"/>
        <pc:sldMkLst>
          <pc:docMk/>
          <pc:sldMk cId="1437651370" sldId="438"/>
        </pc:sldMkLst>
      </pc:sldChg>
      <pc:sldChg chg="modNotesTx">
        <pc:chgData name="Luc Lanthier" userId="12cd4454-394f-4197-a3cc-7e41fb7c9215" providerId="ADAL" clId="{89B651A9-340A-45CF-AAD1-3E2E1A991BFD}" dt="2021-01-15T15:35:04.259" v="28" actId="6549"/>
        <pc:sldMkLst>
          <pc:docMk/>
          <pc:sldMk cId="1359316188" sldId="439"/>
        </pc:sldMkLst>
      </pc:sldChg>
      <pc:sldChg chg="modNotesTx">
        <pc:chgData name="Luc Lanthier" userId="12cd4454-394f-4197-a3cc-7e41fb7c9215" providerId="ADAL" clId="{89B651A9-340A-45CF-AAD1-3E2E1A991BFD}" dt="2021-01-15T15:35:07.115" v="29" actId="6549"/>
        <pc:sldMkLst>
          <pc:docMk/>
          <pc:sldMk cId="2044147148" sldId="440"/>
        </pc:sldMkLst>
      </pc:sldChg>
      <pc:sldChg chg="modNotesTx">
        <pc:chgData name="Luc Lanthier" userId="12cd4454-394f-4197-a3cc-7e41fb7c9215" providerId="ADAL" clId="{89B651A9-340A-45CF-AAD1-3E2E1A991BFD}" dt="2021-01-15T15:35:13.094" v="30" actId="6549"/>
        <pc:sldMkLst>
          <pc:docMk/>
          <pc:sldMk cId="136572166" sldId="441"/>
        </pc:sldMkLst>
      </pc:sldChg>
      <pc:sldChg chg="modNotesTx">
        <pc:chgData name="Luc Lanthier" userId="12cd4454-394f-4197-a3cc-7e41fb7c9215" providerId="ADAL" clId="{89B651A9-340A-45CF-AAD1-3E2E1A991BFD}" dt="2021-01-15T15:35:16.790" v="31" actId="6549"/>
        <pc:sldMkLst>
          <pc:docMk/>
          <pc:sldMk cId="2046490101" sldId="442"/>
        </pc:sldMkLst>
      </pc:sldChg>
      <pc:sldChg chg="modNotesTx">
        <pc:chgData name="Luc Lanthier" userId="12cd4454-394f-4197-a3cc-7e41fb7c9215" providerId="ADAL" clId="{89B651A9-340A-45CF-AAD1-3E2E1A991BFD}" dt="2021-01-15T15:35:20.212" v="32" actId="6549"/>
        <pc:sldMkLst>
          <pc:docMk/>
          <pc:sldMk cId="1725896220" sldId="443"/>
        </pc:sldMkLst>
      </pc:sldChg>
      <pc:sldChg chg="modNotesTx">
        <pc:chgData name="Luc Lanthier" userId="12cd4454-394f-4197-a3cc-7e41fb7c9215" providerId="ADAL" clId="{89B651A9-340A-45CF-AAD1-3E2E1A991BFD}" dt="2021-01-15T15:35:22.642" v="33" actId="6549"/>
        <pc:sldMkLst>
          <pc:docMk/>
          <pc:sldMk cId="1577116104" sldId="445"/>
        </pc:sldMkLst>
      </pc:sldChg>
      <pc:sldChg chg="modNotesTx">
        <pc:chgData name="Luc Lanthier" userId="12cd4454-394f-4197-a3cc-7e41fb7c9215" providerId="ADAL" clId="{89B651A9-340A-45CF-AAD1-3E2E1A991BFD}" dt="2021-01-15T15:35:41.941" v="40" actId="6549"/>
        <pc:sldMkLst>
          <pc:docMk/>
          <pc:sldMk cId="1936805905" sldId="44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3BAB82-A1A0-4AEC-9151-EA8360E54B1E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7130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89" y="4722694"/>
            <a:ext cx="4958186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A13AAB-1331-4A70-8C7B-0177678F01D6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1274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081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8671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endParaRPr lang="fr-CA" sz="1800" b="0" i="0" u="none" strike="noStrike" baseline="0" dirty="0">
              <a:latin typeface="OTNEJMQuadraat"/>
            </a:endParaRPr>
          </a:p>
          <a:p>
            <a:pPr algn="l"/>
            <a:endParaRPr lang="en-US" sz="1800" b="0" i="0" u="none" strike="noStrike" baseline="0" dirty="0">
              <a:latin typeface="OTNEJMQuadraa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669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1947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0171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5473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2140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921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9856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0231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sz="1200" b="1" i="0" u="none" strike="noStrike" baseline="0" dirty="0">
              <a:latin typeface="OTNEJMQuadraat"/>
            </a:endParaRPr>
          </a:p>
          <a:p>
            <a:pPr algn="l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787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105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156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443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>
              <a:solidFill>
                <a:schemeClr val="tx1"/>
              </a:solidFill>
              <a:effectLst/>
              <a:latin typeface="Times" pitchFamily="-65" charset="0"/>
              <a:ea typeface="ＭＳ Ｐゴシック" pitchFamily="-65" charset="-128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0261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fr-CA" sz="1800" b="0" i="0" u="none" strike="noStrike" baseline="0" dirty="0">
              <a:latin typeface="OTNEJMQuadraat"/>
            </a:endParaRPr>
          </a:p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063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endParaRPr lang="fr-CA" sz="4400" b="1" baseline="0" dirty="0">
              <a:solidFill>
                <a:srgbClr val="000000"/>
              </a:solidFill>
            </a:endParaRPr>
          </a:p>
          <a:p>
            <a:pPr>
              <a:buNone/>
            </a:pPr>
            <a:endParaRPr lang="fr-CA" sz="4400" baseline="0" dirty="0">
              <a:solidFill>
                <a:srgbClr val="000000"/>
              </a:solidFill>
            </a:endParaRPr>
          </a:p>
          <a:p>
            <a:pPr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134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fr-CA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  <a:p>
            <a:endParaRPr lang="fr-CA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algn="l"/>
            <a:endParaRPr lang="fr-CA" dirty="0"/>
          </a:p>
          <a:p>
            <a:pPr algn="l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7317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8589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0371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1495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algn="l"/>
            <a:endParaRPr lang="en-US" sz="1800" b="0" i="0" u="none" strike="noStrike" baseline="0" dirty="0">
              <a:latin typeface="OTNEJMQuadraat"/>
            </a:endParaRPr>
          </a:p>
          <a:p>
            <a:pPr algn="l"/>
            <a:endParaRPr lang="en-US" sz="1800" b="0" i="0" u="none" strike="noStrike" baseline="0" dirty="0">
              <a:latin typeface="OTNEJMQuadraat"/>
            </a:endParaRPr>
          </a:p>
          <a:p>
            <a:pPr algn="l"/>
            <a:endParaRPr lang="en-US" sz="1800" b="0" i="0" u="none" strike="noStrike" baseline="0" dirty="0">
              <a:latin typeface="OTNEJMQuadraat"/>
            </a:endParaRPr>
          </a:p>
          <a:p>
            <a:pPr algn="l"/>
            <a:endParaRPr lang="fr-CA" sz="1800" b="0" i="0" u="none" strike="noStrike" baseline="0" dirty="0">
              <a:latin typeface="OTNEJMQuadraat"/>
            </a:endParaRPr>
          </a:p>
          <a:p>
            <a:pPr algn="l"/>
            <a:endParaRPr lang="en-US" sz="1800" b="0" i="0" u="none" strike="noStrike" baseline="0" dirty="0">
              <a:latin typeface="OTNEJMQuadraa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05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fr-CA" baseline="0" dirty="0"/>
          </a:p>
          <a:p>
            <a:endParaRPr lang="fr-CA" baseline="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0292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5665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4092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20403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23292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35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43155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37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57521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fr-CA" b="1" dirty="0">
              <a:solidFill>
                <a:srgbClr val="0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sz="1200" kern="1200" baseline="0" dirty="0">
              <a:solidFill>
                <a:schemeClr val="tx1"/>
              </a:solidFill>
              <a:effectLst/>
              <a:latin typeface="Times" pitchFamily="-65" charset="0"/>
              <a:ea typeface="ＭＳ Ｐゴシック" pitchFamily="-65" charset="-128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sz="1200" kern="1200" baseline="0" dirty="0">
              <a:solidFill>
                <a:schemeClr val="tx1"/>
              </a:solidFill>
              <a:effectLst/>
              <a:latin typeface="Times" pitchFamily="-65" charset="0"/>
              <a:ea typeface="ＭＳ Ｐゴシック" pitchFamily="-65" charset="-128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sz="1200" kern="1200" baseline="0" dirty="0">
              <a:solidFill>
                <a:schemeClr val="tx1"/>
              </a:solidFill>
              <a:effectLst/>
              <a:latin typeface="Times" pitchFamily="-65" charset="0"/>
              <a:ea typeface="ＭＳ Ｐゴシック" pitchFamily="-65" charset="-128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  <a:p>
            <a:pPr algn="l"/>
            <a:endParaRPr lang="fr-CA" baseline="0" dirty="0"/>
          </a:p>
          <a:p>
            <a:pPr algn="l"/>
            <a:endParaRPr lang="fr-CA" baseline="0" dirty="0"/>
          </a:p>
          <a:p>
            <a:pPr algn="l"/>
            <a:endParaRPr lang="fr-CA" baseline="0" dirty="0"/>
          </a:p>
          <a:p>
            <a:pPr algn="l"/>
            <a:endParaRPr lang="fr-CA" baseline="0" dirty="0"/>
          </a:p>
          <a:p>
            <a:pPr algn="l"/>
            <a:endParaRPr lang="fr-CA" dirty="0"/>
          </a:p>
          <a:p>
            <a:pPr algn="l"/>
            <a:endParaRPr lang="fr-CA" dirty="0"/>
          </a:p>
          <a:p>
            <a:pPr algn="l"/>
            <a:endParaRPr lang="fr-CA" dirty="0"/>
          </a:p>
          <a:p>
            <a:pPr algn="l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241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sz="1200" kern="1200" baseline="0" dirty="0">
              <a:solidFill>
                <a:schemeClr val="tx1"/>
              </a:solidFill>
              <a:effectLst/>
              <a:latin typeface="Times" pitchFamily="-65" charset="0"/>
              <a:ea typeface="ＭＳ Ｐゴシック" pitchFamily="-65" charset="-128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6483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fr-CA" sz="1200" b="0" i="0" u="none" strike="noStrike" kern="1200" dirty="0">
              <a:solidFill>
                <a:schemeClr val="tx1"/>
              </a:solidFill>
              <a:effectLst/>
              <a:latin typeface="Times" pitchFamily="-65" charset="0"/>
              <a:ea typeface="ＭＳ Ｐゴシック" pitchFamily="-65" charset="-128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6578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41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280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algn="l"/>
            <a:endParaRPr lang="fr-CA" sz="1800" b="0" i="0" u="none" strike="noStrike" baseline="0" dirty="0">
              <a:latin typeface="OTNEJMQuadraat"/>
            </a:endParaRPr>
          </a:p>
          <a:p>
            <a:pPr algn="l"/>
            <a:endParaRPr lang="fr-CA" sz="1800" b="0" i="0" u="none" strike="noStrike" baseline="0" dirty="0">
              <a:latin typeface="OTNEJMQuadraat"/>
            </a:endParaRPr>
          </a:p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8352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42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5699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324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fr-CA" sz="1800" b="0" i="0" u="none" strike="noStrike" baseline="0" dirty="0">
              <a:latin typeface="OTNEJMQuadraat"/>
            </a:endParaRPr>
          </a:p>
          <a:p>
            <a:pPr algn="l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33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endParaRPr lang="fr-CA" sz="1800" b="0" i="0" u="none" strike="noStrike" baseline="0" dirty="0">
              <a:latin typeface="OTNEJMQuadraa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556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918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30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FMSS_pa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A8EA39-00BA-4782-A2FB-4F0449A74250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195264"/>
            <a:ext cx="2590800" cy="55197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195264"/>
            <a:ext cx="7569200" cy="55197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FD6EC7-B721-48E6-984A-BF1EF27199DF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3006D3-F7F1-4136-84FE-8D0499EAC288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84AC7C-2E23-468E-8315-4594C9EF3E66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78F051-096F-4465-8F19-EC52828B872C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C21439-B8ED-4FD8-8079-44AA00B73C21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A0C46E-DB13-4677-961D-BFA7B7FB739F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F3E2BA-7747-4092-955B-455CAACA8619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55EDCD-E568-4A4A-9153-62C841FE6A71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938FDF-026C-48C6-8483-59C2F1C2256D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FMSS_pal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5263"/>
            <a:ext cx="1158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1158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02400" y="6477000"/>
            <a:ext cx="71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fld id="{F30CD743-114F-4A82-B737-6459A4AA789D}" type="slidenum">
              <a:rPr lang="fr-CA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+mj-lt"/>
          <a:ea typeface="ＭＳ Ｐゴシック" pitchFamily="-65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04040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04040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04040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84" y="908720"/>
            <a:ext cx="11017224" cy="1143000"/>
          </a:xfrm>
        </p:spPr>
        <p:txBody>
          <a:bodyPr/>
          <a:lstStyle/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+mn-lt"/>
              </a:rPr>
              <a:t>Safety and Efficacy of the BNT162b2 mRNA Covid-19 Vaccine</a:t>
            </a:r>
            <a:r>
              <a:rPr lang="fr-CA" sz="3200" b="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/>
          </a:p>
          <a:p>
            <a:pPr>
              <a:buNone/>
            </a:pPr>
            <a:endParaRPr lang="fr-CA" dirty="0"/>
          </a:p>
          <a:p>
            <a:pPr algn="ctr">
              <a:buNone/>
            </a:pPr>
            <a:endParaRPr lang="fr-CA" dirty="0"/>
          </a:p>
          <a:p>
            <a:pPr algn="ctr">
              <a:buNone/>
            </a:pPr>
            <a:r>
              <a:rPr lang="fr-CA" sz="2800" dirty="0">
                <a:solidFill>
                  <a:srgbClr val="000000"/>
                </a:solidFill>
              </a:rPr>
              <a:t>Polack FP, Thomas SJ, Kitchin N et coll.</a:t>
            </a: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fr-CA" i="0" u="none" strike="noStrike" baseline="0" dirty="0">
                <a:solidFill>
                  <a:srgbClr val="000000"/>
                </a:solidFill>
              </a:rPr>
              <a:t>N </a:t>
            </a:r>
            <a:r>
              <a:rPr lang="fr-CA" i="0" u="none" strike="noStrike" baseline="0" dirty="0" err="1">
                <a:solidFill>
                  <a:srgbClr val="000000"/>
                </a:solidFill>
              </a:rPr>
              <a:t>Engl</a:t>
            </a:r>
            <a:r>
              <a:rPr lang="fr-CA" i="0" u="none" strike="noStrike" baseline="0" dirty="0">
                <a:solidFill>
                  <a:srgbClr val="000000"/>
                </a:solidFill>
              </a:rPr>
              <a:t> J Med 2020;383:2603-15</a:t>
            </a:r>
            <a:r>
              <a:rPr lang="fr-CA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972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0"/>
            <a:ext cx="6424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01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Résultats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4804A05-5F47-4431-BD43-E7BD93838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17" y="1424677"/>
            <a:ext cx="8849166" cy="527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96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8203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09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0"/>
            <a:ext cx="5577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4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0"/>
            <a:ext cx="6803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73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0"/>
            <a:ext cx="979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1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Résultats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ECD993-36AC-4C57-B62B-D5F15617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16" y="-16146"/>
            <a:ext cx="2221264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DF9ACC4-8089-4C1C-8A89-0CC4D3EB4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-16146"/>
            <a:ext cx="5301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02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0"/>
            <a:ext cx="782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32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0"/>
            <a:ext cx="7932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44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0"/>
            <a:ext cx="8767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La question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Chez des sujets de 16 ans et plus, est-ce que la vaccin BNT162b2, un vaccin à ARN messager contre la COVID-19, est efficace et sécuritaire ? </a:t>
            </a:r>
          </a:p>
        </p:txBody>
      </p:sp>
    </p:spTree>
    <p:extLst>
      <p:ext uri="{BB962C8B-B14F-4D97-AF65-F5344CB8AC3E}">
        <p14:creationId xmlns:p14="http://schemas.microsoft.com/office/powerpoint/2010/main" val="3386026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Conclusion des auteurs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3200" b="0" i="0" u="none" strike="noStrike" baseline="0" dirty="0">
                <a:solidFill>
                  <a:srgbClr val="000000"/>
                </a:solidFill>
              </a:rPr>
              <a:t>Une </a:t>
            </a:r>
            <a:r>
              <a:rPr lang="fr-CA" dirty="0">
                <a:solidFill>
                  <a:srgbClr val="000000"/>
                </a:solidFill>
              </a:rPr>
              <a:t>vaccination avec le BNT162b2 en </a:t>
            </a:r>
            <a:r>
              <a:rPr lang="fr-CA" sz="3200" b="0" i="0" u="none" strike="noStrike" baseline="0" dirty="0">
                <a:solidFill>
                  <a:srgbClr val="000000"/>
                </a:solidFill>
              </a:rPr>
              <a:t>deux doses a démontré une efficacité de 95 % pour prévenir la maladie à COVID-19 chez les personnes de 16 ans et plus. L’innocuité sur une période médiane de deux mois était semblable à celle des autres vaccins viraux.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46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84" y="908720"/>
            <a:ext cx="11017224" cy="1143000"/>
          </a:xfrm>
        </p:spPr>
        <p:txBody>
          <a:bodyPr/>
          <a:lstStyle/>
          <a:p>
            <a:r>
              <a:rPr lang="fr-FR" sz="3200" b="0" dirty="0" err="1">
                <a:solidFill>
                  <a:srgbClr val="000000"/>
                </a:solidFill>
              </a:rPr>
              <a:t>Efficacy</a:t>
            </a:r>
            <a:r>
              <a:rPr lang="fr-FR" sz="3200" b="0" dirty="0">
                <a:solidFill>
                  <a:srgbClr val="000000"/>
                </a:solidFill>
              </a:rPr>
              <a:t> and </a:t>
            </a:r>
            <a:r>
              <a:rPr lang="fr-FR" sz="3200" b="0" dirty="0" err="1">
                <a:solidFill>
                  <a:srgbClr val="000000"/>
                </a:solidFill>
              </a:rPr>
              <a:t>Safety</a:t>
            </a:r>
            <a:r>
              <a:rPr lang="fr-FR" sz="3200" b="0" dirty="0">
                <a:solidFill>
                  <a:srgbClr val="000000"/>
                </a:solidFill>
              </a:rPr>
              <a:t> of the mRNA-1273 </a:t>
            </a:r>
            <a:br>
              <a:rPr lang="fr-FR" sz="3200" b="0" dirty="0">
                <a:solidFill>
                  <a:srgbClr val="000000"/>
                </a:solidFill>
              </a:rPr>
            </a:br>
            <a:r>
              <a:rPr lang="fr-FR" sz="3200" b="0" dirty="0">
                <a:solidFill>
                  <a:srgbClr val="000000"/>
                </a:solidFill>
              </a:rPr>
              <a:t>SARS-CoV-2 Vaccine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/>
          </a:p>
          <a:p>
            <a:pPr>
              <a:buNone/>
            </a:pPr>
            <a:endParaRPr lang="fr-CA" dirty="0"/>
          </a:p>
          <a:p>
            <a:pPr algn="ctr">
              <a:buNone/>
            </a:pPr>
            <a:endParaRPr lang="fr-CA" dirty="0"/>
          </a:p>
          <a:p>
            <a:pPr algn="ctr">
              <a:buNone/>
            </a:pPr>
            <a:r>
              <a:rPr lang="fr-CA" sz="2800" dirty="0">
                <a:solidFill>
                  <a:srgbClr val="000000"/>
                </a:solidFill>
              </a:rPr>
              <a:t>Baden LR, El </a:t>
            </a:r>
            <a:r>
              <a:rPr lang="fr-CA" sz="2800" dirty="0" err="1">
                <a:solidFill>
                  <a:srgbClr val="000000"/>
                </a:solidFill>
              </a:rPr>
              <a:t>Sahly</a:t>
            </a:r>
            <a:r>
              <a:rPr lang="fr-CA" sz="2800" dirty="0">
                <a:solidFill>
                  <a:srgbClr val="000000"/>
                </a:solidFill>
              </a:rPr>
              <a:t> HM, </a:t>
            </a:r>
            <a:r>
              <a:rPr lang="fr-CA" sz="2800" dirty="0" err="1">
                <a:solidFill>
                  <a:srgbClr val="000000"/>
                </a:solidFill>
              </a:rPr>
              <a:t>Essink</a:t>
            </a:r>
            <a:r>
              <a:rPr lang="fr-CA" sz="2800" dirty="0">
                <a:solidFill>
                  <a:srgbClr val="000000"/>
                </a:solidFill>
              </a:rPr>
              <a:t> B et coll.</a:t>
            </a: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pt-BR" dirty="0">
                <a:solidFill>
                  <a:srgbClr val="000000"/>
                </a:solidFill>
              </a:rPr>
              <a:t>DOI: 10.1056/NEJMoa2035389</a:t>
            </a: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97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La question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Chez des sujets de 18 ans et plus, est-ce que la vaccin </a:t>
            </a:r>
            <a:r>
              <a:rPr lang="fr-FR" dirty="0">
                <a:solidFill>
                  <a:srgbClr val="000000"/>
                </a:solidFill>
              </a:rPr>
              <a:t>mRNA-1273</a:t>
            </a:r>
            <a:r>
              <a:rPr lang="fr-CA" dirty="0">
                <a:solidFill>
                  <a:srgbClr val="000000"/>
                </a:solidFill>
              </a:rPr>
              <a:t>, un vaccin à ARN messager contre la COVID-19, est efficace et sécuritaire ? </a:t>
            </a:r>
          </a:p>
        </p:txBody>
      </p:sp>
    </p:spTree>
    <p:extLst>
      <p:ext uri="{BB962C8B-B14F-4D97-AF65-F5344CB8AC3E}">
        <p14:creationId xmlns:p14="http://schemas.microsoft.com/office/powerpoint/2010/main" val="1255417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Devis : essai clinique randomisé (quadruple insu).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P</a:t>
            </a:r>
            <a:r>
              <a:rPr lang="fr-CA" dirty="0">
                <a:solidFill>
                  <a:srgbClr val="000000"/>
                </a:solidFill>
              </a:rPr>
              <a:t>opulation : 30 420 sujets de 18 ans et plus qui n’ont pas antécédent connu d’infection au SRAS-CoV-2, mais considérés à risque de contracter la COVID-19 ou à risque d’avoir une infection grave à COVID-19, ou les deux.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54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I</a:t>
            </a:r>
            <a:r>
              <a:rPr lang="fr-CA" dirty="0">
                <a:solidFill>
                  <a:srgbClr val="000000"/>
                </a:solidFill>
              </a:rPr>
              <a:t>ntervention : vaccin </a:t>
            </a:r>
            <a:r>
              <a:rPr lang="fr-FR" dirty="0">
                <a:solidFill>
                  <a:srgbClr val="000000"/>
                </a:solidFill>
              </a:rPr>
              <a:t>mRNA-1273</a:t>
            </a:r>
            <a:r>
              <a:rPr lang="fr-CA" dirty="0">
                <a:solidFill>
                  <a:srgbClr val="000000"/>
                </a:solidFill>
              </a:rPr>
              <a:t> 100 mcg IM en 2 doses à 28 jours d’intervalle.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C</a:t>
            </a:r>
            <a:r>
              <a:rPr lang="fr-CA" dirty="0">
                <a:solidFill>
                  <a:srgbClr val="000000"/>
                </a:solidFill>
              </a:rPr>
              <a:t>omparateur : Placébo.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51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O</a:t>
            </a:r>
            <a:r>
              <a:rPr lang="fr-CA" dirty="0">
                <a:solidFill>
                  <a:srgbClr val="000000"/>
                </a:solidFill>
              </a:rPr>
              <a:t>bjectifs : critère de jugement principal (issue primaire) : </a:t>
            </a: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Efficacité : efficacité du vaccin </a:t>
            </a:r>
            <a:r>
              <a:rPr lang="fr-FR" dirty="0">
                <a:solidFill>
                  <a:srgbClr val="000000"/>
                </a:solidFill>
              </a:rPr>
              <a:t>mRNA-1273 </a:t>
            </a:r>
            <a:r>
              <a:rPr lang="fr-CA" dirty="0">
                <a:solidFill>
                  <a:srgbClr val="000000"/>
                </a:solidFill>
              </a:rPr>
              <a:t>pour prévenir la COVID-19 symptomatique diagnostiquée à partir de 14 jours après la 2</a:t>
            </a:r>
            <a:r>
              <a:rPr lang="fr-CA" baseline="30000" dirty="0">
                <a:solidFill>
                  <a:srgbClr val="000000"/>
                </a:solidFill>
              </a:rPr>
              <a:t>e</a:t>
            </a:r>
            <a:r>
              <a:rPr lang="fr-CA" dirty="0">
                <a:solidFill>
                  <a:srgbClr val="000000"/>
                </a:solidFill>
              </a:rPr>
              <a:t> dose de vaccin chez les sujets séronégatifs au jour 28.</a:t>
            </a: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Sécurité : évaluer la sécurité et la </a:t>
            </a:r>
            <a:r>
              <a:rPr lang="fr-CA" dirty="0" err="1">
                <a:solidFill>
                  <a:srgbClr val="000000"/>
                </a:solidFill>
              </a:rPr>
              <a:t>réactogénicité</a:t>
            </a:r>
            <a:r>
              <a:rPr lang="fr-CA" dirty="0">
                <a:solidFill>
                  <a:srgbClr val="000000"/>
                </a:solidFill>
              </a:rPr>
              <a:t> des 2 injections du vaccins à 28 jours d’intervalle.</a:t>
            </a:r>
          </a:p>
        </p:txBody>
      </p:sp>
    </p:spTree>
    <p:extLst>
      <p:ext uri="{BB962C8B-B14F-4D97-AF65-F5344CB8AC3E}">
        <p14:creationId xmlns:p14="http://schemas.microsoft.com/office/powerpoint/2010/main" val="1359316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Analyses statistiques</a:t>
            </a:r>
            <a:endParaRPr lang="fr-CA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47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médian : 64 jours (le 25 novembre 2020).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des patients = 99,8 %.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Sites : 99 sites (É-U). 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Financement : commandité par </a:t>
            </a:r>
            <a:r>
              <a:rPr lang="fr-CA" dirty="0" err="1">
                <a:solidFill>
                  <a:srgbClr val="000000"/>
                </a:solidFill>
              </a:rPr>
              <a:t>Moderna</a:t>
            </a:r>
            <a:r>
              <a:rPr lang="fr-CA" dirty="0">
                <a:solidFill>
                  <a:srgbClr val="000000"/>
                </a:solidFill>
              </a:rPr>
              <a:t> et le </a:t>
            </a:r>
            <a:r>
              <a:rPr lang="fr-CA" i="1" kern="1200" dirty="0" err="1">
                <a:solidFill>
                  <a:srgbClr val="000000"/>
                </a:solidFill>
              </a:rPr>
              <a:t>Biomedical</a:t>
            </a:r>
            <a:r>
              <a:rPr lang="fr-CA" i="1" kern="1200" dirty="0">
                <a:solidFill>
                  <a:srgbClr val="000000"/>
                </a:solidFill>
              </a:rPr>
              <a:t> Advanced </a:t>
            </a:r>
            <a:r>
              <a:rPr lang="fr-CA" i="1" kern="1200" dirty="0" err="1">
                <a:solidFill>
                  <a:srgbClr val="000000"/>
                </a:solidFill>
              </a:rPr>
              <a:t>Research</a:t>
            </a:r>
            <a:r>
              <a:rPr lang="fr-CA" i="1" kern="1200" dirty="0">
                <a:solidFill>
                  <a:srgbClr val="000000"/>
                </a:solidFill>
              </a:rPr>
              <a:t> and </a:t>
            </a:r>
            <a:r>
              <a:rPr lang="fr-CA" i="1" kern="1200" dirty="0" err="1">
                <a:solidFill>
                  <a:srgbClr val="000000"/>
                </a:solidFill>
              </a:rPr>
              <a:t>Development</a:t>
            </a:r>
            <a:r>
              <a:rPr lang="fr-CA" i="1" kern="1200" dirty="0">
                <a:solidFill>
                  <a:srgbClr val="000000"/>
                </a:solidFill>
              </a:rPr>
              <a:t> </a:t>
            </a:r>
            <a:r>
              <a:rPr lang="fr-CA" i="1" kern="1200" dirty="0" err="1">
                <a:solidFill>
                  <a:srgbClr val="000000"/>
                </a:solidFill>
              </a:rPr>
              <a:t>Authority</a:t>
            </a:r>
            <a:r>
              <a:rPr lang="fr-CA" i="1" kern="1200" dirty="0">
                <a:solidFill>
                  <a:srgbClr val="000000"/>
                </a:solidFill>
              </a:rPr>
              <a:t> </a:t>
            </a:r>
            <a:r>
              <a:rPr lang="fr-CA" kern="1200" dirty="0">
                <a:solidFill>
                  <a:srgbClr val="000000"/>
                </a:solidFill>
              </a:rPr>
              <a:t>et le </a:t>
            </a:r>
            <a:r>
              <a:rPr lang="fr-CA" i="1" kern="1200" dirty="0">
                <a:solidFill>
                  <a:srgbClr val="000000"/>
                </a:solidFill>
              </a:rPr>
              <a:t>National Institute of </a:t>
            </a:r>
            <a:r>
              <a:rPr lang="fr-CA" i="1" kern="1200" dirty="0" err="1">
                <a:solidFill>
                  <a:srgbClr val="000000"/>
                </a:solidFill>
              </a:rPr>
              <a:t>Allergy</a:t>
            </a:r>
            <a:r>
              <a:rPr lang="fr-CA" i="1" kern="1200" dirty="0">
                <a:solidFill>
                  <a:srgbClr val="000000"/>
                </a:solidFill>
              </a:rPr>
              <a:t> and </a:t>
            </a:r>
            <a:r>
              <a:rPr lang="fr-CA" i="1" kern="1200" dirty="0" err="1">
                <a:solidFill>
                  <a:srgbClr val="000000"/>
                </a:solidFill>
              </a:rPr>
              <a:t>Infectious</a:t>
            </a:r>
            <a:r>
              <a:rPr lang="fr-CA" i="1" kern="1200" dirty="0">
                <a:solidFill>
                  <a:srgbClr val="000000"/>
                </a:solidFill>
              </a:rPr>
              <a:t> </a:t>
            </a:r>
            <a:r>
              <a:rPr lang="fr-CA" i="1" kern="1200" dirty="0" err="1">
                <a:solidFill>
                  <a:srgbClr val="000000"/>
                </a:solidFill>
              </a:rPr>
              <a:t>Diseases</a:t>
            </a:r>
            <a:r>
              <a:rPr lang="fr-CA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572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Flot des </a:t>
            </a:r>
            <a:br>
              <a:rPr lang="fr-CA" b="0" dirty="0">
                <a:solidFill>
                  <a:srgbClr val="000000"/>
                </a:solidFill>
              </a:rPr>
            </a:br>
            <a:r>
              <a:rPr lang="fr-CA" b="0" dirty="0">
                <a:solidFill>
                  <a:srgbClr val="000000"/>
                </a:solidFill>
              </a:rPr>
              <a:t>participants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0"/>
            <a:ext cx="6712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90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4800" y="195263"/>
            <a:ext cx="4279032" cy="1143000"/>
          </a:xfrm>
        </p:spPr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Caractéristiques des patients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0"/>
            <a:ext cx="5375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9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Devis : essai clinique randomisé (triple insu).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P</a:t>
            </a:r>
            <a:r>
              <a:rPr lang="fr-CA" dirty="0">
                <a:solidFill>
                  <a:srgbClr val="000000"/>
                </a:solidFill>
              </a:rPr>
              <a:t>opulation : 43 448 sujets de 16 ans et plus en bonne santé ou avec maladie chronique stable, sans antécédent de COVID-19, d’immunosuppression ou de traitement immunosuppresseur.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76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Résultats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63" y="1338263"/>
            <a:ext cx="6565674" cy="55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16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0"/>
            <a:ext cx="4771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9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0"/>
            <a:ext cx="8781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99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700"/>
            <a:ext cx="92837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83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9912"/>
            <a:ext cx="6204180" cy="6858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0" dirty="0">
                <a:solidFill>
                  <a:srgbClr val="000000"/>
                </a:solidFill>
              </a:rPr>
              <a:t>Résultats</a:t>
            </a:r>
          </a:p>
        </p:txBody>
      </p:sp>
    </p:spTree>
    <p:extLst>
      <p:ext uri="{BB962C8B-B14F-4D97-AF65-F5344CB8AC3E}">
        <p14:creationId xmlns:p14="http://schemas.microsoft.com/office/powerpoint/2010/main" val="1259183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0"/>
            <a:ext cx="7259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93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0"/>
            <a:ext cx="7199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70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0"/>
            <a:ext cx="5145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83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Conclusion des auteurs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3200" b="0" i="0" u="none" strike="noStrike" baseline="0" dirty="0">
                <a:solidFill>
                  <a:srgbClr val="000000"/>
                </a:solidFill>
              </a:rPr>
              <a:t>Une </a:t>
            </a:r>
            <a:r>
              <a:rPr lang="fr-CA" dirty="0">
                <a:solidFill>
                  <a:srgbClr val="000000"/>
                </a:solidFill>
              </a:rPr>
              <a:t>vaccination avec le mRNA-1273 en </a:t>
            </a:r>
            <a:r>
              <a:rPr lang="fr-CA" sz="3200" b="0" i="0" u="none" strike="noStrike" baseline="0" dirty="0">
                <a:solidFill>
                  <a:srgbClr val="000000"/>
                </a:solidFill>
              </a:rPr>
              <a:t>deux doses a démontré une efficacité de 94,1 % pour prévenir la maladie à COVID-19, y compris les maladies </a:t>
            </a:r>
            <a:r>
              <a:rPr lang="fr-CA" dirty="0">
                <a:solidFill>
                  <a:srgbClr val="000000"/>
                </a:solidFill>
              </a:rPr>
              <a:t>graves</a:t>
            </a:r>
            <a:r>
              <a:rPr lang="fr-CA" sz="3200" b="0" i="0" u="none" strike="noStrike" baseline="0" dirty="0">
                <a:solidFill>
                  <a:srgbClr val="000000"/>
                </a:solidFill>
              </a:rPr>
              <a:t>. </a:t>
            </a:r>
            <a:r>
              <a:rPr lang="fr-CA" dirty="0">
                <a:solidFill>
                  <a:srgbClr val="000000"/>
                </a:solidFill>
              </a:rPr>
              <a:t>À part les réactions locales et systémiques transitoires, aucun problème de sécurité n’a été soulevé.</a:t>
            </a:r>
          </a:p>
        </p:txBody>
      </p:sp>
    </p:spTree>
    <p:extLst>
      <p:ext uri="{BB962C8B-B14F-4D97-AF65-F5344CB8AC3E}">
        <p14:creationId xmlns:p14="http://schemas.microsoft.com/office/powerpoint/2010/main" val="19368059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Critique des 2 essais cliniques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Forces : </a:t>
            </a:r>
          </a:p>
          <a:p>
            <a:pPr>
              <a:buNone/>
            </a:pPr>
            <a:endParaRPr lang="fr-CA" sz="3000" dirty="0">
              <a:solidFill>
                <a:srgbClr val="000000"/>
              </a:solidFill>
            </a:endParaRPr>
          </a:p>
          <a:p>
            <a:pPr>
              <a:buNone/>
            </a:pPr>
            <a:endParaRPr lang="fr-CA" sz="30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Limitations :</a:t>
            </a:r>
          </a:p>
        </p:txBody>
      </p:sp>
    </p:spTree>
    <p:extLst>
      <p:ext uri="{BB962C8B-B14F-4D97-AF65-F5344CB8AC3E}">
        <p14:creationId xmlns:p14="http://schemas.microsoft.com/office/powerpoint/2010/main" val="141068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I</a:t>
            </a:r>
            <a:r>
              <a:rPr lang="fr-CA" dirty="0">
                <a:solidFill>
                  <a:srgbClr val="000000"/>
                </a:solidFill>
              </a:rPr>
              <a:t>ntervention : vaccin BNT162b2 30 mcg IM en 2 doses à 21 jours d’intervalle.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C</a:t>
            </a:r>
            <a:r>
              <a:rPr lang="fr-CA" dirty="0">
                <a:solidFill>
                  <a:srgbClr val="000000"/>
                </a:solidFill>
              </a:rPr>
              <a:t>omparateur : Placébo.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544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Implications cliniques</a:t>
            </a:r>
          </a:p>
        </p:txBody>
      </p:sp>
    </p:spTree>
    <p:extLst>
      <p:ext uri="{BB962C8B-B14F-4D97-AF65-F5344CB8AC3E}">
        <p14:creationId xmlns:p14="http://schemas.microsoft.com/office/powerpoint/2010/main" val="2217843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Autres articles récents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800" dirty="0">
                <a:solidFill>
                  <a:srgbClr val="000000"/>
                </a:solidFill>
              </a:rPr>
              <a:t>Nicholls SJ, </a:t>
            </a:r>
            <a:r>
              <a:rPr lang="en-CA" sz="1800" dirty="0" err="1">
                <a:solidFill>
                  <a:srgbClr val="000000"/>
                </a:solidFill>
              </a:rPr>
              <a:t>Lincoff</a:t>
            </a:r>
            <a:r>
              <a:rPr lang="en-CA" sz="1800" dirty="0">
                <a:solidFill>
                  <a:srgbClr val="000000"/>
                </a:solidFill>
              </a:rPr>
              <a:t> AM, Garcia M, Bash D, Ballantyne CM, Barter PJ, et al. </a:t>
            </a:r>
            <a:r>
              <a:rPr lang="en-US" sz="1800" dirty="0">
                <a:solidFill>
                  <a:srgbClr val="000000"/>
                </a:solidFill>
              </a:rPr>
              <a:t>Effect of High-Dose Omega-3 Fatty Acids vs Corn Oil on Major Adverse Cardiovascular Events in Patients at High Cardiovascular Risk: The STRENGTH Randomized Clinical Trial. JAMA. 2020;324(22):2268-80.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 </a:t>
            </a:r>
            <a:endParaRPr lang="fr-FR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000000"/>
                </a:solidFill>
              </a:rPr>
              <a:t>Ponikowski</a:t>
            </a:r>
            <a:r>
              <a:rPr lang="en-US" sz="1800" dirty="0">
                <a:solidFill>
                  <a:srgbClr val="000000"/>
                </a:solidFill>
              </a:rPr>
              <a:t> P, Kirwan B-A, Anker SD, </a:t>
            </a:r>
            <a:r>
              <a:rPr lang="en-US" sz="1800" dirty="0" err="1">
                <a:solidFill>
                  <a:srgbClr val="000000"/>
                </a:solidFill>
              </a:rPr>
              <a:t>McDonagh</a:t>
            </a:r>
            <a:r>
              <a:rPr lang="en-US" sz="1800" dirty="0">
                <a:solidFill>
                  <a:srgbClr val="000000"/>
                </a:solidFill>
              </a:rPr>
              <a:t> T, </a:t>
            </a:r>
            <a:r>
              <a:rPr lang="en-US" sz="1800" dirty="0" err="1">
                <a:solidFill>
                  <a:srgbClr val="000000"/>
                </a:solidFill>
              </a:rPr>
              <a:t>Dorobantu</a:t>
            </a:r>
            <a:r>
              <a:rPr lang="en-US" sz="1800" dirty="0">
                <a:solidFill>
                  <a:srgbClr val="000000"/>
                </a:solidFill>
              </a:rPr>
              <a:t> M, </a:t>
            </a:r>
            <a:r>
              <a:rPr lang="en-US" sz="1800" dirty="0" err="1">
                <a:solidFill>
                  <a:srgbClr val="000000"/>
                </a:solidFill>
              </a:rPr>
              <a:t>Drozdz</a:t>
            </a:r>
            <a:r>
              <a:rPr lang="en-US" sz="1800" dirty="0">
                <a:solidFill>
                  <a:srgbClr val="000000"/>
                </a:solidFill>
              </a:rPr>
              <a:t> J, et al. Ferric </a:t>
            </a:r>
            <a:r>
              <a:rPr lang="en-US" sz="1800" dirty="0" err="1">
                <a:solidFill>
                  <a:srgbClr val="000000"/>
                </a:solidFill>
              </a:rPr>
              <a:t>carboxymaltose</a:t>
            </a:r>
            <a:r>
              <a:rPr lang="en-US" sz="1800" dirty="0">
                <a:solidFill>
                  <a:srgbClr val="000000"/>
                </a:solidFill>
              </a:rPr>
              <a:t> for iron deficiency at discharge after acute heart failure: a </a:t>
            </a:r>
            <a:r>
              <a:rPr lang="en-US" sz="1800" dirty="0" err="1">
                <a:solidFill>
                  <a:srgbClr val="000000"/>
                </a:solidFill>
              </a:rPr>
              <a:t>multicentre</a:t>
            </a:r>
            <a:r>
              <a:rPr lang="en-US" sz="1800" dirty="0">
                <a:solidFill>
                  <a:srgbClr val="000000"/>
                </a:solidFill>
              </a:rPr>
              <a:t>, double-blind, </a:t>
            </a:r>
            <a:r>
              <a:rPr lang="en-US" sz="1800" dirty="0" err="1">
                <a:solidFill>
                  <a:srgbClr val="000000"/>
                </a:solidFill>
              </a:rPr>
              <a:t>randomised</a:t>
            </a:r>
            <a:r>
              <a:rPr lang="en-US" sz="1800" dirty="0">
                <a:solidFill>
                  <a:srgbClr val="000000"/>
                </a:solidFill>
              </a:rPr>
              <a:t>, controlled trial. </a:t>
            </a:r>
            <a:r>
              <a:rPr lang="fr-FR" sz="1800" dirty="0">
                <a:solidFill>
                  <a:srgbClr val="000000"/>
                </a:solidFill>
              </a:rPr>
              <a:t>Lancet. 2020;396(10266):1895-904.  </a:t>
            </a:r>
          </a:p>
          <a:p>
            <a:pPr marL="0" indent="0">
              <a:buNone/>
            </a:pPr>
            <a:endParaRPr lang="fr-FR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CA" sz="1800" dirty="0" err="1">
                <a:solidFill>
                  <a:srgbClr val="000000"/>
                </a:solidFill>
              </a:rPr>
              <a:t>Hermida</a:t>
            </a:r>
            <a:r>
              <a:rPr lang="fr-CA" sz="1800" dirty="0">
                <a:solidFill>
                  <a:srgbClr val="000000"/>
                </a:solidFill>
              </a:rPr>
              <a:t> RC, </a:t>
            </a:r>
            <a:r>
              <a:rPr lang="fr-CA" sz="1800" dirty="0" err="1">
                <a:solidFill>
                  <a:srgbClr val="000000"/>
                </a:solidFill>
              </a:rPr>
              <a:t>Crespo</a:t>
            </a:r>
            <a:r>
              <a:rPr lang="fr-CA" sz="1800" dirty="0">
                <a:solidFill>
                  <a:srgbClr val="000000"/>
                </a:solidFill>
              </a:rPr>
              <a:t> JJ, </a:t>
            </a:r>
            <a:r>
              <a:rPr lang="fr-CA" sz="1800" dirty="0" err="1">
                <a:solidFill>
                  <a:srgbClr val="000000"/>
                </a:solidFill>
              </a:rPr>
              <a:t>Dominguez</a:t>
            </a:r>
            <a:r>
              <a:rPr lang="fr-CA" sz="1800" dirty="0">
                <a:solidFill>
                  <a:srgbClr val="000000"/>
                </a:solidFill>
              </a:rPr>
              <a:t>-Sardina M, </a:t>
            </a:r>
            <a:r>
              <a:rPr lang="fr-CA" sz="1800" dirty="0" err="1">
                <a:solidFill>
                  <a:srgbClr val="000000"/>
                </a:solidFill>
              </a:rPr>
              <a:t>Otero</a:t>
            </a:r>
            <a:r>
              <a:rPr lang="fr-CA" sz="1800" dirty="0">
                <a:solidFill>
                  <a:srgbClr val="000000"/>
                </a:solidFill>
              </a:rPr>
              <a:t> A, </a:t>
            </a:r>
            <a:r>
              <a:rPr lang="fr-CA" sz="1800" dirty="0" err="1">
                <a:solidFill>
                  <a:srgbClr val="000000"/>
                </a:solidFill>
              </a:rPr>
              <a:t>Moya</a:t>
            </a:r>
            <a:r>
              <a:rPr lang="fr-CA" sz="1800" dirty="0">
                <a:solidFill>
                  <a:srgbClr val="000000"/>
                </a:solidFill>
              </a:rPr>
              <a:t> A, Rios MT, et al. </a:t>
            </a:r>
            <a:r>
              <a:rPr lang="en-US" sz="1800" dirty="0">
                <a:solidFill>
                  <a:srgbClr val="000000"/>
                </a:solidFill>
              </a:rPr>
              <a:t>Bedtime hypertension treatment improves cardiovascular risk reduction: the </a:t>
            </a:r>
            <a:r>
              <a:rPr lang="en-US" sz="1800" dirty="0" err="1">
                <a:solidFill>
                  <a:srgbClr val="000000"/>
                </a:solidFill>
              </a:rPr>
              <a:t>Hygia</a:t>
            </a:r>
            <a:r>
              <a:rPr lang="en-US" sz="1800" dirty="0">
                <a:solidFill>
                  <a:srgbClr val="000000"/>
                </a:solidFill>
              </a:rPr>
              <a:t> Chronotherapy Trial. </a:t>
            </a:r>
            <a:r>
              <a:rPr lang="en-US" sz="1800" dirty="0" err="1">
                <a:solidFill>
                  <a:srgbClr val="000000"/>
                </a:solidFill>
              </a:rPr>
              <a:t>Eur</a:t>
            </a:r>
            <a:r>
              <a:rPr lang="en-US" sz="1800" dirty="0">
                <a:solidFill>
                  <a:srgbClr val="000000"/>
                </a:solidFill>
              </a:rPr>
              <a:t> Heart J. 2020;41(48):4565-76.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 </a:t>
            </a:r>
            <a:endParaRPr lang="fr-FR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800" dirty="0" err="1">
                <a:solidFill>
                  <a:srgbClr val="000000"/>
                </a:solidFill>
              </a:rPr>
              <a:t>Kotecha</a:t>
            </a:r>
            <a:r>
              <a:rPr lang="fr-FR" sz="1800" dirty="0">
                <a:solidFill>
                  <a:srgbClr val="000000"/>
                </a:solidFill>
              </a:rPr>
              <a:t> D, </a:t>
            </a:r>
            <a:r>
              <a:rPr lang="fr-FR" sz="1800" dirty="0" err="1">
                <a:solidFill>
                  <a:srgbClr val="000000"/>
                </a:solidFill>
              </a:rPr>
              <a:t>Bunting</a:t>
            </a:r>
            <a:r>
              <a:rPr lang="fr-FR" sz="1800" dirty="0">
                <a:solidFill>
                  <a:srgbClr val="000000"/>
                </a:solidFill>
              </a:rPr>
              <a:t> KV, Gill SK, </a:t>
            </a:r>
            <a:r>
              <a:rPr lang="fr-FR" sz="1800" dirty="0" err="1">
                <a:solidFill>
                  <a:srgbClr val="000000"/>
                </a:solidFill>
              </a:rPr>
              <a:t>Mehta</a:t>
            </a:r>
            <a:r>
              <a:rPr lang="fr-FR" sz="1800" dirty="0">
                <a:solidFill>
                  <a:srgbClr val="000000"/>
                </a:solidFill>
              </a:rPr>
              <a:t> S, </a:t>
            </a:r>
            <a:r>
              <a:rPr lang="fr-FR" sz="1800" dirty="0" err="1">
                <a:solidFill>
                  <a:srgbClr val="000000"/>
                </a:solidFill>
              </a:rPr>
              <a:t>Stanbury</a:t>
            </a:r>
            <a:r>
              <a:rPr lang="fr-FR" sz="1800" dirty="0">
                <a:solidFill>
                  <a:srgbClr val="000000"/>
                </a:solidFill>
              </a:rPr>
              <a:t> M, Jones JC, et al. </a:t>
            </a:r>
            <a:r>
              <a:rPr lang="fr-FR" sz="1800" dirty="0" err="1">
                <a:solidFill>
                  <a:srgbClr val="000000"/>
                </a:solidFill>
              </a:rPr>
              <a:t>Effect</a:t>
            </a:r>
            <a:r>
              <a:rPr lang="fr-FR" sz="1800" dirty="0">
                <a:solidFill>
                  <a:srgbClr val="000000"/>
                </a:solidFill>
              </a:rPr>
              <a:t> of </a:t>
            </a:r>
            <a:r>
              <a:rPr lang="fr-FR" sz="1800" dirty="0" err="1">
                <a:solidFill>
                  <a:srgbClr val="000000"/>
                </a:solidFill>
              </a:rPr>
              <a:t>Digoxin</a:t>
            </a:r>
            <a:r>
              <a:rPr lang="fr-FR" sz="1800" dirty="0">
                <a:solidFill>
                  <a:srgbClr val="000000"/>
                </a:solidFill>
              </a:rPr>
              <a:t> vs </a:t>
            </a:r>
            <a:r>
              <a:rPr lang="fr-FR" sz="1800" dirty="0" err="1">
                <a:solidFill>
                  <a:srgbClr val="000000"/>
                </a:solidFill>
              </a:rPr>
              <a:t>Bisoprolol</a:t>
            </a:r>
            <a:r>
              <a:rPr lang="fr-FR" sz="1800" dirty="0">
                <a:solidFill>
                  <a:srgbClr val="000000"/>
                </a:solidFill>
              </a:rPr>
              <a:t> for </a:t>
            </a:r>
            <a:r>
              <a:rPr lang="fr-FR" sz="1800" dirty="0" err="1">
                <a:solidFill>
                  <a:srgbClr val="000000"/>
                </a:solidFill>
              </a:rPr>
              <a:t>Heart</a:t>
            </a:r>
            <a:r>
              <a:rPr lang="fr-FR" sz="1800" dirty="0">
                <a:solidFill>
                  <a:srgbClr val="000000"/>
                </a:solidFill>
              </a:rPr>
              <a:t> Rate Control in Atrial Fibrillation on Patient-</a:t>
            </a:r>
            <a:r>
              <a:rPr lang="fr-FR" sz="1800" dirty="0" err="1">
                <a:solidFill>
                  <a:srgbClr val="000000"/>
                </a:solidFill>
              </a:rPr>
              <a:t>Reported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Quality</a:t>
            </a:r>
            <a:r>
              <a:rPr lang="fr-FR" sz="1800" dirty="0">
                <a:solidFill>
                  <a:srgbClr val="000000"/>
                </a:solidFill>
              </a:rPr>
              <a:t> of Life: The RATE-AF </a:t>
            </a:r>
            <a:r>
              <a:rPr lang="fr-FR" sz="1800" dirty="0" err="1">
                <a:solidFill>
                  <a:srgbClr val="000000"/>
                </a:solidFill>
              </a:rPr>
              <a:t>Randomized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Clinical</a:t>
            </a:r>
            <a:r>
              <a:rPr lang="fr-FR" sz="1800" dirty="0">
                <a:solidFill>
                  <a:srgbClr val="000000"/>
                </a:solidFill>
              </a:rPr>
              <a:t> Trial. JAMA. 2020;324(24):2497-508.</a:t>
            </a:r>
          </a:p>
        </p:txBody>
      </p:sp>
    </p:spTree>
    <p:extLst>
      <p:ext uri="{BB962C8B-B14F-4D97-AF65-F5344CB8AC3E}">
        <p14:creationId xmlns:p14="http://schemas.microsoft.com/office/powerpoint/2010/main" val="11032668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Guide de pratique récents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>
                <a:solidFill>
                  <a:srgbClr val="000000"/>
                </a:solidFill>
              </a:rPr>
              <a:t>Andrade JG, </a:t>
            </a:r>
            <a:r>
              <a:rPr lang="fr-CA" dirty="0" err="1">
                <a:solidFill>
                  <a:srgbClr val="000000"/>
                </a:solidFill>
              </a:rPr>
              <a:t>Aguilar</a:t>
            </a:r>
            <a:r>
              <a:rPr lang="fr-CA" dirty="0">
                <a:solidFill>
                  <a:srgbClr val="000000"/>
                </a:solidFill>
              </a:rPr>
              <a:t> M, </a:t>
            </a:r>
            <a:r>
              <a:rPr lang="fr-CA" dirty="0" err="1">
                <a:solidFill>
                  <a:srgbClr val="000000"/>
                </a:solidFill>
              </a:rPr>
              <a:t>Atzema</a:t>
            </a:r>
            <a:r>
              <a:rPr lang="fr-CA" dirty="0">
                <a:solidFill>
                  <a:srgbClr val="000000"/>
                </a:solidFill>
              </a:rPr>
              <a:t> C, Bell A, Cairns JA, Cheung CC, et al. </a:t>
            </a:r>
            <a:r>
              <a:rPr lang="fr-FR" dirty="0">
                <a:solidFill>
                  <a:srgbClr val="000000"/>
                </a:solidFill>
              </a:rPr>
              <a:t>The 2020 Canadian </a:t>
            </a:r>
            <a:r>
              <a:rPr lang="fr-FR" dirty="0" err="1">
                <a:solidFill>
                  <a:srgbClr val="000000"/>
                </a:solidFill>
              </a:rPr>
              <a:t>Cardiovascular</a:t>
            </a:r>
            <a:r>
              <a:rPr lang="fr-FR" dirty="0">
                <a:solidFill>
                  <a:srgbClr val="000000"/>
                </a:solidFill>
              </a:rPr>
              <a:t> Society/Canadian </a:t>
            </a:r>
            <a:r>
              <a:rPr lang="fr-FR" dirty="0" err="1">
                <a:solidFill>
                  <a:srgbClr val="000000"/>
                </a:solidFill>
              </a:rPr>
              <a:t>Heart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Rhythm</a:t>
            </a:r>
            <a:r>
              <a:rPr lang="fr-FR" dirty="0">
                <a:solidFill>
                  <a:srgbClr val="000000"/>
                </a:solidFill>
              </a:rPr>
              <a:t> Society </a:t>
            </a:r>
            <a:r>
              <a:rPr lang="fr-FR" dirty="0" err="1">
                <a:solidFill>
                  <a:srgbClr val="000000"/>
                </a:solidFill>
              </a:rPr>
              <a:t>Comprehensive</a:t>
            </a:r>
            <a:r>
              <a:rPr lang="fr-FR" dirty="0">
                <a:solidFill>
                  <a:srgbClr val="000000"/>
                </a:solidFill>
              </a:rPr>
              <a:t> Guidelines for the Management of Atrial Fibrillation. Can J </a:t>
            </a:r>
            <a:r>
              <a:rPr lang="fr-FR" dirty="0" err="1">
                <a:solidFill>
                  <a:srgbClr val="000000"/>
                </a:solidFill>
              </a:rPr>
              <a:t>Cardiol</a:t>
            </a:r>
            <a:r>
              <a:rPr lang="fr-FR" dirty="0">
                <a:solidFill>
                  <a:srgbClr val="000000"/>
                </a:solidFill>
              </a:rPr>
              <a:t>. 2020;36(12):1847-948.</a:t>
            </a:r>
          </a:p>
        </p:txBody>
      </p:sp>
    </p:spTree>
    <p:extLst>
      <p:ext uri="{BB962C8B-B14F-4D97-AF65-F5344CB8AC3E}">
        <p14:creationId xmlns:p14="http://schemas.microsoft.com/office/powerpoint/2010/main" val="272033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O</a:t>
            </a:r>
            <a:r>
              <a:rPr lang="fr-CA" dirty="0">
                <a:solidFill>
                  <a:srgbClr val="000000"/>
                </a:solidFill>
              </a:rPr>
              <a:t>bjectifs : critère de jugement principal (issue primaire) : </a:t>
            </a: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Efficacité : efficacité du vaccin pour prévenir la COVID-19 symptomatique diagnostiquée au moins 7 jours après la 2</a:t>
            </a:r>
            <a:r>
              <a:rPr lang="fr-CA" baseline="30000" dirty="0">
                <a:solidFill>
                  <a:srgbClr val="000000"/>
                </a:solidFill>
              </a:rPr>
              <a:t>e</a:t>
            </a:r>
            <a:r>
              <a:rPr lang="fr-CA" dirty="0">
                <a:solidFill>
                  <a:srgbClr val="000000"/>
                </a:solidFill>
              </a:rPr>
              <a:t> dose de vaccin chez les sujets sans indice virologique ou sérologique d’infection à SARS-CoV-2. </a:t>
            </a: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Sécurité : effets indésirables locaux et systémiques, sollicités ou non sollicités, jusqu’à un mois post-2</a:t>
            </a:r>
            <a:r>
              <a:rPr lang="fr-CA" baseline="30000" dirty="0">
                <a:solidFill>
                  <a:srgbClr val="000000"/>
                </a:solidFill>
              </a:rPr>
              <a:t>e</a:t>
            </a:r>
            <a:r>
              <a:rPr lang="fr-CA" dirty="0">
                <a:solidFill>
                  <a:srgbClr val="000000"/>
                </a:solidFill>
              </a:rPr>
              <a:t> dose du vaccin.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56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Analyses statistiques</a:t>
            </a:r>
            <a:endParaRPr lang="fr-CA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1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médian : 2 mois.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des patients = 99,7 %.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Sites : 152 sites dans 6 pays (É-U, Turquie, Allemagne, etc.). 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Financement : commandité par Pfizer et </a:t>
            </a:r>
            <a:r>
              <a:rPr lang="fr-CA" dirty="0" err="1">
                <a:solidFill>
                  <a:srgbClr val="000000"/>
                </a:solidFill>
              </a:rPr>
              <a:t>BioNTech</a:t>
            </a:r>
            <a:r>
              <a:rPr lang="fr-CA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949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Flot des participants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C5A6EA-6666-426A-BDD1-9096E8EC2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0"/>
            <a:ext cx="4702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1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4800" y="195263"/>
            <a:ext cx="4279032" cy="1143000"/>
          </a:xfrm>
        </p:spPr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Caractéristiques des patients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9610AE8-595A-434E-85EC-FD1B1A187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20" y="0"/>
            <a:ext cx="7026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53467"/>
      </p:ext>
    </p:extLst>
  </p:cSld>
  <p:clrMapOvr>
    <a:masterClrMapping/>
  </p:clrMapOvr>
</p:sld>
</file>

<file path=ppt/theme/theme1.xml><?xml version="1.0" encoding="utf-8"?>
<a:theme xmlns:a="http://schemas.openxmlformats.org/drawingml/2006/main" name="FondFac-pale2009">
  <a:themeElements>
    <a:clrScheme name="">
      <a:dk1>
        <a:srgbClr val="0063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53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FondFac-pale2009</Template>
  <TotalTime>3132</TotalTime>
  <Words>882</Words>
  <Application>Microsoft Office PowerPoint</Application>
  <PresentationFormat>Grand écran</PresentationFormat>
  <Paragraphs>160</Paragraphs>
  <Slides>42</Slides>
  <Notes>40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6" baseType="lpstr">
      <vt:lpstr>Arial</vt:lpstr>
      <vt:lpstr>OTNEJMQuadraat</vt:lpstr>
      <vt:lpstr>Times</vt:lpstr>
      <vt:lpstr>FondFac-pale2009</vt:lpstr>
      <vt:lpstr>Safety and Efficacy of the BNT162b2 mRNA Covid-19 Vaccine </vt:lpstr>
      <vt:lpstr>La question clinique</vt:lpstr>
      <vt:lpstr>Méthode</vt:lpstr>
      <vt:lpstr>Méthode</vt:lpstr>
      <vt:lpstr>Méthode</vt:lpstr>
      <vt:lpstr>Analyses statistiques</vt:lpstr>
      <vt:lpstr>Contexte</vt:lpstr>
      <vt:lpstr>Flot des participants</vt:lpstr>
      <vt:lpstr>Caractéristiques des patients</vt:lpstr>
      <vt:lpstr>Présentation PowerPoint</vt:lpstr>
      <vt:lpstr>Résultats</vt:lpstr>
      <vt:lpstr>Présentation PowerPoint</vt:lpstr>
      <vt:lpstr>Présentation PowerPoint</vt:lpstr>
      <vt:lpstr>Présentation PowerPoint</vt:lpstr>
      <vt:lpstr>Présentation PowerPoint</vt:lpstr>
      <vt:lpstr>Résultats</vt:lpstr>
      <vt:lpstr>Présentation PowerPoint</vt:lpstr>
      <vt:lpstr>Présentation PowerPoint</vt:lpstr>
      <vt:lpstr>Présentation PowerPoint</vt:lpstr>
      <vt:lpstr>Conclusion des auteurs</vt:lpstr>
      <vt:lpstr>Efficacy and Safety of the mRNA-1273  SARS-CoV-2 Vaccine </vt:lpstr>
      <vt:lpstr>La question clinique</vt:lpstr>
      <vt:lpstr>Méthode</vt:lpstr>
      <vt:lpstr>Méthode</vt:lpstr>
      <vt:lpstr>Méthode</vt:lpstr>
      <vt:lpstr>Analyses statistiques</vt:lpstr>
      <vt:lpstr>Contexte</vt:lpstr>
      <vt:lpstr>Flot des  participants</vt:lpstr>
      <vt:lpstr>Caractéristiques des patients</vt:lpstr>
      <vt:lpstr>Résultats</vt:lpstr>
      <vt:lpstr>Présentation PowerPoint</vt:lpstr>
      <vt:lpstr>Présentation PowerPoint</vt:lpstr>
      <vt:lpstr>Présentation PowerPoint</vt:lpstr>
      <vt:lpstr>Résultats</vt:lpstr>
      <vt:lpstr>Présentation PowerPoint</vt:lpstr>
      <vt:lpstr>Présentation PowerPoint</vt:lpstr>
      <vt:lpstr>Présentation PowerPoint</vt:lpstr>
      <vt:lpstr>Conclusion des auteurs</vt:lpstr>
      <vt:lpstr>Critique des 2 essais cliniques</vt:lpstr>
      <vt:lpstr>Implications cliniques</vt:lpstr>
      <vt:lpstr>Autres articles récents</vt:lpstr>
      <vt:lpstr>Guide de pratique récents</vt:lpstr>
    </vt:vector>
  </TitlesOfParts>
  <Company>FMSS Université de Sherbrooke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lanl1401</dc:creator>
  <cp:lastModifiedBy>Luc Lanthier</cp:lastModifiedBy>
  <cp:revision>215</cp:revision>
  <cp:lastPrinted>2016-05-19T00:31:48Z</cp:lastPrinted>
  <dcterms:created xsi:type="dcterms:W3CDTF">2014-05-27T15:07:23Z</dcterms:created>
  <dcterms:modified xsi:type="dcterms:W3CDTF">2021-01-15T15:35:56Z</dcterms:modified>
</cp:coreProperties>
</file>