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6" r:id="rId2"/>
    <p:sldId id="267" r:id="rId3"/>
    <p:sldId id="394" r:id="rId4"/>
    <p:sldId id="268" r:id="rId5"/>
    <p:sldId id="269" r:id="rId6"/>
    <p:sldId id="407" r:id="rId7"/>
    <p:sldId id="409" r:id="rId8"/>
    <p:sldId id="270" r:id="rId9"/>
    <p:sldId id="271" r:id="rId10"/>
    <p:sldId id="405" r:id="rId11"/>
    <p:sldId id="403" r:id="rId12"/>
    <p:sldId id="410" r:id="rId13"/>
    <p:sldId id="411" r:id="rId14"/>
    <p:sldId id="415" r:id="rId15"/>
    <p:sldId id="414" r:id="rId16"/>
    <p:sldId id="413" r:id="rId17"/>
    <p:sldId id="274" r:id="rId18"/>
    <p:sldId id="273" r:id="rId19"/>
    <p:sldId id="395" r:id="rId20"/>
    <p:sldId id="416" r:id="rId21"/>
    <p:sldId id="396" r:id="rId22"/>
    <p:sldId id="397" r:id="rId23"/>
    <p:sldId id="422" r:id="rId24"/>
    <p:sldId id="421" r:id="rId25"/>
    <p:sldId id="418" r:id="rId26"/>
    <p:sldId id="417" r:id="rId27"/>
    <p:sldId id="419" r:id="rId28"/>
    <p:sldId id="412" r:id="rId29"/>
    <p:sldId id="420" r:id="rId30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5" autoAdjust="0"/>
    <p:restoredTop sz="49210" autoAdjust="0"/>
  </p:normalViewPr>
  <p:slideViewPr>
    <p:cSldViewPr>
      <p:cViewPr varScale="1">
        <p:scale>
          <a:sx n="56" d="100"/>
          <a:sy n="56" d="100"/>
        </p:scale>
        <p:origin x="132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Lanthier" userId="12cd4454-394f-4197-a3cc-7e41fb7c9215" providerId="ADAL" clId="{0B060FB5-99AC-4446-BFD7-F6BB98FF45A4}"/>
    <pc:docChg chg="delSld modSld">
      <pc:chgData name="Luc Lanthier" userId="12cd4454-394f-4197-a3cc-7e41fb7c9215" providerId="ADAL" clId="{0B060FB5-99AC-4446-BFD7-F6BB98FF45A4}" dt="2020-10-14T18:02:08.906" v="25" actId="6549"/>
      <pc:docMkLst>
        <pc:docMk/>
      </pc:docMkLst>
      <pc:sldChg chg="del">
        <pc:chgData name="Luc Lanthier" userId="12cd4454-394f-4197-a3cc-7e41fb7c9215" providerId="ADAL" clId="{0B060FB5-99AC-4446-BFD7-F6BB98FF45A4}" dt="2020-10-14T18:00:50.726" v="1" actId="47"/>
        <pc:sldMkLst>
          <pc:docMk/>
          <pc:sldMk cId="253909112" sldId="260"/>
        </pc:sldMkLst>
      </pc:sldChg>
      <pc:sldChg chg="modNotesTx">
        <pc:chgData name="Luc Lanthier" userId="12cd4454-394f-4197-a3cc-7e41fb7c9215" providerId="ADAL" clId="{0B060FB5-99AC-4446-BFD7-F6BB98FF45A4}" dt="2020-10-14T18:01:06.439" v="4" actId="6549"/>
        <pc:sldMkLst>
          <pc:docMk/>
          <pc:sldMk cId="3309728742" sldId="266"/>
        </pc:sldMkLst>
      </pc:sldChg>
      <pc:sldChg chg="modNotesTx">
        <pc:chgData name="Luc Lanthier" userId="12cd4454-394f-4197-a3cc-7e41fb7c9215" providerId="ADAL" clId="{0B060FB5-99AC-4446-BFD7-F6BB98FF45A4}" dt="2020-10-14T18:01:09.111" v="5" actId="6549"/>
        <pc:sldMkLst>
          <pc:docMk/>
          <pc:sldMk cId="3386026723" sldId="267"/>
        </pc:sldMkLst>
      </pc:sldChg>
      <pc:sldChg chg="modNotesTx">
        <pc:chgData name="Luc Lanthier" userId="12cd4454-394f-4197-a3cc-7e41fb7c9215" providerId="ADAL" clId="{0B060FB5-99AC-4446-BFD7-F6BB98FF45A4}" dt="2020-10-14T18:01:14.987" v="7" actId="6549"/>
        <pc:sldMkLst>
          <pc:docMk/>
          <pc:sldMk cId="3471276380" sldId="268"/>
        </pc:sldMkLst>
      </pc:sldChg>
      <pc:sldChg chg="modNotesTx">
        <pc:chgData name="Luc Lanthier" userId="12cd4454-394f-4197-a3cc-7e41fb7c9215" providerId="ADAL" clId="{0B060FB5-99AC-4446-BFD7-F6BB98FF45A4}" dt="2020-10-14T18:01:18.323" v="8" actId="6549"/>
        <pc:sldMkLst>
          <pc:docMk/>
          <pc:sldMk cId="908554425" sldId="269"/>
        </pc:sldMkLst>
      </pc:sldChg>
      <pc:sldChg chg="modNotesTx">
        <pc:chgData name="Luc Lanthier" userId="12cd4454-394f-4197-a3cc-7e41fb7c9215" providerId="ADAL" clId="{0B060FB5-99AC-4446-BFD7-F6BB98FF45A4}" dt="2020-10-14T18:01:26.768" v="11" actId="6549"/>
        <pc:sldMkLst>
          <pc:docMk/>
          <pc:sldMk cId="1169490022" sldId="270"/>
        </pc:sldMkLst>
      </pc:sldChg>
      <pc:sldChg chg="modNotesTx">
        <pc:chgData name="Luc Lanthier" userId="12cd4454-394f-4197-a3cc-7e41fb7c9215" providerId="ADAL" clId="{0B060FB5-99AC-4446-BFD7-F6BB98FF45A4}" dt="2020-10-14T18:01:29.956" v="12" actId="6549"/>
        <pc:sldMkLst>
          <pc:docMk/>
          <pc:sldMk cId="3648211932" sldId="271"/>
        </pc:sldMkLst>
      </pc:sldChg>
      <pc:sldChg chg="modNotesTx">
        <pc:chgData name="Luc Lanthier" userId="12cd4454-394f-4197-a3cc-7e41fb7c9215" providerId="ADAL" clId="{0B060FB5-99AC-4446-BFD7-F6BB98FF45A4}" dt="2020-10-14T18:01:56.834" v="21" actId="6549"/>
        <pc:sldMkLst>
          <pc:docMk/>
          <pc:sldMk cId="1410681031" sldId="273"/>
        </pc:sldMkLst>
      </pc:sldChg>
      <pc:sldChg chg="modNotesTx">
        <pc:chgData name="Luc Lanthier" userId="12cd4454-394f-4197-a3cc-7e41fb7c9215" providerId="ADAL" clId="{0B060FB5-99AC-4446-BFD7-F6BB98FF45A4}" dt="2020-10-14T18:01:53.143" v="20" actId="6549"/>
        <pc:sldMkLst>
          <pc:docMk/>
          <pc:sldMk cId="1075346554" sldId="274"/>
        </pc:sldMkLst>
      </pc:sldChg>
      <pc:sldChg chg="modNotesTx">
        <pc:chgData name="Luc Lanthier" userId="12cd4454-394f-4197-a3cc-7e41fb7c9215" providerId="ADAL" clId="{0B060FB5-99AC-4446-BFD7-F6BB98FF45A4}" dt="2020-10-14T18:01:11.888" v="6" actId="6549"/>
        <pc:sldMkLst>
          <pc:docMk/>
          <pc:sldMk cId="3353908840" sldId="394"/>
        </pc:sldMkLst>
      </pc:sldChg>
      <pc:sldChg chg="modNotesTx">
        <pc:chgData name="Luc Lanthier" userId="12cd4454-394f-4197-a3cc-7e41fb7c9215" providerId="ADAL" clId="{0B060FB5-99AC-4446-BFD7-F6BB98FF45A4}" dt="2020-10-14T18:02:00.075" v="22" actId="6549"/>
        <pc:sldMkLst>
          <pc:docMk/>
          <pc:sldMk cId="2217843927" sldId="395"/>
        </pc:sldMkLst>
      </pc:sldChg>
      <pc:sldChg chg="modNotesTx">
        <pc:chgData name="Luc Lanthier" userId="12cd4454-394f-4197-a3cc-7e41fb7c9215" providerId="ADAL" clId="{0B060FB5-99AC-4446-BFD7-F6BB98FF45A4}" dt="2020-10-14T18:02:05.625" v="24" actId="6549"/>
        <pc:sldMkLst>
          <pc:docMk/>
          <pc:sldMk cId="1103266804" sldId="396"/>
        </pc:sldMkLst>
      </pc:sldChg>
      <pc:sldChg chg="modNotesTx">
        <pc:chgData name="Luc Lanthier" userId="12cd4454-394f-4197-a3cc-7e41fb7c9215" providerId="ADAL" clId="{0B060FB5-99AC-4446-BFD7-F6BB98FF45A4}" dt="2020-10-14T18:02:08.906" v="25" actId="6549"/>
        <pc:sldMkLst>
          <pc:docMk/>
          <pc:sldMk cId="2720338359" sldId="397"/>
        </pc:sldMkLst>
      </pc:sldChg>
      <pc:sldChg chg="modNotesTx">
        <pc:chgData name="Luc Lanthier" userId="12cd4454-394f-4197-a3cc-7e41fb7c9215" providerId="ADAL" clId="{0B060FB5-99AC-4446-BFD7-F6BB98FF45A4}" dt="2020-10-14T18:01:35.402" v="14" actId="6549"/>
        <pc:sldMkLst>
          <pc:docMk/>
          <pc:sldMk cId="3350502671" sldId="403"/>
        </pc:sldMkLst>
      </pc:sldChg>
      <pc:sldChg chg="del">
        <pc:chgData name="Luc Lanthier" userId="12cd4454-394f-4197-a3cc-7e41fb7c9215" providerId="ADAL" clId="{0B060FB5-99AC-4446-BFD7-F6BB98FF45A4}" dt="2020-10-14T18:00:49.750" v="0" actId="47"/>
        <pc:sldMkLst>
          <pc:docMk/>
          <pc:sldMk cId="1964762660" sldId="404"/>
        </pc:sldMkLst>
      </pc:sldChg>
      <pc:sldChg chg="modNotesTx">
        <pc:chgData name="Luc Lanthier" userId="12cd4454-394f-4197-a3cc-7e41fb7c9215" providerId="ADAL" clId="{0B060FB5-99AC-4446-BFD7-F6BB98FF45A4}" dt="2020-10-14T18:01:32.433" v="13" actId="6549"/>
        <pc:sldMkLst>
          <pc:docMk/>
          <pc:sldMk cId="813353467" sldId="405"/>
        </pc:sldMkLst>
      </pc:sldChg>
      <pc:sldChg chg="modNotesTx">
        <pc:chgData name="Luc Lanthier" userId="12cd4454-394f-4197-a3cc-7e41fb7c9215" providerId="ADAL" clId="{0B060FB5-99AC-4446-BFD7-F6BB98FF45A4}" dt="2020-10-14T18:01:21.157" v="9" actId="6549"/>
        <pc:sldMkLst>
          <pc:docMk/>
          <pc:sldMk cId="2011085111" sldId="407"/>
        </pc:sldMkLst>
      </pc:sldChg>
      <pc:sldChg chg="del">
        <pc:chgData name="Luc Lanthier" userId="12cd4454-394f-4197-a3cc-7e41fb7c9215" providerId="ADAL" clId="{0B060FB5-99AC-4446-BFD7-F6BB98FF45A4}" dt="2020-10-14T18:00:59.076" v="3" actId="47"/>
        <pc:sldMkLst>
          <pc:docMk/>
          <pc:sldMk cId="581929386" sldId="408"/>
        </pc:sldMkLst>
      </pc:sldChg>
      <pc:sldChg chg="modNotesTx">
        <pc:chgData name="Luc Lanthier" userId="12cd4454-394f-4197-a3cc-7e41fb7c9215" providerId="ADAL" clId="{0B060FB5-99AC-4446-BFD7-F6BB98FF45A4}" dt="2020-10-14T18:01:23.809" v="10" actId="6549"/>
        <pc:sldMkLst>
          <pc:docMk/>
          <pc:sldMk cId="678616742" sldId="409"/>
        </pc:sldMkLst>
      </pc:sldChg>
      <pc:sldChg chg="modNotesTx">
        <pc:chgData name="Luc Lanthier" userId="12cd4454-394f-4197-a3cc-7e41fb7c9215" providerId="ADAL" clId="{0B060FB5-99AC-4446-BFD7-F6BB98FF45A4}" dt="2020-10-14T18:01:38.451" v="15" actId="6549"/>
        <pc:sldMkLst>
          <pc:docMk/>
          <pc:sldMk cId="24327843" sldId="410"/>
        </pc:sldMkLst>
      </pc:sldChg>
      <pc:sldChg chg="modNotesTx">
        <pc:chgData name="Luc Lanthier" userId="12cd4454-394f-4197-a3cc-7e41fb7c9215" providerId="ADAL" clId="{0B060FB5-99AC-4446-BFD7-F6BB98FF45A4}" dt="2020-10-14T18:01:41.063" v="16" actId="6549"/>
        <pc:sldMkLst>
          <pc:docMk/>
          <pc:sldMk cId="964414695" sldId="411"/>
        </pc:sldMkLst>
      </pc:sldChg>
      <pc:sldChg chg="modNotesTx">
        <pc:chgData name="Luc Lanthier" userId="12cd4454-394f-4197-a3cc-7e41fb7c9215" providerId="ADAL" clId="{0B060FB5-99AC-4446-BFD7-F6BB98FF45A4}" dt="2020-10-14T18:01:51.386" v="19" actId="6549"/>
        <pc:sldMkLst>
          <pc:docMk/>
          <pc:sldMk cId="1663977206" sldId="413"/>
        </pc:sldMkLst>
      </pc:sldChg>
      <pc:sldChg chg="modNotesTx">
        <pc:chgData name="Luc Lanthier" userId="12cd4454-394f-4197-a3cc-7e41fb7c9215" providerId="ADAL" clId="{0B060FB5-99AC-4446-BFD7-F6BB98FF45A4}" dt="2020-10-14T18:01:46.397" v="18" actId="6549"/>
        <pc:sldMkLst>
          <pc:docMk/>
          <pc:sldMk cId="1169858915" sldId="414"/>
        </pc:sldMkLst>
      </pc:sldChg>
      <pc:sldChg chg="modNotesTx">
        <pc:chgData name="Luc Lanthier" userId="12cd4454-394f-4197-a3cc-7e41fb7c9215" providerId="ADAL" clId="{0B060FB5-99AC-4446-BFD7-F6BB98FF45A4}" dt="2020-10-14T18:01:43.904" v="17" actId="6549"/>
        <pc:sldMkLst>
          <pc:docMk/>
          <pc:sldMk cId="254829697" sldId="415"/>
        </pc:sldMkLst>
      </pc:sldChg>
      <pc:sldChg chg="modNotesTx">
        <pc:chgData name="Luc Lanthier" userId="12cd4454-394f-4197-a3cc-7e41fb7c9215" providerId="ADAL" clId="{0B060FB5-99AC-4446-BFD7-F6BB98FF45A4}" dt="2020-10-14T18:02:02.381" v="23" actId="6549"/>
        <pc:sldMkLst>
          <pc:docMk/>
          <pc:sldMk cId="2236431492" sldId="416"/>
        </pc:sldMkLst>
      </pc:sldChg>
      <pc:sldChg chg="del">
        <pc:chgData name="Luc Lanthier" userId="12cd4454-394f-4197-a3cc-7e41fb7c9215" providerId="ADAL" clId="{0B060FB5-99AC-4446-BFD7-F6BB98FF45A4}" dt="2020-10-14T18:00:53.588" v="2" actId="47"/>
        <pc:sldMkLst>
          <pc:docMk/>
          <pc:sldMk cId="231608435" sldId="4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5674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373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7744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7537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8361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5171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/>
          </a:p>
          <a:p>
            <a:endParaRPr lang="fr-FR" b="0" baseline="0" dirty="0"/>
          </a:p>
          <a:p>
            <a:endParaRPr lang="fr-FR" b="0" dirty="0"/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8000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239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endParaRPr lang="en-US" sz="1800" b="0" i="0" u="none" strike="noStrike" baseline="0" dirty="0">
              <a:latin typeface="OTNEJMQuadraa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4777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endParaRPr lang="fr-CA" sz="1800" b="0" i="0" u="none" strike="noStrike" baseline="0" dirty="0">
              <a:latin typeface="TimesNew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‹N°›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908720"/>
            <a:ext cx="11017224" cy="1143000"/>
          </a:xfrm>
        </p:spPr>
        <p:txBody>
          <a:bodyPr/>
          <a:lstStyle/>
          <a:p>
            <a:r>
              <a:rPr lang="fr-CA" sz="3200" b="0" i="0" u="none" strike="noStrike" baseline="0" dirty="0" err="1">
                <a:solidFill>
                  <a:srgbClr val="000000"/>
                </a:solidFill>
                <a:latin typeface="+mn-lt"/>
              </a:rPr>
              <a:t>Dapagliflozin</a:t>
            </a:r>
            <a:r>
              <a:rPr lang="fr-CA" sz="3200" b="0" i="0" u="none" strike="noStrike" baseline="0" dirty="0">
                <a:solidFill>
                  <a:srgbClr val="000000"/>
                </a:solidFill>
                <a:latin typeface="+mn-lt"/>
              </a:rPr>
              <a:t> in Patients</a:t>
            </a:r>
            <a:br>
              <a:rPr lang="fr-CA" sz="3200" b="0" i="0" u="none" strike="noStrike" baseline="0" dirty="0">
                <a:solidFill>
                  <a:srgbClr val="000000"/>
                </a:solidFill>
                <a:latin typeface="+mn-lt"/>
              </a:rPr>
            </a:br>
            <a:r>
              <a:rPr lang="fr-CA" sz="3200" b="0" i="0" u="none" strike="noStrike" baseline="0" dirty="0" err="1">
                <a:solidFill>
                  <a:srgbClr val="000000"/>
                </a:solidFill>
                <a:latin typeface="+mn-lt"/>
              </a:rPr>
              <a:t>with</a:t>
            </a:r>
            <a:r>
              <a:rPr lang="fr-CA" sz="32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CA" sz="3200" b="0" i="0" u="none" strike="noStrike" baseline="0" dirty="0" err="1">
                <a:solidFill>
                  <a:srgbClr val="000000"/>
                </a:solidFill>
                <a:latin typeface="+mn-lt"/>
              </a:rPr>
              <a:t>Chronic</a:t>
            </a:r>
            <a:r>
              <a:rPr lang="fr-CA" sz="32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CA" sz="3200" b="0" i="0" u="none" strike="noStrike" baseline="0" dirty="0" err="1">
                <a:solidFill>
                  <a:srgbClr val="000000"/>
                </a:solidFill>
                <a:latin typeface="+mn-lt"/>
              </a:rPr>
              <a:t>Kidney</a:t>
            </a:r>
            <a:r>
              <a:rPr lang="fr-CA" sz="32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CA" sz="3200" b="0" i="0" u="none" strike="noStrike" baseline="0" dirty="0" err="1">
                <a:solidFill>
                  <a:srgbClr val="000000"/>
                </a:solidFill>
                <a:latin typeface="+mn-lt"/>
              </a:rPr>
              <a:t>Disease</a:t>
            </a:r>
            <a:endParaRPr lang="fr-CA" sz="32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dirty="0" err="1">
                <a:solidFill>
                  <a:srgbClr val="000000"/>
                </a:solidFill>
              </a:rPr>
              <a:t>Heerspink</a:t>
            </a:r>
            <a:r>
              <a:rPr lang="fr-CA" sz="2800" dirty="0">
                <a:solidFill>
                  <a:srgbClr val="000000"/>
                </a:solidFill>
              </a:rPr>
              <a:t> HJL, </a:t>
            </a:r>
            <a:r>
              <a:rPr lang="fr-CA" sz="2800" dirty="0" err="1">
                <a:solidFill>
                  <a:srgbClr val="000000"/>
                </a:solidFill>
              </a:rPr>
              <a:t>Stefánsson</a:t>
            </a:r>
            <a:r>
              <a:rPr lang="fr-CA" sz="2800" dirty="0">
                <a:solidFill>
                  <a:srgbClr val="000000"/>
                </a:solidFill>
              </a:rPr>
              <a:t> BV, Correa-Rotter R et coll.</a:t>
            </a: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fr-CA" dirty="0">
                <a:solidFill>
                  <a:srgbClr val="000000"/>
                </a:solidFill>
              </a:rPr>
              <a:t>N </a:t>
            </a:r>
            <a:r>
              <a:rPr lang="fr-CA" dirty="0" err="1">
                <a:solidFill>
                  <a:srgbClr val="000000"/>
                </a:solidFill>
              </a:rPr>
              <a:t>Engl</a:t>
            </a:r>
            <a:r>
              <a:rPr lang="fr-CA" dirty="0">
                <a:solidFill>
                  <a:srgbClr val="000000"/>
                </a:solidFill>
              </a:rPr>
              <a:t> J Med. 2020;383:1436-46.</a:t>
            </a: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Caractéristiques des patients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0"/>
            <a:ext cx="5484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0" y="1556792"/>
            <a:ext cx="11593288" cy="45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66700"/>
            <a:ext cx="69342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622300"/>
            <a:ext cx="59944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14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51" y="764704"/>
            <a:ext cx="813219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420888"/>
            <a:ext cx="11280576" cy="23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8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889000"/>
            <a:ext cx="68072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77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 des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sujets avec IRC modérée de toute cause avec albuminurie, le risque de présenter un événement d’un composite de diminution ≥ 50% du </a:t>
            </a:r>
            <a:r>
              <a:rPr lang="fr-CA" dirty="0" err="1">
                <a:solidFill>
                  <a:srgbClr val="000000"/>
                </a:solidFill>
              </a:rPr>
              <a:t>DFGe</a:t>
            </a:r>
            <a:r>
              <a:rPr lang="fr-CA" dirty="0">
                <a:solidFill>
                  <a:srgbClr val="000000"/>
                </a:solidFill>
              </a:rPr>
              <a:t>, de survenue d’IRC terminale ou de mortalité rénale ou cardiovasculaire a été diminué avec la dapagliflozine comparativement à un placébo.</a:t>
            </a:r>
          </a:p>
        </p:txBody>
      </p:sp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Limitations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Implications cliniques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sujets avec insuffisance rénale chronique modérée avec albuminurie, y compris les non-diabétiques, est-ce que la dapagliflozine amène un bénéfice rénal et cardiovasculaire comparativement au placébo ? </a:t>
            </a: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37E24B2-3A39-41D3-A8B4-6EEABB4D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0000"/>
                </a:solidFill>
              </a:rPr>
              <a:t>CREDENCE vs DAPA-CKD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023C507-8EAF-4833-AC83-15D42C95F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06447"/>
              </p:ext>
            </p:extLst>
          </p:nvPr>
        </p:nvGraphicFramePr>
        <p:xfrm>
          <a:off x="304800" y="1556792"/>
          <a:ext cx="11582400" cy="4776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952">
                  <a:extLst>
                    <a:ext uri="{9D8B030D-6E8A-4147-A177-3AD203B41FA5}">
                      <a16:colId xmlns:a16="http://schemas.microsoft.com/office/drawing/2014/main" val="4068650375"/>
                    </a:ext>
                  </a:extLst>
                </a:gridCol>
                <a:gridCol w="4162648">
                  <a:extLst>
                    <a:ext uri="{9D8B030D-6E8A-4147-A177-3AD203B41FA5}">
                      <a16:colId xmlns:a16="http://schemas.microsoft.com/office/drawing/2014/main" val="92381284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1959233838"/>
                    </a:ext>
                  </a:extLst>
                </a:gridCol>
              </a:tblGrid>
              <a:tr h="784084">
                <a:tc>
                  <a:txBody>
                    <a:bodyPr/>
                    <a:lstStyle/>
                    <a:p>
                      <a:pPr algn="ctr"/>
                      <a:endParaRPr lang="fr-CA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0000"/>
                          </a:solidFill>
                        </a:rPr>
                        <a:t>CREDENCE</a:t>
                      </a:r>
                    </a:p>
                    <a:p>
                      <a:pPr algn="ctr"/>
                      <a:r>
                        <a:rPr lang="fr-CA" sz="2400" b="1" dirty="0">
                          <a:solidFill>
                            <a:srgbClr val="000000"/>
                          </a:solidFill>
                        </a:rPr>
                        <a:t>(n = 4401)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rgbClr val="000000"/>
                          </a:solidFill>
                        </a:rPr>
                        <a:t>DAPA-CKD</a:t>
                      </a:r>
                    </a:p>
                    <a:p>
                      <a:pPr algn="ctr"/>
                      <a:r>
                        <a:rPr lang="fr-CA" sz="2400" b="1" dirty="0">
                          <a:solidFill>
                            <a:srgbClr val="000000"/>
                          </a:solidFill>
                        </a:rPr>
                        <a:t>(n = 4304)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049606"/>
                  </a:ext>
                </a:extLst>
              </a:tr>
              <a:tr h="689208">
                <a:tc>
                  <a:txBody>
                    <a:bodyPr/>
                    <a:lstStyle/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Médicament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 err="1">
                          <a:solidFill>
                            <a:srgbClr val="000000"/>
                          </a:solidFill>
                        </a:rPr>
                        <a:t>Canagliflozine</a:t>
                      </a:r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 100 mg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Dapagliflozine 10 mg 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466071"/>
                  </a:ext>
                </a:extLst>
              </a:tr>
              <a:tr h="634450">
                <a:tc>
                  <a:txBody>
                    <a:bodyPr/>
                    <a:lstStyle/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Suivi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2,6 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2,4 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233193"/>
                  </a:ext>
                </a:extLst>
              </a:tr>
              <a:tr h="877718">
                <a:tc>
                  <a:txBody>
                    <a:bodyPr/>
                    <a:lstStyle/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Critère de jugement 1</a:t>
                      </a:r>
                      <a:r>
                        <a:rPr lang="fr-CA" sz="2400" b="0" baseline="30000" dirty="0">
                          <a:solidFill>
                            <a:srgbClr val="000000"/>
                          </a:solidFill>
                        </a:rPr>
                        <a:t>e</a:t>
                      </a:r>
                      <a:endParaRPr lang="fr-CA" sz="2400" b="0" dirty="0">
                        <a:solidFill>
                          <a:srgbClr val="000000"/>
                        </a:solidFill>
                      </a:endParaRPr>
                    </a:p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fr-CA" sz="2400" b="0" dirty="0" err="1">
                          <a:solidFill>
                            <a:srgbClr val="000000"/>
                          </a:solidFill>
                        </a:rPr>
                        <a:t>RRi</a:t>
                      </a:r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0,70 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(0,59-0,82)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0,61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(0,51-0,72)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1251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Mortalité CV</a:t>
                      </a:r>
                    </a:p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fr-CA" sz="2400" b="0" dirty="0" err="1">
                          <a:solidFill>
                            <a:srgbClr val="000000"/>
                          </a:solidFill>
                        </a:rPr>
                        <a:t>RRi</a:t>
                      </a:r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0,78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(0,61-1,00)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0,81 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(0,58-1,12)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267148"/>
                  </a:ext>
                </a:extLst>
              </a:tr>
              <a:tr h="887982">
                <a:tc>
                  <a:txBody>
                    <a:bodyPr/>
                    <a:lstStyle/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Mortalité totale</a:t>
                      </a:r>
                    </a:p>
                    <a:p>
                      <a:pPr algn="l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fr-CA" sz="2400" b="0" dirty="0" err="1">
                          <a:solidFill>
                            <a:srgbClr val="000000"/>
                          </a:solidFill>
                        </a:rPr>
                        <a:t>RRi</a:t>
                      </a:r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0,83 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(0,68-1,02)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0,69</a:t>
                      </a:r>
                    </a:p>
                    <a:p>
                      <a:pPr algn="ctr"/>
                      <a:r>
                        <a:rPr lang="fr-CA" sz="2400" b="0" dirty="0">
                          <a:solidFill>
                            <a:srgbClr val="000000"/>
                          </a:solidFill>
                        </a:rPr>
                        <a:t>(0,53-0,88)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166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43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 err="1">
                <a:solidFill>
                  <a:srgbClr val="000000"/>
                </a:solidFill>
              </a:rPr>
              <a:t>Lacasse</a:t>
            </a:r>
            <a:r>
              <a:rPr lang="fr-FR" sz="2800" dirty="0">
                <a:solidFill>
                  <a:srgbClr val="000000"/>
                </a:solidFill>
              </a:rPr>
              <a:t> Y, </a:t>
            </a:r>
            <a:r>
              <a:rPr lang="fr-FR" sz="2800" dirty="0" err="1">
                <a:solidFill>
                  <a:srgbClr val="000000"/>
                </a:solidFill>
              </a:rPr>
              <a:t>Series</a:t>
            </a:r>
            <a:r>
              <a:rPr lang="fr-FR" sz="2800" dirty="0">
                <a:solidFill>
                  <a:srgbClr val="000000"/>
                </a:solidFill>
              </a:rPr>
              <a:t> F, Corbeil F, </a:t>
            </a:r>
            <a:r>
              <a:rPr lang="fr-FR" sz="2800" dirty="0" err="1">
                <a:solidFill>
                  <a:srgbClr val="000000"/>
                </a:solidFill>
              </a:rPr>
              <a:t>Baltzan</a:t>
            </a:r>
            <a:r>
              <a:rPr lang="fr-FR" sz="2800" dirty="0">
                <a:solidFill>
                  <a:srgbClr val="000000"/>
                </a:solidFill>
              </a:rPr>
              <a:t> M, Paradis B, </a:t>
            </a:r>
            <a:r>
              <a:rPr lang="fr-FR" sz="2800" dirty="0" err="1">
                <a:solidFill>
                  <a:srgbClr val="000000"/>
                </a:solidFill>
              </a:rPr>
              <a:t>Simao</a:t>
            </a:r>
            <a:r>
              <a:rPr lang="fr-FR" sz="2800" dirty="0">
                <a:solidFill>
                  <a:srgbClr val="000000"/>
                </a:solidFill>
              </a:rPr>
              <a:t> P, et al. </a:t>
            </a:r>
            <a:r>
              <a:rPr lang="en-US" sz="2800" dirty="0">
                <a:solidFill>
                  <a:srgbClr val="000000"/>
                </a:solidFill>
              </a:rPr>
              <a:t>Randomized Trial of Nocturnal Oxygen in Chronic Obstructive Pulmonary Disease. N </a:t>
            </a:r>
            <a:r>
              <a:rPr lang="en-US" sz="2800" dirty="0" err="1">
                <a:solidFill>
                  <a:srgbClr val="000000"/>
                </a:solidFill>
              </a:rPr>
              <a:t>Engl</a:t>
            </a:r>
            <a:r>
              <a:rPr lang="en-US" sz="2800" dirty="0">
                <a:solidFill>
                  <a:srgbClr val="000000"/>
                </a:solidFill>
              </a:rPr>
              <a:t> J Med. 2020;383(12):1129-38.  </a:t>
            </a:r>
            <a:endParaRPr lang="fr-F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Yao TC, Huang YW, Chang SM, Tsai SY, Wu AC, Tsai HJ. Association Between Oral Corticosteroid Bursts and Severe Adverse Events : A Nationwide Population-Based Cohort Study. Ann Intern Med. 2020;173(5):325-30. </a:t>
            </a:r>
            <a:endParaRPr lang="fr-F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Cannon CP, Pratley R, </a:t>
            </a:r>
            <a:r>
              <a:rPr lang="en-US" sz="2800" dirty="0" err="1">
                <a:solidFill>
                  <a:srgbClr val="000000"/>
                </a:solidFill>
              </a:rPr>
              <a:t>Dagogo</a:t>
            </a:r>
            <a:r>
              <a:rPr lang="en-US" sz="2800" dirty="0">
                <a:solidFill>
                  <a:srgbClr val="000000"/>
                </a:solidFill>
              </a:rPr>
              <a:t>-Jack S, Mancuso J, </a:t>
            </a:r>
            <a:r>
              <a:rPr lang="en-US" sz="2800" dirty="0" err="1">
                <a:solidFill>
                  <a:srgbClr val="000000"/>
                </a:solidFill>
              </a:rPr>
              <a:t>Huyck</a:t>
            </a:r>
            <a:r>
              <a:rPr lang="en-US" sz="2800" dirty="0">
                <a:solidFill>
                  <a:srgbClr val="000000"/>
                </a:solidFill>
              </a:rPr>
              <a:t> S, </a:t>
            </a:r>
            <a:r>
              <a:rPr lang="en-US" sz="2800" dirty="0" err="1">
                <a:solidFill>
                  <a:srgbClr val="000000"/>
                </a:solidFill>
              </a:rPr>
              <a:t>Masiukiewicz</a:t>
            </a:r>
            <a:r>
              <a:rPr lang="en-US" sz="2800" dirty="0">
                <a:solidFill>
                  <a:srgbClr val="000000"/>
                </a:solidFill>
              </a:rPr>
              <a:t> U, et al; VERTIS CV Investigators. Cardiovascular Outcomes with </a:t>
            </a:r>
            <a:r>
              <a:rPr lang="en-US" sz="2800" dirty="0" err="1">
                <a:solidFill>
                  <a:srgbClr val="000000"/>
                </a:solidFill>
              </a:rPr>
              <a:t>Ertugliflozin</a:t>
            </a:r>
            <a:r>
              <a:rPr lang="en-US" sz="2800" dirty="0">
                <a:solidFill>
                  <a:srgbClr val="000000"/>
                </a:solidFill>
              </a:rPr>
              <a:t> in Type 2 Diabetes. N </a:t>
            </a:r>
            <a:r>
              <a:rPr lang="en-US" sz="2800" dirty="0" err="1">
                <a:solidFill>
                  <a:srgbClr val="000000"/>
                </a:solidFill>
              </a:rPr>
              <a:t>Engl</a:t>
            </a:r>
            <a:r>
              <a:rPr lang="en-US" sz="2800" dirty="0">
                <a:solidFill>
                  <a:srgbClr val="000000"/>
                </a:solidFill>
              </a:rPr>
              <a:t> J Med. 2020;383(15):1425-35. </a:t>
            </a:r>
            <a:endParaRPr lang="fr-FR" sz="2800" dirty="0">
              <a:solidFill>
                <a:srgbClr val="00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Guides </a:t>
            </a:r>
            <a:r>
              <a:rPr lang="fr-FR" b="0">
                <a:solidFill>
                  <a:srgbClr val="000000"/>
                </a:solidFill>
              </a:rPr>
              <a:t>de pratique récents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</a:rPr>
              <a:t>Ko CW, </a:t>
            </a:r>
            <a:r>
              <a:rPr lang="fr-FR" dirty="0" err="1">
                <a:solidFill>
                  <a:srgbClr val="000000"/>
                </a:solidFill>
              </a:rPr>
              <a:t>Siddique</a:t>
            </a:r>
            <a:r>
              <a:rPr lang="fr-FR" dirty="0">
                <a:solidFill>
                  <a:srgbClr val="000000"/>
                </a:solidFill>
              </a:rPr>
              <a:t> SM, Patel A, Harris A, Sultan S, </a:t>
            </a:r>
            <a:r>
              <a:rPr lang="fr-FR" dirty="0" err="1">
                <a:solidFill>
                  <a:srgbClr val="000000"/>
                </a:solidFill>
              </a:rPr>
              <a:t>Altayar</a:t>
            </a:r>
            <a:r>
              <a:rPr lang="fr-FR" dirty="0">
                <a:solidFill>
                  <a:srgbClr val="000000"/>
                </a:solidFill>
              </a:rPr>
              <a:t> O, et al. AGA </a:t>
            </a:r>
            <a:r>
              <a:rPr lang="fr-FR" dirty="0" err="1">
                <a:solidFill>
                  <a:srgbClr val="000000"/>
                </a:solidFill>
              </a:rPr>
              <a:t>Clinical</a:t>
            </a:r>
            <a:r>
              <a:rPr lang="fr-FR" dirty="0">
                <a:solidFill>
                  <a:srgbClr val="000000"/>
                </a:solidFill>
              </a:rPr>
              <a:t> Practice Guidelines on the </a:t>
            </a:r>
            <a:r>
              <a:rPr lang="fr-FR" dirty="0" err="1">
                <a:solidFill>
                  <a:srgbClr val="000000"/>
                </a:solidFill>
              </a:rPr>
              <a:t>Gastrointestinal</a:t>
            </a:r>
            <a:r>
              <a:rPr lang="fr-FR" dirty="0">
                <a:solidFill>
                  <a:srgbClr val="000000"/>
                </a:solidFill>
              </a:rPr>
              <a:t> Evaluation of </a:t>
            </a:r>
            <a:r>
              <a:rPr lang="fr-FR" dirty="0" err="1">
                <a:solidFill>
                  <a:srgbClr val="000000"/>
                </a:solidFill>
              </a:rPr>
              <a:t>Iron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Deficiency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Anemia</a:t>
            </a:r>
            <a:r>
              <a:rPr lang="fr-FR" dirty="0">
                <a:solidFill>
                  <a:srgbClr val="000000"/>
                </a:solidFill>
              </a:rPr>
              <a:t>. </a:t>
            </a:r>
            <a:r>
              <a:rPr lang="fr-CA" dirty="0" err="1">
                <a:solidFill>
                  <a:srgbClr val="000000"/>
                </a:solidFill>
              </a:rPr>
              <a:t>Gastroenterology</a:t>
            </a:r>
            <a:r>
              <a:rPr lang="fr-CA" dirty="0">
                <a:solidFill>
                  <a:srgbClr val="000000"/>
                </a:solidFill>
              </a:rPr>
              <a:t>. 2020;159(3):1085-94. 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88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580279"/>
            <a:ext cx="8260080" cy="572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48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73132"/>
            <a:ext cx="7502651" cy="65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34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279400"/>
            <a:ext cx="70231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8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6100"/>
            <a:ext cx="112776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30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4000"/>
            <a:ext cx="69977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96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368300"/>
            <a:ext cx="95631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7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essai clinique randomisé (double insu).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P</a:t>
            </a:r>
            <a:r>
              <a:rPr lang="fr-CA" dirty="0">
                <a:solidFill>
                  <a:srgbClr val="000000"/>
                </a:solidFill>
              </a:rPr>
              <a:t>opulation : 4304 adultes avec </a:t>
            </a:r>
            <a:r>
              <a:rPr lang="fr-CA" dirty="0" err="1">
                <a:solidFill>
                  <a:srgbClr val="000000"/>
                </a:solidFill>
              </a:rPr>
              <a:t>DFGe</a:t>
            </a:r>
            <a:r>
              <a:rPr lang="fr-CA" dirty="0">
                <a:solidFill>
                  <a:srgbClr val="000000"/>
                </a:solidFill>
              </a:rPr>
              <a:t> 25-75 mL/min/1,73 m</a:t>
            </a:r>
            <a:r>
              <a:rPr lang="fr-CA" baseline="30000" dirty="0">
                <a:solidFill>
                  <a:srgbClr val="000000"/>
                </a:solidFill>
              </a:rPr>
              <a:t>2</a:t>
            </a:r>
            <a:r>
              <a:rPr lang="fr-CA" dirty="0">
                <a:solidFill>
                  <a:srgbClr val="000000"/>
                </a:solidFill>
              </a:rPr>
              <a:t> et RAC 20-500 mg/mmol, diabétique de type 2 ou non, sous dose stable d’IECA/ARA depuis ≥ 4 semaines, sans critère d’exclusion (DM1, </a:t>
            </a:r>
            <a:r>
              <a:rPr lang="fr-CA" dirty="0" err="1">
                <a:solidFill>
                  <a:srgbClr val="000000"/>
                </a:solidFill>
              </a:rPr>
              <a:t>polykystose</a:t>
            </a:r>
            <a:r>
              <a:rPr lang="fr-CA" dirty="0">
                <a:solidFill>
                  <a:srgbClr val="000000"/>
                </a:solidFill>
              </a:rPr>
              <a:t> rénale, néphrite lupique, vasculite à ANCA, immunothérapie, immunosuppresseurs, etc.).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I</a:t>
            </a:r>
            <a:r>
              <a:rPr lang="fr-CA" dirty="0">
                <a:solidFill>
                  <a:srgbClr val="000000"/>
                </a:solidFill>
              </a:rPr>
              <a:t>ntervention : </a:t>
            </a:r>
            <a:r>
              <a:rPr lang="fr-CA" dirty="0" err="1">
                <a:solidFill>
                  <a:srgbClr val="000000"/>
                </a:solidFill>
              </a:rPr>
              <a:t>Dapagliflozine</a:t>
            </a:r>
            <a:r>
              <a:rPr lang="fr-CA" dirty="0">
                <a:solidFill>
                  <a:srgbClr val="000000"/>
                </a:solidFill>
              </a:rPr>
              <a:t> 10 mg die.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C</a:t>
            </a:r>
            <a:r>
              <a:rPr lang="fr-CA" dirty="0">
                <a:solidFill>
                  <a:srgbClr val="000000"/>
                </a:solidFill>
              </a:rPr>
              <a:t>omparateur : Placébo.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O</a:t>
            </a:r>
            <a:r>
              <a:rPr lang="fr-CA" dirty="0">
                <a:solidFill>
                  <a:srgbClr val="000000"/>
                </a:solidFill>
              </a:rPr>
              <a:t>bjectifs : critère de jugement principal (issue primaire) : composite de diminution ≥ 50 % du </a:t>
            </a:r>
            <a:r>
              <a:rPr lang="fr-CA" dirty="0" err="1">
                <a:solidFill>
                  <a:srgbClr val="000000"/>
                </a:solidFill>
              </a:rPr>
              <a:t>DFGe</a:t>
            </a:r>
            <a:r>
              <a:rPr lang="fr-CA" dirty="0">
                <a:solidFill>
                  <a:srgbClr val="000000"/>
                </a:solidFill>
              </a:rPr>
              <a:t>, de survenue d’IRC terminale ou de mortalité rénale ou cardiovasculaire.</a:t>
            </a: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800100"/>
            <a:ext cx="10858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8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Analyses statistiques</a:t>
            </a:r>
            <a:endParaRPr lang="fr-CA" b="0" dirty="0">
              <a:solidFill>
                <a:srgbClr val="00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médian : 2,4 ans.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= 99,7 %.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: 386 sites dans 21 pays (Canada, Allemagne, É-U, R-U, etc.).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: commandité par Astra Zeneca.</a:t>
            </a: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Flot des </a:t>
            </a:r>
            <a:br>
              <a:rPr lang="fr-CA" b="0" dirty="0">
                <a:solidFill>
                  <a:srgbClr val="000000"/>
                </a:solidFill>
              </a:rPr>
            </a:br>
            <a:r>
              <a:rPr lang="fr-CA" b="0" dirty="0">
                <a:solidFill>
                  <a:srgbClr val="000000"/>
                </a:solidFill>
              </a:rPr>
              <a:t>participants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65" y="404664"/>
            <a:ext cx="8370135" cy="59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1953</TotalTime>
  <Words>549</Words>
  <Application>Microsoft Office PowerPoint</Application>
  <PresentationFormat>Grand écran</PresentationFormat>
  <Paragraphs>109</Paragraphs>
  <Slides>29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OTNEJMQuadraat</vt:lpstr>
      <vt:lpstr>Times</vt:lpstr>
      <vt:lpstr>TimesNewRoman</vt:lpstr>
      <vt:lpstr>FondFac-pale2009</vt:lpstr>
      <vt:lpstr>Dapagliflozin in Patients with Chronic Kidney Disease</vt:lpstr>
      <vt:lpstr>La question clinique</vt:lpstr>
      <vt:lpstr>Mise en contexte</vt:lpstr>
      <vt:lpstr>Méthode</vt:lpstr>
      <vt:lpstr>Méthode</vt:lpstr>
      <vt:lpstr>Présentation PowerPoint</vt:lpstr>
      <vt:lpstr>Analyses statistiques</vt:lpstr>
      <vt:lpstr>Contexte</vt:lpstr>
      <vt:lpstr>Flot des  participants</vt:lpstr>
      <vt:lpstr>Caractéristiques des patients</vt:lpstr>
      <vt:lpstr>Résultats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des auteurs</vt:lpstr>
      <vt:lpstr>Critique</vt:lpstr>
      <vt:lpstr>Implications cliniques</vt:lpstr>
      <vt:lpstr>CREDENCE vs DAPA-CKD</vt:lpstr>
      <vt:lpstr>Autres articles récents</vt:lpstr>
      <vt:lpstr>Guides de pratique récents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FMSS Université de Sherbrooke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Luc Lanthier</cp:lastModifiedBy>
  <cp:revision>195</cp:revision>
  <cp:lastPrinted>2016-05-19T00:31:48Z</cp:lastPrinted>
  <dcterms:created xsi:type="dcterms:W3CDTF">2014-05-27T15:07:23Z</dcterms:created>
  <dcterms:modified xsi:type="dcterms:W3CDTF">2020-10-14T18:02:10Z</dcterms:modified>
</cp:coreProperties>
</file>