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6" r:id="rId5"/>
    <p:sldId id="267" r:id="rId6"/>
    <p:sldId id="394" r:id="rId7"/>
    <p:sldId id="268" r:id="rId8"/>
    <p:sldId id="269" r:id="rId9"/>
    <p:sldId id="271" r:id="rId10"/>
    <p:sldId id="270" r:id="rId11"/>
    <p:sldId id="411" r:id="rId12"/>
    <p:sldId id="417" r:id="rId13"/>
    <p:sldId id="405" r:id="rId14"/>
    <p:sldId id="409" r:id="rId15"/>
    <p:sldId id="403" r:id="rId16"/>
    <p:sldId id="407" r:id="rId17"/>
    <p:sldId id="274" r:id="rId18"/>
    <p:sldId id="413" r:id="rId19"/>
    <p:sldId id="414" r:id="rId20"/>
    <p:sldId id="273" r:id="rId21"/>
    <p:sldId id="395" r:id="rId22"/>
    <p:sldId id="415" r:id="rId23"/>
    <p:sldId id="396" r:id="rId24"/>
    <p:sldId id="418" r:id="rId25"/>
    <p:sldId id="397" r:id="rId26"/>
    <p:sldId id="419" r:id="rId27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25979-4EF5-2247-920C-BC45A4374302}" v="19" dt="2019-10-11T16:51:47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9711" autoAdjust="0"/>
  </p:normalViewPr>
  <p:slideViewPr>
    <p:cSldViewPr snapToGrid="0">
      <p:cViewPr varScale="1">
        <p:scale>
          <a:sx n="47" d="100"/>
          <a:sy n="47" d="100"/>
        </p:scale>
        <p:origin x="29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FEA25979-4EF5-2247-920C-BC45A4374302}"/>
    <pc:docChg chg="undo custSel addSld delSld modSld">
      <pc:chgData name="Luc Lanthier" userId="12cd4454-394f-4197-a3cc-7e41fb7c9215" providerId="ADAL" clId="{FEA25979-4EF5-2247-920C-BC45A4374302}" dt="2019-10-11T16:51:47.929" v="293" actId="20577"/>
      <pc:docMkLst>
        <pc:docMk/>
      </pc:docMkLst>
      <pc:sldChg chg="modNotesTx">
        <pc:chgData name="Luc Lanthier" userId="12cd4454-394f-4197-a3cc-7e41fb7c9215" providerId="ADAL" clId="{FEA25979-4EF5-2247-920C-BC45A4374302}" dt="2019-10-01T18:13:15.428" v="219" actId="20577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FEA25979-4EF5-2247-920C-BC45A4374302}" dt="2019-10-01T18:11:57.338" v="144" actId="20577"/>
        <pc:sldMkLst>
          <pc:docMk/>
          <pc:sldMk cId="1169490022" sldId="270"/>
        </pc:sldMkLst>
      </pc:sldChg>
      <pc:sldChg chg="modNotes modNotesTx">
        <pc:chgData name="Luc Lanthier" userId="12cd4454-394f-4197-a3cc-7e41fb7c9215" providerId="ADAL" clId="{FEA25979-4EF5-2247-920C-BC45A4374302}" dt="2019-10-11T16:34:31.673" v="289" actId="20577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FEA25979-4EF5-2247-920C-BC45A4374302}" dt="2019-10-10T12:41:12.290" v="284" actId="5793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FEA25979-4EF5-2247-920C-BC45A4374302}" dt="2019-10-11T16:51:47.929" v="293" actId="20577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FEA25979-4EF5-2247-920C-BC45A4374302}" dt="2019-10-11T16:28:45.470" v="287" actId="20577"/>
        <pc:sldMkLst>
          <pc:docMk/>
          <pc:sldMk cId="3350502671" sldId="4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38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5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3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7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6041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343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CA" baseline="0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55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11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nasthma.org/gina-repor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43000"/>
          </a:xfrm>
        </p:spPr>
        <p:txBody>
          <a:bodyPr/>
          <a:lstStyle/>
          <a:p>
            <a:r>
              <a:rPr lang="fr-FR" sz="3200" b="0" err="1">
                <a:solidFill>
                  <a:srgbClr val="000000"/>
                </a:solidFill>
              </a:rPr>
              <a:t>Dapagliflozin</a:t>
            </a:r>
            <a:r>
              <a:rPr lang="fr-FR" sz="3200" b="0">
                <a:solidFill>
                  <a:srgbClr val="000000"/>
                </a:solidFill>
              </a:rPr>
              <a:t> in Patients </a:t>
            </a:r>
            <a:r>
              <a:rPr lang="fr-FR" sz="3200" b="0" err="1">
                <a:solidFill>
                  <a:srgbClr val="000000"/>
                </a:solidFill>
              </a:rPr>
              <a:t>with</a:t>
            </a:r>
            <a:r>
              <a:rPr lang="fr-FR" sz="3200" b="0">
                <a:solidFill>
                  <a:srgbClr val="000000"/>
                </a:solidFill>
              </a:rPr>
              <a:t> </a:t>
            </a:r>
            <a:r>
              <a:rPr lang="fr-FR" sz="3200" b="0" err="1">
                <a:solidFill>
                  <a:srgbClr val="000000"/>
                </a:solidFill>
              </a:rPr>
              <a:t>Heart</a:t>
            </a:r>
            <a:r>
              <a:rPr lang="fr-FR" sz="3200" b="0">
                <a:solidFill>
                  <a:srgbClr val="000000"/>
                </a:solidFill>
              </a:rPr>
              <a:t> </a:t>
            </a:r>
            <a:r>
              <a:rPr lang="fr-FR" sz="3200" b="0" err="1">
                <a:solidFill>
                  <a:srgbClr val="000000"/>
                </a:solidFill>
              </a:rPr>
              <a:t>Failure</a:t>
            </a:r>
            <a:r>
              <a:rPr lang="fr-FR" sz="3200" b="0">
                <a:solidFill>
                  <a:srgbClr val="000000"/>
                </a:solidFill>
              </a:rPr>
              <a:t> and </a:t>
            </a:r>
            <a:r>
              <a:rPr lang="fr-FR" sz="3200" b="0" err="1">
                <a:solidFill>
                  <a:srgbClr val="000000"/>
                </a:solidFill>
              </a:rPr>
              <a:t>Reduced</a:t>
            </a:r>
            <a:r>
              <a:rPr lang="fr-FR" sz="3200" b="0">
                <a:solidFill>
                  <a:srgbClr val="000000"/>
                </a:solidFill>
              </a:rPr>
              <a:t> Ejection Fraction</a:t>
            </a:r>
            <a:r>
              <a:rPr lang="fr-CA" sz="3200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  <a:p>
            <a:pPr>
              <a:buNone/>
            </a:pPr>
            <a:endParaRPr lang="fr-CA"/>
          </a:p>
          <a:p>
            <a:pPr algn="ctr">
              <a:buNone/>
            </a:pPr>
            <a:endParaRPr lang="fr-CA"/>
          </a:p>
          <a:p>
            <a:pPr algn="ctr">
              <a:buNone/>
            </a:pPr>
            <a:r>
              <a:rPr lang="fr-CA" sz="2800">
                <a:solidFill>
                  <a:srgbClr val="000000"/>
                </a:solidFill>
              </a:rPr>
              <a:t>McMurray JJV, Solomon SD, </a:t>
            </a:r>
            <a:r>
              <a:rPr lang="fr-CA" sz="2800" err="1">
                <a:solidFill>
                  <a:srgbClr val="000000"/>
                </a:solidFill>
              </a:rPr>
              <a:t>Inzucchi</a:t>
            </a:r>
            <a:r>
              <a:rPr lang="fr-CA" sz="2800">
                <a:solidFill>
                  <a:srgbClr val="000000"/>
                </a:solidFill>
              </a:rPr>
              <a:t> SE et coll.</a:t>
            </a: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hr-HR">
                <a:solidFill>
                  <a:srgbClr val="000000"/>
                </a:solidFill>
              </a:rPr>
              <a:t>DOI: 10.1056/NEJMoa1911303</a:t>
            </a:r>
            <a:r>
              <a:rPr lang="fr-CA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0"/>
            <a:ext cx="5213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697037"/>
            <a:ext cx="7886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1600" y="0"/>
            <a:ext cx="4366163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9695" y="2828069"/>
            <a:ext cx="1289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500" y="0"/>
            <a:ext cx="545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09"/>
            <a:ext cx="4435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Effets indésirables</a:t>
            </a:r>
          </a:p>
        </p:txBody>
      </p:sp>
    </p:spTree>
    <p:extLst>
      <p:ext uri="{BB962C8B-B14F-4D97-AF65-F5344CB8AC3E}">
        <p14:creationId xmlns:p14="http://schemas.microsoft.com/office/powerpoint/2010/main" val="123641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Chez les patients avec insuffisance cardiaque à fraction d’éjection diminuée, le risque d’insuffisance cardiaque décompensée et de mortalité de cause cardiovasculaire est plus faible chez ceux recevant la </a:t>
            </a:r>
            <a:r>
              <a:rPr lang="fr-CA" err="1">
                <a:solidFill>
                  <a:srgbClr val="000000"/>
                </a:solidFill>
              </a:rPr>
              <a:t>dapagliflozine</a:t>
            </a:r>
            <a:r>
              <a:rPr lang="fr-CA">
                <a:solidFill>
                  <a:srgbClr val="000000"/>
                </a:solidFill>
              </a:rPr>
              <a:t> que chez ceux sous placebo, aussi bien chez les patients diabétiques ou non, et ce traitement est sécuritaire.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7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Faiblesses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Commentaires 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b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547" y="13828"/>
            <a:ext cx="11582400" cy="1143000"/>
          </a:xfrm>
        </p:spPr>
        <p:txBody>
          <a:bodyPr/>
          <a:lstStyle/>
          <a:p>
            <a:r>
              <a:rPr lang="fr-CA" sz="4000" b="0">
                <a:solidFill>
                  <a:srgbClr val="000000"/>
                </a:solidFill>
              </a:rPr>
              <a:t>Comparaison</a:t>
            </a:r>
            <a:r>
              <a:rPr lang="fr-CA" b="0">
                <a:solidFill>
                  <a:srgbClr val="000000"/>
                </a:solidFill>
              </a:rPr>
              <a:t> 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sz="3200" b="0">
                <a:solidFill>
                  <a:srgbClr val="000000"/>
                </a:solidFill>
              </a:rPr>
              <a:t>DAPA-HF vs PARADIGM-HF vs EMPHASIS-HF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70193"/>
              </p:ext>
            </p:extLst>
          </p:nvPr>
        </p:nvGraphicFramePr>
        <p:xfrm>
          <a:off x="294547" y="1339969"/>
          <a:ext cx="11582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69">
                  <a:extLst>
                    <a:ext uri="{9D8B030D-6E8A-4147-A177-3AD203B41FA5}">
                      <a16:colId xmlns:a16="http://schemas.microsoft.com/office/drawing/2014/main" val="285216966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478163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79097366"/>
                    </a:ext>
                  </a:extLst>
                </a:gridCol>
                <a:gridCol w="3044643">
                  <a:extLst>
                    <a:ext uri="{9D8B030D-6E8A-4147-A177-3AD203B41FA5}">
                      <a16:colId xmlns:a16="http://schemas.microsoft.com/office/drawing/2014/main" val="3812755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000">
                          <a:solidFill>
                            <a:srgbClr val="000000"/>
                          </a:solidFill>
                        </a:rPr>
                        <a:t>Études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>
                          <a:solidFill>
                            <a:srgbClr val="000000"/>
                          </a:solidFill>
                        </a:rPr>
                        <a:t>DAPA (2019)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>
                          <a:solidFill>
                            <a:srgbClr val="000000"/>
                          </a:solidFill>
                        </a:rPr>
                        <a:t>PARADIGM (2014)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>
                          <a:solidFill>
                            <a:srgbClr val="000000"/>
                          </a:solidFill>
                        </a:rPr>
                        <a:t>EMPHASIS (2011)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2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Rx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Dapagliflozine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10 mg die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Sacubitril-valsartan</a:t>
                      </a: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 200 mg BID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Éplérénone</a:t>
                      </a: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 25-50 mg die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4 744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8 399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2 737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8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Suivi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18 mois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27 mois (arrêt précoce)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21 mois (arrêt précoce)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4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Inclusion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FEVG ≤ 40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% et BNP ≥ 400-600.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FEVG ≤ 35-40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% et BNP ≥ 400-600.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FEVG ≤ 30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% (ou 30-35 % si QRS &gt; 130), CF II/IV, </a:t>
                      </a:r>
                      <a:r>
                        <a:rPr lang="fr-CA" sz="1600" baseline="0" err="1">
                          <a:solidFill>
                            <a:srgbClr val="000000"/>
                          </a:solidFill>
                        </a:rPr>
                        <a:t>hospit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&lt; 6 mois ou BNP ≥ 500-750.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36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Exclusion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TAS &lt; 95, </a:t>
                      </a:r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DFGe</a:t>
                      </a: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 &lt; 30, DM1.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TAS &lt; 100, </a:t>
                      </a:r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DFGe</a:t>
                      </a: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 &lt; 30, K+ &gt; 5,2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CF III-IV/IV, K+ &gt; 5, </a:t>
                      </a:r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DFGe</a:t>
                      </a:r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 &lt; 30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14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Hospit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IC + visite </a:t>
                      </a:r>
                      <a:r>
                        <a:rPr lang="fr-CA" sz="1600" baseline="0" err="1">
                          <a:solidFill>
                            <a:srgbClr val="000000"/>
                          </a:solidFill>
                        </a:rPr>
                        <a:t>urg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avec </a:t>
                      </a:r>
                      <a:r>
                        <a:rPr lang="fr-CA" sz="1600" baseline="0" err="1">
                          <a:solidFill>
                            <a:srgbClr val="000000"/>
                          </a:solidFill>
                        </a:rPr>
                        <a:t>Tx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IV + mort CV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16,3 vs 21,2 %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(IP)</a:t>
                      </a:r>
                    </a:p>
                    <a:p>
                      <a:pPr algn="ctr"/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RR 0,74 (IC 95 % 0,65-0,85)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9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err="1">
                          <a:solidFill>
                            <a:srgbClr val="000000"/>
                          </a:solidFill>
                        </a:rPr>
                        <a:t>Hospit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IC + mort CV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16,1 vs 20,9 %</a:t>
                      </a:r>
                    </a:p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RR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0,75 (IC 95 % 0,65-0,85)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21,8 vs 26,5 %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(IP)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RR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0,80 (IC 95 % 0,73-0,87)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18,3 vs 25,9 %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(IP)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RR 0,62 (IC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95 % 0,54-0,74)</a:t>
                      </a:r>
                      <a:endParaRPr lang="fr-CA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10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NNT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87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Moralité totale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11,6 vs 13,9 %</a:t>
                      </a:r>
                    </a:p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RR 0,83 (IC 95 % 0,71-0,97)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17,0</a:t>
                      </a:r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 vs 19,8 %</a:t>
                      </a:r>
                    </a:p>
                    <a:p>
                      <a:pPr algn="ctr"/>
                      <a:r>
                        <a:rPr lang="fr-CA" sz="1600" baseline="0">
                          <a:solidFill>
                            <a:srgbClr val="000000"/>
                          </a:solidFill>
                        </a:rPr>
                        <a:t>RR 0,84 (IC 95 % 0,76-0,93)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12,5 vs 15,5 %</a:t>
                      </a:r>
                    </a:p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RR 0,76 (IC 95 % 0,62-0,93)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43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NNT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9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Chez les sujets avec ICFE diminuée avec ou sans diabète de type 2, est-ce que la </a:t>
            </a:r>
            <a:r>
              <a:rPr lang="fr-CA" err="1">
                <a:solidFill>
                  <a:srgbClr val="000000"/>
                </a:solidFill>
              </a:rPr>
              <a:t>dapagliflozine</a:t>
            </a:r>
            <a:r>
              <a:rPr lang="fr-CA">
                <a:solidFill>
                  <a:srgbClr val="000000"/>
                </a:solidFill>
              </a:rPr>
              <a:t>, un inhibiteur des SGLT2, est efficace pour prévenir l’insuffisance cardiaque décompensée ou la mortalité cardiovasculaire tout en étant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Schupke</a:t>
            </a:r>
            <a:r>
              <a:rPr lang="en-US" sz="2200" dirty="0">
                <a:solidFill>
                  <a:srgbClr val="000000"/>
                </a:solidFill>
              </a:rPr>
              <a:t> S, Neumann FJ, </a:t>
            </a:r>
            <a:r>
              <a:rPr lang="en-US" sz="2200" dirty="0" err="1">
                <a:solidFill>
                  <a:srgbClr val="000000"/>
                </a:solidFill>
              </a:rPr>
              <a:t>Menichelli</a:t>
            </a:r>
            <a:r>
              <a:rPr lang="en-US" sz="2200" dirty="0">
                <a:solidFill>
                  <a:srgbClr val="000000"/>
                </a:solidFill>
              </a:rPr>
              <a:t> M, Mayer K, </a:t>
            </a:r>
            <a:r>
              <a:rPr lang="en-US" sz="2200" dirty="0" err="1">
                <a:solidFill>
                  <a:srgbClr val="000000"/>
                </a:solidFill>
              </a:rPr>
              <a:t>Bernlochner</a:t>
            </a:r>
            <a:r>
              <a:rPr lang="en-US" sz="2200" dirty="0">
                <a:solidFill>
                  <a:srgbClr val="000000"/>
                </a:solidFill>
              </a:rPr>
              <a:t> I, </a:t>
            </a:r>
            <a:r>
              <a:rPr lang="en-US" sz="2200" dirty="0" err="1">
                <a:solidFill>
                  <a:srgbClr val="000000"/>
                </a:solidFill>
              </a:rPr>
              <a:t>Wohrle</a:t>
            </a:r>
            <a:r>
              <a:rPr lang="en-US" sz="2200" dirty="0">
                <a:solidFill>
                  <a:srgbClr val="000000"/>
                </a:solidFill>
              </a:rPr>
              <a:t> J, et al. </a:t>
            </a:r>
            <a:r>
              <a:rPr lang="en-US" sz="2200" dirty="0" err="1">
                <a:solidFill>
                  <a:srgbClr val="000000"/>
                </a:solidFill>
              </a:rPr>
              <a:t>Ticagrelor</a:t>
            </a:r>
            <a:r>
              <a:rPr lang="en-US" sz="2200" dirty="0">
                <a:solidFill>
                  <a:srgbClr val="000000"/>
                </a:solidFill>
              </a:rPr>
              <a:t> or </a:t>
            </a:r>
            <a:r>
              <a:rPr lang="en-US" sz="2200" dirty="0" err="1">
                <a:solidFill>
                  <a:srgbClr val="000000"/>
                </a:solidFill>
              </a:rPr>
              <a:t>Prasugrel</a:t>
            </a:r>
            <a:r>
              <a:rPr lang="en-US" sz="2200" dirty="0">
                <a:solidFill>
                  <a:srgbClr val="000000"/>
                </a:solidFill>
              </a:rPr>
              <a:t> in Patients with Acute Coronary Syndromes. N </a:t>
            </a:r>
            <a:r>
              <a:rPr lang="en-US" sz="2200" dirty="0" err="1">
                <a:solidFill>
                  <a:srgbClr val="000000"/>
                </a:solidFill>
              </a:rPr>
              <a:t>Engl</a:t>
            </a:r>
            <a:r>
              <a:rPr lang="en-US" sz="2200" dirty="0">
                <a:solidFill>
                  <a:srgbClr val="000000"/>
                </a:solidFill>
              </a:rPr>
              <a:t> J Med. 2019. </a:t>
            </a:r>
            <a:r>
              <a:rPr lang="en-US" sz="2200" dirty="0" err="1">
                <a:solidFill>
                  <a:srgbClr val="000000"/>
                </a:solidFill>
              </a:rPr>
              <a:t>doi</a:t>
            </a:r>
            <a:r>
              <a:rPr lang="en-US" sz="2200" dirty="0">
                <a:solidFill>
                  <a:srgbClr val="000000"/>
                </a:solidFill>
              </a:rPr>
              <a:t>: 10.1056/NEJMoa1908973.  </a:t>
            </a:r>
            <a:endParaRPr lang="fr-CA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 sz="2200" dirty="0" err="1">
                <a:solidFill>
                  <a:srgbClr val="000000"/>
                </a:solidFill>
              </a:rPr>
              <a:t>Vranckx</a:t>
            </a:r>
            <a:r>
              <a:rPr lang="fr-CA" sz="2200" dirty="0">
                <a:solidFill>
                  <a:srgbClr val="000000"/>
                </a:solidFill>
              </a:rPr>
              <a:t> P, </a:t>
            </a:r>
            <a:r>
              <a:rPr lang="fr-CA" sz="2200" dirty="0" err="1">
                <a:solidFill>
                  <a:srgbClr val="000000"/>
                </a:solidFill>
              </a:rPr>
              <a:t>Valgimigli</a:t>
            </a:r>
            <a:r>
              <a:rPr lang="fr-CA" sz="2200" dirty="0">
                <a:solidFill>
                  <a:srgbClr val="000000"/>
                </a:solidFill>
              </a:rPr>
              <a:t> M, </a:t>
            </a:r>
            <a:r>
              <a:rPr lang="fr-CA" sz="2200" dirty="0" err="1">
                <a:solidFill>
                  <a:srgbClr val="000000"/>
                </a:solidFill>
              </a:rPr>
              <a:t>Eckardt</a:t>
            </a:r>
            <a:r>
              <a:rPr lang="fr-CA" sz="2200" dirty="0">
                <a:solidFill>
                  <a:srgbClr val="000000"/>
                </a:solidFill>
              </a:rPr>
              <a:t> L, </a:t>
            </a:r>
            <a:r>
              <a:rPr lang="fr-CA" sz="2200" dirty="0" err="1">
                <a:solidFill>
                  <a:srgbClr val="000000"/>
                </a:solidFill>
              </a:rPr>
              <a:t>Tijssen</a:t>
            </a:r>
            <a:r>
              <a:rPr lang="fr-CA" sz="2200" dirty="0">
                <a:solidFill>
                  <a:srgbClr val="000000"/>
                </a:solidFill>
              </a:rPr>
              <a:t> J, </a:t>
            </a:r>
            <a:r>
              <a:rPr lang="fr-CA" sz="2200" dirty="0" err="1">
                <a:solidFill>
                  <a:srgbClr val="000000"/>
                </a:solidFill>
              </a:rPr>
              <a:t>Lewalter</a:t>
            </a:r>
            <a:r>
              <a:rPr lang="fr-CA" sz="2200" dirty="0">
                <a:solidFill>
                  <a:srgbClr val="000000"/>
                </a:solidFill>
              </a:rPr>
              <a:t> T, </a:t>
            </a:r>
            <a:r>
              <a:rPr lang="fr-CA" sz="2200" dirty="0" err="1">
                <a:solidFill>
                  <a:srgbClr val="000000"/>
                </a:solidFill>
              </a:rPr>
              <a:t>Gargiulo</a:t>
            </a:r>
            <a:r>
              <a:rPr lang="fr-CA" sz="2200" dirty="0">
                <a:solidFill>
                  <a:srgbClr val="000000"/>
                </a:solidFill>
              </a:rPr>
              <a:t> G, et al. </a:t>
            </a:r>
            <a:r>
              <a:rPr lang="en-CA" sz="2200" dirty="0" err="1">
                <a:solidFill>
                  <a:srgbClr val="000000"/>
                </a:solidFill>
              </a:rPr>
              <a:t>Edoxaban</a:t>
            </a:r>
            <a:r>
              <a:rPr lang="en-CA" sz="2200" dirty="0">
                <a:solidFill>
                  <a:srgbClr val="000000"/>
                </a:solidFill>
              </a:rPr>
              <a:t>-based versus vitamin K antagonist-based antithrombotic regimen after successful coronary stenting in patients with atrial fibrillation (ENTRUST-AF PCI): a randomised, open-label, phase 3b trial. Lancet. 2019;394(10206):1335-43. </a:t>
            </a:r>
            <a:r>
              <a:rPr lang="en-CA" sz="2200" dirty="0" err="1">
                <a:solidFill>
                  <a:srgbClr val="000000"/>
                </a:solidFill>
              </a:rPr>
              <a:t>doi</a:t>
            </a:r>
            <a:r>
              <a:rPr lang="en-CA" sz="2200" dirty="0">
                <a:solidFill>
                  <a:srgbClr val="000000"/>
                </a:solidFill>
              </a:rPr>
              <a:t>: 10.1016/s0140-6736(19)31872-0. 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  <a:endParaRPr lang="fr-CA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Mehran R, Baber U, Sharma SK, Cohen DJ, </a:t>
            </a:r>
            <a:r>
              <a:rPr lang="en-US" sz="2200" dirty="0" err="1">
                <a:solidFill>
                  <a:srgbClr val="000000"/>
                </a:solidFill>
              </a:rPr>
              <a:t>Angiolillo</a:t>
            </a:r>
            <a:r>
              <a:rPr lang="en-US" sz="2200" dirty="0">
                <a:solidFill>
                  <a:srgbClr val="000000"/>
                </a:solidFill>
              </a:rPr>
              <a:t> DJ, </a:t>
            </a:r>
            <a:r>
              <a:rPr lang="en-US" sz="2200" dirty="0" err="1">
                <a:solidFill>
                  <a:srgbClr val="000000"/>
                </a:solidFill>
              </a:rPr>
              <a:t>Briguori</a:t>
            </a:r>
            <a:r>
              <a:rPr lang="en-US" sz="2200" dirty="0">
                <a:solidFill>
                  <a:srgbClr val="000000"/>
                </a:solidFill>
              </a:rPr>
              <a:t> C, et al. </a:t>
            </a:r>
            <a:r>
              <a:rPr lang="en-US" sz="2200" dirty="0" err="1">
                <a:solidFill>
                  <a:srgbClr val="000000"/>
                </a:solidFill>
              </a:rPr>
              <a:t>Ticagrelor</a:t>
            </a:r>
            <a:r>
              <a:rPr lang="en-US" sz="2200" dirty="0">
                <a:solidFill>
                  <a:srgbClr val="000000"/>
                </a:solidFill>
              </a:rPr>
              <a:t> with or without Aspirin in High-Risk Patients after PCI. N </a:t>
            </a:r>
            <a:r>
              <a:rPr lang="en-US" sz="2200" dirty="0" err="1">
                <a:solidFill>
                  <a:srgbClr val="000000"/>
                </a:solidFill>
              </a:rPr>
              <a:t>Engl</a:t>
            </a:r>
            <a:r>
              <a:rPr lang="en-US" sz="2200" dirty="0">
                <a:solidFill>
                  <a:srgbClr val="000000"/>
                </a:solidFill>
              </a:rPr>
              <a:t> J Med. 2019. </a:t>
            </a:r>
            <a:r>
              <a:rPr lang="en-US" sz="2200" dirty="0" err="1">
                <a:solidFill>
                  <a:srgbClr val="000000"/>
                </a:solidFill>
              </a:rPr>
              <a:t>doi</a:t>
            </a:r>
            <a:r>
              <a:rPr lang="en-US" sz="2200" dirty="0">
                <a:solidFill>
                  <a:srgbClr val="000000"/>
                </a:solidFill>
              </a:rPr>
              <a:t>: 10.1056/NEJMoa1908419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endParaRPr lang="fr-CA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 </a:t>
            </a:r>
            <a:r>
              <a:rPr lang="en-US" sz="2200" dirty="0" smtClean="0">
                <a:solidFill>
                  <a:srgbClr val="000000"/>
                </a:solidFill>
              </a:rPr>
              <a:t>Stone </a:t>
            </a:r>
            <a:r>
              <a:rPr lang="en-US" sz="2200" dirty="0">
                <a:solidFill>
                  <a:srgbClr val="000000"/>
                </a:solidFill>
              </a:rPr>
              <a:t>GW, </a:t>
            </a:r>
            <a:r>
              <a:rPr lang="en-US" sz="2200" dirty="0" err="1">
                <a:solidFill>
                  <a:srgbClr val="000000"/>
                </a:solidFill>
              </a:rPr>
              <a:t>Kappetein</a:t>
            </a:r>
            <a:r>
              <a:rPr lang="en-US" sz="2200" dirty="0">
                <a:solidFill>
                  <a:srgbClr val="000000"/>
                </a:solidFill>
              </a:rPr>
              <a:t> AP, </a:t>
            </a:r>
            <a:r>
              <a:rPr lang="en-US" sz="2200" dirty="0" err="1">
                <a:solidFill>
                  <a:srgbClr val="000000"/>
                </a:solidFill>
              </a:rPr>
              <a:t>Sabik</a:t>
            </a:r>
            <a:r>
              <a:rPr lang="en-US" sz="2200" dirty="0">
                <a:solidFill>
                  <a:srgbClr val="000000"/>
                </a:solidFill>
              </a:rPr>
              <a:t> JF, </a:t>
            </a:r>
            <a:r>
              <a:rPr lang="en-US" sz="2200" dirty="0" err="1">
                <a:solidFill>
                  <a:srgbClr val="000000"/>
                </a:solidFill>
              </a:rPr>
              <a:t>Pocock</a:t>
            </a:r>
            <a:r>
              <a:rPr lang="en-US" sz="2200" dirty="0">
                <a:solidFill>
                  <a:srgbClr val="000000"/>
                </a:solidFill>
              </a:rPr>
              <a:t> SJ, </a:t>
            </a:r>
            <a:r>
              <a:rPr lang="en-US" sz="2200" dirty="0" err="1">
                <a:solidFill>
                  <a:srgbClr val="000000"/>
                </a:solidFill>
              </a:rPr>
              <a:t>Morice</a:t>
            </a:r>
            <a:r>
              <a:rPr lang="en-US" sz="2200" dirty="0">
                <a:solidFill>
                  <a:srgbClr val="000000"/>
                </a:solidFill>
              </a:rPr>
              <a:t> MC, </a:t>
            </a:r>
            <a:r>
              <a:rPr lang="en-US" sz="2200" dirty="0" err="1">
                <a:solidFill>
                  <a:srgbClr val="000000"/>
                </a:solidFill>
              </a:rPr>
              <a:t>Puskas</a:t>
            </a:r>
            <a:r>
              <a:rPr lang="en-US" sz="2200" dirty="0">
                <a:solidFill>
                  <a:srgbClr val="000000"/>
                </a:solidFill>
              </a:rPr>
              <a:t> J, et al. Five-Year Outcomes after PCI or CABG for Left Main Coronary Disease. N </a:t>
            </a:r>
            <a:r>
              <a:rPr lang="en-US" sz="2200" dirty="0" err="1">
                <a:solidFill>
                  <a:srgbClr val="000000"/>
                </a:solidFill>
              </a:rPr>
              <a:t>Engl</a:t>
            </a:r>
            <a:r>
              <a:rPr lang="en-US" sz="2200" dirty="0">
                <a:solidFill>
                  <a:srgbClr val="000000"/>
                </a:solidFill>
              </a:rPr>
              <a:t> J Med. 2019. </a:t>
            </a:r>
            <a:r>
              <a:rPr lang="en-US" sz="2200" dirty="0" err="1">
                <a:solidFill>
                  <a:srgbClr val="000000"/>
                </a:solidFill>
              </a:rPr>
              <a:t>doi</a:t>
            </a:r>
            <a:r>
              <a:rPr lang="en-US" sz="2200" dirty="0">
                <a:solidFill>
                  <a:srgbClr val="000000"/>
                </a:solidFill>
              </a:rPr>
              <a:t>: 10.1056/NEJMoa1909406.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Yasuda S, </a:t>
            </a:r>
            <a:r>
              <a:rPr lang="en-US" sz="2400" dirty="0" err="1">
                <a:solidFill>
                  <a:srgbClr val="000000"/>
                </a:solidFill>
              </a:rPr>
              <a:t>Kaikita</a:t>
            </a:r>
            <a:r>
              <a:rPr lang="en-US" sz="2400" dirty="0">
                <a:solidFill>
                  <a:srgbClr val="000000"/>
                </a:solidFill>
              </a:rPr>
              <a:t> K, </a:t>
            </a:r>
            <a:r>
              <a:rPr lang="en-US" sz="2400" dirty="0" err="1">
                <a:solidFill>
                  <a:srgbClr val="000000"/>
                </a:solidFill>
              </a:rPr>
              <a:t>Akao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Ako</a:t>
            </a:r>
            <a:r>
              <a:rPr lang="en-US" sz="2400" dirty="0">
                <a:solidFill>
                  <a:srgbClr val="000000"/>
                </a:solidFill>
              </a:rPr>
              <a:t> J, </a:t>
            </a:r>
            <a:r>
              <a:rPr lang="en-US" sz="2400" dirty="0" err="1">
                <a:solidFill>
                  <a:srgbClr val="000000"/>
                </a:solidFill>
              </a:rPr>
              <a:t>Matoba</a:t>
            </a:r>
            <a:r>
              <a:rPr lang="en-US" sz="2400" dirty="0">
                <a:solidFill>
                  <a:srgbClr val="000000"/>
                </a:solidFill>
              </a:rPr>
              <a:t> T, Nakamura M, et al. Antithrombotic Therapy for Atrial Fibrillation with Stable Coronary Disease.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2019;381(12):1103-13. 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 err="1" smtClean="0">
                <a:solidFill>
                  <a:srgbClr val="000000"/>
                </a:solidFill>
              </a:rPr>
              <a:t>Mrkobrada</a:t>
            </a:r>
            <a:r>
              <a:rPr lang="en-CA" sz="2400" dirty="0" smtClean="0">
                <a:solidFill>
                  <a:srgbClr val="000000"/>
                </a:solidFill>
              </a:rPr>
              <a:t> </a:t>
            </a:r>
            <a:r>
              <a:rPr lang="en-CA" sz="2400" dirty="0">
                <a:solidFill>
                  <a:srgbClr val="000000"/>
                </a:solidFill>
              </a:rPr>
              <a:t>M, Chan MTV, Cowan D, Campbell D, Wang CY, Torres D, et al. Perioperative covert stroke in patients undergoing non-cardiac surgery (</a:t>
            </a:r>
            <a:r>
              <a:rPr lang="en-CA" sz="2400" dirty="0" err="1">
                <a:solidFill>
                  <a:srgbClr val="000000"/>
                </a:solidFill>
              </a:rPr>
              <a:t>NeuroVISION</a:t>
            </a:r>
            <a:r>
              <a:rPr lang="en-CA" sz="2400" dirty="0">
                <a:solidFill>
                  <a:srgbClr val="000000"/>
                </a:solidFill>
              </a:rPr>
              <a:t>): a prospective cohort study. Lancet. 2019;394(10203):1022-9. 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Hardy J, </a:t>
            </a:r>
            <a:r>
              <a:rPr lang="en-CA" sz="2400" dirty="0" err="1">
                <a:solidFill>
                  <a:srgbClr val="000000"/>
                </a:solidFill>
              </a:rPr>
              <a:t>Baggott</a:t>
            </a:r>
            <a:r>
              <a:rPr lang="en-CA" sz="2400" dirty="0">
                <a:solidFill>
                  <a:srgbClr val="000000"/>
                </a:solidFill>
              </a:rPr>
              <a:t> C, </a:t>
            </a:r>
            <a:r>
              <a:rPr lang="en-CA" sz="2400" dirty="0" err="1">
                <a:solidFill>
                  <a:srgbClr val="000000"/>
                </a:solidFill>
              </a:rPr>
              <a:t>Fingleton</a:t>
            </a:r>
            <a:r>
              <a:rPr lang="en-CA" sz="2400" dirty="0">
                <a:solidFill>
                  <a:srgbClr val="000000"/>
                </a:solidFill>
              </a:rPr>
              <a:t> J, </a:t>
            </a:r>
            <a:r>
              <a:rPr lang="en-CA" sz="2400" dirty="0" err="1">
                <a:solidFill>
                  <a:srgbClr val="000000"/>
                </a:solidFill>
              </a:rPr>
              <a:t>Reddel</a:t>
            </a:r>
            <a:r>
              <a:rPr lang="en-CA" sz="2400" dirty="0">
                <a:solidFill>
                  <a:srgbClr val="000000"/>
                </a:solidFill>
              </a:rPr>
              <a:t> HK, </a:t>
            </a:r>
            <a:r>
              <a:rPr lang="en-CA" sz="2400" dirty="0" err="1">
                <a:solidFill>
                  <a:srgbClr val="000000"/>
                </a:solidFill>
              </a:rPr>
              <a:t>Hancox</a:t>
            </a:r>
            <a:r>
              <a:rPr lang="en-CA" sz="2400" dirty="0">
                <a:solidFill>
                  <a:srgbClr val="000000"/>
                </a:solidFill>
              </a:rPr>
              <a:t> RJ, Harwood M, et al. Budesonide-</a:t>
            </a:r>
            <a:r>
              <a:rPr lang="en-CA" sz="2400" dirty="0" err="1">
                <a:solidFill>
                  <a:srgbClr val="000000"/>
                </a:solidFill>
              </a:rPr>
              <a:t>formoterol</a:t>
            </a:r>
            <a:r>
              <a:rPr lang="en-CA" sz="2400" dirty="0">
                <a:solidFill>
                  <a:srgbClr val="000000"/>
                </a:solidFill>
              </a:rPr>
              <a:t> reliever therapy versus maintenance budesonide plus terbutaline reliever therapy in adults with mild to moderate asthma (PRACTICAL): a 52-week, open-label, multicentre, superiority, randomised controlled trial. Lancet. 2019;394(10202):919-28.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700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GINA </a:t>
            </a:r>
            <a:r>
              <a:rPr lang="en-CA" sz="2400" dirty="0" smtClean="0">
                <a:solidFill>
                  <a:srgbClr val="000000"/>
                </a:solidFill>
              </a:rPr>
              <a:t>(</a:t>
            </a:r>
            <a:r>
              <a:rPr lang="en-CA" sz="2400" dirty="0" err="1" smtClean="0">
                <a:solidFill>
                  <a:srgbClr val="000000"/>
                </a:solidFill>
              </a:rPr>
              <a:t>asthme</a:t>
            </a:r>
            <a:r>
              <a:rPr lang="en-CA" sz="2400" dirty="0" smtClean="0">
                <a:solidFill>
                  <a:srgbClr val="000000"/>
                </a:solidFill>
              </a:rPr>
              <a:t>) : </a:t>
            </a:r>
            <a:r>
              <a:rPr lang="en-CA" sz="2400" u="sng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CA" sz="2400" u="sng" dirty="0">
                <a:solidFill>
                  <a:srgbClr val="000000"/>
                </a:solidFill>
                <a:hlinkClick r:id="rId3"/>
              </a:rPr>
              <a:t>://ginasthma.org/gina-reports/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Aringer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Costenbader</a:t>
            </a:r>
            <a:r>
              <a:rPr lang="en-US" sz="2400" dirty="0">
                <a:solidFill>
                  <a:srgbClr val="000000"/>
                </a:solidFill>
              </a:rPr>
              <a:t> K, </a:t>
            </a:r>
            <a:r>
              <a:rPr lang="en-US" sz="2400" dirty="0" err="1">
                <a:solidFill>
                  <a:srgbClr val="000000"/>
                </a:solidFill>
              </a:rPr>
              <a:t>Daikh</a:t>
            </a:r>
            <a:r>
              <a:rPr lang="en-US" sz="2400" dirty="0">
                <a:solidFill>
                  <a:srgbClr val="000000"/>
                </a:solidFill>
              </a:rPr>
              <a:t> D, Brinks R, </a:t>
            </a:r>
            <a:r>
              <a:rPr lang="en-US" sz="2400" dirty="0" err="1">
                <a:solidFill>
                  <a:srgbClr val="000000"/>
                </a:solidFill>
              </a:rPr>
              <a:t>Mosca</a:t>
            </a:r>
            <a:r>
              <a:rPr lang="en-US" sz="2400" dirty="0">
                <a:solidFill>
                  <a:srgbClr val="000000"/>
                </a:solidFill>
              </a:rPr>
              <a:t> M, Ramsey-Goldman R, et al. 2019 European League Against Rheumatism/American College of Rheumatology Classification Criteria for Systemic Lupus Erythematosus. Arthritis </a:t>
            </a:r>
            <a:r>
              <a:rPr lang="en-US" sz="2400" dirty="0" err="1">
                <a:solidFill>
                  <a:srgbClr val="000000"/>
                </a:solidFill>
              </a:rPr>
              <a:t>Rheumatol</a:t>
            </a:r>
            <a:r>
              <a:rPr lang="en-US" sz="2400" dirty="0">
                <a:solidFill>
                  <a:srgbClr val="000000"/>
                </a:solidFill>
              </a:rPr>
              <a:t>. 2019;71(9):1400-12. PubMed PMID: 31385462. 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Grimes D, Fitzpatrick M, Gordon J, </a:t>
            </a:r>
            <a:r>
              <a:rPr lang="en-US" sz="2400" dirty="0" err="1">
                <a:solidFill>
                  <a:srgbClr val="000000"/>
                </a:solidFill>
              </a:rPr>
              <a:t>Miyasaki</a:t>
            </a:r>
            <a:r>
              <a:rPr lang="en-US" sz="2400" dirty="0">
                <a:solidFill>
                  <a:srgbClr val="000000"/>
                </a:solidFill>
              </a:rPr>
              <a:t> J, </a:t>
            </a:r>
            <a:r>
              <a:rPr lang="en-US" sz="2400" dirty="0" err="1">
                <a:solidFill>
                  <a:srgbClr val="000000"/>
                </a:solidFill>
              </a:rPr>
              <a:t>Fon</a:t>
            </a:r>
            <a:r>
              <a:rPr lang="en-US" sz="2400" dirty="0">
                <a:solidFill>
                  <a:srgbClr val="000000"/>
                </a:solidFill>
              </a:rPr>
              <a:t> EA, </a:t>
            </a:r>
            <a:r>
              <a:rPr lang="en-US" sz="2400" dirty="0" err="1">
                <a:solidFill>
                  <a:srgbClr val="000000"/>
                </a:solidFill>
              </a:rPr>
              <a:t>Schlossmacher</a:t>
            </a:r>
            <a:r>
              <a:rPr lang="en-US" sz="2400" dirty="0">
                <a:solidFill>
                  <a:srgbClr val="000000"/>
                </a:solidFill>
              </a:rPr>
              <a:t> M, et al. Canadian guideline for Parkinson disease. CMAJ. 2019;191(36):E989-E1004. PubMed PMID: 31501181.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Arnett </a:t>
            </a:r>
            <a:r>
              <a:rPr lang="en-US" sz="2400" dirty="0">
                <a:solidFill>
                  <a:srgbClr val="000000"/>
                </a:solidFill>
              </a:rPr>
              <a:t>DK, Blumenthal RS, Albert MA, </a:t>
            </a:r>
            <a:r>
              <a:rPr lang="en-US" sz="2400" dirty="0" err="1">
                <a:solidFill>
                  <a:srgbClr val="000000"/>
                </a:solidFill>
              </a:rPr>
              <a:t>Buroker</a:t>
            </a:r>
            <a:r>
              <a:rPr lang="en-US" sz="2400" dirty="0">
                <a:solidFill>
                  <a:srgbClr val="000000"/>
                </a:solidFill>
              </a:rPr>
              <a:t> AB, Goldberger ZD, Hahn EJ, et al. 2019 ACC/AHA Guideline on the Primary Prevention of Cardiovascular Disease: Executive Summary: A Report of the American College of Cardiology/American Heart Association Task Force on Clinical Practice Guidelines. Circulation. 2019;140(11):e563-e95PubMed PMID: 30879339.</a:t>
            </a:r>
            <a:endParaRPr lang="fr-CA" sz="24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45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Devis : essai clinique randomisé (double insu).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P</a:t>
            </a:r>
            <a:r>
              <a:rPr lang="fr-CA">
                <a:solidFill>
                  <a:srgbClr val="000000"/>
                </a:solidFill>
              </a:rPr>
              <a:t>opulation : 4 744 adultes avec FEVG ≤ 40% classe fonctionnelle NYHA II-IV/IV et NT-</a:t>
            </a:r>
            <a:r>
              <a:rPr lang="fr-CA" err="1">
                <a:solidFill>
                  <a:srgbClr val="000000"/>
                </a:solidFill>
              </a:rPr>
              <a:t>proBNP</a:t>
            </a:r>
            <a:r>
              <a:rPr lang="fr-CA">
                <a:solidFill>
                  <a:srgbClr val="000000"/>
                </a:solidFill>
              </a:rPr>
              <a:t> ≥ 600 </a:t>
            </a:r>
            <a:r>
              <a:rPr lang="fr-CA" err="1">
                <a:solidFill>
                  <a:srgbClr val="000000"/>
                </a:solidFill>
              </a:rPr>
              <a:t>pg</a:t>
            </a:r>
            <a:r>
              <a:rPr lang="fr-CA">
                <a:solidFill>
                  <a:srgbClr val="000000"/>
                </a:solidFill>
              </a:rPr>
              <a:t>/mL (ou ≥ 400 si hospitalisation pour IC dans la dernière année) (ou ≥ 900 si FA/FLA à l’ECG) sous traitement standard. 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I</a:t>
            </a:r>
            <a:r>
              <a:rPr lang="fr-CA">
                <a:solidFill>
                  <a:srgbClr val="000000"/>
                </a:solidFill>
              </a:rPr>
              <a:t>ntervention : </a:t>
            </a:r>
            <a:r>
              <a:rPr lang="fr-CA" err="1">
                <a:solidFill>
                  <a:srgbClr val="000000"/>
                </a:solidFill>
              </a:rPr>
              <a:t>Dapagliflozine</a:t>
            </a:r>
            <a:r>
              <a:rPr lang="fr-CA">
                <a:solidFill>
                  <a:srgbClr val="000000"/>
                </a:solidFill>
              </a:rPr>
              <a:t> 10 mg DIE.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C</a:t>
            </a:r>
            <a:r>
              <a:rPr lang="fr-CA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O</a:t>
            </a:r>
            <a:r>
              <a:rPr lang="fr-CA">
                <a:solidFill>
                  <a:srgbClr val="000000"/>
                </a:solidFill>
              </a:rPr>
              <a:t>bjectifs : critère de jugement principal (issue primaire) : combinaison d’IC décompensée ou de mortalité CV. 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(médiane) : 18,2 mois 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des patients = 99,2 % des sujets.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Sites : 410 centres dans 20 pays (dont la Canada, É-U, Allemagne, R-U, Japon, etc.)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Financement : Astra Zeneca.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673100"/>
            <a:ext cx="8483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7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Flot des 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b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32656"/>
            <a:ext cx="78613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701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A80103CF0484AB236EA149B90A7CE" ma:contentTypeVersion="10" ma:contentTypeDescription="Crée un document." ma:contentTypeScope="" ma:versionID="f450ac3683f23668737476c3b9a42e46">
  <xsd:schema xmlns:xsd="http://www.w3.org/2001/XMLSchema" xmlns:xs="http://www.w3.org/2001/XMLSchema" xmlns:p="http://schemas.microsoft.com/office/2006/metadata/properties" xmlns:ns3="b777f3fd-30b6-4cb1-9adb-6fe8dc5b4fa8" xmlns:ns4="fbec67ae-1f87-42b3-9701-c65aed38447f" targetNamespace="http://schemas.microsoft.com/office/2006/metadata/properties" ma:root="true" ma:fieldsID="9e092f5bd6f28073247dcccd0e982a6b" ns3:_="" ns4:_="">
    <xsd:import namespace="b777f3fd-30b6-4cb1-9adb-6fe8dc5b4fa8"/>
    <xsd:import namespace="fbec67ae-1f87-42b3-9701-c65aed384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f3fd-30b6-4cb1-9adb-6fe8dc5b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c67ae-1f87-42b3-9701-c65aed384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991752-7574-4A2A-A213-239C9994E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77f3fd-30b6-4cb1-9adb-6fe8dc5b4fa8"/>
    <ds:schemaRef ds:uri="fbec67ae-1f87-42b3-9701-c65aed384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7B847D-DE31-4C23-8925-9DE27CAA6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4D37A-0FCE-45BC-9691-7EB7A3067301}">
  <ds:schemaRefs>
    <ds:schemaRef ds:uri="http://purl.org/dc/elements/1.1/"/>
    <ds:schemaRef ds:uri="http://www.w3.org/XML/1998/namespace"/>
    <ds:schemaRef ds:uri="http://purl.org/dc/dcmitype/"/>
    <ds:schemaRef ds:uri="b777f3fd-30b6-4cb1-9adb-6fe8dc5b4fa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bec67ae-1f87-42b3-9701-c65aed38447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2</TotalTime>
  <Words>755</Words>
  <Application>Microsoft Office PowerPoint</Application>
  <PresentationFormat>Grand écran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Times</vt:lpstr>
      <vt:lpstr>FondFac-pale2009</vt:lpstr>
      <vt:lpstr>Dapagliflozin in Patients with Heart Failure and Reduced Ejection Fraction. </vt:lpstr>
      <vt:lpstr>La question clinique</vt:lpstr>
      <vt:lpstr>Mise en contexte</vt:lpstr>
      <vt:lpstr>Méthode</vt:lpstr>
      <vt:lpstr>Méthode</vt:lpstr>
      <vt:lpstr>Statistiques</vt:lpstr>
      <vt:lpstr>Contexte</vt:lpstr>
      <vt:lpstr>Présentation PowerPoint</vt:lpstr>
      <vt:lpstr>Flot des  participants</vt:lpstr>
      <vt:lpstr>Caractéristiques des patients</vt:lpstr>
      <vt:lpstr>Caractéristiques des patients</vt:lpstr>
      <vt:lpstr>Résultats</vt:lpstr>
      <vt:lpstr>Présentation PowerPoint</vt:lpstr>
      <vt:lpstr>Sous-groupes</vt:lpstr>
      <vt:lpstr>Effets indésirables</vt:lpstr>
      <vt:lpstr>Conclusion des auteurs</vt:lpstr>
      <vt:lpstr>Critique</vt:lpstr>
      <vt:lpstr>Commentaires  (lettre, éditorial, consensus)</vt:lpstr>
      <vt:lpstr>Comparaison  DAPA-HF vs PARADIGM-HF vs EMPHASIS-HF</vt:lpstr>
      <vt:lpstr>Autres articles récents</vt:lpstr>
      <vt:lpstr>Autres articles récents</vt:lpstr>
      <vt:lpstr>Guides de pratique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4</cp:revision>
  <cp:lastPrinted>2016-05-19T00:31:48Z</cp:lastPrinted>
  <dcterms:created xsi:type="dcterms:W3CDTF">2014-05-27T15:07:23Z</dcterms:created>
  <dcterms:modified xsi:type="dcterms:W3CDTF">2019-10-15T13:29:31Z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0x0101003EEA80103CF0484AB236EA149B90A7CE</vt:lpwstr>
  </property>
</Properties>
</file>