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7" r:id="rId2"/>
    <p:sldId id="394" r:id="rId3"/>
    <p:sldId id="427" r:id="rId4"/>
    <p:sldId id="266" r:id="rId5"/>
    <p:sldId id="268" r:id="rId6"/>
    <p:sldId id="269" r:id="rId7"/>
    <p:sldId id="270" r:id="rId8"/>
    <p:sldId id="271" r:id="rId9"/>
    <p:sldId id="405" r:id="rId10"/>
    <p:sldId id="418" r:id="rId11"/>
    <p:sldId id="403" r:id="rId12"/>
    <p:sldId id="417" r:id="rId13"/>
    <p:sldId id="414" r:id="rId14"/>
    <p:sldId id="274" r:id="rId15"/>
    <p:sldId id="406" r:id="rId16"/>
    <p:sldId id="407" r:id="rId17"/>
    <p:sldId id="408" r:id="rId18"/>
    <p:sldId id="409" r:id="rId19"/>
    <p:sldId id="410" r:id="rId20"/>
    <p:sldId id="411" r:id="rId21"/>
    <p:sldId id="422" r:id="rId22"/>
    <p:sldId id="419" r:id="rId23"/>
    <p:sldId id="420" r:id="rId24"/>
    <p:sldId id="431" r:id="rId25"/>
    <p:sldId id="432" r:id="rId26"/>
    <p:sldId id="433" r:id="rId27"/>
    <p:sldId id="434" r:id="rId28"/>
    <p:sldId id="435" r:id="rId29"/>
    <p:sldId id="273" r:id="rId30"/>
    <p:sldId id="428" r:id="rId31"/>
    <p:sldId id="429" r:id="rId32"/>
    <p:sldId id="395" r:id="rId33"/>
    <p:sldId id="396" r:id="rId34"/>
    <p:sldId id="430" r:id="rId35"/>
    <p:sldId id="397" r:id="rId36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55992" autoAdjust="0"/>
  </p:normalViewPr>
  <p:slideViewPr>
    <p:cSldViewPr>
      <p:cViewPr varScale="1">
        <p:scale>
          <a:sx n="70" d="100"/>
          <a:sy n="70" d="100"/>
        </p:scale>
        <p:origin x="106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24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5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93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64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787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32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551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7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179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51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543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046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656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408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24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308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663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7685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040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900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615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="0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174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="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 smtClean="0"/>
          </a:p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74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.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="1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patients avec choc </a:t>
            </a:r>
            <a:r>
              <a:rPr lang="fr-CA" dirty="0" smtClean="0">
                <a:solidFill>
                  <a:srgbClr val="000000"/>
                </a:solidFill>
              </a:rPr>
              <a:t>septique sous vasopresseurs admis aux soins intensifs, </a:t>
            </a:r>
            <a:r>
              <a:rPr lang="fr-CA" dirty="0">
                <a:solidFill>
                  <a:srgbClr val="000000"/>
                </a:solidFill>
              </a:rPr>
              <a:t>est-ce qu’un traitement à base de stéroïdes IV est bénéfique pour diminuer la mortalité à 90 jours ? 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990600"/>
            <a:ext cx="523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0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2700"/>
            <a:ext cx="91948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0"/>
            <a:ext cx="3400594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771650"/>
            <a:ext cx="3911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0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0"/>
            <a:ext cx="768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9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b="1" dirty="0" smtClean="0"/>
          </a:p>
          <a:p>
            <a:pPr>
              <a:buNone/>
            </a:pPr>
            <a:r>
              <a:rPr lang="fr-CA" b="1" dirty="0" smtClean="0">
                <a:solidFill>
                  <a:srgbClr val="000000"/>
                </a:solidFill>
              </a:rPr>
              <a:t>Dans </a:t>
            </a:r>
            <a:r>
              <a:rPr lang="fr-CA" b="1" dirty="0">
                <a:solidFill>
                  <a:srgbClr val="000000"/>
                </a:solidFill>
              </a:rPr>
              <a:t>cette étude de patients en choc septique recevant hydrocortisone + </a:t>
            </a:r>
            <a:r>
              <a:rPr lang="fr-CA" b="1" dirty="0" err="1">
                <a:solidFill>
                  <a:srgbClr val="000000"/>
                </a:solidFill>
              </a:rPr>
              <a:t>fludrocortisone</a:t>
            </a:r>
            <a:r>
              <a:rPr lang="fr-CA" b="1" dirty="0">
                <a:solidFill>
                  <a:srgbClr val="000000"/>
                </a:solidFill>
              </a:rPr>
              <a:t>, la mortalité à 90 jours est diminuée comparativement à ceux recevant un placebo (NNT = </a:t>
            </a:r>
            <a:r>
              <a:rPr lang="fr-CA" b="1" dirty="0" smtClean="0">
                <a:solidFill>
                  <a:srgbClr val="000000"/>
                </a:solidFill>
              </a:rPr>
              <a:t>17)</a:t>
            </a:r>
            <a:endParaRPr lang="fr-CA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5400" y="908720"/>
            <a:ext cx="10873208" cy="1143000"/>
          </a:xfrm>
        </p:spPr>
        <p:txBody>
          <a:bodyPr/>
          <a:lstStyle/>
          <a:p>
            <a:r>
              <a:rPr lang="fr-FR" sz="3200" b="0" dirty="0" err="1">
                <a:solidFill>
                  <a:srgbClr val="000000"/>
                </a:solidFill>
              </a:rPr>
              <a:t>Adjunctive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glucocorticoid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therapy</a:t>
            </a:r>
            <a:r>
              <a:rPr lang="fr-FR" sz="3200" b="0" dirty="0">
                <a:solidFill>
                  <a:srgbClr val="000000"/>
                </a:solidFill>
              </a:rPr>
              <a:t> in patients </a:t>
            </a:r>
            <a:r>
              <a:rPr lang="fr-FR" sz="3200" b="0" dirty="0" err="1">
                <a:solidFill>
                  <a:srgbClr val="000000"/>
                </a:solidFill>
              </a:rPr>
              <a:t>with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septic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shock</a:t>
            </a:r>
            <a:endParaRPr lang="fr-CA" sz="3200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FR" sz="2800" dirty="0" err="1">
                <a:solidFill>
                  <a:srgbClr val="000000"/>
                </a:solidFill>
              </a:rPr>
              <a:t>Venkatesh</a:t>
            </a:r>
            <a:r>
              <a:rPr lang="fr-FR" sz="2800" dirty="0">
                <a:solidFill>
                  <a:srgbClr val="000000"/>
                </a:solidFill>
              </a:rPr>
              <a:t> B, </a:t>
            </a:r>
            <a:r>
              <a:rPr lang="fr-FR" sz="2800" dirty="0" err="1">
                <a:solidFill>
                  <a:srgbClr val="000000"/>
                </a:solidFill>
              </a:rPr>
              <a:t>Finfer</a:t>
            </a:r>
            <a:r>
              <a:rPr lang="fr-FR" sz="2800" dirty="0">
                <a:solidFill>
                  <a:srgbClr val="000000"/>
                </a:solidFill>
              </a:rPr>
              <a:t> S, Cohen J </a:t>
            </a:r>
            <a:r>
              <a:rPr lang="fr-CA" sz="2800" dirty="0">
                <a:solidFill>
                  <a:srgbClr val="000000"/>
                </a:solidFill>
              </a:rPr>
              <a:t>et coll.</a:t>
            </a: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fr-FR" dirty="0">
                <a:solidFill>
                  <a:srgbClr val="000000"/>
                </a:solidFill>
              </a:rPr>
              <a:t>N </a:t>
            </a:r>
            <a:r>
              <a:rPr lang="fr-FR" dirty="0" err="1">
                <a:solidFill>
                  <a:srgbClr val="000000"/>
                </a:solidFill>
              </a:rPr>
              <a:t>Engl</a:t>
            </a:r>
            <a:r>
              <a:rPr lang="fr-FR" dirty="0">
                <a:solidFill>
                  <a:srgbClr val="000000"/>
                </a:solidFill>
              </a:rPr>
              <a:t> J Med 2018; 378:797-808</a:t>
            </a:r>
            <a:r>
              <a:rPr lang="fr-CA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3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multicentrique à double insu.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Population : 3658 </a:t>
            </a:r>
            <a:r>
              <a:rPr lang="fr-CA" dirty="0" smtClean="0">
                <a:solidFill>
                  <a:srgbClr val="000000"/>
                </a:solidFill>
              </a:rPr>
              <a:t>adultes </a:t>
            </a:r>
            <a:r>
              <a:rPr lang="fr-CA" dirty="0">
                <a:solidFill>
                  <a:srgbClr val="000000"/>
                </a:solidFill>
              </a:rPr>
              <a:t>avec choc septique nécessitant vasopresseurs et ventilation </a:t>
            </a:r>
            <a:r>
              <a:rPr lang="fr-CA" dirty="0" smtClean="0">
                <a:solidFill>
                  <a:srgbClr val="000000"/>
                </a:solidFill>
              </a:rPr>
              <a:t>mécanique.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83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Intervention : Infusion continue d’hydrocortisone, total 200 mg IV par jour x 7 </a:t>
            </a:r>
            <a:r>
              <a:rPr lang="fr-CA" dirty="0" smtClean="0">
                <a:solidFill>
                  <a:srgbClr val="000000"/>
                </a:solidFill>
              </a:rPr>
              <a:t>jours.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Comparateur : </a:t>
            </a:r>
            <a:r>
              <a:rPr lang="fr-CA" dirty="0" smtClean="0">
                <a:solidFill>
                  <a:srgbClr val="000000"/>
                </a:solidFill>
              </a:rPr>
              <a:t>Placebo.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Objectifs : critère de jugement primaire (issue primaire) : Mortalité à 90 </a:t>
            </a:r>
            <a:r>
              <a:rPr lang="fr-CA" dirty="0" smtClean="0">
                <a:solidFill>
                  <a:srgbClr val="000000"/>
                </a:solidFill>
              </a:rPr>
              <a:t>jours.</a:t>
            </a: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60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90 </a:t>
            </a:r>
            <a:r>
              <a:rPr lang="fr-CA" dirty="0" smtClean="0">
                <a:solidFill>
                  <a:srgbClr val="000000"/>
                </a:solidFill>
              </a:rPr>
              <a:t>jours.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</a:t>
            </a:r>
            <a:r>
              <a:rPr lang="fr-CA" dirty="0" smtClean="0">
                <a:solidFill>
                  <a:srgbClr val="000000"/>
                </a:solidFill>
              </a:rPr>
              <a:t>= 99,2 % (28 perdus au suivi).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>
                <a:solidFill>
                  <a:srgbClr val="000000"/>
                </a:solidFill>
              </a:rPr>
              <a:t>Sites </a:t>
            </a:r>
            <a:r>
              <a:rPr lang="fr-CA" smtClean="0">
                <a:solidFill>
                  <a:srgbClr val="000000"/>
                </a:solidFill>
              </a:rPr>
              <a:t>:45 </a:t>
            </a:r>
            <a:r>
              <a:rPr lang="fr-CA" dirty="0">
                <a:solidFill>
                  <a:srgbClr val="000000"/>
                </a:solidFill>
              </a:rPr>
              <a:t>sites en Australie, 12 UK, 8 Nouvelle-Zélande, 3 Arabie Saoudite, 1 </a:t>
            </a:r>
            <a:r>
              <a:rPr lang="fr-CA" dirty="0" smtClean="0">
                <a:solidFill>
                  <a:srgbClr val="000000"/>
                </a:solidFill>
              </a:rPr>
              <a:t>Danemark.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</a:t>
            </a:r>
            <a:r>
              <a:rPr lang="fr-CA" i="1" dirty="0">
                <a:solidFill>
                  <a:srgbClr val="000000"/>
                </a:solidFill>
              </a:rPr>
              <a:t>National </a:t>
            </a:r>
            <a:r>
              <a:rPr lang="fr-CA" i="1" dirty="0" err="1">
                <a:solidFill>
                  <a:srgbClr val="000000"/>
                </a:solidFill>
              </a:rPr>
              <a:t>Health</a:t>
            </a:r>
            <a:r>
              <a:rPr lang="fr-CA" i="1" dirty="0">
                <a:solidFill>
                  <a:srgbClr val="000000"/>
                </a:solidFill>
              </a:rPr>
              <a:t> and </a:t>
            </a:r>
            <a:r>
              <a:rPr lang="fr-CA" i="1" dirty="0" err="1">
                <a:solidFill>
                  <a:srgbClr val="000000"/>
                </a:solidFill>
              </a:rPr>
              <a:t>Medical</a:t>
            </a:r>
            <a:r>
              <a:rPr lang="fr-CA" i="1" dirty="0">
                <a:solidFill>
                  <a:srgbClr val="000000"/>
                </a:solidFill>
              </a:rPr>
              <a:t> </a:t>
            </a:r>
            <a:r>
              <a:rPr lang="fr-CA" i="1" dirty="0" err="1">
                <a:solidFill>
                  <a:srgbClr val="000000"/>
                </a:solidFill>
              </a:rPr>
              <a:t>Research</a:t>
            </a:r>
            <a:r>
              <a:rPr lang="fr-CA" i="1" dirty="0">
                <a:solidFill>
                  <a:srgbClr val="000000"/>
                </a:solidFill>
              </a:rPr>
              <a:t> Council of </a:t>
            </a:r>
            <a:r>
              <a:rPr lang="fr-CA" i="1" dirty="0" err="1" smtClean="0">
                <a:solidFill>
                  <a:srgbClr val="000000"/>
                </a:solidFill>
              </a:rPr>
              <a:t>Australia</a:t>
            </a:r>
            <a:r>
              <a:rPr lang="fr-CA" i="1" dirty="0" smtClean="0">
                <a:solidFill>
                  <a:srgbClr val="000000"/>
                </a:solidFill>
              </a:rPr>
              <a:t>.</a:t>
            </a:r>
            <a:endParaRPr lang="fr-CA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rgbClr val="000000"/>
                </a:solidFill>
              </a:rPr>
              <a:t>Figure 1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0"/>
            <a:ext cx="5285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Plus de 50 ans de recherche et de débat sur cette </a:t>
            </a:r>
            <a:r>
              <a:rPr lang="fr-CA" sz="2400" dirty="0" smtClean="0">
                <a:solidFill>
                  <a:srgbClr val="000000"/>
                </a:solidFill>
              </a:rPr>
              <a:t>question.</a:t>
            </a:r>
            <a:endParaRPr lang="fr-CA" sz="24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Insuffisance surrénalienne relative probablement fréquente, mais mal </a:t>
            </a:r>
            <a:r>
              <a:rPr lang="fr-CA" sz="2400" dirty="0" smtClean="0">
                <a:solidFill>
                  <a:srgbClr val="000000"/>
                </a:solidFill>
              </a:rPr>
              <a:t>diagnostiquée.</a:t>
            </a:r>
            <a:endParaRPr lang="fr-CA" sz="24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Plusieurs bénéfices potentiels aux stéroïdes (sensibilité aux récepteurs adrénergiques, cytokines anti-</a:t>
            </a:r>
            <a:r>
              <a:rPr lang="fr-CA" sz="2400" dirty="0" err="1">
                <a:solidFill>
                  <a:srgbClr val="000000"/>
                </a:solidFill>
              </a:rPr>
              <a:t>inflam</a:t>
            </a:r>
            <a:r>
              <a:rPr lang="fr-CA" sz="2400" dirty="0">
                <a:solidFill>
                  <a:srgbClr val="000000"/>
                </a:solidFill>
              </a:rPr>
              <a:t>, prévient l’activation anormale du complément, des plaquettes, la production d’oxyde nitrique inductible…), mais les </a:t>
            </a:r>
            <a:r>
              <a:rPr lang="fr-CA" sz="2400" dirty="0" smtClean="0">
                <a:solidFill>
                  <a:srgbClr val="000000"/>
                </a:solidFill>
              </a:rPr>
              <a:t>données probantes </a:t>
            </a:r>
            <a:r>
              <a:rPr lang="fr-CA" sz="2400" dirty="0">
                <a:solidFill>
                  <a:srgbClr val="000000"/>
                </a:solidFill>
              </a:rPr>
              <a:t>sur les bénéfices cliniques sont </a:t>
            </a:r>
            <a:r>
              <a:rPr lang="fr-CA" sz="2400" dirty="0" smtClean="0">
                <a:solidFill>
                  <a:srgbClr val="000000"/>
                </a:solidFill>
              </a:rPr>
              <a:t>rares.</a:t>
            </a:r>
            <a:endParaRPr lang="fr-CA" sz="24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2002 : étude de </a:t>
            </a:r>
            <a:r>
              <a:rPr lang="fr-CA" sz="2400" dirty="0" err="1">
                <a:solidFill>
                  <a:srgbClr val="000000"/>
                </a:solidFill>
              </a:rPr>
              <a:t>Annane</a:t>
            </a:r>
            <a:r>
              <a:rPr lang="fr-CA" sz="2400" dirty="0">
                <a:solidFill>
                  <a:srgbClr val="000000"/>
                </a:solidFill>
              </a:rPr>
              <a:t> chez 300 patients, 19 USI, hydrocortisone + </a:t>
            </a:r>
            <a:r>
              <a:rPr lang="fr-CA" sz="2400" dirty="0" err="1">
                <a:solidFill>
                  <a:srgbClr val="000000"/>
                </a:solidFill>
              </a:rPr>
              <a:t>fludro</a:t>
            </a:r>
            <a:r>
              <a:rPr lang="fr-CA" sz="2400" dirty="0">
                <a:solidFill>
                  <a:srgbClr val="000000"/>
                </a:solidFill>
              </a:rPr>
              <a:t> &lt; 8 heures du début du choc</a:t>
            </a:r>
          </a:p>
          <a:p>
            <a:pPr lvl="1">
              <a:buFontTx/>
              <a:buChar char="-"/>
            </a:pPr>
            <a:r>
              <a:rPr lang="fr-CA" sz="2000" dirty="0">
                <a:solidFill>
                  <a:srgbClr val="000000"/>
                </a:solidFill>
              </a:rPr>
              <a:t>Réduction de 10% ARR de la mortalité (63 à 53%), moins de vasopresseurs chez ceux avec test ACTH anormal ; mais 53 vs. 61% chez les répondeurs…</a:t>
            </a:r>
          </a:p>
          <a:p>
            <a:pPr lvl="1">
              <a:buFontTx/>
              <a:buChar char="-"/>
            </a:pPr>
            <a:r>
              <a:rPr lang="fr-CA" sz="2000" dirty="0" err="1">
                <a:solidFill>
                  <a:srgbClr val="000000"/>
                </a:solidFill>
              </a:rPr>
              <a:t>Plausabilité</a:t>
            </a:r>
            <a:r>
              <a:rPr lang="fr-CA" sz="2000" dirty="0">
                <a:solidFill>
                  <a:srgbClr val="000000"/>
                </a:solidFill>
              </a:rPr>
              <a:t> biologique de l’ajout de </a:t>
            </a:r>
            <a:r>
              <a:rPr lang="fr-CA" sz="2000" dirty="0" err="1">
                <a:solidFill>
                  <a:srgbClr val="000000"/>
                </a:solidFill>
              </a:rPr>
              <a:t>Fludrocortisone</a:t>
            </a:r>
            <a:r>
              <a:rPr lang="fr-CA" sz="2000" dirty="0">
                <a:solidFill>
                  <a:srgbClr val="000000"/>
                </a:solidFill>
              </a:rPr>
              <a:t> douteuse</a:t>
            </a:r>
            <a:endParaRPr lang="fr-CA" sz="2400" dirty="0">
              <a:solidFill>
                <a:srgbClr val="000000"/>
              </a:solidFill>
            </a:endParaRPr>
          </a:p>
          <a:p>
            <a:pPr>
              <a:buNone/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rgbClr val="000000"/>
                </a:solidFill>
              </a:rPr>
              <a:t>Table 1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0"/>
            <a:ext cx="462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rgbClr val="000000"/>
                </a:solidFill>
              </a:rPr>
              <a:t>Table 1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609600"/>
            <a:ext cx="7950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37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066800"/>
            <a:ext cx="9182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3601" y="-1672811"/>
            <a:ext cx="6512001" cy="101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04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066800"/>
            <a:ext cx="9182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3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0"/>
            <a:ext cx="8243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7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977900"/>
            <a:ext cx="52197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73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558800"/>
            <a:ext cx="3873500" cy="57277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047750"/>
            <a:ext cx="38862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99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="1" dirty="0" smtClean="0">
              <a:solidFill>
                <a:srgbClr val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dirty="0" smtClean="0">
                <a:solidFill>
                  <a:srgbClr val="000000"/>
                </a:solidFill>
              </a:rPr>
              <a:t>Chez des patients en choc septique nécessitant une ventilation mécanique, une perfusion continue d’hydrocortisone ne diminue pas la mortalité à 90 jours comparativement au placebo.</a:t>
            </a:r>
            <a:endParaRPr lang="fr-CA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3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Forces : 2 études au devis béton, de grandes </a:t>
            </a:r>
            <a:r>
              <a:rPr lang="fr-CA" sz="2800" dirty="0" smtClean="0">
                <a:solidFill>
                  <a:srgbClr val="000000"/>
                </a:solidFill>
              </a:rPr>
              <a:t>tailles.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	Question certainement très pertinente, débat </a:t>
            </a:r>
            <a:r>
              <a:rPr lang="fr-CA" sz="2800" dirty="0" smtClean="0">
                <a:solidFill>
                  <a:srgbClr val="000000"/>
                </a:solidFill>
              </a:rPr>
              <a:t>interminable.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	Population transposable, résultats </a:t>
            </a:r>
            <a:r>
              <a:rPr lang="fr-CA" sz="2800" dirty="0" smtClean="0">
                <a:solidFill>
                  <a:srgbClr val="000000"/>
                </a:solidFill>
              </a:rPr>
              <a:t>applicables.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	Faible taux d’exclusions, surtout dans </a:t>
            </a:r>
            <a:r>
              <a:rPr lang="fr-CA" sz="2800" dirty="0" smtClean="0">
                <a:solidFill>
                  <a:srgbClr val="000000"/>
                </a:solidFill>
              </a:rPr>
              <a:t>APROCCHSS.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	Très peu de pertes au </a:t>
            </a:r>
            <a:r>
              <a:rPr lang="fr-CA" sz="2800" dirty="0" smtClean="0">
                <a:solidFill>
                  <a:srgbClr val="000000"/>
                </a:solidFill>
              </a:rPr>
              <a:t>suivi.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2800" dirty="0" smtClean="0">
                <a:solidFill>
                  <a:srgbClr val="000000"/>
                </a:solidFill>
              </a:rPr>
              <a:t>Faiblesses </a:t>
            </a:r>
            <a:r>
              <a:rPr lang="fr-CA" sz="2800" dirty="0">
                <a:solidFill>
                  <a:srgbClr val="000000"/>
                </a:solidFill>
              </a:rPr>
              <a:t>: Résultats </a:t>
            </a:r>
            <a:r>
              <a:rPr lang="fr-CA" sz="2800" b="1" dirty="0" smtClean="0">
                <a:solidFill>
                  <a:srgbClr val="000000"/>
                </a:solidFill>
              </a:rPr>
              <a:t>non concordants</a:t>
            </a:r>
            <a:r>
              <a:rPr lang="fr-CA" sz="2800" dirty="0" smtClean="0">
                <a:solidFill>
                  <a:srgbClr val="000000"/>
                </a:solidFill>
              </a:rPr>
              <a:t>, </a:t>
            </a:r>
            <a:r>
              <a:rPr lang="fr-CA" sz="2800" dirty="0">
                <a:solidFill>
                  <a:srgbClr val="000000"/>
                </a:solidFill>
              </a:rPr>
              <a:t>sauf pour le renversement du choc (issue secondaire, dont la validité est </a:t>
            </a:r>
            <a:r>
              <a:rPr lang="fr-CA" sz="2800" dirty="0" smtClean="0">
                <a:solidFill>
                  <a:srgbClr val="000000"/>
                </a:solidFill>
              </a:rPr>
              <a:t>douteuse).  </a:t>
            </a:r>
          </a:p>
          <a:p>
            <a:pPr>
              <a:buFontTx/>
              <a:buChar char="-"/>
            </a:pPr>
            <a:r>
              <a:rPr lang="fr-CA" sz="2800" dirty="0" smtClean="0">
                <a:solidFill>
                  <a:srgbClr val="000000"/>
                </a:solidFill>
              </a:rPr>
              <a:t>APROCCHSS :</a:t>
            </a:r>
          </a:p>
          <a:p>
            <a:pPr lvl="1">
              <a:buFontTx/>
              <a:buChar char="-"/>
            </a:pPr>
            <a:r>
              <a:rPr lang="fr-CA" sz="2400" dirty="0" smtClean="0">
                <a:solidFill>
                  <a:srgbClr val="000000"/>
                </a:solidFill>
              </a:rPr>
              <a:t>Recrutement </a:t>
            </a:r>
            <a:r>
              <a:rPr lang="fr-CA" sz="2400" dirty="0">
                <a:solidFill>
                  <a:srgbClr val="000000"/>
                </a:solidFill>
              </a:rPr>
              <a:t>sur une très longue période, changements des pratiques autres ?  Co-interventions basées sur SSC </a:t>
            </a:r>
            <a:r>
              <a:rPr lang="fr-CA" sz="2400" dirty="0" smtClean="0">
                <a:solidFill>
                  <a:srgbClr val="000000"/>
                </a:solidFill>
              </a:rPr>
              <a:t>2008.</a:t>
            </a:r>
            <a:endParaRPr lang="fr-C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situation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2008 : CORTICUS, 499 patients dans 52 USI, Hydrocortisone sans </a:t>
            </a:r>
            <a:r>
              <a:rPr lang="fr-CA" sz="2400" dirty="0" err="1" smtClean="0">
                <a:solidFill>
                  <a:srgbClr val="000000"/>
                </a:solidFill>
              </a:rPr>
              <a:t>fludro</a:t>
            </a:r>
            <a:r>
              <a:rPr lang="fr-CA" sz="2400" dirty="0" smtClean="0">
                <a:solidFill>
                  <a:srgbClr val="000000"/>
                </a:solidFill>
              </a:rPr>
              <a:t>.</a:t>
            </a:r>
            <a:endParaRPr lang="fr-CA" sz="2400" dirty="0">
              <a:solidFill>
                <a:srgbClr val="000000"/>
              </a:solidFill>
            </a:endParaRPr>
          </a:p>
          <a:p>
            <a:pPr lvl="1">
              <a:buFontTx/>
              <a:buChar char="-"/>
            </a:pPr>
            <a:r>
              <a:rPr lang="fr-CA" sz="2000" dirty="0">
                <a:solidFill>
                  <a:srgbClr val="000000"/>
                </a:solidFill>
              </a:rPr>
              <a:t>Renversement du choc plus rapide, mais aucun bénéfice de mortalité, </a:t>
            </a:r>
            <a:r>
              <a:rPr lang="fr-CA" sz="2000" i="1" dirty="0" err="1">
                <a:solidFill>
                  <a:srgbClr val="000000"/>
                </a:solidFill>
              </a:rPr>
              <a:t>responder</a:t>
            </a:r>
            <a:r>
              <a:rPr lang="fr-CA" sz="2000" dirty="0">
                <a:solidFill>
                  <a:srgbClr val="000000"/>
                </a:solidFill>
              </a:rPr>
              <a:t> ou non, taux de mortalité 32-34</a:t>
            </a:r>
            <a:r>
              <a:rPr lang="fr-CA" sz="2000" dirty="0" smtClean="0">
                <a:solidFill>
                  <a:srgbClr val="000000"/>
                </a:solidFill>
              </a:rPr>
              <a:t>%.</a:t>
            </a:r>
            <a:endParaRPr lang="fr-CA" sz="20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2010 : COIITSS, 509 patients dans 11 USI, tous sous hydrocortisone en choc, +/- </a:t>
            </a:r>
            <a:r>
              <a:rPr lang="fr-CA" sz="2400" dirty="0" err="1">
                <a:solidFill>
                  <a:srgbClr val="000000"/>
                </a:solidFill>
              </a:rPr>
              <a:t>fludrocortisone</a:t>
            </a:r>
            <a:r>
              <a:rPr lang="fr-CA" sz="2400" dirty="0">
                <a:solidFill>
                  <a:srgbClr val="000000"/>
                </a:solidFill>
              </a:rPr>
              <a:t> : aucun bénéfice </a:t>
            </a:r>
            <a:r>
              <a:rPr lang="fr-CA" sz="2400" dirty="0" smtClean="0">
                <a:solidFill>
                  <a:srgbClr val="000000"/>
                </a:solidFill>
              </a:rPr>
              <a:t>démontré.</a:t>
            </a:r>
            <a:endParaRPr lang="fr-CA" sz="24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2016 : HYPRESS, patients en sepsis, utilisation d’hydrocortisone pour réduire la progression vers le choc, négative.</a:t>
            </a:r>
          </a:p>
          <a:p>
            <a:pPr>
              <a:buFontTx/>
              <a:buChar char="-"/>
            </a:pPr>
            <a:endParaRPr lang="fr-CA" sz="24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Donc, question demeure entière…</a:t>
            </a:r>
          </a:p>
          <a:p>
            <a:pPr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2016 : Lignes directrices du </a:t>
            </a:r>
            <a:r>
              <a:rPr lang="fr-CA" sz="2400" dirty="0" err="1">
                <a:solidFill>
                  <a:srgbClr val="000000"/>
                </a:solidFill>
              </a:rPr>
              <a:t>Surviving</a:t>
            </a:r>
            <a:r>
              <a:rPr lang="fr-CA" sz="2400" dirty="0">
                <a:solidFill>
                  <a:srgbClr val="000000"/>
                </a:solidFill>
              </a:rPr>
              <a:t> Sepsis </a:t>
            </a:r>
            <a:r>
              <a:rPr lang="fr-CA" sz="2400" dirty="0" err="1">
                <a:solidFill>
                  <a:srgbClr val="000000"/>
                </a:solidFill>
              </a:rPr>
              <a:t>Campaign</a:t>
            </a:r>
            <a:endParaRPr lang="fr-CA" sz="2400" dirty="0">
              <a:solidFill>
                <a:srgbClr val="000000"/>
              </a:solidFill>
            </a:endParaRPr>
          </a:p>
          <a:p>
            <a:pPr lvl="1">
              <a:buFontTx/>
              <a:buChar char="-"/>
            </a:pPr>
            <a:r>
              <a:rPr lang="fr-CA" sz="2000" dirty="0">
                <a:solidFill>
                  <a:srgbClr val="000000"/>
                </a:solidFill>
              </a:rPr>
              <a:t>Si la réplétion </a:t>
            </a:r>
            <a:r>
              <a:rPr lang="fr-CA" sz="2000" dirty="0" err="1">
                <a:solidFill>
                  <a:srgbClr val="000000"/>
                </a:solidFill>
              </a:rPr>
              <a:t>volémique</a:t>
            </a:r>
            <a:r>
              <a:rPr lang="fr-CA" sz="2000" dirty="0">
                <a:solidFill>
                  <a:srgbClr val="000000"/>
                </a:solidFill>
              </a:rPr>
              <a:t> et les vasopresseurs permettent de restaurer l’</a:t>
            </a:r>
            <a:r>
              <a:rPr lang="fr-CA" sz="2000" dirty="0" err="1">
                <a:solidFill>
                  <a:srgbClr val="000000"/>
                </a:solidFill>
              </a:rPr>
              <a:t>hémodynamie</a:t>
            </a:r>
            <a:r>
              <a:rPr lang="fr-CA" sz="2000" dirty="0">
                <a:solidFill>
                  <a:srgbClr val="000000"/>
                </a:solidFill>
              </a:rPr>
              <a:t>, suggère de NE PAS utiliser d’hydrocortisone</a:t>
            </a:r>
          </a:p>
          <a:p>
            <a:pPr lvl="1">
              <a:buFontTx/>
              <a:buChar char="-"/>
            </a:pPr>
            <a:r>
              <a:rPr lang="fr-CA" sz="2000" dirty="0">
                <a:solidFill>
                  <a:srgbClr val="000000"/>
                </a:solidFill>
              </a:rPr>
              <a:t>Si ce n’est pas le cas, suggère Hydrocortisone 200 mg IV par jour (</a:t>
            </a:r>
            <a:r>
              <a:rPr lang="fr-CA" sz="2000" dirty="0" err="1">
                <a:solidFill>
                  <a:srgbClr val="000000"/>
                </a:solidFill>
              </a:rPr>
              <a:t>recomm</a:t>
            </a:r>
            <a:r>
              <a:rPr lang="fr-CA" sz="2000" dirty="0">
                <a:solidFill>
                  <a:srgbClr val="000000"/>
                </a:solidFill>
              </a:rPr>
              <a:t>. faible)</a:t>
            </a:r>
          </a:p>
        </p:txBody>
      </p:sp>
    </p:spTree>
    <p:extLst>
      <p:ext uri="{BB962C8B-B14F-4D97-AF65-F5344CB8AC3E}">
        <p14:creationId xmlns:p14="http://schemas.microsoft.com/office/powerpoint/2010/main" val="2276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Faiblesses :</a:t>
            </a:r>
          </a:p>
          <a:p>
            <a:pPr>
              <a:buFontTx/>
              <a:buChar char="-"/>
            </a:pPr>
            <a:r>
              <a:rPr lang="fr-CA" sz="2800" dirty="0">
                <a:solidFill>
                  <a:srgbClr val="000000"/>
                </a:solidFill>
              </a:rPr>
              <a:t>ADRENAL :</a:t>
            </a:r>
          </a:p>
          <a:p>
            <a:pPr lvl="1"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Intervention (perfusion continue d’hydrocortisone) plus difficile à </a:t>
            </a:r>
            <a:r>
              <a:rPr lang="fr-CA" sz="2400" dirty="0" smtClean="0">
                <a:solidFill>
                  <a:srgbClr val="000000"/>
                </a:solidFill>
              </a:rPr>
              <a:t>appliquer.</a:t>
            </a:r>
            <a:endParaRPr lang="fr-CA" sz="2400" dirty="0">
              <a:solidFill>
                <a:srgbClr val="000000"/>
              </a:solidFill>
            </a:endParaRPr>
          </a:p>
          <a:p>
            <a:pPr lvl="1"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Enregistrement des événements </a:t>
            </a:r>
            <a:r>
              <a:rPr lang="fr-CA" sz="2400" dirty="0" smtClean="0">
                <a:solidFill>
                  <a:srgbClr val="000000"/>
                </a:solidFill>
              </a:rPr>
              <a:t>indésirables discutable.</a:t>
            </a:r>
            <a:endParaRPr lang="fr-CA" sz="2400" dirty="0">
              <a:solidFill>
                <a:srgbClr val="000000"/>
              </a:solidFill>
            </a:endParaRPr>
          </a:p>
          <a:p>
            <a:pPr lvl="1">
              <a:buFontTx/>
              <a:buChar char="-"/>
            </a:pPr>
            <a:r>
              <a:rPr lang="fr-CA" sz="2400" dirty="0">
                <a:solidFill>
                  <a:srgbClr val="000000"/>
                </a:solidFill>
              </a:rPr>
              <a:t>Antibiotiques appropriés </a:t>
            </a:r>
            <a:r>
              <a:rPr lang="fr-CA" sz="2400" dirty="0" smtClean="0">
                <a:solidFill>
                  <a:srgbClr val="000000"/>
                </a:solidFill>
              </a:rPr>
              <a:t>inconnus.</a:t>
            </a:r>
            <a:endParaRPr lang="fr-CA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CA" sz="2400" dirty="0">
              <a:solidFill>
                <a:srgbClr val="000000"/>
              </a:solidFill>
            </a:endParaRPr>
          </a:p>
          <a:p>
            <a:pPr lvl="1">
              <a:buFontTx/>
              <a:buChar char="-"/>
            </a:pPr>
            <a:endParaRPr lang="fr-CA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90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Comment expliquer la différence de résultats ?</a:t>
            </a:r>
          </a:p>
          <a:p>
            <a:pPr>
              <a:buFontTx/>
              <a:buChar char="-"/>
            </a:pPr>
            <a:r>
              <a:rPr lang="fr-CA" sz="2800" dirty="0">
                <a:solidFill>
                  <a:srgbClr val="000000"/>
                </a:solidFill>
              </a:rPr>
              <a:t>Devis similaires, en grande majorité dans des pays </a:t>
            </a:r>
            <a:r>
              <a:rPr lang="fr-CA" sz="2800" dirty="0" smtClean="0">
                <a:solidFill>
                  <a:srgbClr val="000000"/>
                </a:solidFill>
              </a:rPr>
              <a:t>industrialisés.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CA" sz="2800" dirty="0">
                <a:solidFill>
                  <a:srgbClr val="000000"/>
                </a:solidFill>
              </a:rPr>
              <a:t>Taux d’infection respiratoires ? 35% dans ADRENAL, 60% </a:t>
            </a:r>
            <a:r>
              <a:rPr lang="fr-CA" sz="2800" dirty="0" smtClean="0">
                <a:solidFill>
                  <a:srgbClr val="000000"/>
                </a:solidFill>
              </a:rPr>
              <a:t>APROCCHSS.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CA" sz="2800" dirty="0">
                <a:solidFill>
                  <a:srgbClr val="000000"/>
                </a:solidFill>
              </a:rPr>
              <a:t>Effet de la </a:t>
            </a:r>
            <a:r>
              <a:rPr lang="fr-CA" sz="2800" dirty="0" err="1">
                <a:solidFill>
                  <a:srgbClr val="000000"/>
                </a:solidFill>
              </a:rPr>
              <a:t>fludrocortisone</a:t>
            </a:r>
            <a:r>
              <a:rPr lang="fr-CA" sz="2800" dirty="0">
                <a:solidFill>
                  <a:srgbClr val="000000"/>
                </a:solidFill>
              </a:rPr>
              <a:t> ?</a:t>
            </a:r>
          </a:p>
          <a:p>
            <a:pPr>
              <a:buFontTx/>
              <a:buChar char="-"/>
            </a:pPr>
            <a:r>
              <a:rPr lang="fr-CA" sz="2800" dirty="0">
                <a:solidFill>
                  <a:srgbClr val="000000"/>
                </a:solidFill>
              </a:rPr>
              <a:t>Perte de l’effet en perfusion ?</a:t>
            </a:r>
          </a:p>
          <a:p>
            <a:pPr>
              <a:buFontTx/>
              <a:buChar char="-"/>
            </a:pPr>
            <a:r>
              <a:rPr lang="fr-CA" sz="2800" dirty="0">
                <a:solidFill>
                  <a:srgbClr val="000000"/>
                </a:solidFill>
              </a:rPr>
              <a:t>2 seules études positives viennent du même </a:t>
            </a:r>
            <a:r>
              <a:rPr lang="fr-CA" sz="2800" dirty="0" smtClean="0">
                <a:solidFill>
                  <a:srgbClr val="000000"/>
                </a:solidFill>
              </a:rPr>
              <a:t>groupe.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fr-CA" sz="2800" dirty="0">
                <a:solidFill>
                  <a:srgbClr val="000000"/>
                </a:solidFill>
              </a:rPr>
              <a:t>Différence la plus frappante : Patients sembles </a:t>
            </a:r>
            <a:r>
              <a:rPr lang="fr-CA" sz="2800" dirty="0" smtClean="0">
                <a:solidFill>
                  <a:srgbClr val="000000"/>
                </a:solidFill>
              </a:rPr>
              <a:t>moins malades </a:t>
            </a:r>
            <a:r>
              <a:rPr lang="fr-CA" sz="2800" dirty="0">
                <a:solidFill>
                  <a:srgbClr val="000000"/>
                </a:solidFill>
              </a:rPr>
              <a:t>dans ADRENAL (plus de patients chirurgicaux, moins de TRR, moins de bactériémie, mortalité du groupe contrôle 28.8 vs 49.1), bénéfices chez les patients plus sévères ?</a:t>
            </a:r>
          </a:p>
        </p:txBody>
      </p:sp>
    </p:spTree>
    <p:extLst>
      <p:ext uri="{BB962C8B-B14F-4D97-AF65-F5344CB8AC3E}">
        <p14:creationId xmlns:p14="http://schemas.microsoft.com/office/powerpoint/2010/main" val="1050012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Commentaires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(lettre, éditorial, consensus)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2800" dirty="0" err="1">
                <a:solidFill>
                  <a:srgbClr val="000000"/>
                </a:solidFill>
              </a:rPr>
              <a:t>Editorial</a:t>
            </a:r>
            <a:r>
              <a:rPr lang="fr-CA" sz="2800" dirty="0">
                <a:solidFill>
                  <a:srgbClr val="000000"/>
                </a:solidFill>
              </a:rPr>
              <a:t> dans le même numéro du </a:t>
            </a:r>
            <a:r>
              <a:rPr lang="fr-CA" sz="2800" dirty="0" smtClean="0">
                <a:solidFill>
                  <a:srgbClr val="000000"/>
                </a:solidFill>
              </a:rPr>
              <a:t>NEJM.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None/>
            </a:pPr>
            <a:endParaRPr lang="fr-CA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Revue systématique et méta-analyse selon la méthode GRADE en cours incluant ces 2 études par un panel d’experts, de </a:t>
            </a:r>
            <a:r>
              <a:rPr lang="fr-CA" sz="2800" dirty="0" err="1">
                <a:solidFill>
                  <a:srgbClr val="000000"/>
                </a:solidFill>
              </a:rPr>
              <a:t>méthodologistes</a:t>
            </a:r>
            <a:r>
              <a:rPr lang="fr-CA" sz="2800" dirty="0">
                <a:solidFill>
                  <a:srgbClr val="000000"/>
                </a:solidFill>
              </a:rPr>
              <a:t> et de membres du public (incluant les Dr </a:t>
            </a:r>
            <a:r>
              <a:rPr lang="fr-CA" sz="2800" dirty="0" err="1" smtClean="0">
                <a:solidFill>
                  <a:srgbClr val="000000"/>
                </a:solidFill>
              </a:rPr>
              <a:t>Emilie</a:t>
            </a:r>
            <a:r>
              <a:rPr lang="fr-CA" sz="2800" dirty="0" smtClean="0">
                <a:solidFill>
                  <a:srgbClr val="000000"/>
                </a:solidFill>
              </a:rPr>
              <a:t> </a:t>
            </a:r>
            <a:r>
              <a:rPr lang="fr-CA" sz="2800" dirty="0">
                <a:solidFill>
                  <a:srgbClr val="000000"/>
                </a:solidFill>
              </a:rPr>
              <a:t>Belley-Côté et </a:t>
            </a:r>
            <a:r>
              <a:rPr lang="fr-CA" sz="2800" dirty="0" err="1">
                <a:solidFill>
                  <a:srgbClr val="000000"/>
                </a:solidFill>
              </a:rPr>
              <a:t>Frédérick</a:t>
            </a:r>
            <a:r>
              <a:rPr lang="fr-CA" sz="2800" dirty="0">
                <a:solidFill>
                  <a:srgbClr val="000000"/>
                </a:solidFill>
              </a:rPr>
              <a:t> D’Aragon</a:t>
            </a:r>
            <a:r>
              <a:rPr lang="fr-CA" sz="2800" dirty="0" smtClean="0">
                <a:solidFill>
                  <a:srgbClr val="000000"/>
                </a:solidFill>
              </a:rPr>
              <a:t>).</a:t>
            </a:r>
            <a:endParaRPr lang="fr-CA" sz="2800" dirty="0">
              <a:solidFill>
                <a:srgbClr val="000000"/>
              </a:solidFill>
            </a:endParaRPr>
          </a:p>
          <a:p>
            <a:pPr>
              <a:buNone/>
            </a:pPr>
            <a:endParaRPr lang="fr-CA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2800" dirty="0">
                <a:solidFill>
                  <a:srgbClr val="000000"/>
                </a:solidFill>
              </a:rPr>
              <a:t>Suivront des recommandations très bientôt, incluant les données de la revue systématique, sous l’égide du projet MAGIC du BMJ visant à traduire rapidement les données nouvelles de la littérature pour les cliniciens.</a:t>
            </a: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du mois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Naji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L, Randhawa H, </a:t>
            </a:r>
            <a:r>
              <a:rPr lang="en-US" sz="2400" dirty="0" err="1">
                <a:solidFill>
                  <a:srgbClr val="000000"/>
                </a:solidFill>
              </a:rPr>
              <a:t>Sohani</a:t>
            </a:r>
            <a:r>
              <a:rPr lang="en-US" sz="2400" dirty="0">
                <a:solidFill>
                  <a:srgbClr val="000000"/>
                </a:solidFill>
              </a:rPr>
              <a:t> Z, Dennis B, </a:t>
            </a:r>
            <a:r>
              <a:rPr lang="en-US" sz="2400" dirty="0" err="1">
                <a:solidFill>
                  <a:srgbClr val="000000"/>
                </a:solidFill>
              </a:rPr>
              <a:t>Lautenbach</a:t>
            </a:r>
            <a:r>
              <a:rPr lang="en-US" sz="2400" dirty="0">
                <a:solidFill>
                  <a:srgbClr val="000000"/>
                </a:solidFill>
              </a:rPr>
              <a:t> D, Kavanagh O, et al. </a:t>
            </a:r>
            <a:r>
              <a:rPr lang="fr-FR" sz="2400" dirty="0">
                <a:solidFill>
                  <a:srgbClr val="000000"/>
                </a:solidFill>
              </a:rPr>
              <a:t>Digital Rectal </a:t>
            </a:r>
            <a:r>
              <a:rPr lang="fr-FR" sz="2400" dirty="0" err="1">
                <a:solidFill>
                  <a:srgbClr val="000000"/>
                </a:solidFill>
              </a:rPr>
              <a:t>Examination</a:t>
            </a:r>
            <a:r>
              <a:rPr lang="fr-FR" sz="2400" dirty="0">
                <a:solidFill>
                  <a:srgbClr val="000000"/>
                </a:solidFill>
              </a:rPr>
              <a:t> for Prostate Cancer Screening in </a:t>
            </a:r>
            <a:r>
              <a:rPr lang="fr-FR" sz="2400" dirty="0" err="1">
                <a:solidFill>
                  <a:srgbClr val="000000"/>
                </a:solidFill>
              </a:rPr>
              <a:t>Primary</a:t>
            </a:r>
            <a:r>
              <a:rPr lang="fr-FR" sz="2400" dirty="0">
                <a:solidFill>
                  <a:srgbClr val="000000"/>
                </a:solidFill>
              </a:rPr>
              <a:t> Care: A </a:t>
            </a:r>
            <a:r>
              <a:rPr lang="fr-FR" sz="2400" dirty="0" err="1">
                <a:solidFill>
                  <a:srgbClr val="000000"/>
                </a:solidFill>
              </a:rPr>
              <a:t>Systematic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Review</a:t>
            </a:r>
            <a:r>
              <a:rPr lang="fr-FR" sz="2400" dirty="0">
                <a:solidFill>
                  <a:srgbClr val="000000"/>
                </a:solidFill>
              </a:rPr>
              <a:t> and Meta-</a:t>
            </a:r>
            <a:r>
              <a:rPr lang="fr-FR" sz="2400" dirty="0" err="1">
                <a:solidFill>
                  <a:srgbClr val="000000"/>
                </a:solidFill>
              </a:rPr>
              <a:t>Analysis</a:t>
            </a:r>
            <a:r>
              <a:rPr lang="fr-FR" sz="2400" dirty="0">
                <a:solidFill>
                  <a:srgbClr val="000000"/>
                </a:solidFill>
              </a:rPr>
              <a:t>. Ann Fam Med. 2018;16(2):149-54. </a:t>
            </a:r>
            <a:r>
              <a:rPr lang="en-CA" sz="2400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Papi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A, </a:t>
            </a:r>
            <a:r>
              <a:rPr lang="en-US" sz="2400" dirty="0" err="1">
                <a:solidFill>
                  <a:srgbClr val="000000"/>
                </a:solidFill>
              </a:rPr>
              <a:t>Vestbo</a:t>
            </a:r>
            <a:r>
              <a:rPr lang="en-US" sz="2400" dirty="0">
                <a:solidFill>
                  <a:srgbClr val="000000"/>
                </a:solidFill>
              </a:rPr>
              <a:t> J, </a:t>
            </a:r>
            <a:r>
              <a:rPr lang="en-US" sz="2400" dirty="0" err="1">
                <a:solidFill>
                  <a:srgbClr val="000000"/>
                </a:solidFill>
              </a:rPr>
              <a:t>Fabbri</a:t>
            </a:r>
            <a:r>
              <a:rPr lang="en-US" sz="2400" dirty="0">
                <a:solidFill>
                  <a:srgbClr val="000000"/>
                </a:solidFill>
              </a:rPr>
              <a:t> L, </a:t>
            </a:r>
            <a:r>
              <a:rPr lang="en-US" sz="2400" dirty="0" err="1">
                <a:solidFill>
                  <a:srgbClr val="000000"/>
                </a:solidFill>
              </a:rPr>
              <a:t>Corradi</a:t>
            </a:r>
            <a:r>
              <a:rPr lang="en-US" sz="2400" dirty="0">
                <a:solidFill>
                  <a:srgbClr val="000000"/>
                </a:solidFill>
              </a:rPr>
              <a:t> M, </a:t>
            </a:r>
            <a:r>
              <a:rPr lang="en-US" sz="2400" dirty="0" err="1">
                <a:solidFill>
                  <a:srgbClr val="000000"/>
                </a:solidFill>
              </a:rPr>
              <a:t>Prunier</a:t>
            </a:r>
            <a:r>
              <a:rPr lang="en-US" sz="2400" dirty="0">
                <a:solidFill>
                  <a:srgbClr val="000000"/>
                </a:solidFill>
              </a:rPr>
              <a:t> H, </a:t>
            </a:r>
            <a:r>
              <a:rPr lang="en-US" sz="2400" dirty="0" err="1">
                <a:solidFill>
                  <a:srgbClr val="000000"/>
                </a:solidFill>
              </a:rPr>
              <a:t>Cohuet</a:t>
            </a:r>
            <a:r>
              <a:rPr lang="en-US" sz="2400" dirty="0">
                <a:solidFill>
                  <a:srgbClr val="000000"/>
                </a:solidFill>
              </a:rPr>
              <a:t> G, et al. </a:t>
            </a:r>
            <a:r>
              <a:rPr lang="fr-FR" sz="2400" dirty="0">
                <a:solidFill>
                  <a:srgbClr val="000000"/>
                </a:solidFill>
              </a:rPr>
              <a:t>Extrafine </a:t>
            </a:r>
            <a:r>
              <a:rPr lang="fr-FR" sz="2400" dirty="0" err="1">
                <a:solidFill>
                  <a:srgbClr val="000000"/>
                </a:solidFill>
              </a:rPr>
              <a:t>inhaled</a:t>
            </a:r>
            <a:r>
              <a:rPr lang="fr-FR" sz="2400" dirty="0">
                <a:solidFill>
                  <a:srgbClr val="000000"/>
                </a:solidFill>
              </a:rPr>
              <a:t> triple </a:t>
            </a:r>
            <a:r>
              <a:rPr lang="fr-FR" sz="2400" dirty="0" err="1">
                <a:solidFill>
                  <a:srgbClr val="000000"/>
                </a:solidFill>
              </a:rPr>
              <a:t>therapy</a:t>
            </a:r>
            <a:r>
              <a:rPr lang="fr-FR" sz="2400" dirty="0">
                <a:solidFill>
                  <a:srgbClr val="000000"/>
                </a:solidFill>
              </a:rPr>
              <a:t> versus dual </a:t>
            </a:r>
            <a:r>
              <a:rPr lang="fr-FR" sz="2400" dirty="0" err="1">
                <a:solidFill>
                  <a:srgbClr val="000000"/>
                </a:solidFill>
              </a:rPr>
              <a:t>bronchodilator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therapy</a:t>
            </a:r>
            <a:r>
              <a:rPr lang="fr-FR" sz="2400" dirty="0">
                <a:solidFill>
                  <a:srgbClr val="000000"/>
                </a:solidFill>
              </a:rPr>
              <a:t> in </a:t>
            </a:r>
            <a:r>
              <a:rPr lang="fr-FR" sz="2400" dirty="0" err="1">
                <a:solidFill>
                  <a:srgbClr val="000000"/>
                </a:solidFill>
              </a:rPr>
              <a:t>chronic</a:t>
            </a:r>
            <a:r>
              <a:rPr lang="fr-FR" sz="2400" dirty="0">
                <a:solidFill>
                  <a:srgbClr val="000000"/>
                </a:solidFill>
              </a:rPr>
              <a:t> obstructive </a:t>
            </a:r>
            <a:r>
              <a:rPr lang="fr-FR" sz="2400" dirty="0" err="1">
                <a:solidFill>
                  <a:srgbClr val="000000"/>
                </a:solidFill>
              </a:rPr>
              <a:t>pulmonary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disease</a:t>
            </a:r>
            <a:r>
              <a:rPr lang="fr-FR" sz="2400" dirty="0">
                <a:solidFill>
                  <a:srgbClr val="000000"/>
                </a:solidFill>
              </a:rPr>
              <a:t> (TRIBUTE): a double-</a:t>
            </a:r>
            <a:r>
              <a:rPr lang="fr-FR" sz="2400" dirty="0" err="1">
                <a:solidFill>
                  <a:srgbClr val="000000"/>
                </a:solidFill>
              </a:rPr>
              <a:t>blind</a:t>
            </a:r>
            <a:r>
              <a:rPr lang="fr-FR" sz="2400" dirty="0">
                <a:solidFill>
                  <a:srgbClr val="000000"/>
                </a:solidFill>
              </a:rPr>
              <a:t>, </a:t>
            </a:r>
            <a:r>
              <a:rPr lang="fr-FR" sz="2400" dirty="0" err="1">
                <a:solidFill>
                  <a:srgbClr val="000000"/>
                </a:solidFill>
              </a:rPr>
              <a:t>parallel</a:t>
            </a:r>
            <a:r>
              <a:rPr lang="fr-FR" sz="2400" dirty="0">
                <a:solidFill>
                  <a:srgbClr val="000000"/>
                </a:solidFill>
              </a:rPr>
              <a:t> group, </a:t>
            </a:r>
            <a:r>
              <a:rPr lang="fr-FR" sz="2400" dirty="0" err="1">
                <a:solidFill>
                  <a:srgbClr val="000000"/>
                </a:solidFill>
              </a:rPr>
              <a:t>randomised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controlled</a:t>
            </a:r>
            <a:r>
              <a:rPr lang="fr-FR" sz="2400" dirty="0">
                <a:solidFill>
                  <a:srgbClr val="000000"/>
                </a:solidFill>
              </a:rPr>
              <a:t> trial. Lancet. 2018;391(10125):1076-84. 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00000"/>
                </a:solidFill>
              </a:rPr>
              <a:t>White WB, </a:t>
            </a:r>
            <a:r>
              <a:rPr lang="fr-FR" sz="2400" dirty="0" err="1">
                <a:solidFill>
                  <a:srgbClr val="000000"/>
                </a:solidFill>
              </a:rPr>
              <a:t>Saag</a:t>
            </a:r>
            <a:r>
              <a:rPr lang="fr-FR" sz="2400" dirty="0">
                <a:solidFill>
                  <a:srgbClr val="000000"/>
                </a:solidFill>
              </a:rPr>
              <a:t> KG, Becker MA, Borer JS, </a:t>
            </a:r>
            <a:r>
              <a:rPr lang="fr-FR" sz="2400" dirty="0" err="1">
                <a:solidFill>
                  <a:srgbClr val="000000"/>
                </a:solidFill>
              </a:rPr>
              <a:t>Gorelick</a:t>
            </a:r>
            <a:r>
              <a:rPr lang="fr-FR" sz="2400" dirty="0">
                <a:solidFill>
                  <a:srgbClr val="000000"/>
                </a:solidFill>
              </a:rPr>
              <a:t> PB, </a:t>
            </a:r>
            <a:r>
              <a:rPr lang="fr-FR" sz="2400" dirty="0" err="1">
                <a:solidFill>
                  <a:srgbClr val="000000"/>
                </a:solidFill>
              </a:rPr>
              <a:t>Whelton</a:t>
            </a:r>
            <a:r>
              <a:rPr lang="fr-FR" sz="2400" dirty="0">
                <a:solidFill>
                  <a:srgbClr val="000000"/>
                </a:solidFill>
              </a:rPr>
              <a:t> A, et al. </a:t>
            </a:r>
            <a:r>
              <a:rPr lang="fr-FR" sz="2400" dirty="0" err="1">
                <a:solidFill>
                  <a:srgbClr val="000000"/>
                </a:solidFill>
              </a:rPr>
              <a:t>Cardiovascular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Safety</a:t>
            </a:r>
            <a:r>
              <a:rPr lang="fr-FR" sz="2400" dirty="0">
                <a:solidFill>
                  <a:srgbClr val="000000"/>
                </a:solidFill>
              </a:rPr>
              <a:t> of </a:t>
            </a:r>
            <a:r>
              <a:rPr lang="fr-FR" sz="2400" dirty="0" err="1">
                <a:solidFill>
                  <a:srgbClr val="000000"/>
                </a:solidFill>
              </a:rPr>
              <a:t>Febuxostat</a:t>
            </a:r>
            <a:r>
              <a:rPr lang="fr-FR" sz="2400" dirty="0">
                <a:solidFill>
                  <a:srgbClr val="000000"/>
                </a:solidFill>
              </a:rPr>
              <a:t> or Allopurinol in Patients </a:t>
            </a:r>
            <a:r>
              <a:rPr lang="fr-FR" sz="2400" dirty="0" err="1">
                <a:solidFill>
                  <a:srgbClr val="000000"/>
                </a:solidFill>
              </a:rPr>
              <a:t>with</a:t>
            </a:r>
            <a:r>
              <a:rPr lang="fr-FR" sz="2400" dirty="0">
                <a:solidFill>
                  <a:srgbClr val="000000"/>
                </a:solidFill>
              </a:rPr>
              <a:t> Gout. </a:t>
            </a:r>
            <a:r>
              <a:rPr lang="en-CA" sz="2400" dirty="0">
                <a:solidFill>
                  <a:srgbClr val="000000"/>
                </a:solidFill>
              </a:rPr>
              <a:t>N </a:t>
            </a:r>
            <a:r>
              <a:rPr lang="en-CA" sz="2400" dirty="0" err="1">
                <a:solidFill>
                  <a:srgbClr val="000000"/>
                </a:solidFill>
              </a:rPr>
              <a:t>Engl</a:t>
            </a:r>
            <a:r>
              <a:rPr lang="en-CA" sz="2400" dirty="0">
                <a:solidFill>
                  <a:srgbClr val="000000"/>
                </a:solidFill>
              </a:rPr>
              <a:t> J Med. 2018;378(13):1200-10</a:t>
            </a:r>
            <a:r>
              <a:rPr lang="fr-CA" sz="2400" dirty="0">
                <a:solidFill>
                  <a:srgbClr val="000000"/>
                </a:solidFill>
              </a:rPr>
              <a:t>.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CA" sz="2400" dirty="0">
                <a:solidFill>
                  <a:srgbClr val="000000"/>
                </a:solidFill>
              </a:rPr>
              <a:t> </a:t>
            </a: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du mois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Self </a:t>
            </a:r>
            <a:r>
              <a:rPr lang="en-US" sz="2400" dirty="0">
                <a:solidFill>
                  <a:srgbClr val="000000"/>
                </a:solidFill>
              </a:rPr>
              <a:t>WH, </a:t>
            </a:r>
            <a:r>
              <a:rPr lang="en-US" sz="2400" dirty="0" err="1">
                <a:solidFill>
                  <a:srgbClr val="000000"/>
                </a:solidFill>
              </a:rPr>
              <a:t>Semler</a:t>
            </a:r>
            <a:r>
              <a:rPr lang="en-US" sz="2400" dirty="0">
                <a:solidFill>
                  <a:srgbClr val="000000"/>
                </a:solidFill>
              </a:rPr>
              <a:t> MW, Wanderer JP, Wang L, Byrne DW, Collins SP, et al. </a:t>
            </a:r>
            <a:r>
              <a:rPr lang="fr-FR" sz="2400" dirty="0" err="1">
                <a:solidFill>
                  <a:srgbClr val="000000"/>
                </a:solidFill>
              </a:rPr>
              <a:t>Balanced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Crystalloids</a:t>
            </a:r>
            <a:r>
              <a:rPr lang="fr-FR" sz="2400" dirty="0">
                <a:solidFill>
                  <a:srgbClr val="000000"/>
                </a:solidFill>
              </a:rPr>
              <a:t> versus Saline in </a:t>
            </a:r>
            <a:r>
              <a:rPr lang="fr-FR" sz="2400" dirty="0" err="1">
                <a:solidFill>
                  <a:srgbClr val="000000"/>
                </a:solidFill>
              </a:rPr>
              <a:t>Noncritically</a:t>
            </a:r>
            <a:r>
              <a:rPr lang="fr-FR" sz="2400" dirty="0">
                <a:solidFill>
                  <a:srgbClr val="000000"/>
                </a:solidFill>
              </a:rPr>
              <a:t> Ill </a:t>
            </a:r>
            <a:r>
              <a:rPr lang="fr-FR" sz="2400" dirty="0" err="1">
                <a:solidFill>
                  <a:srgbClr val="000000"/>
                </a:solidFill>
              </a:rPr>
              <a:t>Adults</a:t>
            </a:r>
            <a:r>
              <a:rPr lang="fr-FR" sz="2400" dirty="0">
                <a:solidFill>
                  <a:srgbClr val="000000"/>
                </a:solidFill>
              </a:rPr>
              <a:t>. </a:t>
            </a:r>
            <a:r>
              <a:rPr lang="en-US" sz="2400" dirty="0">
                <a:solidFill>
                  <a:srgbClr val="000000"/>
                </a:solidFill>
              </a:rPr>
              <a:t>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2018;378(9):819-28.  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</a:rPr>
              <a:t>Semler</a:t>
            </a:r>
            <a:r>
              <a:rPr lang="en-US" sz="2400" dirty="0">
                <a:solidFill>
                  <a:srgbClr val="000000"/>
                </a:solidFill>
              </a:rPr>
              <a:t> MW, Self WH, Wanderer JP, </a:t>
            </a:r>
            <a:r>
              <a:rPr lang="en-US" sz="2400" dirty="0" err="1">
                <a:solidFill>
                  <a:srgbClr val="000000"/>
                </a:solidFill>
              </a:rPr>
              <a:t>Ehrenfeld</a:t>
            </a:r>
            <a:r>
              <a:rPr lang="en-US" sz="2400" dirty="0">
                <a:solidFill>
                  <a:srgbClr val="000000"/>
                </a:solidFill>
              </a:rPr>
              <a:t> JM, Wang L, Byrne DW, et al. </a:t>
            </a:r>
            <a:r>
              <a:rPr lang="fr-FR" sz="2400" dirty="0" err="1">
                <a:solidFill>
                  <a:srgbClr val="000000"/>
                </a:solidFill>
              </a:rPr>
              <a:t>Balanced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Crystalloids</a:t>
            </a:r>
            <a:r>
              <a:rPr lang="fr-FR" sz="2400" dirty="0">
                <a:solidFill>
                  <a:srgbClr val="000000"/>
                </a:solidFill>
              </a:rPr>
              <a:t> versus Saline in </a:t>
            </a:r>
            <a:r>
              <a:rPr lang="fr-FR" sz="2400" dirty="0" err="1">
                <a:solidFill>
                  <a:srgbClr val="000000"/>
                </a:solidFill>
              </a:rPr>
              <a:t>Critically</a:t>
            </a:r>
            <a:r>
              <a:rPr lang="fr-FR" sz="2400" dirty="0">
                <a:solidFill>
                  <a:srgbClr val="000000"/>
                </a:solidFill>
              </a:rPr>
              <a:t> Ill </a:t>
            </a:r>
            <a:r>
              <a:rPr lang="fr-FR" sz="2400" dirty="0" err="1">
                <a:solidFill>
                  <a:srgbClr val="000000"/>
                </a:solidFill>
              </a:rPr>
              <a:t>Adults</a:t>
            </a:r>
            <a:r>
              <a:rPr lang="fr-FR" sz="2400" dirty="0">
                <a:solidFill>
                  <a:srgbClr val="000000"/>
                </a:solidFill>
              </a:rPr>
              <a:t>. </a:t>
            </a:r>
            <a:r>
              <a:rPr lang="en-US" sz="2400" dirty="0">
                <a:solidFill>
                  <a:srgbClr val="000000"/>
                </a:solidFill>
              </a:rPr>
              <a:t>N </a:t>
            </a:r>
            <a:r>
              <a:rPr lang="en-US" sz="2400" dirty="0" err="1">
                <a:solidFill>
                  <a:srgbClr val="000000"/>
                </a:solidFill>
              </a:rPr>
              <a:t>Engl</a:t>
            </a:r>
            <a:r>
              <a:rPr lang="en-US" sz="2400" dirty="0">
                <a:solidFill>
                  <a:srgbClr val="000000"/>
                </a:solidFill>
              </a:rPr>
              <a:t> J Med. 2018;378(9):</a:t>
            </a:r>
            <a:r>
              <a:rPr lang="en-US" sz="2400" dirty="0" smtClean="0">
                <a:solidFill>
                  <a:srgbClr val="000000"/>
                </a:solidFill>
              </a:rPr>
              <a:t>829-39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83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Guides </a:t>
            </a:r>
            <a:r>
              <a:rPr lang="fr-FR" b="0">
                <a:solidFill>
                  <a:srgbClr val="000000"/>
                </a:solidFill>
              </a:rPr>
              <a:t>de pratique du </a:t>
            </a:r>
            <a:r>
              <a:rPr lang="fr-FR" b="0" dirty="0">
                <a:solidFill>
                  <a:srgbClr val="000000"/>
                </a:solidFill>
              </a:rPr>
              <a:t>mois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Mehta SR, </a:t>
            </a:r>
            <a:r>
              <a:rPr lang="en-US" sz="2400" dirty="0" err="1">
                <a:solidFill>
                  <a:srgbClr val="000000"/>
                </a:solidFill>
              </a:rPr>
              <a:t>Bainey</a:t>
            </a:r>
            <a:r>
              <a:rPr lang="en-US" sz="2400" dirty="0">
                <a:solidFill>
                  <a:srgbClr val="000000"/>
                </a:solidFill>
              </a:rPr>
              <a:t> KR, Cantor WJ, </a:t>
            </a:r>
            <a:r>
              <a:rPr lang="en-US" sz="2400" dirty="0" err="1">
                <a:solidFill>
                  <a:srgbClr val="000000"/>
                </a:solidFill>
              </a:rPr>
              <a:t>Lordkipanidze</a:t>
            </a:r>
            <a:r>
              <a:rPr lang="en-US" sz="2400" dirty="0">
                <a:solidFill>
                  <a:srgbClr val="000000"/>
                </a:solidFill>
              </a:rPr>
              <a:t> M, Marquis-Gravel G, Robinson SD, et al. 2018 Canadian Cardiovascular Society/Canadian Association of Interventional Cardiology Focused Update of the Guidelines for the Use of Antiplatelet Therapy. </a:t>
            </a:r>
            <a:r>
              <a:rPr lang="fr-FR" sz="2400" dirty="0">
                <a:solidFill>
                  <a:srgbClr val="000000"/>
                </a:solidFill>
              </a:rPr>
              <a:t>Can J </a:t>
            </a:r>
            <a:r>
              <a:rPr lang="fr-FR" sz="2400" dirty="0" err="1">
                <a:solidFill>
                  <a:srgbClr val="000000"/>
                </a:solidFill>
              </a:rPr>
              <a:t>Cardiol</a:t>
            </a:r>
            <a:r>
              <a:rPr lang="fr-FR" sz="2400" dirty="0">
                <a:solidFill>
                  <a:srgbClr val="000000"/>
                </a:solidFill>
              </a:rPr>
              <a:t>. 2018;34(3):214-33. </a:t>
            </a:r>
            <a:r>
              <a:rPr lang="en-US" sz="2400" dirty="0">
                <a:solidFill>
                  <a:srgbClr val="000000"/>
                </a:solidFill>
              </a:rPr>
              <a:t> 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Aboyans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V, Ricco J-B, </a:t>
            </a:r>
            <a:r>
              <a:rPr lang="en-US" sz="2400" dirty="0" err="1">
                <a:solidFill>
                  <a:srgbClr val="000000"/>
                </a:solidFill>
              </a:rPr>
              <a:t>Bartelink</a:t>
            </a:r>
            <a:r>
              <a:rPr lang="en-US" sz="2400" dirty="0">
                <a:solidFill>
                  <a:srgbClr val="000000"/>
                </a:solidFill>
              </a:rPr>
              <a:t> M-LEL, </a:t>
            </a:r>
            <a:r>
              <a:rPr lang="en-US" sz="2400" dirty="0" err="1">
                <a:solidFill>
                  <a:srgbClr val="000000"/>
                </a:solidFill>
              </a:rPr>
              <a:t>Björck</a:t>
            </a:r>
            <a:r>
              <a:rPr lang="en-US" sz="2400" dirty="0">
                <a:solidFill>
                  <a:srgbClr val="000000"/>
                </a:solidFill>
              </a:rPr>
              <a:t> M, </a:t>
            </a:r>
            <a:r>
              <a:rPr lang="en-US" sz="2400" dirty="0" err="1">
                <a:solidFill>
                  <a:srgbClr val="000000"/>
                </a:solidFill>
              </a:rPr>
              <a:t>Brodmann</a:t>
            </a:r>
            <a:r>
              <a:rPr lang="en-US" sz="2400" dirty="0">
                <a:solidFill>
                  <a:srgbClr val="000000"/>
                </a:solidFill>
              </a:rPr>
              <a:t> M, </a:t>
            </a:r>
            <a:r>
              <a:rPr lang="en-US" sz="2400" dirty="0" err="1">
                <a:solidFill>
                  <a:srgbClr val="000000"/>
                </a:solidFill>
              </a:rPr>
              <a:t>Cohnert</a:t>
            </a:r>
            <a:r>
              <a:rPr lang="en-US" sz="2400" dirty="0">
                <a:solidFill>
                  <a:srgbClr val="000000"/>
                </a:solidFill>
              </a:rPr>
              <a:t> T, et al. 2017 ESC Guidelines on the Diagnosis and Treatment of Peripheral Arterial Diseases, in collaboration with the European Society for Vascular Surgery (ESVS). </a:t>
            </a:r>
            <a:r>
              <a:rPr lang="fr-FR" sz="2400" dirty="0" err="1">
                <a:solidFill>
                  <a:srgbClr val="000000"/>
                </a:solidFill>
              </a:rPr>
              <a:t>Eur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Heart</a:t>
            </a:r>
            <a:r>
              <a:rPr lang="fr-FR" sz="2400" dirty="0">
                <a:solidFill>
                  <a:srgbClr val="000000"/>
                </a:solidFill>
              </a:rPr>
              <a:t> J. 2018;39(9):763-816. </a:t>
            </a:r>
            <a:endParaRPr lang="fr-FR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CA" sz="2400" dirty="0" smtClean="0">
                <a:solidFill>
                  <a:srgbClr val="000000"/>
                </a:solidFill>
              </a:rPr>
              <a:t>Bruneau </a:t>
            </a:r>
            <a:r>
              <a:rPr lang="fr-CA" sz="2400" dirty="0">
                <a:solidFill>
                  <a:srgbClr val="000000"/>
                </a:solidFill>
              </a:rPr>
              <a:t>J, </a:t>
            </a:r>
            <a:r>
              <a:rPr lang="fr-CA" sz="2400" dirty="0" err="1">
                <a:solidFill>
                  <a:srgbClr val="000000"/>
                </a:solidFill>
              </a:rPr>
              <a:t>Ahamad</a:t>
            </a:r>
            <a:r>
              <a:rPr lang="fr-CA" sz="2400" dirty="0">
                <a:solidFill>
                  <a:srgbClr val="000000"/>
                </a:solidFill>
              </a:rPr>
              <a:t> K, </a:t>
            </a:r>
            <a:r>
              <a:rPr lang="fr-CA" sz="2400" dirty="0" err="1">
                <a:solidFill>
                  <a:srgbClr val="000000"/>
                </a:solidFill>
              </a:rPr>
              <a:t>Goyer</a:t>
            </a:r>
            <a:r>
              <a:rPr lang="fr-CA" sz="2400" dirty="0">
                <a:solidFill>
                  <a:srgbClr val="000000"/>
                </a:solidFill>
              </a:rPr>
              <a:t> MÈ, Poulin G, </a:t>
            </a:r>
            <a:r>
              <a:rPr lang="fr-CA" sz="2400" dirty="0" err="1">
                <a:solidFill>
                  <a:srgbClr val="000000"/>
                </a:solidFill>
              </a:rPr>
              <a:t>Selby</a:t>
            </a:r>
            <a:r>
              <a:rPr lang="fr-CA" sz="2400" dirty="0">
                <a:solidFill>
                  <a:srgbClr val="000000"/>
                </a:solidFill>
              </a:rPr>
              <a:t> P, Fischer B, Wild TC, Wood E; CIHR Canadian </a:t>
            </a:r>
            <a:r>
              <a:rPr lang="fr-CA" sz="2400" dirty="0" err="1">
                <a:solidFill>
                  <a:srgbClr val="000000"/>
                </a:solidFill>
              </a:rPr>
              <a:t>Research</a:t>
            </a:r>
            <a:r>
              <a:rPr lang="fr-CA" sz="2400" dirty="0">
                <a:solidFill>
                  <a:srgbClr val="000000"/>
                </a:solidFill>
              </a:rPr>
              <a:t> Initiative in Substance </a:t>
            </a:r>
            <a:r>
              <a:rPr lang="fr-CA" sz="2400" dirty="0" err="1">
                <a:solidFill>
                  <a:srgbClr val="000000"/>
                </a:solidFill>
              </a:rPr>
              <a:t>Misuse</a:t>
            </a:r>
            <a:r>
              <a:rPr lang="fr-CA" sz="2400" dirty="0">
                <a:solidFill>
                  <a:srgbClr val="000000"/>
                </a:solidFill>
              </a:rPr>
              <a:t>. Management of </a:t>
            </a:r>
            <a:r>
              <a:rPr lang="fr-CA" sz="2400" dirty="0" err="1">
                <a:solidFill>
                  <a:srgbClr val="000000"/>
                </a:solidFill>
              </a:rPr>
              <a:t>opioid</a:t>
            </a:r>
            <a:r>
              <a:rPr lang="fr-CA" sz="2400" dirty="0">
                <a:solidFill>
                  <a:srgbClr val="000000"/>
                </a:solidFill>
              </a:rPr>
              <a:t> use </a:t>
            </a:r>
            <a:r>
              <a:rPr lang="fr-CA" sz="2400" dirty="0" err="1">
                <a:solidFill>
                  <a:srgbClr val="000000"/>
                </a:solidFill>
              </a:rPr>
              <a:t>disorders</a:t>
            </a:r>
            <a:r>
              <a:rPr lang="fr-CA" sz="2400" dirty="0">
                <a:solidFill>
                  <a:srgbClr val="000000"/>
                </a:solidFill>
              </a:rPr>
              <a:t>: a national </a:t>
            </a:r>
            <a:r>
              <a:rPr lang="fr-CA" sz="2400" dirty="0" err="1">
                <a:solidFill>
                  <a:srgbClr val="000000"/>
                </a:solidFill>
              </a:rPr>
              <a:t>clinical</a:t>
            </a:r>
            <a:r>
              <a:rPr lang="fr-CA" sz="2400" dirty="0">
                <a:solidFill>
                  <a:srgbClr val="000000"/>
                </a:solidFill>
              </a:rPr>
              <a:t> practice guideline. CMAJ 2018 Mar 5;190(9):E247-E257. 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408" y="908720"/>
            <a:ext cx="10729192" cy="1143000"/>
          </a:xfrm>
        </p:spPr>
        <p:txBody>
          <a:bodyPr/>
          <a:lstStyle/>
          <a:p>
            <a:r>
              <a:rPr lang="fr-FR" sz="3200" b="0">
                <a:solidFill>
                  <a:srgbClr val="000000"/>
                </a:solidFill>
              </a:rPr>
              <a:t>Hydrocortisone </a:t>
            </a:r>
            <a:r>
              <a:rPr lang="fr-FR" sz="3200" b="0" dirty="0">
                <a:solidFill>
                  <a:srgbClr val="000000"/>
                </a:solidFill>
              </a:rPr>
              <a:t>plus </a:t>
            </a:r>
            <a:r>
              <a:rPr lang="fr-FR" sz="3200" b="0" dirty="0" err="1">
                <a:solidFill>
                  <a:srgbClr val="000000"/>
                </a:solidFill>
              </a:rPr>
              <a:t>Fludrocortisone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br>
              <a:rPr lang="fr-FR" sz="3200" b="0" dirty="0">
                <a:solidFill>
                  <a:srgbClr val="000000"/>
                </a:solidFill>
              </a:rPr>
            </a:br>
            <a:r>
              <a:rPr lang="fr-FR" sz="3200" b="0" dirty="0">
                <a:solidFill>
                  <a:srgbClr val="000000"/>
                </a:solidFill>
              </a:rPr>
              <a:t>for </a:t>
            </a:r>
            <a:r>
              <a:rPr lang="fr-FR" sz="3200" b="0" dirty="0" err="1">
                <a:solidFill>
                  <a:srgbClr val="000000"/>
                </a:solidFill>
              </a:rPr>
              <a:t>Adults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with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Septic</a:t>
            </a:r>
            <a:r>
              <a:rPr lang="fr-FR" sz="3200" b="0" dirty="0">
                <a:solidFill>
                  <a:srgbClr val="000000"/>
                </a:solidFill>
              </a:rPr>
              <a:t> </a:t>
            </a:r>
            <a:r>
              <a:rPr lang="fr-FR" sz="3200" b="0" dirty="0" err="1">
                <a:solidFill>
                  <a:srgbClr val="000000"/>
                </a:solidFill>
              </a:rPr>
              <a:t>Shock</a:t>
            </a:r>
            <a:r>
              <a:rPr lang="fr-CA" sz="3200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 err="1">
                <a:solidFill>
                  <a:srgbClr val="000000"/>
                </a:solidFill>
              </a:rPr>
              <a:t>Annane</a:t>
            </a:r>
            <a:r>
              <a:rPr lang="fr-CA" sz="2800" dirty="0">
                <a:solidFill>
                  <a:srgbClr val="000000"/>
                </a:solidFill>
              </a:rPr>
              <a:t> D, Renault A, Brun-Buisson C et coll.</a:t>
            </a: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fr-CA" dirty="0">
                <a:solidFill>
                  <a:srgbClr val="000000"/>
                </a:solidFill>
              </a:rPr>
              <a:t>N </a:t>
            </a:r>
            <a:r>
              <a:rPr lang="fr-CA" dirty="0" err="1">
                <a:solidFill>
                  <a:srgbClr val="000000"/>
                </a:solidFill>
              </a:rPr>
              <a:t>Engl</a:t>
            </a:r>
            <a:r>
              <a:rPr lang="fr-CA" dirty="0">
                <a:solidFill>
                  <a:srgbClr val="000000"/>
                </a:solidFill>
              </a:rPr>
              <a:t> J Med 2018;378:809-18.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multicentrique à </a:t>
            </a:r>
            <a:r>
              <a:rPr lang="fr-CA" dirty="0" smtClean="0">
                <a:solidFill>
                  <a:srgbClr val="000000"/>
                </a:solidFill>
              </a:rPr>
              <a:t>double insu, factorielle.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Population : </a:t>
            </a:r>
            <a:r>
              <a:rPr lang="fr-CA" dirty="0" smtClean="0">
                <a:solidFill>
                  <a:srgbClr val="000000"/>
                </a:solidFill>
              </a:rPr>
              <a:t>1241 patients avec choc </a:t>
            </a:r>
            <a:r>
              <a:rPr lang="fr-CA" dirty="0">
                <a:solidFill>
                  <a:srgbClr val="000000"/>
                </a:solidFill>
              </a:rPr>
              <a:t>septique aux soins intensifs depuis &lt; 24 </a:t>
            </a:r>
            <a:r>
              <a:rPr lang="fr-CA" dirty="0" smtClean="0">
                <a:solidFill>
                  <a:srgbClr val="000000"/>
                </a:solidFill>
              </a:rPr>
              <a:t>h.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Intervention : Hydrocortisone 50 mg IV q6h + </a:t>
            </a:r>
            <a:r>
              <a:rPr lang="fr-CA" dirty="0" err="1">
                <a:solidFill>
                  <a:srgbClr val="000000"/>
                </a:solidFill>
              </a:rPr>
              <a:t>fludrocortisone</a:t>
            </a:r>
            <a:r>
              <a:rPr lang="fr-CA" dirty="0">
                <a:solidFill>
                  <a:srgbClr val="000000"/>
                </a:solidFill>
              </a:rPr>
              <a:t> 50 </a:t>
            </a:r>
            <a:r>
              <a:rPr lang="fr-CA" dirty="0" err="1">
                <a:solidFill>
                  <a:srgbClr val="000000"/>
                </a:solidFill>
              </a:rPr>
              <a:t>mcg</a:t>
            </a:r>
            <a:r>
              <a:rPr lang="fr-CA" dirty="0">
                <a:solidFill>
                  <a:srgbClr val="000000"/>
                </a:solidFill>
              </a:rPr>
              <a:t> PO die x 7 jours (pas de sevrage)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Comparateur : Placebo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Objectifs : critère de jugement primaire (issue primaire) : mortalité à 90 jours</a:t>
            </a: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180 jours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</a:t>
            </a:r>
            <a:r>
              <a:rPr lang="fr-CA" b="1" dirty="0" smtClean="0">
                <a:solidFill>
                  <a:srgbClr val="000000"/>
                </a:solidFill>
              </a:rPr>
              <a:t>= 99,6 % (5 pertes au suivi)</a:t>
            </a:r>
            <a:endParaRPr lang="fr-CA" b="1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: 34 centres en France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Ministère de la Santé de France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>
                <a:solidFill>
                  <a:srgbClr val="000000"/>
                </a:solidFill>
              </a:rPr>
              <a:t>Figure 1 </a:t>
            </a:r>
            <a:endParaRPr lang="fr-CA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991"/>
            <a:ext cx="7388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rgbClr val="000000"/>
                </a:solidFill>
              </a:rPr>
              <a:t>Table 1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9879"/>
            <a:ext cx="5623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7142</TotalTime>
  <Words>1019</Words>
  <Application>Microsoft Macintosh PowerPoint</Application>
  <PresentationFormat>Grand écran</PresentationFormat>
  <Paragraphs>168</Paragraphs>
  <Slides>35</Slides>
  <Notes>35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ＭＳ Ｐゴシック</vt:lpstr>
      <vt:lpstr>Times</vt:lpstr>
      <vt:lpstr>Wingdings</vt:lpstr>
      <vt:lpstr>Arial</vt:lpstr>
      <vt:lpstr>FondFac-pale2009</vt:lpstr>
      <vt:lpstr>La question clinique</vt:lpstr>
      <vt:lpstr>Mise en situation</vt:lpstr>
      <vt:lpstr>Mise en situation</vt:lpstr>
      <vt:lpstr>Hydrocortisone plus Fludrocortisone  for Adults with Septic Shock </vt:lpstr>
      <vt:lpstr>Méthode</vt:lpstr>
      <vt:lpstr>Méthode</vt:lpstr>
      <vt:lpstr>Méthode</vt:lpstr>
      <vt:lpstr>Méthode</vt:lpstr>
      <vt:lpstr>Résultats</vt:lpstr>
      <vt:lpstr>Présentation PowerPoint</vt:lpstr>
      <vt:lpstr>Présentation PowerPoint</vt:lpstr>
      <vt:lpstr>Présentation PowerPoint</vt:lpstr>
      <vt:lpstr>Présentation PowerPoint</vt:lpstr>
      <vt:lpstr>Conclusion</vt:lpstr>
      <vt:lpstr>Adjunctive glucocorticoid therapy in patients with septic shock</vt:lpstr>
      <vt:lpstr>Méthode</vt:lpstr>
      <vt:lpstr>Méthode</vt:lpstr>
      <vt:lpstr>Méthode</vt:lpstr>
      <vt:lpstr>Méthode</vt:lpstr>
      <vt:lpstr>Résultats</vt:lpstr>
      <vt:lpstr>Résultats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Critique</vt:lpstr>
      <vt:lpstr>Critique</vt:lpstr>
      <vt:lpstr>Critique</vt:lpstr>
      <vt:lpstr>Commentaires  (lettre, éditorial, consensus)</vt:lpstr>
      <vt:lpstr>Autres articles du mois</vt:lpstr>
      <vt:lpstr>Autres articles du mois</vt:lpstr>
      <vt:lpstr>Guides de pratique du mois</vt:lpstr>
    </vt:vector>
  </TitlesOfParts>
  <Company>FMSS Université de Sherbrooke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Luc Lanthier</cp:lastModifiedBy>
  <cp:revision>187</cp:revision>
  <cp:lastPrinted>2016-05-19T00:31:48Z</cp:lastPrinted>
  <dcterms:created xsi:type="dcterms:W3CDTF">2014-05-27T15:07:23Z</dcterms:created>
  <dcterms:modified xsi:type="dcterms:W3CDTF">2018-04-19T00:53:49Z</dcterms:modified>
</cp:coreProperties>
</file>