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394" r:id="rId4"/>
    <p:sldId id="268" r:id="rId5"/>
    <p:sldId id="269" r:id="rId6"/>
    <p:sldId id="270" r:id="rId7"/>
    <p:sldId id="271" r:id="rId8"/>
    <p:sldId id="405" r:id="rId9"/>
    <p:sldId id="403" r:id="rId10"/>
    <p:sldId id="412" r:id="rId11"/>
    <p:sldId id="408" r:id="rId12"/>
    <p:sldId id="409" r:id="rId13"/>
    <p:sldId id="410" r:id="rId14"/>
    <p:sldId id="411" r:id="rId15"/>
    <p:sldId id="274" r:id="rId16"/>
    <p:sldId id="273" r:id="rId17"/>
    <p:sldId id="395" r:id="rId18"/>
    <p:sldId id="396" r:id="rId19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8" autoAdjust="0"/>
    <p:restoredTop sz="40613" autoAdjust="0"/>
  </p:normalViewPr>
  <p:slideViewPr>
    <p:cSldViewPr>
      <p:cViewPr varScale="1">
        <p:scale>
          <a:sx n="49" d="100"/>
          <a:sy n="49" d="100"/>
        </p:scale>
        <p:origin x="222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2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22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7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18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069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7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  <a:p>
            <a:endParaRPr lang="fr-CA" baseline="0" dirty="0" smtClean="0"/>
          </a:p>
          <a:p>
            <a:endParaRPr lang="fr-CA" baseline="0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08720"/>
            <a:ext cx="11582400" cy="1143000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</a:rPr>
              <a:t>Aspirin or </a:t>
            </a:r>
            <a:r>
              <a:rPr lang="en-US" sz="3200" b="0" dirty="0" err="1">
                <a:solidFill>
                  <a:srgbClr val="000000"/>
                </a:solidFill>
              </a:rPr>
              <a:t>Rivaroxaban</a:t>
            </a:r>
            <a:r>
              <a:rPr lang="en-US" sz="3200" b="0" dirty="0">
                <a:solidFill>
                  <a:srgbClr val="000000"/>
                </a:solidFill>
              </a:rPr>
              <a:t> for VTE Prophylaxis after Hip</a:t>
            </a:r>
            <a:br>
              <a:rPr lang="en-US" sz="3200" b="0" dirty="0">
                <a:solidFill>
                  <a:srgbClr val="000000"/>
                </a:solidFill>
              </a:rPr>
            </a:br>
            <a:r>
              <a:rPr lang="en-US" sz="3200" b="0" dirty="0">
                <a:solidFill>
                  <a:srgbClr val="000000"/>
                </a:solidFill>
              </a:rPr>
              <a:t>or Knee Arthroplasty</a:t>
            </a:r>
            <a:r>
              <a:rPr lang="fr-CA" sz="3200" b="0" dirty="0" smtClean="0">
                <a:solidFill>
                  <a:srgbClr val="000000"/>
                </a:solidFill>
              </a:rPr>
              <a:t>. </a:t>
            </a:r>
            <a:endParaRPr lang="fr-CA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D.R. Anderson, M. Dunbar, J. </a:t>
            </a:r>
            <a:r>
              <a:rPr lang="fr-CA" dirty="0" err="1">
                <a:solidFill>
                  <a:srgbClr val="000000"/>
                </a:solidFill>
              </a:rPr>
              <a:t>Murnaghan</a:t>
            </a:r>
            <a:r>
              <a:rPr lang="fr-CA" sz="2800" dirty="0" smtClean="0">
                <a:solidFill>
                  <a:srgbClr val="000000"/>
                </a:solidFill>
              </a:rPr>
              <a:t> </a:t>
            </a:r>
            <a:r>
              <a:rPr lang="fr-CA" sz="2800" dirty="0">
                <a:solidFill>
                  <a:srgbClr val="000000"/>
                </a:solidFill>
              </a:rPr>
              <a:t>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N </a:t>
            </a:r>
            <a:r>
              <a:rPr lang="fr-CA" dirty="0" err="1">
                <a:solidFill>
                  <a:srgbClr val="000000"/>
                </a:solidFill>
              </a:rPr>
              <a:t>Engl</a:t>
            </a:r>
            <a:r>
              <a:rPr lang="fr-CA" dirty="0">
                <a:solidFill>
                  <a:srgbClr val="000000"/>
                </a:solidFill>
              </a:rPr>
              <a:t> J Med </a:t>
            </a:r>
            <a:r>
              <a:rPr lang="fr-CA" dirty="0" smtClean="0">
                <a:solidFill>
                  <a:srgbClr val="000000"/>
                </a:solidFill>
              </a:rPr>
              <a:t>2018;378:699-707.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76200"/>
            <a:ext cx="88519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295400"/>
            <a:ext cx="92329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16832"/>
            <a:ext cx="10943401" cy="37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8077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0"/>
            <a:ext cx="4991537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852936"/>
            <a:ext cx="413078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patients recevant pendant 5 jours une </a:t>
            </a:r>
            <a:r>
              <a:rPr lang="fr-CA" dirty="0" err="1" smtClean="0">
                <a:solidFill>
                  <a:srgbClr val="000000"/>
                </a:solidFill>
              </a:rPr>
              <a:t>thromboprophylaxie</a:t>
            </a:r>
            <a:r>
              <a:rPr lang="fr-CA" dirty="0" smtClean="0">
                <a:solidFill>
                  <a:srgbClr val="000000"/>
                </a:solidFill>
              </a:rPr>
              <a:t> de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après une PTH ou PTG, une prophylaxie prolongée avec de l’aspirine n’est pas inférieure au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pour la prévention des MTE symptomatique.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Faiblesses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000000"/>
                </a:solidFill>
              </a:rPr>
              <a:t>Autres articles du mois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kern="1200" dirty="0" err="1" smtClean="0">
                <a:solidFill>
                  <a:srgbClr val="000000"/>
                </a:solidFill>
              </a:rPr>
              <a:t>Marrouche</a:t>
            </a:r>
            <a:r>
              <a:rPr lang="fr-FR" sz="2000" kern="1200" dirty="0" smtClean="0">
                <a:solidFill>
                  <a:srgbClr val="000000"/>
                </a:solidFill>
              </a:rPr>
              <a:t> NF, </a:t>
            </a:r>
            <a:r>
              <a:rPr lang="fr-FR" sz="2000" kern="1200" dirty="0" err="1" smtClean="0">
                <a:solidFill>
                  <a:srgbClr val="000000"/>
                </a:solidFill>
              </a:rPr>
              <a:t>Brachmann</a:t>
            </a:r>
            <a:r>
              <a:rPr lang="fr-FR" sz="2000" kern="1200" dirty="0" smtClean="0">
                <a:solidFill>
                  <a:srgbClr val="000000"/>
                </a:solidFill>
              </a:rPr>
              <a:t> J, </a:t>
            </a:r>
            <a:r>
              <a:rPr lang="fr-FR" sz="2000" kern="1200" dirty="0" err="1" smtClean="0">
                <a:solidFill>
                  <a:srgbClr val="000000"/>
                </a:solidFill>
              </a:rPr>
              <a:t>Andresen</a:t>
            </a:r>
            <a:r>
              <a:rPr lang="fr-FR" sz="2000" kern="1200" dirty="0" smtClean="0">
                <a:solidFill>
                  <a:srgbClr val="000000"/>
                </a:solidFill>
              </a:rPr>
              <a:t> D, </a:t>
            </a:r>
            <a:r>
              <a:rPr lang="fr-FR" sz="2000" kern="1200" dirty="0" err="1" smtClean="0">
                <a:solidFill>
                  <a:srgbClr val="000000"/>
                </a:solidFill>
              </a:rPr>
              <a:t>Siebels</a:t>
            </a:r>
            <a:r>
              <a:rPr lang="fr-FR" sz="2000" kern="1200" dirty="0" smtClean="0">
                <a:solidFill>
                  <a:srgbClr val="000000"/>
                </a:solidFill>
              </a:rPr>
              <a:t> J, Boersma L, Jordaens L, et al. </a:t>
            </a:r>
            <a:r>
              <a:rPr lang="en-CA" sz="2000" kern="1200" dirty="0" smtClean="0">
                <a:solidFill>
                  <a:srgbClr val="000000"/>
                </a:solidFill>
              </a:rPr>
              <a:t>Catheter Ablation for Atrial Fibrillation with Heart Failure. N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Engl</a:t>
            </a:r>
            <a:r>
              <a:rPr lang="en-CA" sz="2000" kern="1200" dirty="0" smtClean="0">
                <a:solidFill>
                  <a:srgbClr val="000000"/>
                </a:solidFill>
              </a:rPr>
              <a:t> J Med. 2018;378(5):417-27. PubMed PMID: 29385358.</a:t>
            </a:r>
            <a:endParaRPr lang="fr-CA" sz="2000" kern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kern="1200" dirty="0" smtClean="0">
                <a:solidFill>
                  <a:srgbClr val="000000"/>
                </a:solidFill>
              </a:rPr>
              <a:t>Freund Y,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Cachanado</a:t>
            </a:r>
            <a:r>
              <a:rPr lang="en-CA" sz="2000" kern="1200" dirty="0" smtClean="0">
                <a:solidFill>
                  <a:srgbClr val="000000"/>
                </a:solidFill>
              </a:rPr>
              <a:t> M,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Aubry</a:t>
            </a:r>
            <a:r>
              <a:rPr lang="en-CA" sz="2000" kern="1200" dirty="0" smtClean="0">
                <a:solidFill>
                  <a:srgbClr val="000000"/>
                </a:solidFill>
              </a:rPr>
              <a:t> A,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Orsini</a:t>
            </a:r>
            <a:r>
              <a:rPr lang="en-CA" sz="2000" kern="1200" dirty="0" smtClean="0">
                <a:solidFill>
                  <a:srgbClr val="000000"/>
                </a:solidFill>
              </a:rPr>
              <a:t> C,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Raynal</a:t>
            </a:r>
            <a:r>
              <a:rPr lang="en-CA" sz="2000" kern="1200" dirty="0" smtClean="0">
                <a:solidFill>
                  <a:srgbClr val="000000"/>
                </a:solidFill>
              </a:rPr>
              <a:t> PA, Feral-</a:t>
            </a:r>
            <a:r>
              <a:rPr lang="en-CA" sz="2000" kern="1200" dirty="0" err="1" smtClean="0">
                <a:solidFill>
                  <a:srgbClr val="000000"/>
                </a:solidFill>
              </a:rPr>
              <a:t>Pierssens</a:t>
            </a:r>
            <a:r>
              <a:rPr lang="en-CA" sz="2000" kern="1200" dirty="0" smtClean="0">
                <a:solidFill>
                  <a:srgbClr val="000000"/>
                </a:solidFill>
              </a:rPr>
              <a:t> AL, et al. Effect of the Pulmonary Embolism Rule-Out Criteria on Subsequent Thromboembolic Events Among Low-Risk Emergency Department Patients: The PROPER Randomized Clinical Trial. JAMA. 2018;319(6):559-66. PubMed PMID: 29450523.</a:t>
            </a:r>
            <a:endParaRPr lang="fr-CA" sz="2000" kern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kern="1200" dirty="0" smtClean="0">
                <a:solidFill>
                  <a:srgbClr val="000000"/>
                </a:solidFill>
              </a:rPr>
              <a:t>Gardner CD,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Trepanowski</a:t>
            </a:r>
            <a:r>
              <a:rPr lang="en-CA" sz="2000" kern="1200" dirty="0" smtClean="0">
                <a:solidFill>
                  <a:srgbClr val="000000"/>
                </a:solidFill>
              </a:rPr>
              <a:t> JF, Del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Gobbo</a:t>
            </a:r>
            <a:r>
              <a:rPr lang="en-CA" sz="2000" kern="1200" dirty="0" smtClean="0">
                <a:solidFill>
                  <a:srgbClr val="000000"/>
                </a:solidFill>
              </a:rPr>
              <a:t> LC, Hauser ME,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Rigdon</a:t>
            </a:r>
            <a:r>
              <a:rPr lang="en-CA" sz="2000" kern="1200" dirty="0" smtClean="0">
                <a:solidFill>
                  <a:srgbClr val="000000"/>
                </a:solidFill>
              </a:rPr>
              <a:t> J, Ioannidis JPA, et al. Effect of Low-Fat vs Low-Carbohydrate Diet on 12-Month Weight Loss in Overweight Adults and the Association With Genotype Pattern or Insulin Secretion: The DIETFITS Randomized Clinical Trial. JAMA. 2018;319(7):667-79. PubMed PMID: 29466592.</a:t>
            </a:r>
            <a:endParaRPr lang="fr-CA" sz="2000" kern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kern="1200" dirty="0" smtClean="0">
                <a:solidFill>
                  <a:srgbClr val="000000"/>
                </a:solidFill>
              </a:rPr>
              <a:t>Graham MM,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Sessler</a:t>
            </a:r>
            <a:r>
              <a:rPr lang="en-CA" sz="2000" kern="1200" dirty="0" smtClean="0">
                <a:solidFill>
                  <a:srgbClr val="000000"/>
                </a:solidFill>
              </a:rPr>
              <a:t> DI,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Parlow</a:t>
            </a:r>
            <a:r>
              <a:rPr lang="en-CA" sz="2000" kern="1200" dirty="0" smtClean="0">
                <a:solidFill>
                  <a:srgbClr val="000000"/>
                </a:solidFill>
              </a:rPr>
              <a:t> JL,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Biccard</a:t>
            </a:r>
            <a:r>
              <a:rPr lang="en-CA" sz="2000" kern="1200" dirty="0" smtClean="0">
                <a:solidFill>
                  <a:srgbClr val="000000"/>
                </a:solidFill>
              </a:rPr>
              <a:t> BM,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Guyatt</a:t>
            </a:r>
            <a:r>
              <a:rPr lang="en-CA" sz="2000" kern="1200" dirty="0" smtClean="0">
                <a:solidFill>
                  <a:srgbClr val="000000"/>
                </a:solidFill>
              </a:rPr>
              <a:t> G, Leslie K, et al. Aspirin in Patients With Previous Percutaneous Coronary Intervention Undergoing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Noncardiac</a:t>
            </a:r>
            <a:r>
              <a:rPr lang="en-CA" sz="2000" kern="1200" dirty="0" smtClean="0">
                <a:solidFill>
                  <a:srgbClr val="000000"/>
                </a:solidFill>
              </a:rPr>
              <a:t> Surgery. Ann Intern Med. 2018;168(4):237-44. PubMed PMID: 29132159.</a:t>
            </a:r>
            <a:endParaRPr lang="fr-CA" sz="2000" kern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kern="1200" dirty="0" smtClean="0">
                <a:solidFill>
                  <a:srgbClr val="000000"/>
                </a:solidFill>
              </a:rPr>
              <a:t>Shepstone L, </a:t>
            </a:r>
            <a:r>
              <a:rPr lang="en-CA" sz="2000" kern="1200" dirty="0" err="1" smtClean="0">
                <a:solidFill>
                  <a:srgbClr val="000000"/>
                </a:solidFill>
              </a:rPr>
              <a:t>Lenaghan</a:t>
            </a:r>
            <a:r>
              <a:rPr lang="en-CA" sz="2000" kern="1200" dirty="0" smtClean="0">
                <a:solidFill>
                  <a:srgbClr val="000000"/>
                </a:solidFill>
              </a:rPr>
              <a:t> E, Cooper C, Clarke S, Fong-</a:t>
            </a:r>
            <a:r>
              <a:rPr lang="en-CA" sz="2000" kern="1200" dirty="0" err="1" smtClean="0">
                <a:solidFill>
                  <a:srgbClr val="000000"/>
                </a:solidFill>
              </a:rPr>
              <a:t>Soe</a:t>
            </a:r>
            <a:r>
              <a:rPr lang="en-CA" sz="2000" kern="1200" dirty="0" smtClean="0">
                <a:solidFill>
                  <a:srgbClr val="000000"/>
                </a:solidFill>
              </a:rPr>
              <a:t>-</a:t>
            </a:r>
            <a:r>
              <a:rPr lang="en-CA" sz="2000" kern="1200" dirty="0" err="1" smtClean="0">
                <a:solidFill>
                  <a:srgbClr val="000000"/>
                </a:solidFill>
              </a:rPr>
              <a:t>Khioe</a:t>
            </a:r>
            <a:r>
              <a:rPr lang="en-CA" sz="2000" kern="1200" dirty="0" smtClean="0">
                <a:solidFill>
                  <a:srgbClr val="000000"/>
                </a:solidFill>
              </a:rPr>
              <a:t> R, Fordham R, et al. Screening in the community to reduce fractures in older women (SCOOP): a randomised controlled trial. </a:t>
            </a:r>
            <a:r>
              <a:rPr lang="fr-FR" sz="2000" kern="1200" dirty="0" smtClean="0">
                <a:solidFill>
                  <a:srgbClr val="000000"/>
                </a:solidFill>
              </a:rPr>
              <a:t>Lancet. 2018;391(10122):741-7. </a:t>
            </a:r>
            <a:r>
              <a:rPr lang="fr-FR" sz="2000" kern="1200" dirty="0" err="1" smtClean="0">
                <a:solidFill>
                  <a:srgbClr val="000000"/>
                </a:solidFill>
              </a:rPr>
              <a:t>PubMed</a:t>
            </a:r>
            <a:r>
              <a:rPr lang="fr-FR" sz="2000" kern="1200" dirty="0" smtClean="0">
                <a:solidFill>
                  <a:srgbClr val="000000"/>
                </a:solidFill>
              </a:rPr>
              <a:t> PMID: 29254858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Chez les patients requérant une chirurgie élective de remplacement de la hanche ou du genou, est-ce qu’une </a:t>
            </a:r>
            <a:r>
              <a:rPr lang="fr-CA" dirty="0" err="1" smtClean="0">
                <a:solidFill>
                  <a:srgbClr val="000000"/>
                </a:solidFill>
              </a:rPr>
              <a:t>thromboprophylaxie</a:t>
            </a:r>
            <a:r>
              <a:rPr lang="fr-CA" dirty="0" smtClean="0">
                <a:solidFill>
                  <a:srgbClr val="000000"/>
                </a:solidFill>
              </a:rPr>
              <a:t> de 5 jours de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(</a:t>
            </a:r>
            <a:r>
              <a:rPr lang="fr-CA" dirty="0" err="1" smtClean="0">
                <a:solidFill>
                  <a:srgbClr val="000000"/>
                </a:solidFill>
              </a:rPr>
              <a:t>Xarelto</a:t>
            </a:r>
            <a:r>
              <a:rPr lang="fr-CA" dirty="0" smtClean="0">
                <a:solidFill>
                  <a:srgbClr val="000000"/>
                </a:solidFill>
              </a:rPr>
              <a:t>) suivie d’aspirine pour un total de 14 à 35 jours est aussi efficace et sécuritaire qu’une </a:t>
            </a:r>
            <a:r>
              <a:rPr lang="fr-CA" dirty="0" err="1" smtClean="0">
                <a:solidFill>
                  <a:srgbClr val="000000"/>
                </a:solidFill>
              </a:rPr>
              <a:t>thromboprophylaxie</a:t>
            </a:r>
            <a:r>
              <a:rPr lang="fr-CA" dirty="0" smtClean="0">
                <a:solidFill>
                  <a:srgbClr val="000000"/>
                </a:solidFill>
              </a:rPr>
              <a:t> avec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pour 14 à 35 jours ?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000000"/>
                </a:solidFill>
              </a:rPr>
              <a:t>MTE : complications fréquente des chirurgies orthopédiques.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000000"/>
                </a:solidFill>
              </a:rPr>
              <a:t>ACCP 2012 : </a:t>
            </a:r>
            <a:r>
              <a:rPr lang="fr-CA" dirty="0" err="1" smtClean="0">
                <a:solidFill>
                  <a:srgbClr val="000000"/>
                </a:solidFill>
              </a:rPr>
              <a:t>thromboprophylaxie</a:t>
            </a:r>
            <a:r>
              <a:rPr lang="fr-CA" dirty="0" smtClean="0">
                <a:solidFill>
                  <a:srgbClr val="000000"/>
                </a:solidFill>
              </a:rPr>
              <a:t> x 14-35 jours.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000000"/>
                </a:solidFill>
              </a:rPr>
              <a:t>ACOD accepté pour cette indication depuis 2008.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000000"/>
                </a:solidFill>
              </a:rPr>
              <a:t>AAS efficace, mais peu de comparaison avec ATC.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>
                <a:solidFill>
                  <a:srgbClr val="000000"/>
                </a:solidFill>
              </a:rPr>
              <a:t>Fréquence de la chirurgie et coûts.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</a:t>
            </a:r>
            <a:r>
              <a:rPr lang="fr-CA" dirty="0" smtClean="0">
                <a:solidFill>
                  <a:srgbClr val="000000"/>
                </a:solidFill>
              </a:rPr>
              <a:t>essai </a:t>
            </a:r>
            <a:r>
              <a:rPr lang="fr-CA" dirty="0">
                <a:solidFill>
                  <a:srgbClr val="000000"/>
                </a:solidFill>
              </a:rPr>
              <a:t>clinique randomisé </a:t>
            </a:r>
            <a:r>
              <a:rPr lang="fr-CA" dirty="0" smtClean="0">
                <a:solidFill>
                  <a:srgbClr val="000000"/>
                </a:solidFill>
              </a:rPr>
              <a:t>(double insu, de non-infériorité).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</a:t>
            </a:r>
            <a:r>
              <a:rPr lang="fr-CA" dirty="0" smtClean="0">
                <a:solidFill>
                  <a:srgbClr val="000000"/>
                </a:solidFill>
              </a:rPr>
              <a:t>: 3424 patients avec PTH ou PTG élective unilatérale.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Intervention : </a:t>
            </a:r>
            <a:r>
              <a:rPr lang="fr-CA" dirty="0" err="1" smtClean="0">
                <a:solidFill>
                  <a:srgbClr val="000000"/>
                </a:solidFill>
              </a:rPr>
              <a:t>Rivaroxaban</a:t>
            </a:r>
            <a:r>
              <a:rPr lang="fr-CA" dirty="0" smtClean="0">
                <a:solidFill>
                  <a:srgbClr val="000000"/>
                </a:solidFill>
              </a:rPr>
              <a:t> 10 mg PO x 5 jours puis AAS 81 mg/j du jour #6 à 14-35 selon le type de </a:t>
            </a:r>
            <a:r>
              <a:rPr lang="fr-CA" dirty="0" err="1" smtClean="0">
                <a:solidFill>
                  <a:srgbClr val="000000"/>
                </a:solidFill>
              </a:rPr>
              <a:t>Chx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Comparateur </a:t>
            </a:r>
            <a:r>
              <a:rPr lang="fr-CA" dirty="0">
                <a:solidFill>
                  <a:srgbClr val="000000"/>
                </a:solidFill>
              </a:rPr>
              <a:t>: </a:t>
            </a:r>
            <a:r>
              <a:rPr lang="fr-CA" dirty="0" err="1">
                <a:solidFill>
                  <a:srgbClr val="000000"/>
                </a:solidFill>
              </a:rPr>
              <a:t>Rivaroxaban</a:t>
            </a:r>
            <a:r>
              <a:rPr lang="fr-CA" dirty="0">
                <a:solidFill>
                  <a:srgbClr val="000000"/>
                </a:solidFill>
              </a:rPr>
              <a:t> 10 mg PO x </a:t>
            </a:r>
            <a:r>
              <a:rPr lang="fr-CA" dirty="0" smtClean="0">
                <a:solidFill>
                  <a:srgbClr val="000000"/>
                </a:solidFill>
              </a:rPr>
              <a:t>14-35 jours.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Objectifs : </a:t>
            </a:r>
            <a:r>
              <a:rPr lang="fr-CA" dirty="0" smtClean="0">
                <a:solidFill>
                  <a:srgbClr val="000000"/>
                </a:solidFill>
              </a:rPr>
              <a:t>critère de jugement primaire </a:t>
            </a:r>
            <a:r>
              <a:rPr lang="fr-CA" dirty="0">
                <a:solidFill>
                  <a:srgbClr val="000000"/>
                </a:solidFill>
              </a:rPr>
              <a:t>(issue primaire) </a:t>
            </a:r>
            <a:r>
              <a:rPr lang="fr-CA" dirty="0" smtClean="0">
                <a:solidFill>
                  <a:srgbClr val="000000"/>
                </a:solidFill>
              </a:rPr>
              <a:t>: </a:t>
            </a: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Critère d’efficacité 1e: MTE symptomatique confirmée par adjudication (TPP poplitée ou plus proximale ou EP) confirmée par un test objectif.</a:t>
            </a:r>
          </a:p>
          <a:p>
            <a:pPr>
              <a:buNone/>
            </a:pPr>
            <a:r>
              <a:rPr lang="fr-CA" dirty="0" smtClean="0">
                <a:solidFill>
                  <a:srgbClr val="000000"/>
                </a:solidFill>
              </a:rPr>
              <a:t>Critère de sécurité 1e: saignement majeur ou clin significatif.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</a:t>
            </a:r>
            <a:r>
              <a:rPr lang="fr-CA" dirty="0" smtClean="0">
                <a:solidFill>
                  <a:srgbClr val="000000"/>
                </a:solidFill>
              </a:rPr>
              <a:t>90 jours.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dirty="0" smtClean="0">
                <a:solidFill>
                  <a:srgbClr val="000000"/>
                </a:solidFill>
              </a:rPr>
              <a:t>= 99,9 %.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</a:t>
            </a:r>
            <a:r>
              <a:rPr lang="fr-CA" dirty="0" smtClean="0">
                <a:solidFill>
                  <a:srgbClr val="000000"/>
                </a:solidFill>
              </a:rPr>
              <a:t>: 15 centres universitaires canadiens (</a:t>
            </a:r>
            <a:r>
              <a:rPr lang="fr-CA" dirty="0" err="1" smtClean="0">
                <a:solidFill>
                  <a:srgbClr val="000000"/>
                </a:solidFill>
              </a:rPr>
              <a:t>UdM</a:t>
            </a:r>
            <a:r>
              <a:rPr lang="fr-CA" dirty="0" smtClean="0">
                <a:solidFill>
                  <a:srgbClr val="000000"/>
                </a:solidFill>
              </a:rPr>
              <a:t>, U Laval, McGill).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</a:t>
            </a:r>
            <a:r>
              <a:rPr lang="fr-CA" dirty="0" smtClean="0">
                <a:solidFill>
                  <a:srgbClr val="000000"/>
                </a:solidFill>
              </a:rPr>
              <a:t>: IRSC.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 smtClean="0">
                <a:solidFill>
                  <a:srgbClr val="000000"/>
                </a:solidFill>
              </a:rPr>
              <a:t>Méthode</a:t>
            </a:r>
            <a:endParaRPr lang="fr-CA" b="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mtClean="0">
                <a:solidFill>
                  <a:srgbClr val="000000"/>
                </a:solidFill>
              </a:rPr>
              <a:t>Figure 1 </a:t>
            </a:r>
            <a:endParaRPr lang="fr-CA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16632"/>
            <a:ext cx="79375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Table 1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-7505"/>
            <a:ext cx="5255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9" y="1524000"/>
            <a:ext cx="10156049" cy="48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1993</TotalTime>
  <Words>590</Words>
  <Application>Microsoft Macintosh PowerPoint</Application>
  <PresentationFormat>Grand écran</PresentationFormat>
  <Paragraphs>76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ＭＳ Ｐゴシック</vt:lpstr>
      <vt:lpstr>Times</vt:lpstr>
      <vt:lpstr>Wingdings</vt:lpstr>
      <vt:lpstr>Arial</vt:lpstr>
      <vt:lpstr>FondFac-pale2009</vt:lpstr>
      <vt:lpstr>Aspirin or Rivaroxaban for VTE Prophylaxis after Hip or Knee Arthroplasty. </vt:lpstr>
      <vt:lpstr>La question clinique</vt:lpstr>
      <vt:lpstr>Mise en situation</vt:lpstr>
      <vt:lpstr>Méthode</vt:lpstr>
      <vt:lpstr>Méthode</vt:lpstr>
      <vt:lpstr>Méthode</vt:lpstr>
      <vt:lpstr>Méthode</vt:lpstr>
      <vt:lpstr>Résultats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Critique</vt:lpstr>
      <vt:lpstr>Commentaires  (lettre, éditorial, consensus)</vt:lpstr>
      <vt:lpstr>Autres articles du mois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161</cp:revision>
  <cp:lastPrinted>2016-05-19T00:31:48Z</cp:lastPrinted>
  <dcterms:created xsi:type="dcterms:W3CDTF">2014-05-27T15:07:23Z</dcterms:created>
  <dcterms:modified xsi:type="dcterms:W3CDTF">2018-03-16T00:05:41Z</dcterms:modified>
</cp:coreProperties>
</file>