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7" r:id="rId3"/>
    <p:sldId id="394" r:id="rId4"/>
    <p:sldId id="409" r:id="rId5"/>
    <p:sldId id="419" r:id="rId6"/>
    <p:sldId id="418" r:id="rId7"/>
    <p:sldId id="268" r:id="rId8"/>
    <p:sldId id="269" r:id="rId9"/>
    <p:sldId id="270" r:id="rId10"/>
    <p:sldId id="413" r:id="rId11"/>
    <p:sldId id="414" r:id="rId12"/>
    <p:sldId id="405" r:id="rId13"/>
    <p:sldId id="403" r:id="rId14"/>
    <p:sldId id="406" r:id="rId15"/>
    <p:sldId id="407" r:id="rId16"/>
    <p:sldId id="415" r:id="rId17"/>
    <p:sldId id="416" r:id="rId18"/>
    <p:sldId id="274" r:id="rId19"/>
    <p:sldId id="273" r:id="rId20"/>
    <p:sldId id="395" r:id="rId21"/>
    <p:sldId id="408" r:id="rId22"/>
    <p:sldId id="396" r:id="rId23"/>
    <p:sldId id="397" r:id="rId24"/>
    <p:sldId id="412" r:id="rId25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38783" autoAdjust="0"/>
  </p:normalViewPr>
  <p:slideViewPr>
    <p:cSldViewPr>
      <p:cViewPr varScale="1">
        <p:scale>
          <a:sx n="30" d="100"/>
          <a:sy n="30" d="100"/>
        </p:scale>
        <p:origin x="179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1022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1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4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22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226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893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9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4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8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1017224" cy="1143000"/>
          </a:xfrm>
        </p:spPr>
        <p:txBody>
          <a:bodyPr/>
          <a:lstStyle/>
          <a:p>
            <a:r>
              <a:rPr lang="fr-FR" sz="3200" b="0" dirty="0">
                <a:solidFill>
                  <a:srgbClr val="000000"/>
                </a:solidFill>
              </a:rPr>
              <a:t>Dual </a:t>
            </a:r>
            <a:r>
              <a:rPr lang="fr-FR" sz="3200" b="0" dirty="0" err="1">
                <a:solidFill>
                  <a:srgbClr val="000000"/>
                </a:solidFill>
              </a:rPr>
              <a:t>Antithrombotic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Therapy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with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Dabigatran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after</a:t>
            </a:r>
            <a:r>
              <a:rPr lang="fr-FR" sz="3200" b="0" dirty="0">
                <a:solidFill>
                  <a:srgbClr val="000000"/>
                </a:solidFill>
              </a:rPr>
              <a:t> PCI </a:t>
            </a:r>
            <a:br>
              <a:rPr lang="fr-FR" sz="3200" b="0" dirty="0">
                <a:solidFill>
                  <a:srgbClr val="000000"/>
                </a:solidFill>
              </a:rPr>
            </a:br>
            <a:r>
              <a:rPr lang="fr-FR" sz="3200" b="0" dirty="0">
                <a:solidFill>
                  <a:srgbClr val="000000"/>
                </a:solidFill>
              </a:rPr>
              <a:t>in Atrial </a:t>
            </a:r>
            <a:r>
              <a:rPr lang="fr-FR" sz="3200" b="0" dirty="0" smtClean="0">
                <a:solidFill>
                  <a:srgbClr val="000000"/>
                </a:solidFill>
              </a:rPr>
              <a:t>Fibrillation</a:t>
            </a:r>
            <a:r>
              <a:rPr lang="fr-CA" sz="3200" b="0" dirty="0" smtClean="0">
                <a:solidFill>
                  <a:srgbClr val="000000"/>
                </a:solidFill>
              </a:rPr>
              <a:t> </a:t>
            </a:r>
            <a:endParaRPr lang="fr-CA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Cannon CP, Bhatt, DL, </a:t>
            </a:r>
            <a:r>
              <a:rPr lang="fr-CA" sz="2800" dirty="0" err="1" smtClean="0">
                <a:solidFill>
                  <a:srgbClr val="000000"/>
                </a:solidFill>
              </a:rPr>
              <a:t>Oldgren</a:t>
            </a:r>
            <a:r>
              <a:rPr lang="fr-CA" sz="2800" dirty="0" smtClean="0">
                <a:solidFill>
                  <a:srgbClr val="000000"/>
                </a:solidFill>
              </a:rPr>
              <a:t> J et </a:t>
            </a:r>
            <a:r>
              <a:rPr lang="fr-CA" sz="2800" dirty="0">
                <a:solidFill>
                  <a:srgbClr val="000000"/>
                </a:solidFill>
              </a:rPr>
              <a:t>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nb-NO" dirty="0"/>
              <a:t>N </a:t>
            </a:r>
            <a:r>
              <a:rPr lang="nb-NO" dirty="0" err="1"/>
              <a:t>Engl</a:t>
            </a:r>
            <a:r>
              <a:rPr lang="nb-NO" dirty="0"/>
              <a:t> J Med 2017;377:1513-24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B71AF8-3937-4CFD-B840-EFBEAE19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246474"/>
            <a:ext cx="9539155" cy="55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BF2288A-1561-43B6-A045-A13A0BF3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3" y="138051"/>
            <a:ext cx="10984573" cy="6654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433383-F429-4CD1-A6D9-262B72043186}"/>
              </a:ext>
            </a:extLst>
          </p:cNvPr>
          <p:cNvSpPr/>
          <p:nvPr/>
        </p:nvSpPr>
        <p:spPr>
          <a:xfrm>
            <a:off x="8098114" y="3822785"/>
            <a:ext cx="3294268" cy="1059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000000"/>
                </a:solidFill>
              </a:rPr>
              <a:t>Peu de patients &gt; 80 ans USA!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Donc 150 mg chez le patient âgé peu représenté</a:t>
            </a:r>
          </a:p>
        </p:txBody>
      </p:sp>
    </p:spTree>
    <p:extLst>
      <p:ext uri="{BB962C8B-B14F-4D97-AF65-F5344CB8AC3E}">
        <p14:creationId xmlns:p14="http://schemas.microsoft.com/office/powerpoint/2010/main" val="10952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640844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7D6F48-53E5-455C-8DA8-A4DA5D48A30E}"/>
              </a:ext>
            </a:extLst>
          </p:cNvPr>
          <p:cNvSpPr/>
          <p:nvPr/>
        </p:nvSpPr>
        <p:spPr>
          <a:xfrm>
            <a:off x="8544272" y="1812276"/>
            <a:ext cx="2753196" cy="3233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000000"/>
                </a:solidFill>
              </a:rPr>
              <a:t>Âge moyen = 71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Hommes 75%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Cha2ds2-vasc moyen = 3,5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AVC ancien &lt; 10%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SCA 50%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DES 82%! </a:t>
            </a:r>
          </a:p>
          <a:p>
            <a:pPr algn="ctr"/>
            <a:r>
              <a:rPr lang="fr-CA" sz="1600" dirty="0" err="1">
                <a:solidFill>
                  <a:srgbClr val="000000"/>
                </a:solidFill>
              </a:rPr>
              <a:t>Ticagrelor</a:t>
            </a:r>
            <a:r>
              <a:rPr lang="fr-CA" sz="1600" dirty="0">
                <a:solidFill>
                  <a:srgbClr val="000000"/>
                </a:solidFill>
              </a:rPr>
              <a:t> 12%</a:t>
            </a:r>
          </a:p>
          <a:p>
            <a:pPr algn="ctr"/>
            <a:endParaRPr lang="fr-CA" sz="1600" dirty="0">
              <a:solidFill>
                <a:srgbClr val="000000"/>
              </a:solidFill>
            </a:endParaRP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INR thérapeutique 64% du temps (comme PIONEER)</a:t>
            </a:r>
          </a:p>
          <a:p>
            <a:pPr algn="ctr"/>
            <a:r>
              <a:rPr lang="fr-CA" sz="1600" dirty="0">
                <a:solidFill>
                  <a:srgbClr val="000000"/>
                </a:solidFill>
              </a:rPr>
              <a:t>70% considéré très bon</a:t>
            </a:r>
          </a:p>
        </p:txBody>
      </p:sp>
    </p:spTree>
    <p:extLst>
      <p:ext uri="{BB962C8B-B14F-4D97-AF65-F5344CB8AC3E}">
        <p14:creationId xmlns:p14="http://schemas.microsoft.com/office/powerpoint/2010/main" val="112370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305" y="-2051508"/>
            <a:ext cx="4968552" cy="120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2047" y="-2257456"/>
            <a:ext cx="6683229" cy="114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070452" cy="2880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25" y="1556792"/>
            <a:ext cx="4084474" cy="29074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71" y="1556792"/>
            <a:ext cx="3759531" cy="3168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6934" y="2103264"/>
            <a:ext cx="18004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50" dirty="0" smtClean="0">
                <a:solidFill>
                  <a:srgbClr val="000000"/>
                </a:solidFill>
                <a:latin typeface="+mn-lt"/>
              </a:rPr>
              <a:t>p </a:t>
            </a:r>
            <a:r>
              <a:rPr lang="fr-CA" sz="1050" dirty="0">
                <a:solidFill>
                  <a:srgbClr val="000000"/>
                </a:solidFill>
                <a:latin typeface="+mn-lt"/>
              </a:rPr>
              <a:t>=</a:t>
            </a:r>
            <a:r>
              <a:rPr lang="fr-CA" sz="1050" dirty="0" smtClean="0">
                <a:solidFill>
                  <a:srgbClr val="000000"/>
                </a:solidFill>
                <a:latin typeface="+mn-lt"/>
              </a:rPr>
              <a:t> 0,002 pour supériorité! </a:t>
            </a:r>
            <a:endParaRPr lang="fr-CA"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0514" y="2132856"/>
            <a:ext cx="18694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50" dirty="0" smtClean="0">
                <a:solidFill>
                  <a:srgbClr val="000000"/>
                </a:solidFill>
                <a:latin typeface="+mn-lt"/>
              </a:rPr>
              <a:t>p &lt; 0,001 pour supériorité! </a:t>
            </a:r>
            <a:endParaRPr lang="fr-CA" sz="105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F674B8CB-B61F-40FB-84FD-A388E87857BF}"/>
              </a:ext>
            </a:extLst>
          </p:cNvPr>
          <p:cNvCxnSpPr>
            <a:cxnSpLocks/>
          </p:cNvCxnSpPr>
          <p:nvPr/>
        </p:nvCxnSpPr>
        <p:spPr>
          <a:xfrm flipV="1">
            <a:off x="1199456" y="2607444"/>
            <a:ext cx="0" cy="779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F674B8CB-B61F-40FB-84FD-A388E87857BF}"/>
              </a:ext>
            </a:extLst>
          </p:cNvPr>
          <p:cNvCxnSpPr>
            <a:cxnSpLocks/>
          </p:cNvCxnSpPr>
          <p:nvPr/>
        </p:nvCxnSpPr>
        <p:spPr>
          <a:xfrm flipV="1">
            <a:off x="1415480" y="2607443"/>
            <a:ext cx="0" cy="779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F674B8CB-B61F-40FB-84FD-A388E87857BF}"/>
              </a:ext>
            </a:extLst>
          </p:cNvPr>
          <p:cNvCxnSpPr>
            <a:cxnSpLocks/>
          </p:cNvCxnSpPr>
          <p:nvPr/>
        </p:nvCxnSpPr>
        <p:spPr>
          <a:xfrm flipV="1">
            <a:off x="5303912" y="2600884"/>
            <a:ext cx="0" cy="7855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F674B8CB-B61F-40FB-84FD-A388E87857BF}"/>
              </a:ext>
            </a:extLst>
          </p:cNvPr>
          <p:cNvCxnSpPr>
            <a:cxnSpLocks/>
          </p:cNvCxnSpPr>
          <p:nvPr/>
        </p:nvCxnSpPr>
        <p:spPr>
          <a:xfrm flipV="1">
            <a:off x="5519936" y="2600884"/>
            <a:ext cx="0" cy="779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0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E2B687B-4133-429F-B41B-BD16B163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476672"/>
            <a:ext cx="7531320" cy="60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81EB07E-79A0-4DED-87FB-C4C020BD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74943"/>
            <a:ext cx="8429600" cy="67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patients avec FA qui subissent une ICP, le risque de saignement chez ceux recevant </a:t>
            </a:r>
            <a:r>
              <a:rPr lang="fr-CA" dirty="0" err="1" smtClean="0">
                <a:solidFill>
                  <a:srgbClr val="000000"/>
                </a:solidFill>
              </a:rPr>
              <a:t>dabigatran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>
                <a:solidFill>
                  <a:srgbClr val="000000"/>
                </a:solidFill>
              </a:rPr>
              <a:t>+ inhibiteur du P2Y</a:t>
            </a:r>
            <a:r>
              <a:rPr lang="fr-CA" baseline="-25000" dirty="0">
                <a:solidFill>
                  <a:srgbClr val="000000"/>
                </a:solidFill>
              </a:rPr>
              <a:t>12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est plus faible que chez ceux recevant une triple thérapie avec </a:t>
            </a:r>
            <a:r>
              <a:rPr lang="fr-CA" dirty="0" err="1" smtClean="0">
                <a:solidFill>
                  <a:srgbClr val="000000"/>
                </a:solidFill>
              </a:rPr>
              <a:t>warfarine</a:t>
            </a:r>
            <a:r>
              <a:rPr lang="fr-CA" dirty="0" smtClean="0">
                <a:solidFill>
                  <a:srgbClr val="000000"/>
                </a:solidFill>
              </a:rPr>
              <a:t> + inhibiteur </a:t>
            </a:r>
            <a:r>
              <a:rPr lang="fr-CA" dirty="0">
                <a:solidFill>
                  <a:srgbClr val="000000"/>
                </a:solidFill>
              </a:rPr>
              <a:t>du P2Y</a:t>
            </a:r>
            <a:r>
              <a:rPr lang="fr-CA" baseline="-25000" dirty="0">
                <a:solidFill>
                  <a:srgbClr val="000000"/>
                </a:solidFill>
              </a:rPr>
              <a:t>12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+ AAS. Le risque d’événements thromboemboliques avec la double thérapie est non-inférieur qu’avec la triple thérapie.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Faiblesses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sujets en FA nécessitant une angioplastie coronarienne, est-ce qu’une double thérapie </a:t>
            </a:r>
            <a:r>
              <a:rPr lang="fr-CA" dirty="0" err="1">
                <a:solidFill>
                  <a:srgbClr val="000000"/>
                </a:solidFill>
              </a:rPr>
              <a:t>d</a:t>
            </a:r>
            <a:r>
              <a:rPr lang="fr-CA" dirty="0" err="1" smtClean="0">
                <a:solidFill>
                  <a:srgbClr val="000000"/>
                </a:solidFill>
              </a:rPr>
              <a:t>abigatran</a:t>
            </a:r>
            <a:r>
              <a:rPr lang="fr-CA" dirty="0" smtClean="0">
                <a:solidFill>
                  <a:srgbClr val="000000"/>
                </a:solidFill>
              </a:rPr>
              <a:t> (</a:t>
            </a:r>
            <a:r>
              <a:rPr lang="fr-CA" dirty="0" err="1" smtClean="0">
                <a:solidFill>
                  <a:srgbClr val="000000"/>
                </a:solidFill>
              </a:rPr>
              <a:t>Pradaxa</a:t>
            </a:r>
            <a:r>
              <a:rPr lang="fr-CA" dirty="0" smtClean="0">
                <a:solidFill>
                  <a:srgbClr val="000000"/>
                </a:solidFill>
              </a:rPr>
              <a:t>) + inhibiteur du P2Y</a:t>
            </a:r>
            <a:r>
              <a:rPr lang="fr-CA" baseline="-25000" dirty="0" smtClean="0">
                <a:solidFill>
                  <a:srgbClr val="000000"/>
                </a:solidFill>
              </a:rPr>
              <a:t>12</a:t>
            </a:r>
            <a:r>
              <a:rPr lang="fr-CA" dirty="0" smtClean="0">
                <a:solidFill>
                  <a:srgbClr val="000000"/>
                </a:solidFill>
              </a:rPr>
              <a:t> est aussi efficace et sécuritaire qu’une thérapie triple </a:t>
            </a:r>
            <a:r>
              <a:rPr lang="fr-CA" dirty="0" err="1" smtClean="0">
                <a:solidFill>
                  <a:srgbClr val="000000"/>
                </a:solidFill>
              </a:rPr>
              <a:t>warfarine</a:t>
            </a:r>
            <a:r>
              <a:rPr lang="fr-CA" dirty="0" smtClean="0">
                <a:solidFill>
                  <a:srgbClr val="000000"/>
                </a:solidFill>
              </a:rPr>
              <a:t> + AAS </a:t>
            </a:r>
            <a:r>
              <a:rPr lang="fr-CA" dirty="0">
                <a:solidFill>
                  <a:srgbClr val="000000"/>
                </a:solidFill>
              </a:rPr>
              <a:t>+ inhibiteur du P2Y</a:t>
            </a:r>
            <a:r>
              <a:rPr lang="fr-CA" baseline="-25000" dirty="0">
                <a:solidFill>
                  <a:srgbClr val="000000"/>
                </a:solidFill>
              </a:rPr>
              <a:t>12 </a:t>
            </a:r>
            <a:r>
              <a:rPr lang="fr-CA" dirty="0" smtClean="0">
                <a:solidFill>
                  <a:srgbClr val="000000"/>
                </a:solidFill>
              </a:rPr>
              <a:t>?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1184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2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du 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 err="1">
                <a:solidFill>
                  <a:srgbClr val="000000"/>
                </a:solidFill>
              </a:rPr>
              <a:t>Lindholt</a:t>
            </a:r>
            <a:r>
              <a:rPr lang="en-CA" sz="2000" dirty="0">
                <a:solidFill>
                  <a:srgbClr val="000000"/>
                </a:solidFill>
              </a:rPr>
              <a:t> JS, </a:t>
            </a:r>
            <a:r>
              <a:rPr lang="en-CA" sz="2000" dirty="0" err="1">
                <a:solidFill>
                  <a:srgbClr val="000000"/>
                </a:solidFill>
              </a:rPr>
              <a:t>Søgaard</a:t>
            </a:r>
            <a:r>
              <a:rPr lang="en-CA" sz="2000" dirty="0">
                <a:solidFill>
                  <a:srgbClr val="000000"/>
                </a:solidFill>
              </a:rPr>
              <a:t> R. Population screening and intervention for vascular disease in Danish men (VIVA): a randomised controlled trial. The Lancet. </a:t>
            </a:r>
            <a:r>
              <a:rPr lang="en-CA" sz="2000" dirty="0" smtClean="0">
                <a:solidFill>
                  <a:srgbClr val="000000"/>
                </a:solidFill>
              </a:rPr>
              <a:t>2017;390:2256-65</a:t>
            </a:r>
            <a:r>
              <a:rPr lang="en-CA" sz="2000" dirty="0">
                <a:solidFill>
                  <a:srgbClr val="000000"/>
                </a:solidFill>
              </a:rPr>
              <a:t>. </a:t>
            </a:r>
            <a:endParaRPr lang="en-CA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</a:rPr>
              <a:t>Goldstone </a:t>
            </a:r>
            <a:r>
              <a:rPr lang="en-CA" sz="2000" dirty="0">
                <a:solidFill>
                  <a:srgbClr val="000000"/>
                </a:solidFill>
              </a:rPr>
              <a:t>AB, Chiu P, </a:t>
            </a:r>
            <a:r>
              <a:rPr lang="en-CA" sz="2000" dirty="0" err="1">
                <a:solidFill>
                  <a:srgbClr val="000000"/>
                </a:solidFill>
              </a:rPr>
              <a:t>Baiocchi</a:t>
            </a:r>
            <a:r>
              <a:rPr lang="en-CA" sz="2000" dirty="0">
                <a:solidFill>
                  <a:srgbClr val="000000"/>
                </a:solidFill>
              </a:rPr>
              <a:t> M, Lingala B, Patrick WL, Fischbein MP, et al. </a:t>
            </a:r>
            <a:r>
              <a:rPr lang="en-US" sz="2000" dirty="0">
                <a:solidFill>
                  <a:srgbClr val="000000"/>
                </a:solidFill>
              </a:rPr>
              <a:t>Mechanical or Biologic Prostheses for Aortic-Valve and Mitral-Valve Replacement.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</a:t>
            </a:r>
            <a:r>
              <a:rPr lang="en-US" sz="2000" dirty="0" smtClean="0">
                <a:solidFill>
                  <a:srgbClr val="000000"/>
                </a:solidFill>
              </a:rPr>
              <a:t>2017;377:1847-57</a:t>
            </a:r>
            <a:r>
              <a:rPr lang="en-US" sz="2000" dirty="0">
                <a:solidFill>
                  <a:srgbClr val="000000"/>
                </a:solidFill>
              </a:rPr>
              <a:t>. 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</a:rPr>
              <a:t>Miller </a:t>
            </a:r>
            <a:r>
              <a:rPr lang="en-CA" sz="2000" dirty="0">
                <a:solidFill>
                  <a:srgbClr val="000000"/>
                </a:solidFill>
              </a:rPr>
              <a:t>V, </a:t>
            </a:r>
            <a:r>
              <a:rPr lang="en-CA" sz="2000" dirty="0" err="1">
                <a:solidFill>
                  <a:srgbClr val="000000"/>
                </a:solidFill>
              </a:rPr>
              <a:t>Mente</a:t>
            </a:r>
            <a:r>
              <a:rPr lang="en-CA" sz="2000" dirty="0">
                <a:solidFill>
                  <a:srgbClr val="000000"/>
                </a:solidFill>
              </a:rPr>
              <a:t> A, </a:t>
            </a:r>
            <a:r>
              <a:rPr lang="en-CA" sz="2000" dirty="0" err="1">
                <a:solidFill>
                  <a:srgbClr val="000000"/>
                </a:solidFill>
              </a:rPr>
              <a:t>Dehghan</a:t>
            </a:r>
            <a:r>
              <a:rPr lang="en-CA" sz="2000" dirty="0">
                <a:solidFill>
                  <a:srgbClr val="000000"/>
                </a:solidFill>
              </a:rPr>
              <a:t> M, </a:t>
            </a:r>
            <a:r>
              <a:rPr lang="en-CA" sz="2000" dirty="0" err="1">
                <a:solidFill>
                  <a:srgbClr val="000000"/>
                </a:solidFill>
              </a:rPr>
              <a:t>Rangarajan</a:t>
            </a:r>
            <a:r>
              <a:rPr lang="en-CA" sz="2000" dirty="0">
                <a:solidFill>
                  <a:srgbClr val="000000"/>
                </a:solidFill>
              </a:rPr>
              <a:t> S, Zhang X, </a:t>
            </a:r>
            <a:r>
              <a:rPr lang="en-CA" sz="2000" dirty="0" err="1">
                <a:solidFill>
                  <a:srgbClr val="000000"/>
                </a:solidFill>
              </a:rPr>
              <a:t>Swaminathan</a:t>
            </a:r>
            <a:r>
              <a:rPr lang="en-CA" sz="2000" dirty="0">
                <a:solidFill>
                  <a:srgbClr val="000000"/>
                </a:solidFill>
              </a:rPr>
              <a:t> S, et al. Prospective Urban Rural Epidemiology (PURE) study investigators. Fruit, vegetable, and legume intake, and cardiovascular disease and deaths in 18 countries (PURE): a prospective cohort study.  Lancet. 2017 Nov </a:t>
            </a:r>
            <a:r>
              <a:rPr lang="en-CA" sz="2000" dirty="0" smtClean="0">
                <a:solidFill>
                  <a:srgbClr val="000000"/>
                </a:solidFill>
              </a:rPr>
              <a:t>4;390:2037-2049</a:t>
            </a:r>
            <a:r>
              <a:rPr lang="en-CA" sz="2000" dirty="0">
                <a:solidFill>
                  <a:srgbClr val="000000"/>
                </a:solidFill>
              </a:rPr>
              <a:t>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 err="1" smtClean="0">
                <a:solidFill>
                  <a:srgbClr val="000000"/>
                </a:solidFill>
              </a:rPr>
              <a:t>Dehghan</a:t>
            </a:r>
            <a:r>
              <a:rPr lang="en-CA" sz="2000" dirty="0" smtClean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</a:rPr>
              <a:t>M, </a:t>
            </a:r>
            <a:r>
              <a:rPr lang="en-CA" sz="2000" dirty="0" err="1">
                <a:solidFill>
                  <a:srgbClr val="000000"/>
                </a:solidFill>
              </a:rPr>
              <a:t>Mente</a:t>
            </a:r>
            <a:r>
              <a:rPr lang="en-CA" sz="2000" dirty="0">
                <a:solidFill>
                  <a:srgbClr val="000000"/>
                </a:solidFill>
              </a:rPr>
              <a:t> A, Zhang X, </a:t>
            </a:r>
            <a:r>
              <a:rPr lang="en-CA" sz="2000" dirty="0" err="1">
                <a:solidFill>
                  <a:srgbClr val="000000"/>
                </a:solidFill>
              </a:rPr>
              <a:t>Swaminathan</a:t>
            </a:r>
            <a:r>
              <a:rPr lang="en-CA" sz="2000" dirty="0">
                <a:solidFill>
                  <a:srgbClr val="000000"/>
                </a:solidFill>
              </a:rPr>
              <a:t> S, Li W, Mohan V, et al. Prospective Urban Rural Epidemiology (PURE) study investigators. Associations of fats and carbohydrate intake with cardiovascular disease and mortality in 18 countries from five continents (PURE): a prospective cohort study. Lancet. 2017 Nov </a:t>
            </a:r>
            <a:r>
              <a:rPr lang="en-CA" sz="2000" dirty="0" smtClean="0">
                <a:solidFill>
                  <a:srgbClr val="000000"/>
                </a:solidFill>
              </a:rPr>
              <a:t>4;390:2050-2062</a:t>
            </a:r>
            <a:r>
              <a:rPr lang="en-CA" sz="2000" dirty="0">
                <a:solidFill>
                  <a:srgbClr val="000000"/>
                </a:solidFill>
              </a:rPr>
              <a:t>. 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Poole R, Kennedy OJ, Roderick P, </a:t>
            </a:r>
            <a:r>
              <a:rPr lang="en-CA" sz="2000" dirty="0" err="1">
                <a:solidFill>
                  <a:srgbClr val="000000"/>
                </a:solidFill>
              </a:rPr>
              <a:t>Fallowfield</a:t>
            </a:r>
            <a:r>
              <a:rPr lang="en-CA" sz="2000" dirty="0">
                <a:solidFill>
                  <a:srgbClr val="000000"/>
                </a:solidFill>
              </a:rPr>
              <a:t> JA, Hayes PC, Parkes J. Coffee consumption and health: umbrella review of meta-analyses of multiple health outcomes. </a:t>
            </a:r>
            <a:r>
              <a:rPr lang="en-US" sz="2000" dirty="0">
                <a:solidFill>
                  <a:srgbClr val="000000"/>
                </a:solidFill>
              </a:rPr>
              <a:t>BMJ. 2017;359:j5024.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Guides de pratique du 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00"/>
                </a:solidFill>
              </a:rPr>
              <a:t>Ezekowitz</a:t>
            </a:r>
            <a:r>
              <a:rPr lang="fr-FR" dirty="0">
                <a:solidFill>
                  <a:srgbClr val="000000"/>
                </a:solidFill>
              </a:rPr>
              <a:t> JA, </a:t>
            </a:r>
            <a:r>
              <a:rPr lang="fr-FR" dirty="0" err="1">
                <a:solidFill>
                  <a:srgbClr val="000000"/>
                </a:solidFill>
              </a:rPr>
              <a:t>O'Meara</a:t>
            </a:r>
            <a:r>
              <a:rPr lang="fr-FR" dirty="0">
                <a:solidFill>
                  <a:srgbClr val="000000"/>
                </a:solidFill>
              </a:rPr>
              <a:t> E, McDonald MA, </a:t>
            </a:r>
            <a:r>
              <a:rPr lang="fr-FR" dirty="0" err="1">
                <a:solidFill>
                  <a:srgbClr val="000000"/>
                </a:solidFill>
              </a:rPr>
              <a:t>Abrams</a:t>
            </a:r>
            <a:r>
              <a:rPr lang="fr-FR" dirty="0">
                <a:solidFill>
                  <a:srgbClr val="000000"/>
                </a:solidFill>
              </a:rPr>
              <a:t> H, Chan M, Ducharme A, et al. 2017 </a:t>
            </a:r>
            <a:r>
              <a:rPr lang="fr-FR" dirty="0" err="1">
                <a:solidFill>
                  <a:srgbClr val="000000"/>
                </a:solidFill>
              </a:rPr>
              <a:t>Comprehensive</a:t>
            </a:r>
            <a:r>
              <a:rPr lang="fr-FR" dirty="0">
                <a:solidFill>
                  <a:srgbClr val="000000"/>
                </a:solidFill>
              </a:rPr>
              <a:t> Update of the Canadian </a:t>
            </a:r>
            <a:r>
              <a:rPr lang="fr-FR" dirty="0" err="1">
                <a:solidFill>
                  <a:srgbClr val="000000"/>
                </a:solidFill>
              </a:rPr>
              <a:t>Cardiovascular</a:t>
            </a:r>
            <a:r>
              <a:rPr lang="fr-FR" dirty="0">
                <a:solidFill>
                  <a:srgbClr val="000000"/>
                </a:solidFill>
              </a:rPr>
              <a:t> Society Guidelines for the Management of </a:t>
            </a:r>
            <a:r>
              <a:rPr lang="fr-FR" dirty="0" err="1">
                <a:solidFill>
                  <a:srgbClr val="000000"/>
                </a:solidFill>
              </a:rPr>
              <a:t>Heart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Failure</a:t>
            </a:r>
            <a:r>
              <a:rPr lang="fr-FR" dirty="0">
                <a:solidFill>
                  <a:srgbClr val="000000"/>
                </a:solidFill>
              </a:rPr>
              <a:t>. Can J </a:t>
            </a:r>
            <a:r>
              <a:rPr lang="fr-FR" dirty="0" err="1">
                <a:solidFill>
                  <a:srgbClr val="000000"/>
                </a:solidFill>
              </a:rPr>
              <a:t>Cardiol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FR" dirty="0" smtClean="0">
                <a:solidFill>
                  <a:srgbClr val="000000"/>
                </a:solidFill>
              </a:rPr>
              <a:t>2017;33:1342-433.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F824688-FED7-40D8-A700-229565A2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50"/>
            <a:ext cx="12192000" cy="67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0000"/>
                </a:solidFill>
              </a:rPr>
              <a:t>Environ 5 à 8% des patients qui reçoivent </a:t>
            </a:r>
            <a:r>
              <a:rPr lang="fr-CA" sz="2200" dirty="0" smtClean="0">
                <a:solidFill>
                  <a:srgbClr val="000000"/>
                </a:solidFill>
              </a:rPr>
              <a:t>une </a:t>
            </a:r>
            <a:r>
              <a:rPr lang="fr-CA" sz="2200" dirty="0" err="1" smtClean="0">
                <a:solidFill>
                  <a:srgbClr val="000000"/>
                </a:solidFill>
              </a:rPr>
              <a:t>endoprothèse</a:t>
            </a:r>
            <a:r>
              <a:rPr lang="fr-CA" sz="2200" dirty="0" smtClean="0">
                <a:solidFill>
                  <a:srgbClr val="000000"/>
                </a:solidFill>
              </a:rPr>
              <a:t> coronarienne souffrent </a:t>
            </a:r>
            <a:r>
              <a:rPr lang="fr-CA" sz="2200" dirty="0">
                <a:solidFill>
                  <a:srgbClr val="000000"/>
                </a:solidFill>
              </a:rPr>
              <a:t>de FA.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0000"/>
                </a:solidFill>
              </a:rPr>
              <a:t>Il est connu que la DAPT (ASA + </a:t>
            </a:r>
            <a:r>
              <a:rPr lang="fr-CA" sz="2200" dirty="0" err="1">
                <a:solidFill>
                  <a:srgbClr val="000000"/>
                </a:solidFill>
              </a:rPr>
              <a:t>Ticlodipine</a:t>
            </a:r>
            <a:r>
              <a:rPr lang="fr-CA" sz="2200" dirty="0">
                <a:solidFill>
                  <a:srgbClr val="000000"/>
                </a:solidFill>
              </a:rPr>
              <a:t>) est supérieure à l’anticoagulation orale pour prévenir la thrombose </a:t>
            </a:r>
            <a:r>
              <a:rPr lang="fr-CA" sz="2200" dirty="0" smtClean="0">
                <a:solidFill>
                  <a:srgbClr val="000000"/>
                </a:solidFill>
              </a:rPr>
              <a:t>d’</a:t>
            </a:r>
            <a:r>
              <a:rPr lang="fr-CA" sz="2200" dirty="0" err="1" smtClean="0">
                <a:solidFill>
                  <a:srgbClr val="000000"/>
                </a:solidFill>
              </a:rPr>
              <a:t>endoprothèse</a:t>
            </a:r>
            <a:r>
              <a:rPr lang="fr-CA" sz="22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0000"/>
                </a:solidFill>
              </a:rPr>
              <a:t>Par </a:t>
            </a:r>
            <a:r>
              <a:rPr lang="fr-CA" sz="2200" dirty="0">
                <a:solidFill>
                  <a:srgbClr val="000000"/>
                </a:solidFill>
              </a:rPr>
              <a:t>contre, il est aussi bien connu que l’anticoagulation est supérieure à la DAPT pour prévenir les AVC ischémiques en FA (ACTIVE, Lancet, 2006</a:t>
            </a:r>
            <a:r>
              <a:rPr lang="fr-CA" sz="2200" dirty="0" smtClean="0">
                <a:solidFill>
                  <a:srgbClr val="000000"/>
                </a:solidFill>
              </a:rPr>
              <a:t>).</a:t>
            </a:r>
            <a:endParaRPr lang="fr-CA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0000"/>
                </a:solidFill>
              </a:rPr>
              <a:t>Le </a:t>
            </a:r>
            <a:r>
              <a:rPr lang="fr-CA" sz="2200" dirty="0" err="1">
                <a:solidFill>
                  <a:srgbClr val="000000"/>
                </a:solidFill>
              </a:rPr>
              <a:t>dabigatran</a:t>
            </a:r>
            <a:r>
              <a:rPr lang="fr-CA" sz="2200" dirty="0">
                <a:solidFill>
                  <a:srgbClr val="000000"/>
                </a:solidFill>
              </a:rPr>
              <a:t> est également étudié </a:t>
            </a:r>
            <a:r>
              <a:rPr lang="fr-CA" sz="2200" dirty="0" smtClean="0">
                <a:solidFill>
                  <a:srgbClr val="000000"/>
                </a:solidFill>
              </a:rPr>
              <a:t>en FA et est supérieur </a:t>
            </a:r>
            <a:r>
              <a:rPr lang="fr-CA" sz="2200" dirty="0">
                <a:solidFill>
                  <a:srgbClr val="000000"/>
                </a:solidFill>
              </a:rPr>
              <a:t>au </a:t>
            </a:r>
            <a:r>
              <a:rPr lang="fr-CA" sz="2200" dirty="0" err="1" smtClean="0">
                <a:solidFill>
                  <a:srgbClr val="000000"/>
                </a:solidFill>
              </a:rPr>
              <a:t>Coumadin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>
                <a:solidFill>
                  <a:srgbClr val="000000"/>
                </a:solidFill>
              </a:rPr>
              <a:t>(RELY 2009</a:t>
            </a:r>
            <a:r>
              <a:rPr lang="fr-CA" sz="2200" dirty="0" smtClean="0">
                <a:solidFill>
                  <a:srgbClr val="000000"/>
                </a:solidFill>
              </a:rPr>
              <a:t>).</a:t>
            </a:r>
            <a:endParaRPr lang="fr-CA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0000"/>
                </a:solidFill>
              </a:rPr>
              <a:t>La triple thérapie (DAPT + ATC) est utilisée pour maximiser les bénéfices, mais provoque 4 à 12% de saignement majeur par an (ad 40% selon la définition utilisée</a:t>
            </a:r>
            <a:r>
              <a:rPr lang="fr-CA" sz="22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0000"/>
                </a:solidFill>
              </a:rPr>
              <a:t>Aucune </a:t>
            </a:r>
            <a:r>
              <a:rPr lang="fr-CA" sz="2200" dirty="0">
                <a:solidFill>
                  <a:srgbClr val="000000"/>
                </a:solidFill>
              </a:rPr>
              <a:t>stratégie n’est formellement basée sur </a:t>
            </a:r>
            <a:r>
              <a:rPr lang="fr-CA" sz="2200" dirty="0" smtClean="0">
                <a:solidFill>
                  <a:srgbClr val="000000"/>
                </a:solidFill>
              </a:rPr>
              <a:t>des </a:t>
            </a:r>
            <a:r>
              <a:rPr lang="fr-CA" sz="2200" dirty="0">
                <a:solidFill>
                  <a:srgbClr val="000000"/>
                </a:solidFill>
              </a:rPr>
              <a:t>évidences de qualité, mais plutôt sur une  déduction d’études non-comparables… c’est-à-dire additionner les bénéfices en FA + </a:t>
            </a:r>
            <a:r>
              <a:rPr lang="fr-CA" sz="2200" dirty="0" smtClean="0">
                <a:solidFill>
                  <a:srgbClr val="000000"/>
                </a:solidFill>
              </a:rPr>
              <a:t>SCA.</a:t>
            </a:r>
            <a:endParaRPr lang="fr-CA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0000"/>
                </a:solidFill>
              </a:rPr>
              <a:t>But : Équilibrer le risque entre </a:t>
            </a:r>
            <a:r>
              <a:rPr lang="fr-CA" sz="2200" dirty="0" smtClean="0">
                <a:solidFill>
                  <a:srgbClr val="000000"/>
                </a:solidFill>
              </a:rPr>
              <a:t>IM-AVC-Thrombose </a:t>
            </a:r>
            <a:r>
              <a:rPr lang="fr-CA" sz="2200" dirty="0">
                <a:solidFill>
                  <a:srgbClr val="000000"/>
                </a:solidFill>
              </a:rPr>
              <a:t>de </a:t>
            </a:r>
            <a:r>
              <a:rPr lang="fr-CA" sz="2200" dirty="0" err="1">
                <a:solidFill>
                  <a:srgbClr val="000000"/>
                </a:solidFill>
              </a:rPr>
              <a:t>stent</a:t>
            </a:r>
            <a:r>
              <a:rPr lang="fr-CA" sz="2200" dirty="0">
                <a:solidFill>
                  <a:srgbClr val="000000"/>
                </a:solidFill>
              </a:rPr>
              <a:t>-Mortalité </a:t>
            </a:r>
            <a:r>
              <a:rPr lang="fr-CA" sz="2200" dirty="0" smtClean="0">
                <a:solidFill>
                  <a:srgbClr val="000000"/>
                </a:solidFill>
              </a:rPr>
              <a:t>CV-Saignement.</a:t>
            </a:r>
            <a:endParaRPr lang="fr-CA" sz="22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0000"/>
                </a:solidFill>
              </a:rPr>
              <a:t>Études WOEST, ISAR-TRIPLE,  PIONEER </a:t>
            </a:r>
            <a:r>
              <a:rPr lang="mr-IN" sz="2200" dirty="0" smtClean="0">
                <a:solidFill>
                  <a:srgbClr val="000000"/>
                </a:solidFill>
              </a:rPr>
              <a:t>…</a:t>
            </a:r>
            <a:endParaRPr lang="fr-CA" sz="22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0000"/>
                </a:solidFill>
              </a:rPr>
              <a:t>Lignes directrices actuelles : voir CCS mise à jour 2016, et autres (ESC 2017, ACC 2016, ACCP 2012, </a:t>
            </a:r>
            <a:r>
              <a:rPr lang="fr-CA" sz="2200" dirty="0" err="1" smtClean="0">
                <a:solidFill>
                  <a:srgbClr val="000000"/>
                </a:solidFill>
              </a:rPr>
              <a:t>Thrombosis</a:t>
            </a:r>
            <a:r>
              <a:rPr lang="fr-CA" sz="2200" dirty="0" smtClean="0">
                <a:solidFill>
                  <a:srgbClr val="000000"/>
                </a:solidFill>
              </a:rPr>
              <a:t> Canada </a:t>
            </a:r>
            <a:r>
              <a:rPr lang="mr-IN" sz="2200" dirty="0" smtClean="0">
                <a:solidFill>
                  <a:srgbClr val="000000"/>
                </a:solidFill>
              </a:rPr>
              <a:t>…</a:t>
            </a:r>
            <a:r>
              <a:rPr lang="fr-CA" sz="22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0000"/>
                </a:solidFill>
              </a:rPr>
              <a:t>Question pertinente surtout pour les cardiologues </a:t>
            </a:r>
            <a:r>
              <a:rPr lang="fr-CA" sz="2200" dirty="0" err="1" smtClean="0">
                <a:solidFill>
                  <a:srgbClr val="000000"/>
                </a:solidFill>
              </a:rPr>
              <a:t>hémodynamiciens</a:t>
            </a:r>
            <a:r>
              <a:rPr lang="fr-CA" sz="2200" dirty="0" smtClean="0">
                <a:solidFill>
                  <a:srgbClr val="000000"/>
                </a:solidFill>
              </a:rPr>
              <a:t>, mais aussi pour internistes ou omni qui font des soins cardio et qui peuvent participer </a:t>
            </a:r>
            <a:r>
              <a:rPr lang="fr-CA" sz="2400" dirty="0">
                <a:solidFill>
                  <a:srgbClr val="000000"/>
                </a:solidFill>
              </a:rPr>
              <a:t>en </a:t>
            </a:r>
            <a:r>
              <a:rPr lang="fr-CA" sz="2400" dirty="0" smtClean="0">
                <a:solidFill>
                  <a:srgbClr val="000000"/>
                </a:solidFill>
              </a:rPr>
              <a:t>particulier </a:t>
            </a:r>
            <a:r>
              <a:rPr lang="fr-CA" sz="2200" dirty="0" smtClean="0">
                <a:solidFill>
                  <a:srgbClr val="000000"/>
                </a:solidFill>
              </a:rPr>
              <a:t>à l’évaluation du risque de saignement des pts subissant une intervention coronarienne percutanée (ou ICP), d’où la raison pour laquelle nous avons choisi de vous présenter cette étude.</a:t>
            </a:r>
            <a:endParaRPr lang="fr-CA" sz="22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8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1B46988-3F26-4646-966C-B970AAA92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0" t="14420" r="25171" b="11111"/>
          <a:stretch/>
        </p:blipFill>
        <p:spPr>
          <a:xfrm>
            <a:off x="6535455" y="1556792"/>
            <a:ext cx="5681495" cy="43660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6D7F65C-1CE0-4121-8466-6D87A9399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12349"/>
            <a:ext cx="6240917" cy="42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95EB107-8C60-475A-BB50-2E19FC05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0"/>
            <a:ext cx="6893904" cy="6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11582400" cy="1143000"/>
          </a:xfrm>
        </p:spPr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</a:t>
            </a:r>
            <a:r>
              <a:rPr lang="fr-CA" dirty="0" smtClean="0">
                <a:solidFill>
                  <a:srgbClr val="000000"/>
                </a:solidFill>
              </a:rPr>
              <a:t>clinique randomisé (ouverte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fr-CA" dirty="0" smtClean="0">
                <a:solidFill>
                  <a:srgbClr val="000000"/>
                </a:solidFill>
              </a:rPr>
              <a:t> « PROBE », non infériorité).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</a:t>
            </a:r>
            <a:r>
              <a:rPr lang="fr-CA" dirty="0" smtClean="0">
                <a:solidFill>
                  <a:srgbClr val="000000"/>
                </a:solidFill>
              </a:rPr>
              <a:t>: 2755 adultes avec FA non valvulaire et ICP pour SCA ou MCAS stable.</a:t>
            </a:r>
          </a:p>
          <a:p>
            <a:pPr lvl="1">
              <a:buNone/>
            </a:pPr>
            <a:r>
              <a:rPr lang="fr-CA" dirty="0" smtClean="0">
                <a:solidFill>
                  <a:srgbClr val="000000"/>
                </a:solidFill>
              </a:rPr>
              <a:t>Exclusion : valve mécanique ou </a:t>
            </a:r>
            <a:r>
              <a:rPr lang="fr-CA" dirty="0" err="1" smtClean="0">
                <a:solidFill>
                  <a:srgbClr val="000000"/>
                </a:solidFill>
              </a:rPr>
              <a:t>bioprothèse</a:t>
            </a:r>
            <a:r>
              <a:rPr lang="fr-CA" dirty="0" smtClean="0">
                <a:solidFill>
                  <a:srgbClr val="000000"/>
                </a:solidFill>
              </a:rPr>
              <a:t>, </a:t>
            </a:r>
            <a:r>
              <a:rPr lang="fr-CA" dirty="0" err="1" smtClean="0">
                <a:solidFill>
                  <a:srgbClr val="000000"/>
                </a:solidFill>
              </a:rPr>
              <a:t>ClCr</a:t>
            </a:r>
            <a:r>
              <a:rPr lang="fr-CA" dirty="0" smtClean="0">
                <a:solidFill>
                  <a:srgbClr val="000000"/>
                </a:solidFill>
              </a:rPr>
              <a:t> &lt; 30, FR majeurs de saignements, maladie </a:t>
            </a:r>
            <a:r>
              <a:rPr lang="fr-CA" dirty="0">
                <a:solidFill>
                  <a:srgbClr val="000000"/>
                </a:solidFill>
              </a:rPr>
              <a:t>hépatique </a:t>
            </a:r>
            <a:r>
              <a:rPr lang="fr-CA" dirty="0" smtClean="0">
                <a:solidFill>
                  <a:srgbClr val="000000"/>
                </a:solidFill>
              </a:rPr>
              <a:t>active, interaction médicamenteuse, ATCD </a:t>
            </a:r>
            <a:r>
              <a:rPr lang="fr-CA" dirty="0">
                <a:solidFill>
                  <a:srgbClr val="000000"/>
                </a:solidFill>
              </a:rPr>
              <a:t>AVC ou ICT &lt; 1 </a:t>
            </a:r>
            <a:r>
              <a:rPr lang="fr-CA" dirty="0" smtClean="0">
                <a:solidFill>
                  <a:srgbClr val="000000"/>
                </a:solidFill>
              </a:rPr>
              <a:t>mois, anémie </a:t>
            </a:r>
            <a:r>
              <a:rPr lang="fr-CA" dirty="0">
                <a:solidFill>
                  <a:srgbClr val="000000"/>
                </a:solidFill>
              </a:rPr>
              <a:t>ou </a:t>
            </a:r>
            <a:r>
              <a:rPr lang="fr-CA" dirty="0" smtClean="0">
                <a:solidFill>
                  <a:srgbClr val="000000"/>
                </a:solidFill>
              </a:rPr>
              <a:t>thrombopénie, etc. Voir annexe !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Intervention : </a:t>
            </a:r>
            <a:endParaRPr lang="fr-CA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fr-CA" dirty="0" smtClean="0">
                <a:solidFill>
                  <a:srgbClr val="000000"/>
                </a:solidFill>
              </a:rPr>
              <a:t>Groupe 1 : </a:t>
            </a:r>
            <a:r>
              <a:rPr lang="fr-CA" dirty="0" err="1" smtClean="0">
                <a:solidFill>
                  <a:srgbClr val="000000"/>
                </a:solidFill>
              </a:rPr>
              <a:t>Dabi</a:t>
            </a:r>
            <a:r>
              <a:rPr lang="fr-CA" dirty="0" smtClean="0">
                <a:solidFill>
                  <a:srgbClr val="000000"/>
                </a:solidFill>
              </a:rPr>
              <a:t> 110 mg BID et </a:t>
            </a:r>
            <a:r>
              <a:rPr lang="fr-CA" dirty="0">
                <a:solidFill>
                  <a:srgbClr val="000000"/>
                </a:solidFill>
              </a:rPr>
              <a:t>inhibiteur P2y</a:t>
            </a:r>
            <a:r>
              <a:rPr lang="fr-CA" baseline="-25000" dirty="0">
                <a:solidFill>
                  <a:srgbClr val="000000"/>
                </a:solidFill>
              </a:rPr>
              <a:t>12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pour </a:t>
            </a:r>
            <a:r>
              <a:rPr lang="fr-CA" dirty="0">
                <a:solidFill>
                  <a:srgbClr val="000000"/>
                </a:solidFill>
              </a:rPr>
              <a:t>12 </a:t>
            </a:r>
            <a:r>
              <a:rPr lang="fr-CA" dirty="0" smtClean="0">
                <a:solidFill>
                  <a:srgbClr val="000000"/>
                </a:solidFill>
              </a:rPr>
              <a:t>mois.</a:t>
            </a:r>
            <a:endParaRPr lang="fr-CA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fr-CA" dirty="0">
                <a:solidFill>
                  <a:srgbClr val="000000"/>
                </a:solidFill>
              </a:rPr>
              <a:t>Groupe 2</a:t>
            </a:r>
            <a:r>
              <a:rPr lang="fr-CA" dirty="0" smtClean="0">
                <a:solidFill>
                  <a:srgbClr val="000000"/>
                </a:solidFill>
              </a:rPr>
              <a:t> : </a:t>
            </a:r>
            <a:r>
              <a:rPr lang="fr-CA" dirty="0" err="1" smtClean="0">
                <a:solidFill>
                  <a:srgbClr val="000000"/>
                </a:solidFill>
              </a:rPr>
              <a:t>Dabi</a:t>
            </a:r>
            <a:r>
              <a:rPr lang="fr-CA" dirty="0" smtClean="0">
                <a:solidFill>
                  <a:srgbClr val="000000"/>
                </a:solidFill>
              </a:rPr>
              <a:t> 150 mg BID et </a:t>
            </a:r>
            <a:r>
              <a:rPr lang="fr-CA" dirty="0">
                <a:solidFill>
                  <a:srgbClr val="000000"/>
                </a:solidFill>
              </a:rPr>
              <a:t>inhibiteur P2y</a:t>
            </a:r>
            <a:r>
              <a:rPr lang="fr-CA" baseline="-25000" dirty="0">
                <a:solidFill>
                  <a:srgbClr val="000000"/>
                </a:solidFill>
              </a:rPr>
              <a:t>12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pour </a:t>
            </a:r>
            <a:r>
              <a:rPr lang="fr-CA" dirty="0">
                <a:solidFill>
                  <a:srgbClr val="000000"/>
                </a:solidFill>
              </a:rPr>
              <a:t>12 </a:t>
            </a:r>
            <a:r>
              <a:rPr lang="fr-CA" dirty="0" smtClean="0">
                <a:solidFill>
                  <a:srgbClr val="000000"/>
                </a:solidFill>
              </a:rPr>
              <a:t>mois.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Contrôle </a:t>
            </a:r>
            <a:r>
              <a:rPr lang="fr-CA" sz="2800" dirty="0" smtClean="0">
                <a:solidFill>
                  <a:srgbClr val="000000"/>
                </a:solidFill>
              </a:rPr>
              <a:t>(groupe 3) : </a:t>
            </a:r>
            <a:r>
              <a:rPr lang="fr-CA" sz="2800" dirty="0" err="1" smtClean="0">
                <a:solidFill>
                  <a:srgbClr val="000000"/>
                </a:solidFill>
              </a:rPr>
              <a:t>Warfarine</a:t>
            </a:r>
            <a:r>
              <a:rPr lang="fr-CA" sz="2800" dirty="0" smtClean="0">
                <a:solidFill>
                  <a:srgbClr val="000000"/>
                </a:solidFill>
              </a:rPr>
              <a:t>, </a:t>
            </a:r>
            <a:r>
              <a:rPr lang="fr-CA" sz="2800" dirty="0">
                <a:solidFill>
                  <a:srgbClr val="000000"/>
                </a:solidFill>
              </a:rPr>
              <a:t>inhibiteur P2y</a:t>
            </a:r>
            <a:r>
              <a:rPr lang="fr-CA" sz="2800" baseline="-25000" dirty="0">
                <a:solidFill>
                  <a:srgbClr val="000000"/>
                </a:solidFill>
              </a:rPr>
              <a:t>12</a:t>
            </a:r>
            <a:r>
              <a:rPr lang="fr-CA" sz="2800" dirty="0">
                <a:solidFill>
                  <a:srgbClr val="000000"/>
                </a:solidFill>
              </a:rPr>
              <a:t> </a:t>
            </a:r>
            <a:r>
              <a:rPr lang="fr-CA" sz="2800" dirty="0" smtClean="0">
                <a:solidFill>
                  <a:srgbClr val="000000"/>
                </a:solidFill>
              </a:rPr>
              <a:t>(pour 12 mois) et aspirine 80 mg DIE (1 mois si BMS, 3 mois si DES).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800" dirty="0">
              <a:solidFill>
                <a:srgbClr val="000000"/>
              </a:solidFill>
            </a:endParaRPr>
          </a:p>
          <a:p>
            <a:pPr marL="342900" lvl="1" indent="-342900">
              <a:buNone/>
            </a:pPr>
            <a:r>
              <a:rPr lang="fr-CA" dirty="0">
                <a:solidFill>
                  <a:srgbClr val="000000"/>
                </a:solidFill>
              </a:rPr>
              <a:t>Objectifs : I</a:t>
            </a:r>
            <a:r>
              <a:rPr lang="fr-CA" dirty="0" smtClean="0">
                <a:solidFill>
                  <a:srgbClr val="000000"/>
                </a:solidFill>
              </a:rPr>
              <a:t>ssue primaire : </a:t>
            </a:r>
            <a:r>
              <a:rPr lang="fr-CA" dirty="0">
                <a:solidFill>
                  <a:srgbClr val="000000"/>
                </a:solidFill>
              </a:rPr>
              <a:t>Saignement majeur ou cliniquement </a:t>
            </a:r>
            <a:r>
              <a:rPr lang="fr-CA" dirty="0" smtClean="0">
                <a:solidFill>
                  <a:srgbClr val="000000"/>
                </a:solidFill>
              </a:rPr>
              <a:t>significatif (selon ISTH).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	Issues secondaires : </a:t>
            </a:r>
            <a:r>
              <a:rPr lang="mr-IN" sz="2800" dirty="0" smtClean="0">
                <a:solidFill>
                  <a:srgbClr val="000000"/>
                </a:solidFill>
              </a:rPr>
              <a:t>…</a:t>
            </a:r>
            <a:endParaRPr lang="fr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</a:t>
            </a:r>
            <a:r>
              <a:rPr lang="fr-CA" dirty="0" smtClean="0">
                <a:solidFill>
                  <a:srgbClr val="000000"/>
                </a:solidFill>
              </a:rPr>
              <a:t>12 mois.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dirty="0" smtClean="0">
                <a:solidFill>
                  <a:srgbClr val="000000"/>
                </a:solidFill>
              </a:rPr>
              <a:t>= 99,8 % 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</a:t>
            </a:r>
            <a:r>
              <a:rPr lang="fr-CA" dirty="0" smtClean="0">
                <a:solidFill>
                  <a:srgbClr val="000000"/>
                </a:solidFill>
              </a:rPr>
              <a:t>: 414 sites dans 41 pays (dont le Canada).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</a:t>
            </a:r>
            <a:r>
              <a:rPr lang="fr-CA" dirty="0" smtClean="0">
                <a:solidFill>
                  <a:srgbClr val="000000"/>
                </a:solidFill>
              </a:rPr>
              <a:t>: </a:t>
            </a:r>
            <a:r>
              <a:rPr lang="fr-CA" dirty="0" err="1">
                <a:solidFill>
                  <a:srgbClr val="000000"/>
                </a:solidFill>
              </a:rPr>
              <a:t>Boehringer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Ingelheim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1576</TotalTime>
  <Words>708</Words>
  <Application>Microsoft Macintosh PowerPoint</Application>
  <PresentationFormat>Grand écran</PresentationFormat>
  <Paragraphs>97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Mangal</vt:lpstr>
      <vt:lpstr>ＭＳ Ｐゴシック</vt:lpstr>
      <vt:lpstr>Times</vt:lpstr>
      <vt:lpstr>Arial</vt:lpstr>
      <vt:lpstr>FondFac-pale2009</vt:lpstr>
      <vt:lpstr>Dual Antithrombotic Therapy with Dabigatran after PCI  in Atrial Fibrillation </vt:lpstr>
      <vt:lpstr>La question clinique</vt:lpstr>
      <vt:lpstr>Mise en situation</vt:lpstr>
      <vt:lpstr>Mise en situation</vt:lpstr>
      <vt:lpstr>Présentation PowerPoint</vt:lpstr>
      <vt:lpstr>Présentation PowerPoint</vt:lpstr>
      <vt:lpstr>Méthode</vt:lpstr>
      <vt:lpstr>Méthode</vt:lpstr>
      <vt:lpstr>Méthode</vt:lpstr>
      <vt:lpstr>Résultats</vt:lpstr>
      <vt:lpstr>Présentation PowerPoint</vt:lpstr>
      <vt:lpstr>Présentation PowerPoint</vt:lpstr>
      <vt:lpstr>Résultats</vt:lpstr>
      <vt:lpstr>Présentation PowerPoint</vt:lpstr>
      <vt:lpstr>Présentation PowerPoint</vt:lpstr>
      <vt:lpstr>Présentation PowerPoint</vt:lpstr>
      <vt:lpstr>Présentation PowerPoint</vt:lpstr>
      <vt:lpstr>Conclusion</vt:lpstr>
      <vt:lpstr>Critique</vt:lpstr>
      <vt:lpstr>Commentaires  (lettre, éditorial, consensus)</vt:lpstr>
      <vt:lpstr>Présentation PowerPoint</vt:lpstr>
      <vt:lpstr>Autres articles du mois</vt:lpstr>
      <vt:lpstr>Guides de pratique du mois</vt:lpstr>
      <vt:lpstr>Présentation PowerPoint</vt:lpstr>
    </vt:vector>
  </TitlesOfParts>
  <Company>FMSS Université de Sherbrooke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Utilisateur de Microsoft Office</cp:lastModifiedBy>
  <cp:revision>178</cp:revision>
  <cp:lastPrinted>2016-05-19T00:31:48Z</cp:lastPrinted>
  <dcterms:created xsi:type="dcterms:W3CDTF">2014-05-27T15:07:23Z</dcterms:created>
  <dcterms:modified xsi:type="dcterms:W3CDTF">2017-12-15T02:57:43Z</dcterms:modified>
</cp:coreProperties>
</file>