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handoutMasterIdLst>
    <p:handoutMasterId r:id="rId26"/>
  </p:handoutMasterIdLst>
  <p:sldIdLst>
    <p:sldId id="266" r:id="rId2"/>
    <p:sldId id="425" r:id="rId3"/>
    <p:sldId id="394" r:id="rId4"/>
    <p:sldId id="268" r:id="rId5"/>
    <p:sldId id="269" r:id="rId6"/>
    <p:sldId id="432" r:id="rId7"/>
    <p:sldId id="409" r:id="rId8"/>
    <p:sldId id="270" r:id="rId9"/>
    <p:sldId id="271" r:id="rId10"/>
    <p:sldId id="405" r:id="rId11"/>
    <p:sldId id="403" r:id="rId12"/>
    <p:sldId id="407" r:id="rId13"/>
    <p:sldId id="430" r:id="rId14"/>
    <p:sldId id="427" r:id="rId15"/>
    <p:sldId id="429" r:id="rId16"/>
    <p:sldId id="426" r:id="rId17"/>
    <p:sldId id="431" r:id="rId18"/>
    <p:sldId id="274" r:id="rId19"/>
    <p:sldId id="273" r:id="rId20"/>
    <p:sldId id="395" r:id="rId21"/>
    <p:sldId id="428" r:id="rId22"/>
    <p:sldId id="396" r:id="rId23"/>
    <p:sldId id="397" r:id="rId24"/>
  </p:sldIdLst>
  <p:sldSz cx="12192000" cy="6858000"/>
  <p:notesSz cx="6761163" cy="9942513"/>
  <p:defaultTextStyle>
    <a:defPPr>
      <a:defRPr lang="fr-CA"/>
    </a:defPPr>
    <a:lvl1pPr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5pPr>
    <a:lvl6pPr marL="2286000" algn="l" defTabSz="914400" rtl="0" eaLnBrk="1" latinLnBrk="0" hangingPunct="1">
      <a:defRPr sz="2400" kern="1200">
        <a:solidFill>
          <a:schemeClr val="tx1"/>
        </a:solidFill>
        <a:latin typeface="Times" pitchFamily="-65" charset="0"/>
        <a:ea typeface="ＭＳ Ｐゴシック" pitchFamily="-65" charset="-128"/>
        <a:cs typeface="+mn-cs"/>
      </a:defRPr>
    </a:lvl6pPr>
    <a:lvl7pPr marL="2743200" algn="l" defTabSz="914400" rtl="0" eaLnBrk="1" latinLnBrk="0" hangingPunct="1">
      <a:defRPr sz="2400" kern="1200">
        <a:solidFill>
          <a:schemeClr val="tx1"/>
        </a:solidFill>
        <a:latin typeface="Times" pitchFamily="-65" charset="0"/>
        <a:ea typeface="ＭＳ Ｐゴシック" pitchFamily="-65" charset="-128"/>
        <a:cs typeface="+mn-cs"/>
      </a:defRPr>
    </a:lvl7pPr>
    <a:lvl8pPr marL="3200400" algn="l" defTabSz="914400" rtl="0" eaLnBrk="1" latinLnBrk="0" hangingPunct="1">
      <a:defRPr sz="2400" kern="1200">
        <a:solidFill>
          <a:schemeClr val="tx1"/>
        </a:solidFill>
        <a:latin typeface="Times" pitchFamily="-65" charset="0"/>
        <a:ea typeface="ＭＳ Ｐゴシック" pitchFamily="-65" charset="-128"/>
        <a:cs typeface="+mn-cs"/>
      </a:defRPr>
    </a:lvl8pPr>
    <a:lvl9pPr marL="3657600" algn="l" defTabSz="914400" rtl="0" eaLnBrk="1" latinLnBrk="0" hangingPunct="1">
      <a:defRPr sz="2400" kern="1200">
        <a:solidFill>
          <a:schemeClr val="tx1"/>
        </a:solidFill>
        <a:latin typeface="Times" pitchFamily="-65" charset="0"/>
        <a:ea typeface="ＭＳ Ｐゴシック" pitchFamily="-6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74754" autoAdjust="0"/>
  </p:normalViewPr>
  <p:slideViewPr>
    <p:cSldViewPr>
      <p:cViewPr varScale="1">
        <p:scale>
          <a:sx n="75" d="100"/>
          <a:sy n="75" d="100"/>
        </p:scale>
        <p:origin x="690" y="66"/>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85" d="100"/>
          <a:sy n="85" d="100"/>
        </p:scale>
        <p:origin x="-3150" y="-90"/>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 Lanthier" userId="12cd4454-394f-4197-a3cc-7e41fb7c9215" providerId="ADAL" clId="{55D2A407-559C-45A3-BA1B-A21B8F62E532}"/>
    <pc:docChg chg="custSel addSld delSld modSld">
      <pc:chgData name="Luc Lanthier" userId="12cd4454-394f-4197-a3cc-7e41fb7c9215" providerId="ADAL" clId="{55D2A407-559C-45A3-BA1B-A21B8F62E532}" dt="2022-11-30T16:02:34.409" v="19" actId="47"/>
      <pc:docMkLst>
        <pc:docMk/>
      </pc:docMkLst>
      <pc:sldChg chg="modNotesTx">
        <pc:chgData name="Luc Lanthier" userId="12cd4454-394f-4197-a3cc-7e41fb7c9215" providerId="ADAL" clId="{55D2A407-559C-45A3-BA1B-A21B8F62E532}" dt="2022-02-08T14:54:45.059" v="1" actId="20577"/>
        <pc:sldMkLst>
          <pc:docMk/>
          <pc:sldMk cId="253909112" sldId="260"/>
        </pc:sldMkLst>
      </pc:sldChg>
      <pc:sldChg chg="addSp delSp modSp mod">
        <pc:chgData name="Luc Lanthier" userId="12cd4454-394f-4197-a3cc-7e41fb7c9215" providerId="ADAL" clId="{55D2A407-559C-45A3-BA1B-A21B8F62E532}" dt="2022-10-24T13:57:23.057" v="13" actId="14100"/>
        <pc:sldMkLst>
          <pc:docMk/>
          <pc:sldMk cId="1964762660" sldId="404"/>
        </pc:sldMkLst>
        <pc:spChg chg="mod">
          <ac:chgData name="Luc Lanthier" userId="12cd4454-394f-4197-a3cc-7e41fb7c9215" providerId="ADAL" clId="{55D2A407-559C-45A3-BA1B-A21B8F62E532}" dt="2022-10-24T13:55:39.363" v="10" actId="1076"/>
          <ac:spMkLst>
            <pc:docMk/>
            <pc:sldMk cId="1964762660" sldId="404"/>
            <ac:spMk id="2" creationId="{00000000-0000-0000-0000-000000000000}"/>
          </ac:spMkLst>
        </pc:spChg>
        <pc:picChg chg="add mod">
          <ac:chgData name="Luc Lanthier" userId="12cd4454-394f-4197-a3cc-7e41fb7c9215" providerId="ADAL" clId="{55D2A407-559C-45A3-BA1B-A21B8F62E532}" dt="2022-10-24T13:54:50.427" v="5" actId="14100"/>
          <ac:picMkLst>
            <pc:docMk/>
            <pc:sldMk cId="1964762660" sldId="404"/>
            <ac:picMk id="3" creationId="{ACEBFC95-8AF9-F83D-44EB-DC68740B7347}"/>
          </ac:picMkLst>
        </pc:picChg>
        <pc:picChg chg="add mod">
          <ac:chgData name="Luc Lanthier" userId="12cd4454-394f-4197-a3cc-7e41fb7c9215" providerId="ADAL" clId="{55D2A407-559C-45A3-BA1B-A21B8F62E532}" dt="2022-10-24T13:57:23.057" v="13" actId="14100"/>
          <ac:picMkLst>
            <pc:docMk/>
            <pc:sldMk cId="1964762660" sldId="404"/>
            <ac:picMk id="4" creationId="{73FEC9EA-AEA5-A8B2-8106-146A8CFEFDA2}"/>
          </ac:picMkLst>
        </pc:picChg>
        <pc:picChg chg="add del">
          <ac:chgData name="Luc Lanthier" userId="12cd4454-394f-4197-a3cc-7e41fb7c9215" providerId="ADAL" clId="{55D2A407-559C-45A3-BA1B-A21B8F62E532}" dt="2022-10-24T13:57:16.465" v="12" actId="478"/>
          <ac:picMkLst>
            <pc:docMk/>
            <pc:sldMk cId="1964762660" sldId="404"/>
            <ac:picMk id="5" creationId="{46F09B1A-46E7-FAD2-556C-99B1FFA3E9BE}"/>
          </ac:picMkLst>
        </pc:picChg>
      </pc:sldChg>
      <pc:sldChg chg="delSp mod">
        <pc:chgData name="Luc Lanthier" userId="12cd4454-394f-4197-a3cc-7e41fb7c9215" providerId="ADAL" clId="{55D2A407-559C-45A3-BA1B-A21B8F62E532}" dt="2021-11-01T18:29:22.701" v="0" actId="478"/>
        <pc:sldMkLst>
          <pc:docMk/>
          <pc:sldMk cId="678616742" sldId="409"/>
        </pc:sldMkLst>
        <pc:spChg chg="del">
          <ac:chgData name="Luc Lanthier" userId="12cd4454-394f-4197-a3cc-7e41fb7c9215" providerId="ADAL" clId="{55D2A407-559C-45A3-BA1B-A21B8F62E532}" dt="2021-11-01T18:29:22.701" v="0" actId="478"/>
          <ac:spMkLst>
            <pc:docMk/>
            <pc:sldMk cId="678616742" sldId="409"/>
            <ac:spMk id="4" creationId="{00000000-0000-0000-0000-000000000000}"/>
          </ac:spMkLst>
        </pc:spChg>
      </pc:sldChg>
      <pc:sldChg chg="addSp modSp add del mod chgLayout">
        <pc:chgData name="Luc Lanthier" userId="12cd4454-394f-4197-a3cc-7e41fb7c9215" providerId="ADAL" clId="{55D2A407-559C-45A3-BA1B-A21B8F62E532}" dt="2022-11-30T16:02:34.409" v="19" actId="47"/>
        <pc:sldMkLst>
          <pc:docMk/>
          <pc:sldMk cId="4266057832" sldId="410"/>
        </pc:sldMkLst>
        <pc:spChg chg="mod ord">
          <ac:chgData name="Luc Lanthier" userId="12cd4454-394f-4197-a3cc-7e41fb7c9215" providerId="ADAL" clId="{55D2A407-559C-45A3-BA1B-A21B8F62E532}" dt="2022-10-24T13:58:02.413" v="16" actId="1076"/>
          <ac:spMkLst>
            <pc:docMk/>
            <pc:sldMk cId="4266057832" sldId="410"/>
            <ac:spMk id="2" creationId="{00000000-0000-0000-0000-000000000000}"/>
          </ac:spMkLst>
        </pc:spChg>
        <pc:spChg chg="add mod ord">
          <ac:chgData name="Luc Lanthier" userId="12cd4454-394f-4197-a3cc-7e41fb7c9215" providerId="ADAL" clId="{55D2A407-559C-45A3-BA1B-A21B8F62E532}" dt="2022-10-24T13:58:05.677" v="17" actId="14100"/>
          <ac:spMkLst>
            <pc:docMk/>
            <pc:sldMk cId="4266057832" sldId="410"/>
            <ac:spMk id="5" creationId="{ED64A0EA-649A-C613-9FEA-268A1B4B29B9}"/>
          </ac:spMkLst>
        </pc:spChg>
        <pc:picChg chg="mod">
          <ac:chgData name="Luc Lanthier" userId="12cd4454-394f-4197-a3cc-7e41fb7c9215" providerId="ADAL" clId="{55D2A407-559C-45A3-BA1B-A21B8F62E532}" dt="2022-10-24T13:58:21.445" v="18" actId="1076"/>
          <ac:picMkLst>
            <pc:docMk/>
            <pc:sldMk cId="4266057832" sldId="410"/>
            <ac:picMk id="4" creationId="{73FEC9EA-AEA5-A8B2-8106-146A8CFEFDA2}"/>
          </ac:picMkLst>
        </pc:picChg>
      </pc:sldChg>
    </pc:docChg>
  </pc:docChgLst>
  <pc:docChgLst>
    <pc:chgData name="Luc Lanthier" userId="12cd4454-394f-4197-a3cc-7e41fb7c9215" providerId="ADAL" clId="{638F4CF1-0EB4-488F-8463-FA90BF8DE04E}"/>
    <pc:docChg chg="undo redo custSel addSld delSld modSld sldOrd">
      <pc:chgData name="Luc Lanthier" userId="12cd4454-394f-4197-a3cc-7e41fb7c9215" providerId="ADAL" clId="{638F4CF1-0EB4-488F-8463-FA90BF8DE04E}" dt="2023-12-12T19:53:19.006" v="10885" actId="20577"/>
      <pc:docMkLst>
        <pc:docMk/>
      </pc:docMkLst>
      <pc:sldChg chg="del">
        <pc:chgData name="Luc Lanthier" userId="12cd4454-394f-4197-a3cc-7e41fb7c9215" providerId="ADAL" clId="{638F4CF1-0EB4-488F-8463-FA90BF8DE04E}" dt="2023-11-21T19:59:00.263" v="8" actId="47"/>
        <pc:sldMkLst>
          <pc:docMk/>
          <pc:sldMk cId="253909112" sldId="260"/>
        </pc:sldMkLst>
      </pc:sldChg>
      <pc:sldChg chg="modSp mod modNotesTx">
        <pc:chgData name="Luc Lanthier" userId="12cd4454-394f-4197-a3cc-7e41fb7c9215" providerId="ADAL" clId="{638F4CF1-0EB4-488F-8463-FA90BF8DE04E}" dt="2023-11-28T13:19:34.786" v="578" actId="20577"/>
        <pc:sldMkLst>
          <pc:docMk/>
          <pc:sldMk cId="3309728742" sldId="266"/>
        </pc:sldMkLst>
        <pc:spChg chg="mod">
          <ac:chgData name="Luc Lanthier" userId="12cd4454-394f-4197-a3cc-7e41fb7c9215" providerId="ADAL" clId="{638F4CF1-0EB4-488F-8463-FA90BF8DE04E}" dt="2023-11-21T20:20:00.775" v="338" actId="113"/>
          <ac:spMkLst>
            <pc:docMk/>
            <pc:sldMk cId="3309728742" sldId="266"/>
            <ac:spMk id="2" creationId="{00000000-0000-0000-0000-000000000000}"/>
          </ac:spMkLst>
        </pc:spChg>
        <pc:spChg chg="mod">
          <ac:chgData name="Luc Lanthier" userId="12cd4454-394f-4197-a3cc-7e41fb7c9215" providerId="ADAL" clId="{638F4CF1-0EB4-488F-8463-FA90BF8DE04E}" dt="2023-11-21T20:21:14.858" v="348" actId="2711"/>
          <ac:spMkLst>
            <pc:docMk/>
            <pc:sldMk cId="3309728742" sldId="266"/>
            <ac:spMk id="3" creationId="{00000000-0000-0000-0000-000000000000}"/>
          </ac:spMkLst>
        </pc:spChg>
      </pc:sldChg>
      <pc:sldChg chg="del">
        <pc:chgData name="Luc Lanthier" userId="12cd4454-394f-4197-a3cc-7e41fb7c9215" providerId="ADAL" clId="{638F4CF1-0EB4-488F-8463-FA90BF8DE04E}" dt="2023-11-21T20:00:24.802" v="11" actId="47"/>
        <pc:sldMkLst>
          <pc:docMk/>
          <pc:sldMk cId="3386026723" sldId="267"/>
        </pc:sldMkLst>
      </pc:sldChg>
      <pc:sldChg chg="modSp mod modNotes modNotesTx">
        <pc:chgData name="Luc Lanthier" userId="12cd4454-394f-4197-a3cc-7e41fb7c9215" providerId="ADAL" clId="{638F4CF1-0EB4-488F-8463-FA90BF8DE04E}" dt="2023-12-05T13:38:56.639" v="8480" actId="20577"/>
        <pc:sldMkLst>
          <pc:docMk/>
          <pc:sldMk cId="3471276380" sldId="268"/>
        </pc:sldMkLst>
        <pc:spChg chg="mod">
          <ac:chgData name="Luc Lanthier" userId="12cd4454-394f-4197-a3cc-7e41fb7c9215" providerId="ADAL" clId="{638F4CF1-0EB4-488F-8463-FA90BF8DE04E}" dt="2023-11-28T13:56:02.390" v="2398" actId="20577"/>
          <ac:spMkLst>
            <pc:docMk/>
            <pc:sldMk cId="3471276380" sldId="268"/>
            <ac:spMk id="3" creationId="{00000000-0000-0000-0000-000000000000}"/>
          </ac:spMkLst>
        </pc:spChg>
      </pc:sldChg>
      <pc:sldChg chg="modSp mod modNotes modNotesTx">
        <pc:chgData name="Luc Lanthier" userId="12cd4454-394f-4197-a3cc-7e41fb7c9215" providerId="ADAL" clId="{638F4CF1-0EB4-488F-8463-FA90BF8DE04E}" dt="2023-12-12T19:47:33.270" v="10827" actId="20577"/>
        <pc:sldMkLst>
          <pc:docMk/>
          <pc:sldMk cId="908554425" sldId="269"/>
        </pc:sldMkLst>
        <pc:spChg chg="mod">
          <ac:chgData name="Luc Lanthier" userId="12cd4454-394f-4197-a3cc-7e41fb7c9215" providerId="ADAL" clId="{638F4CF1-0EB4-488F-8463-FA90BF8DE04E}" dt="2023-11-28T13:59:22.219" v="2443" actId="2711"/>
          <ac:spMkLst>
            <pc:docMk/>
            <pc:sldMk cId="908554425" sldId="269"/>
            <ac:spMk id="3" creationId="{00000000-0000-0000-0000-000000000000}"/>
          </ac:spMkLst>
        </pc:spChg>
      </pc:sldChg>
      <pc:sldChg chg="modSp mod modNotes modNotesTx">
        <pc:chgData name="Luc Lanthier" userId="12cd4454-394f-4197-a3cc-7e41fb7c9215" providerId="ADAL" clId="{638F4CF1-0EB4-488F-8463-FA90BF8DE04E}" dt="2023-11-28T14:26:15.758" v="3168"/>
        <pc:sldMkLst>
          <pc:docMk/>
          <pc:sldMk cId="1169490022" sldId="270"/>
        </pc:sldMkLst>
        <pc:spChg chg="mod">
          <ac:chgData name="Luc Lanthier" userId="12cd4454-394f-4197-a3cc-7e41fb7c9215" providerId="ADAL" clId="{638F4CF1-0EB4-488F-8463-FA90BF8DE04E}" dt="2023-11-28T14:12:18.210" v="2808" actId="20577"/>
          <ac:spMkLst>
            <pc:docMk/>
            <pc:sldMk cId="1169490022" sldId="270"/>
            <ac:spMk id="3" creationId="{00000000-0000-0000-0000-000000000000}"/>
          </ac:spMkLst>
        </pc:spChg>
      </pc:sldChg>
      <pc:sldChg chg="addSp delSp modSp mod modNotes modNotesTx">
        <pc:chgData name="Luc Lanthier" userId="12cd4454-394f-4197-a3cc-7e41fb7c9215" providerId="ADAL" clId="{638F4CF1-0EB4-488F-8463-FA90BF8DE04E}" dt="2023-12-05T13:46:18.738" v="8751" actId="20577"/>
        <pc:sldMkLst>
          <pc:docMk/>
          <pc:sldMk cId="3648211932" sldId="271"/>
        </pc:sldMkLst>
        <pc:spChg chg="del mod">
          <ac:chgData name="Luc Lanthier" userId="12cd4454-394f-4197-a3cc-7e41fb7c9215" providerId="ADAL" clId="{638F4CF1-0EB4-488F-8463-FA90BF8DE04E}" dt="2023-11-28T14:13:23.166" v="2814" actId="478"/>
          <ac:spMkLst>
            <pc:docMk/>
            <pc:sldMk cId="3648211932" sldId="271"/>
            <ac:spMk id="4" creationId="{00000000-0000-0000-0000-000000000000}"/>
          </ac:spMkLst>
        </pc:spChg>
        <pc:picChg chg="add mod">
          <ac:chgData name="Luc Lanthier" userId="12cd4454-394f-4197-a3cc-7e41fb7c9215" providerId="ADAL" clId="{638F4CF1-0EB4-488F-8463-FA90BF8DE04E}" dt="2023-11-28T14:13:59.086" v="2821" actId="962"/>
          <ac:picMkLst>
            <pc:docMk/>
            <pc:sldMk cId="3648211932" sldId="271"/>
            <ac:picMk id="5" creationId="{DA1C7B43-36CE-038F-BEB0-4D92D5E369EB}"/>
          </ac:picMkLst>
        </pc:picChg>
      </pc:sldChg>
      <pc:sldChg chg="modNotes modNotesTx">
        <pc:chgData name="Luc Lanthier" userId="12cd4454-394f-4197-a3cc-7e41fb7c9215" providerId="ADAL" clId="{638F4CF1-0EB4-488F-8463-FA90BF8DE04E}" dt="2023-12-05T13:51:20.883" v="9079" actId="20577"/>
        <pc:sldMkLst>
          <pc:docMk/>
          <pc:sldMk cId="1410681031" sldId="273"/>
        </pc:sldMkLst>
      </pc:sldChg>
      <pc:sldChg chg="modSp mod modNotesTx">
        <pc:chgData name="Luc Lanthier" userId="12cd4454-394f-4197-a3cc-7e41fb7c9215" providerId="ADAL" clId="{638F4CF1-0EB4-488F-8463-FA90BF8DE04E}" dt="2023-12-01T13:47:10.151" v="5008" actId="20577"/>
        <pc:sldMkLst>
          <pc:docMk/>
          <pc:sldMk cId="1075346554" sldId="274"/>
        </pc:sldMkLst>
        <pc:spChg chg="mod">
          <ac:chgData name="Luc Lanthier" userId="12cd4454-394f-4197-a3cc-7e41fb7c9215" providerId="ADAL" clId="{638F4CF1-0EB4-488F-8463-FA90BF8DE04E}" dt="2023-12-01T13:47:10.151" v="5008" actId="20577"/>
          <ac:spMkLst>
            <pc:docMk/>
            <pc:sldMk cId="1075346554" sldId="274"/>
            <ac:spMk id="3" creationId="{00000000-0000-0000-0000-000000000000}"/>
          </ac:spMkLst>
        </pc:spChg>
      </pc:sldChg>
      <pc:sldChg chg="del">
        <pc:chgData name="Luc Lanthier" userId="12cd4454-394f-4197-a3cc-7e41fb7c9215" providerId="ADAL" clId="{638F4CF1-0EB4-488F-8463-FA90BF8DE04E}" dt="2023-11-21T19:54:59.661" v="0" actId="47"/>
        <pc:sldMkLst>
          <pc:docMk/>
          <pc:sldMk cId="1396746756" sldId="393"/>
        </pc:sldMkLst>
      </pc:sldChg>
      <pc:sldChg chg="modNotes modNotesTx">
        <pc:chgData name="Luc Lanthier" userId="12cd4454-394f-4197-a3cc-7e41fb7c9215" providerId="ADAL" clId="{638F4CF1-0EB4-488F-8463-FA90BF8DE04E}" dt="2023-12-05T13:38:33.710" v="8462" actId="20577"/>
        <pc:sldMkLst>
          <pc:docMk/>
          <pc:sldMk cId="3353908840" sldId="394"/>
        </pc:sldMkLst>
      </pc:sldChg>
      <pc:sldChg chg="modNotes modNotesTx">
        <pc:chgData name="Luc Lanthier" userId="12cd4454-394f-4197-a3cc-7e41fb7c9215" providerId="ADAL" clId="{638F4CF1-0EB4-488F-8463-FA90BF8DE04E}" dt="2023-12-05T14:37:42.237" v="10216" actId="27636"/>
        <pc:sldMkLst>
          <pc:docMk/>
          <pc:sldMk cId="2217843927" sldId="395"/>
        </pc:sldMkLst>
      </pc:sldChg>
      <pc:sldChg chg="modSp mod modNotesTx">
        <pc:chgData name="Luc Lanthier" userId="12cd4454-394f-4197-a3cc-7e41fb7c9215" providerId="ADAL" clId="{638F4CF1-0EB4-488F-8463-FA90BF8DE04E}" dt="2023-12-12T19:49:58.448" v="10851" actId="20577"/>
        <pc:sldMkLst>
          <pc:docMk/>
          <pc:sldMk cId="1103266804" sldId="396"/>
        </pc:sldMkLst>
        <pc:spChg chg="mod">
          <ac:chgData name="Luc Lanthier" userId="12cd4454-394f-4197-a3cc-7e41fb7c9215" providerId="ADAL" clId="{638F4CF1-0EB4-488F-8463-FA90BF8DE04E}" dt="2023-12-05T15:09:33.273" v="10737" actId="20577"/>
          <ac:spMkLst>
            <pc:docMk/>
            <pc:sldMk cId="1103266804" sldId="396"/>
            <ac:spMk id="3" creationId="{00000000-0000-0000-0000-000000000000}"/>
          </ac:spMkLst>
        </pc:spChg>
      </pc:sldChg>
      <pc:sldChg chg="modSp mod modNotesTx">
        <pc:chgData name="Luc Lanthier" userId="12cd4454-394f-4197-a3cc-7e41fb7c9215" providerId="ADAL" clId="{638F4CF1-0EB4-488F-8463-FA90BF8DE04E}" dt="2023-12-12T19:53:19.006" v="10885" actId="20577"/>
        <pc:sldMkLst>
          <pc:docMk/>
          <pc:sldMk cId="2720338359" sldId="397"/>
        </pc:sldMkLst>
        <pc:spChg chg="mod">
          <ac:chgData name="Luc Lanthier" userId="12cd4454-394f-4197-a3cc-7e41fb7c9215" providerId="ADAL" clId="{638F4CF1-0EB4-488F-8463-FA90BF8DE04E}" dt="2023-12-07T19:30:00.575" v="10738" actId="20577"/>
          <ac:spMkLst>
            <pc:docMk/>
            <pc:sldMk cId="2720338359" sldId="397"/>
            <ac:spMk id="2" creationId="{00000000-0000-0000-0000-000000000000}"/>
          </ac:spMkLst>
        </pc:spChg>
        <pc:spChg chg="mod">
          <ac:chgData name="Luc Lanthier" userId="12cd4454-394f-4197-a3cc-7e41fb7c9215" providerId="ADAL" clId="{638F4CF1-0EB4-488F-8463-FA90BF8DE04E}" dt="2023-12-05T15:03:29.721" v="10449" actId="255"/>
          <ac:spMkLst>
            <pc:docMk/>
            <pc:sldMk cId="2720338359" sldId="397"/>
            <ac:spMk id="3" creationId="{00000000-0000-0000-0000-000000000000}"/>
          </ac:spMkLst>
        </pc:spChg>
      </pc:sldChg>
      <pc:sldChg chg="modNotes modNotesTx">
        <pc:chgData name="Luc Lanthier" userId="12cd4454-394f-4197-a3cc-7e41fb7c9215" providerId="ADAL" clId="{638F4CF1-0EB4-488F-8463-FA90BF8DE04E}" dt="2023-12-05T13:47:55.726" v="8871" actId="27636"/>
        <pc:sldMkLst>
          <pc:docMk/>
          <pc:sldMk cId="3350502671" sldId="403"/>
        </pc:sldMkLst>
      </pc:sldChg>
      <pc:sldChg chg="addSp delSp modSp mod modNotes modNotesTx">
        <pc:chgData name="Luc Lanthier" userId="12cd4454-394f-4197-a3cc-7e41fb7c9215" providerId="ADAL" clId="{638F4CF1-0EB4-488F-8463-FA90BF8DE04E}" dt="2023-12-05T13:42:25.370" v="8586" actId="20577"/>
        <pc:sldMkLst>
          <pc:docMk/>
          <pc:sldMk cId="813353467" sldId="405"/>
        </pc:sldMkLst>
        <pc:spChg chg="del">
          <ac:chgData name="Luc Lanthier" userId="12cd4454-394f-4197-a3cc-7e41fb7c9215" providerId="ADAL" clId="{638F4CF1-0EB4-488F-8463-FA90BF8DE04E}" dt="2023-11-28T14:17:15.657" v="2906" actId="478"/>
          <ac:spMkLst>
            <pc:docMk/>
            <pc:sldMk cId="813353467" sldId="405"/>
            <ac:spMk id="4" creationId="{00000000-0000-0000-0000-000000000000}"/>
          </ac:spMkLst>
        </pc:spChg>
        <pc:spChg chg="add del mod">
          <ac:chgData name="Luc Lanthier" userId="12cd4454-394f-4197-a3cc-7e41fb7c9215" providerId="ADAL" clId="{638F4CF1-0EB4-488F-8463-FA90BF8DE04E}" dt="2023-11-28T14:17:18.152" v="2907" actId="478"/>
          <ac:spMkLst>
            <pc:docMk/>
            <pc:sldMk cId="813353467" sldId="405"/>
            <ac:spMk id="5" creationId="{F47567F7-D659-AE8B-2E38-415D640E9BD8}"/>
          </ac:spMkLst>
        </pc:spChg>
      </pc:sldChg>
      <pc:sldChg chg="addSp delSp modSp mod modNotesTx">
        <pc:chgData name="Luc Lanthier" userId="12cd4454-394f-4197-a3cc-7e41fb7c9215" providerId="ADAL" clId="{638F4CF1-0EB4-488F-8463-FA90BF8DE04E}" dt="2023-12-01T15:03:48.041" v="8196" actId="14100"/>
        <pc:sldMkLst>
          <pc:docMk/>
          <pc:sldMk cId="2011085111" sldId="407"/>
        </pc:sldMkLst>
        <pc:picChg chg="del">
          <ac:chgData name="Luc Lanthier" userId="12cd4454-394f-4197-a3cc-7e41fb7c9215" providerId="ADAL" clId="{638F4CF1-0EB4-488F-8463-FA90BF8DE04E}" dt="2023-12-01T15:03:29.249" v="8173" actId="478"/>
          <ac:picMkLst>
            <pc:docMk/>
            <pc:sldMk cId="2011085111" sldId="407"/>
            <ac:picMk id="2" creationId="{00000000-0000-0000-0000-000000000000}"/>
          </ac:picMkLst>
        </pc:picChg>
        <pc:picChg chg="add mod">
          <ac:chgData name="Luc Lanthier" userId="12cd4454-394f-4197-a3cc-7e41fb7c9215" providerId="ADAL" clId="{638F4CF1-0EB4-488F-8463-FA90BF8DE04E}" dt="2023-12-01T15:03:48.041" v="8196" actId="14100"/>
          <ac:picMkLst>
            <pc:docMk/>
            <pc:sldMk cId="2011085111" sldId="407"/>
            <ac:picMk id="4" creationId="{C5B95908-57E0-B627-8AD0-5AB022291546}"/>
          </ac:picMkLst>
        </pc:picChg>
      </pc:sldChg>
      <pc:sldChg chg="modNotes modNotesTx">
        <pc:chgData name="Luc Lanthier" userId="12cd4454-394f-4197-a3cc-7e41fb7c9215" providerId="ADAL" clId="{638F4CF1-0EB4-488F-8463-FA90BF8DE04E}" dt="2023-12-05T13:39:45.765" v="8481" actId="113"/>
        <pc:sldMkLst>
          <pc:docMk/>
          <pc:sldMk cId="678616742" sldId="409"/>
        </pc:sldMkLst>
      </pc:sldChg>
      <pc:sldChg chg="modSp add mod modNotes modNotesTx">
        <pc:chgData name="Luc Lanthier" userId="12cd4454-394f-4197-a3cc-7e41fb7c9215" providerId="ADAL" clId="{638F4CF1-0EB4-488F-8463-FA90BF8DE04E}" dt="2023-12-05T13:36:45.537" v="8395" actId="20577"/>
        <pc:sldMkLst>
          <pc:docMk/>
          <pc:sldMk cId="3170458208" sldId="424"/>
        </pc:sldMkLst>
        <pc:spChg chg="mod">
          <ac:chgData name="Luc Lanthier" userId="12cd4454-394f-4197-a3cc-7e41fb7c9215" providerId="ADAL" clId="{638F4CF1-0EB4-488F-8463-FA90BF8DE04E}" dt="2023-11-21T20:18:04.109" v="327" actId="207"/>
          <ac:spMkLst>
            <pc:docMk/>
            <pc:sldMk cId="3170458208" sldId="424"/>
            <ac:spMk id="3" creationId="{00000000-0000-0000-0000-000000000000}"/>
          </ac:spMkLst>
        </pc:spChg>
      </pc:sldChg>
      <pc:sldChg chg="modSp add mod">
        <pc:chgData name="Luc Lanthier" userId="12cd4454-394f-4197-a3cc-7e41fb7c9215" providerId="ADAL" clId="{638F4CF1-0EB4-488F-8463-FA90BF8DE04E}" dt="2023-12-05T13:37:14.658" v="8421" actId="20577"/>
        <pc:sldMkLst>
          <pc:docMk/>
          <pc:sldMk cId="489255421" sldId="425"/>
        </pc:sldMkLst>
        <pc:spChg chg="mod">
          <ac:chgData name="Luc Lanthier" userId="12cd4454-394f-4197-a3cc-7e41fb7c9215" providerId="ADAL" clId="{638F4CF1-0EB4-488F-8463-FA90BF8DE04E}" dt="2023-12-05T13:37:14.658" v="8421" actId="20577"/>
          <ac:spMkLst>
            <pc:docMk/>
            <pc:sldMk cId="489255421" sldId="425"/>
            <ac:spMk id="3" creationId="{00000000-0000-0000-0000-000000000000}"/>
          </ac:spMkLst>
        </pc:spChg>
      </pc:sldChg>
      <pc:sldChg chg="addSp delSp modSp add mod ord modNotesTx">
        <pc:chgData name="Luc Lanthier" userId="12cd4454-394f-4197-a3cc-7e41fb7c9215" providerId="ADAL" clId="{638F4CF1-0EB4-488F-8463-FA90BF8DE04E}" dt="2023-12-05T13:45:22.384" v="8739" actId="113"/>
        <pc:sldMkLst>
          <pc:docMk/>
          <pc:sldMk cId="5023488" sldId="426"/>
        </pc:sldMkLst>
        <pc:spChg chg="del mod">
          <ac:chgData name="Luc Lanthier" userId="12cd4454-394f-4197-a3cc-7e41fb7c9215" providerId="ADAL" clId="{638F4CF1-0EB4-488F-8463-FA90BF8DE04E}" dt="2023-12-01T15:05:49.790" v="8290" actId="478"/>
          <ac:spMkLst>
            <pc:docMk/>
            <pc:sldMk cId="5023488" sldId="426"/>
            <ac:spMk id="2" creationId="{00000000-0000-0000-0000-000000000000}"/>
          </ac:spMkLst>
        </pc:spChg>
        <pc:picChg chg="del">
          <ac:chgData name="Luc Lanthier" userId="12cd4454-394f-4197-a3cc-7e41fb7c9215" providerId="ADAL" clId="{638F4CF1-0EB4-488F-8463-FA90BF8DE04E}" dt="2023-12-01T15:05:12.089" v="8271" actId="478"/>
          <ac:picMkLst>
            <pc:docMk/>
            <pc:sldMk cId="5023488" sldId="426"/>
            <ac:picMk id="3" creationId="{00000000-0000-0000-0000-000000000000}"/>
          </ac:picMkLst>
        </pc:picChg>
        <pc:picChg chg="add mod">
          <ac:chgData name="Luc Lanthier" userId="12cd4454-394f-4197-a3cc-7e41fb7c9215" providerId="ADAL" clId="{638F4CF1-0EB4-488F-8463-FA90BF8DE04E}" dt="2023-12-01T15:05:57.193" v="8295" actId="14100"/>
          <ac:picMkLst>
            <pc:docMk/>
            <pc:sldMk cId="5023488" sldId="426"/>
            <ac:picMk id="5" creationId="{73D81D32-056F-C8FC-DB94-28BCF359BC9A}"/>
          </ac:picMkLst>
        </pc:picChg>
      </pc:sldChg>
      <pc:sldChg chg="modNotesTx">
        <pc:chgData name="Luc Lanthier" userId="12cd4454-394f-4197-a3cc-7e41fb7c9215" providerId="ADAL" clId="{638F4CF1-0EB4-488F-8463-FA90BF8DE04E}" dt="2023-12-01T15:04:44.279" v="8269" actId="5793"/>
        <pc:sldMkLst>
          <pc:docMk/>
          <pc:sldMk cId="1101441487" sldId="427"/>
        </pc:sldMkLst>
      </pc:sldChg>
      <pc:sldChg chg="addSp modSp mod ord">
        <pc:chgData name="Luc Lanthier" userId="12cd4454-394f-4197-a3cc-7e41fb7c9215" providerId="ADAL" clId="{638F4CF1-0EB4-488F-8463-FA90BF8DE04E}" dt="2023-12-01T14:29:32.542" v="6982"/>
        <pc:sldMkLst>
          <pc:docMk/>
          <pc:sldMk cId="1705891540" sldId="428"/>
        </pc:sldMkLst>
        <pc:spChg chg="add mod">
          <ac:chgData name="Luc Lanthier" userId="12cd4454-394f-4197-a3cc-7e41fb7c9215" providerId="ADAL" clId="{638F4CF1-0EB4-488F-8463-FA90BF8DE04E}" dt="2023-12-01T14:29:20.456" v="6980" actId="207"/>
          <ac:spMkLst>
            <pc:docMk/>
            <pc:sldMk cId="1705891540" sldId="428"/>
            <ac:spMk id="4" creationId="{310B8F18-4985-FF6A-5EF9-FA227D6AEAA3}"/>
          </ac:spMkLst>
        </pc:spChg>
        <pc:picChg chg="add mod">
          <ac:chgData name="Luc Lanthier" userId="12cd4454-394f-4197-a3cc-7e41fb7c9215" providerId="ADAL" clId="{638F4CF1-0EB4-488F-8463-FA90BF8DE04E}" dt="2023-12-01T14:28:32.355" v="6932" actId="1076"/>
          <ac:picMkLst>
            <pc:docMk/>
            <pc:sldMk cId="1705891540" sldId="428"/>
            <ac:picMk id="3" creationId="{32E50CF3-BA0B-DE3F-5689-550CDED0DD02}"/>
          </ac:picMkLst>
        </pc:picChg>
      </pc:sldChg>
      <pc:sldChg chg="modNotesTx">
        <pc:chgData name="Luc Lanthier" userId="12cd4454-394f-4197-a3cc-7e41fb7c9215" providerId="ADAL" clId="{638F4CF1-0EB4-488F-8463-FA90BF8DE04E}" dt="2023-12-01T14:16:45.400" v="6364" actId="20577"/>
        <pc:sldMkLst>
          <pc:docMk/>
          <pc:sldMk cId="1864222107" sldId="429"/>
        </pc:sldMkLst>
      </pc:sldChg>
      <pc:sldChg chg="add">
        <pc:chgData name="Luc Lanthier" userId="12cd4454-394f-4197-a3cc-7e41fb7c9215" providerId="ADAL" clId="{638F4CF1-0EB4-488F-8463-FA90BF8DE04E}" dt="2023-12-01T15:03:23.850" v="8172" actId="2890"/>
        <pc:sldMkLst>
          <pc:docMk/>
          <pc:sldMk cId="2683299315" sldId="430"/>
        </pc:sldMkLst>
      </pc:sldChg>
      <pc:sldChg chg="add modNotesTx">
        <pc:chgData name="Luc Lanthier" userId="12cd4454-394f-4197-a3cc-7e41fb7c9215" providerId="ADAL" clId="{638F4CF1-0EB4-488F-8463-FA90BF8DE04E}" dt="2023-12-05T13:46:44.374" v="8766"/>
        <pc:sldMkLst>
          <pc:docMk/>
          <pc:sldMk cId="428859596" sldId="431"/>
        </pc:sldMkLst>
      </pc:sldChg>
    </pc:docChg>
  </pc:docChgLst>
  <pc:docChgLst>
    <pc:chgData name="Luc Lanthier" userId="12cd4454-394f-4197-a3cc-7e41fb7c9215" providerId="ADAL" clId="{A7E3E511-A792-43EB-894C-4402F9A5B0F9}"/>
    <pc:docChg chg="modSld">
      <pc:chgData name="Luc Lanthier" userId="12cd4454-394f-4197-a3cc-7e41fb7c9215" providerId="ADAL" clId="{A7E3E511-A792-43EB-894C-4402F9A5B0F9}" dt="2021-03-22T17:17:02.863" v="9" actId="20577"/>
      <pc:docMkLst>
        <pc:docMk/>
      </pc:docMkLst>
      <pc:sldChg chg="modNotesTx">
        <pc:chgData name="Luc Lanthier" userId="12cd4454-394f-4197-a3cc-7e41fb7c9215" providerId="ADAL" clId="{A7E3E511-A792-43EB-894C-4402F9A5B0F9}" dt="2021-03-22T17:17:02.863" v="9" actId="20577"/>
        <pc:sldMkLst>
          <pc:docMk/>
          <pc:sldMk cId="253909112" sldId="260"/>
        </pc:sldMkLst>
      </pc:sldChg>
    </pc:docChg>
  </pc:docChgLst>
  <pc:docChgLst>
    <pc:chgData name="Luc Lanthier" userId="12cd4454-394f-4197-a3cc-7e41fb7c9215" providerId="ADAL" clId="{815DD325-61DE-594E-82C6-3B544CADBE79}"/>
    <pc:docChg chg="modSld">
      <pc:chgData name="Luc Lanthier" userId="12cd4454-394f-4197-a3cc-7e41fb7c9215" providerId="ADAL" clId="{815DD325-61DE-594E-82C6-3B544CADBE79}" dt="2020-08-26T17:13:53.481" v="12" actId="20577"/>
      <pc:docMkLst>
        <pc:docMk/>
      </pc:docMkLst>
      <pc:sldChg chg="modNotesTx">
        <pc:chgData name="Luc Lanthier" userId="12cd4454-394f-4197-a3cc-7e41fb7c9215" providerId="ADAL" clId="{815DD325-61DE-594E-82C6-3B544CADBE79}" dt="2020-08-26T17:13:53.481" v="12" actId="20577"/>
        <pc:sldMkLst>
          <pc:docMk/>
          <pc:sldMk cId="1103266804" sldId="396"/>
        </pc:sldMkLst>
      </pc:sldChg>
    </pc:docChg>
  </pc:docChgLst>
  <pc:docChgLst>
    <pc:chgData name="Luc Lanthier" userId="12cd4454-394f-4197-a3cc-7e41fb7c9215" providerId="ADAL" clId="{9AFD39D5-C161-4A89-BC2D-7CEF7D175B40}"/>
    <pc:docChg chg="modSld">
      <pc:chgData name="Luc Lanthier" userId="12cd4454-394f-4197-a3cc-7e41fb7c9215" providerId="ADAL" clId="{9AFD39D5-C161-4A89-BC2D-7CEF7D175B40}" dt="2020-07-13T12:59:28.756" v="137" actId="20577"/>
      <pc:docMkLst>
        <pc:docMk/>
      </pc:docMkLst>
      <pc:sldChg chg="modSp mod">
        <pc:chgData name="Luc Lanthier" userId="12cd4454-394f-4197-a3cc-7e41fb7c9215" providerId="ADAL" clId="{9AFD39D5-C161-4A89-BC2D-7CEF7D175B40}" dt="2020-07-13T12:58:18.229" v="47" actId="20577"/>
        <pc:sldMkLst>
          <pc:docMk/>
          <pc:sldMk cId="1410681031" sldId="273"/>
        </pc:sldMkLst>
        <pc:spChg chg="mod">
          <ac:chgData name="Luc Lanthier" userId="12cd4454-394f-4197-a3cc-7e41fb7c9215" providerId="ADAL" clId="{9AFD39D5-C161-4A89-BC2D-7CEF7D175B40}" dt="2020-07-13T12:58:18.229" v="47" actId="20577"/>
          <ac:spMkLst>
            <pc:docMk/>
            <pc:sldMk cId="1410681031" sldId="273"/>
            <ac:spMk id="3" creationId="{00000000-0000-0000-0000-000000000000}"/>
          </ac:spMkLst>
        </pc:spChg>
      </pc:sldChg>
      <pc:sldChg chg="modSp mod modNotesTx">
        <pc:chgData name="Luc Lanthier" userId="12cd4454-394f-4197-a3cc-7e41fb7c9215" providerId="ADAL" clId="{9AFD39D5-C161-4A89-BC2D-7CEF7D175B40}" dt="2020-07-13T12:59:28.756" v="137" actId="20577"/>
        <pc:sldMkLst>
          <pc:docMk/>
          <pc:sldMk cId="2217843927" sldId="395"/>
        </pc:sldMkLst>
        <pc:spChg chg="mod">
          <ac:chgData name="Luc Lanthier" userId="12cd4454-394f-4197-a3cc-7e41fb7c9215" providerId="ADAL" clId="{9AFD39D5-C161-4A89-BC2D-7CEF7D175B40}" dt="2020-07-13T12:59:28.756" v="137" actId="20577"/>
          <ac:spMkLst>
            <pc:docMk/>
            <pc:sldMk cId="2217843927" sldId="395"/>
            <ac:spMk id="2" creationId="{00000000-0000-0000-0000-000000000000}"/>
          </ac:spMkLst>
        </pc:spChg>
      </pc:sldChg>
    </pc:docChg>
  </pc:docChgLst>
  <pc:docChgLst>
    <pc:chgData name="Luc Lanthier" userId="12cd4454-394f-4197-a3cc-7e41fb7c9215" providerId="ADAL" clId="{D42AADDB-2619-4883-B209-22C05B51C17C}"/>
    <pc:docChg chg="modSld">
      <pc:chgData name="Luc Lanthier" userId="12cd4454-394f-4197-a3cc-7e41fb7c9215" providerId="ADAL" clId="{D42AADDB-2619-4883-B209-22C05B51C17C}" dt="2020-12-14T18:46:52.136" v="35" actId="20577"/>
      <pc:docMkLst>
        <pc:docMk/>
      </pc:docMkLst>
      <pc:sldChg chg="modNotesTx">
        <pc:chgData name="Luc Lanthier" userId="12cd4454-394f-4197-a3cc-7e41fb7c9215" providerId="ADAL" clId="{D42AADDB-2619-4883-B209-22C05B51C17C}" dt="2020-12-14T18:46:52.136" v="35" actId="20577"/>
        <pc:sldMkLst>
          <pc:docMk/>
          <pc:sldMk cId="253909112" sldId="260"/>
        </pc:sldMkLst>
      </pc:sldChg>
      <pc:sldChg chg="modNotesTx">
        <pc:chgData name="Luc Lanthier" userId="12cd4454-394f-4197-a3cc-7e41fb7c9215" providerId="ADAL" clId="{D42AADDB-2619-4883-B209-22C05B51C17C}" dt="2020-12-03T15:05:51.505" v="26" actId="20577"/>
        <pc:sldMkLst>
          <pc:docMk/>
          <pc:sldMk cId="3471276380" sldId="268"/>
        </pc:sldMkLst>
      </pc:sldChg>
    </pc:docChg>
  </pc:docChgLst>
  <pc:docChgLst>
    <pc:chgData name="Luc Lanthier" userId="12cd4454-394f-4197-a3cc-7e41fb7c9215" providerId="ADAL" clId="{E1ED8D86-EC34-4A38-882B-8CD7CDBB9988}"/>
    <pc:docChg chg="modSld">
      <pc:chgData name="Luc Lanthier" userId="12cd4454-394f-4197-a3cc-7e41fb7c9215" providerId="ADAL" clId="{E1ED8D86-EC34-4A38-882B-8CD7CDBB9988}" dt="2021-06-10T18:19:00.458" v="27" actId="20577"/>
      <pc:docMkLst>
        <pc:docMk/>
      </pc:docMkLst>
      <pc:sldChg chg="modNotesTx">
        <pc:chgData name="Luc Lanthier" userId="12cd4454-394f-4197-a3cc-7e41fb7c9215" providerId="ADAL" clId="{E1ED8D86-EC34-4A38-882B-8CD7CDBB9988}" dt="2021-06-10T18:19:00.458" v="27" actId="20577"/>
        <pc:sldMkLst>
          <pc:docMk/>
          <pc:sldMk cId="253909112" sldId="260"/>
        </pc:sldMkLst>
      </pc:sldChg>
    </pc:docChg>
  </pc:docChgLst>
  <pc:docChgLst>
    <pc:chgData name="Luc Lanthier" userId="12cd4454-394f-4197-a3cc-7e41fb7c9215" providerId="ADAL" clId="{680A5F31-0492-4AAD-AC3B-49F91836AC90}"/>
    <pc:docChg chg="modSld">
      <pc:chgData name="Luc Lanthier" userId="12cd4454-394f-4197-a3cc-7e41fb7c9215" providerId="ADAL" clId="{680A5F31-0492-4AAD-AC3B-49F91836AC90}" dt="2020-05-04T15:07:21.456" v="7" actId="20577"/>
      <pc:docMkLst>
        <pc:docMk/>
      </pc:docMkLst>
      <pc:sldChg chg="modNotesTx">
        <pc:chgData name="Luc Lanthier" userId="12cd4454-394f-4197-a3cc-7e41fb7c9215" providerId="ADAL" clId="{680A5F31-0492-4AAD-AC3B-49F91836AC90}" dt="2020-05-04T15:07:21.456" v="7" actId="20577"/>
        <pc:sldMkLst>
          <pc:docMk/>
          <pc:sldMk cId="253909112" sldId="260"/>
        </pc:sldMkLst>
      </pc:sldChg>
    </pc:docChg>
  </pc:docChgLst>
  <pc:docChgLst>
    <pc:chgData name="Luc Lanthier" userId="12cd4454-394f-4197-a3cc-7e41fb7c9215" providerId="ADAL" clId="{BFCF378C-DF7C-C140-B28B-0059A3DCAD55}"/>
    <pc:docChg chg="delSld">
      <pc:chgData name="Luc Lanthier" userId="12cd4454-394f-4197-a3cc-7e41fb7c9215" providerId="ADAL" clId="{BFCF378C-DF7C-C140-B28B-0059A3DCAD55}" dt="2023-12-12T23:55:23.706" v="2" actId="2696"/>
      <pc:docMkLst>
        <pc:docMk/>
      </pc:docMkLst>
      <pc:sldChg chg="del">
        <pc:chgData name="Luc Lanthier" userId="12cd4454-394f-4197-a3cc-7e41fb7c9215" providerId="ADAL" clId="{BFCF378C-DF7C-C140-B28B-0059A3DCAD55}" dt="2023-12-12T23:55:07.036" v="0" actId="2696"/>
        <pc:sldMkLst>
          <pc:docMk/>
          <pc:sldMk cId="1964762660" sldId="404"/>
        </pc:sldMkLst>
      </pc:sldChg>
      <pc:sldChg chg="del">
        <pc:chgData name="Luc Lanthier" userId="12cd4454-394f-4197-a3cc-7e41fb7c9215" providerId="ADAL" clId="{BFCF378C-DF7C-C140-B28B-0059A3DCAD55}" dt="2023-12-12T23:55:23.706" v="2" actId="2696"/>
        <pc:sldMkLst>
          <pc:docMk/>
          <pc:sldMk cId="581929386" sldId="408"/>
        </pc:sldMkLst>
      </pc:sldChg>
      <pc:sldChg chg="del">
        <pc:chgData name="Luc Lanthier" userId="12cd4454-394f-4197-a3cc-7e41fb7c9215" providerId="ADAL" clId="{BFCF378C-DF7C-C140-B28B-0059A3DCAD55}" dt="2023-12-12T23:55:18.964" v="1" actId="2696"/>
        <pc:sldMkLst>
          <pc:docMk/>
          <pc:sldMk cId="3170458208" sldId="424"/>
        </pc:sldMkLst>
      </pc:sldChg>
    </pc:docChg>
  </pc:docChgLst>
  <pc:docChgLst>
    <pc:chgData name="Luc Lanthier" userId="12cd4454-394f-4197-a3cc-7e41fb7c9215" providerId="ADAL" clId="{BF6A1533-7712-4745-966E-4D805F8BE437}"/>
    <pc:docChg chg="modSld">
      <pc:chgData name="Luc Lanthier" userId="12cd4454-394f-4197-a3cc-7e41fb7c9215" providerId="ADAL" clId="{BF6A1533-7712-4745-966E-4D805F8BE437}" dt="2023-12-15T18:05:51.837" v="1" actId="255"/>
      <pc:docMkLst>
        <pc:docMk/>
      </pc:docMkLst>
      <pc:sldChg chg="modSp mod">
        <pc:chgData name="Luc Lanthier" userId="12cd4454-394f-4197-a3cc-7e41fb7c9215" providerId="ADAL" clId="{BF6A1533-7712-4745-966E-4D805F8BE437}" dt="2023-12-15T18:05:51.837" v="1" actId="255"/>
        <pc:sldMkLst>
          <pc:docMk/>
          <pc:sldMk cId="3309728742" sldId="266"/>
        </pc:sldMkLst>
        <pc:spChg chg="mod">
          <ac:chgData name="Luc Lanthier" userId="12cd4454-394f-4197-a3cc-7e41fb7c9215" providerId="ADAL" clId="{BF6A1533-7712-4745-966E-4D805F8BE437}" dt="2023-12-15T18:05:51.837" v="1" actId="255"/>
          <ac:spMkLst>
            <pc:docMk/>
            <pc:sldMk cId="3309728742" sldId="266"/>
            <ac:spMk id="3" creationId="{00000000-0000-0000-0000-000000000000}"/>
          </ac:spMkLst>
        </pc:spChg>
      </pc:sldChg>
    </pc:docChg>
  </pc:docChgLst>
  <pc:docChgLst>
    <pc:chgData name="Luc Lanthier" userId="12cd4454-394f-4197-a3cc-7e41fb7c9215" providerId="ADAL" clId="{3AF17D5E-BD92-4C64-A14E-8F344C2C1DFC}"/>
    <pc:docChg chg="custSel modSld">
      <pc:chgData name="Luc Lanthier" userId="12cd4454-394f-4197-a3cc-7e41fb7c9215" providerId="ADAL" clId="{3AF17D5E-BD92-4C64-A14E-8F344C2C1DFC}" dt="2021-02-05T16:17:12.278" v="210" actId="20577"/>
      <pc:docMkLst>
        <pc:docMk/>
      </pc:docMkLst>
      <pc:sldChg chg="modSp mod modNotesTx">
        <pc:chgData name="Luc Lanthier" userId="12cd4454-394f-4197-a3cc-7e41fb7c9215" providerId="ADAL" clId="{3AF17D5E-BD92-4C64-A14E-8F344C2C1DFC}" dt="2021-02-01T18:31:50.876" v="9" actId="20577"/>
        <pc:sldMkLst>
          <pc:docMk/>
          <pc:sldMk cId="3648211932" sldId="271"/>
        </pc:sldMkLst>
        <pc:spChg chg="mod">
          <ac:chgData name="Luc Lanthier" userId="12cd4454-394f-4197-a3cc-7e41fb7c9215" providerId="ADAL" clId="{3AF17D5E-BD92-4C64-A14E-8F344C2C1DFC}" dt="2021-02-01T18:31:44.775" v="3" actId="20577"/>
          <ac:spMkLst>
            <pc:docMk/>
            <pc:sldMk cId="3648211932" sldId="271"/>
            <ac:spMk id="3" creationId="{00000000-0000-0000-0000-000000000000}"/>
          </ac:spMkLst>
        </pc:spChg>
      </pc:sldChg>
      <pc:sldChg chg="modNotes modNotesTx">
        <pc:chgData name="Luc Lanthier" userId="12cd4454-394f-4197-a3cc-7e41fb7c9215" providerId="ADAL" clId="{3AF17D5E-BD92-4C64-A14E-8F344C2C1DFC}" dt="2021-02-05T16:17:12.278" v="210" actId="20577"/>
        <pc:sldMkLst>
          <pc:docMk/>
          <pc:sldMk cId="3350502671" sldId="40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29837" cy="49712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fr-FR"/>
          </a:p>
        </p:txBody>
      </p:sp>
      <p:sp>
        <p:nvSpPr>
          <p:cNvPr id="6147" name="Rectangle 3"/>
          <p:cNvSpPr>
            <a:spLocks noGrp="1" noChangeArrowheads="1"/>
          </p:cNvSpPr>
          <p:nvPr>
            <p:ph type="dt" sz="quarter" idx="1"/>
          </p:nvPr>
        </p:nvSpPr>
        <p:spPr bwMode="auto">
          <a:xfrm>
            <a:off x="3831326" y="0"/>
            <a:ext cx="2929837" cy="49712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fr-FR"/>
          </a:p>
        </p:txBody>
      </p:sp>
      <p:sp>
        <p:nvSpPr>
          <p:cNvPr id="6148" name="Rectangle 4"/>
          <p:cNvSpPr>
            <a:spLocks noGrp="1" noChangeArrowheads="1"/>
          </p:cNvSpPr>
          <p:nvPr>
            <p:ph type="ftr" sz="quarter" idx="2"/>
          </p:nvPr>
        </p:nvSpPr>
        <p:spPr bwMode="auto">
          <a:xfrm>
            <a:off x="0" y="9445387"/>
            <a:ext cx="2929837" cy="49712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fr-FR"/>
          </a:p>
        </p:txBody>
      </p:sp>
      <p:sp>
        <p:nvSpPr>
          <p:cNvPr id="6149" name="Rectangle 5"/>
          <p:cNvSpPr>
            <a:spLocks noGrp="1" noChangeArrowheads="1"/>
          </p:cNvSpPr>
          <p:nvPr>
            <p:ph type="sldNum" sz="quarter" idx="3"/>
          </p:nvPr>
        </p:nvSpPr>
        <p:spPr bwMode="auto">
          <a:xfrm>
            <a:off x="3831326" y="9445387"/>
            <a:ext cx="2929837" cy="49712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BB3BAB82-A1A0-4AEC-9151-EA8360E54B1E}" type="slidenum">
              <a:rPr lang="fr-CA"/>
              <a:pPr/>
              <a:t>‹N°›</a:t>
            </a:fld>
            <a:endParaRPr lang="fr-CA"/>
          </a:p>
        </p:txBody>
      </p:sp>
    </p:spTree>
    <p:extLst>
      <p:ext uri="{BB962C8B-B14F-4D97-AF65-F5344CB8AC3E}">
        <p14:creationId xmlns:p14="http://schemas.microsoft.com/office/powerpoint/2010/main" val="3387130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29837" cy="49712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fr-FR"/>
          </a:p>
        </p:txBody>
      </p:sp>
      <p:sp>
        <p:nvSpPr>
          <p:cNvPr id="8195" name="Rectangle 3"/>
          <p:cNvSpPr>
            <a:spLocks noGrp="1" noChangeArrowheads="1"/>
          </p:cNvSpPr>
          <p:nvPr>
            <p:ph type="dt" idx="1"/>
          </p:nvPr>
        </p:nvSpPr>
        <p:spPr bwMode="auto">
          <a:xfrm>
            <a:off x="3831326" y="0"/>
            <a:ext cx="2929837" cy="49712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fr-FR"/>
          </a:p>
        </p:txBody>
      </p:sp>
      <p:sp>
        <p:nvSpPr>
          <p:cNvPr id="14340" name="Rectangle 4"/>
          <p:cNvSpPr>
            <a:spLocks noGrp="1" noRot="1" noChangeAspect="1" noChangeArrowheads="1" noTextEdit="1"/>
          </p:cNvSpPr>
          <p:nvPr>
            <p:ph type="sldImg" idx="2"/>
          </p:nvPr>
        </p:nvSpPr>
        <p:spPr bwMode="auto">
          <a:xfrm>
            <a:off x="68263" y="746125"/>
            <a:ext cx="6624637" cy="3727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1489" y="4722694"/>
            <a:ext cx="4958186" cy="447413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8198" name="Rectangle 6"/>
          <p:cNvSpPr>
            <a:spLocks noGrp="1" noChangeArrowheads="1"/>
          </p:cNvSpPr>
          <p:nvPr>
            <p:ph type="ftr" sz="quarter" idx="4"/>
          </p:nvPr>
        </p:nvSpPr>
        <p:spPr bwMode="auto">
          <a:xfrm>
            <a:off x="0" y="9445387"/>
            <a:ext cx="2929837" cy="49712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fr-FR"/>
          </a:p>
        </p:txBody>
      </p:sp>
      <p:sp>
        <p:nvSpPr>
          <p:cNvPr id="8199" name="Rectangle 7"/>
          <p:cNvSpPr>
            <a:spLocks noGrp="1" noChangeArrowheads="1"/>
          </p:cNvSpPr>
          <p:nvPr>
            <p:ph type="sldNum" sz="quarter" idx="5"/>
          </p:nvPr>
        </p:nvSpPr>
        <p:spPr bwMode="auto">
          <a:xfrm>
            <a:off x="3831326" y="9445387"/>
            <a:ext cx="2929837" cy="49712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57A13AAB-1331-4A70-8C7B-0177678F01D6}" type="slidenum">
              <a:rPr lang="fr-CA"/>
              <a:pPr/>
              <a:t>‹N°›</a:t>
            </a:fld>
            <a:endParaRPr lang="fr-CA"/>
          </a:p>
        </p:txBody>
      </p:sp>
    </p:spTree>
    <p:extLst>
      <p:ext uri="{BB962C8B-B14F-4D97-AF65-F5344CB8AC3E}">
        <p14:creationId xmlns:p14="http://schemas.microsoft.com/office/powerpoint/2010/main" val="3651274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1pPr>
    <a:lvl2pPr marL="4572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r>
              <a:rPr lang="fr-CA" b="1" dirty="0"/>
              <a:t>Luc</a:t>
            </a:r>
          </a:p>
          <a:p>
            <a:endParaRPr lang="fr-CA" b="1" dirty="0"/>
          </a:p>
          <a:p>
            <a:r>
              <a:rPr lang="fr-CA" dirty="0"/>
              <a:t>Titre</a:t>
            </a:r>
          </a:p>
          <a:p>
            <a:endParaRPr lang="fr-CA" dirty="0"/>
          </a:p>
          <a:p>
            <a:r>
              <a:rPr lang="fr-CA" dirty="0"/>
              <a:t>SELECT = </a:t>
            </a:r>
            <a:r>
              <a:rPr lang="en-US" dirty="0" err="1"/>
              <a:t>Semaglutide</a:t>
            </a:r>
            <a:r>
              <a:rPr lang="en-US" dirty="0"/>
              <a:t> Effects on Cardiovascular Outcomes in People with Overweight or Obesity</a:t>
            </a:r>
            <a:r>
              <a:rPr lang="fr-CA" dirty="0"/>
              <a:t>.</a:t>
            </a:r>
          </a:p>
          <a:p>
            <a:endParaRPr lang="fr-CA" dirty="0"/>
          </a:p>
          <a:p>
            <a:r>
              <a:rPr lang="fr-CA" dirty="0"/>
              <a:t>Auteurs : Pr Michael </a:t>
            </a:r>
            <a:r>
              <a:rPr lang="fr-CA" dirty="0" err="1"/>
              <a:t>Lincoff</a:t>
            </a:r>
            <a:r>
              <a:rPr lang="fr-CA" dirty="0"/>
              <a:t> et coll.</a:t>
            </a:r>
          </a:p>
          <a:p>
            <a:endParaRPr lang="fr-CA" dirty="0"/>
          </a:p>
          <a:p>
            <a:r>
              <a:rPr lang="fr-CA" dirty="0"/>
              <a:t>Date : NEJM 11 novembre en version électronique, en même temps que le congrès de l’AHA.</a:t>
            </a:r>
          </a:p>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a:t>
            </a:fld>
            <a:endParaRPr lang="fr-FR"/>
          </a:p>
        </p:txBody>
      </p:sp>
    </p:spTree>
    <p:extLst>
      <p:ext uri="{BB962C8B-B14F-4D97-AF65-F5344CB8AC3E}">
        <p14:creationId xmlns:p14="http://schemas.microsoft.com/office/powerpoint/2010/main" val="2831081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fontScale="92500" lnSpcReduction="20000"/>
          </a:bodyPr>
          <a:lstStyle/>
          <a:p>
            <a:r>
              <a:rPr lang="fr-CA" b="1" dirty="0"/>
              <a:t>Luc</a:t>
            </a:r>
          </a:p>
          <a:p>
            <a:endParaRPr lang="fr-CA" b="1" dirty="0"/>
          </a:p>
          <a:p>
            <a:pPr marL="0" marR="0" indent="0" algn="l" defTabSz="914400" rtl="0" eaLnBrk="0" fontAlgn="base" latinLnBrk="0" hangingPunct="0">
              <a:lnSpc>
                <a:spcPct val="100000"/>
              </a:lnSpc>
              <a:spcBef>
                <a:spcPct val="30000"/>
              </a:spcBef>
              <a:spcAft>
                <a:spcPct val="0"/>
              </a:spcAft>
              <a:buClrTx/>
              <a:buSzTx/>
              <a:buFontTx/>
              <a:buNone/>
              <a:tabLst/>
              <a:defRPr/>
            </a:pPr>
            <a:r>
              <a:rPr lang="fr-CA" dirty="0"/>
              <a:t>Et quelles étaient les caractéristiques principales</a:t>
            </a:r>
            <a:r>
              <a:rPr lang="fr-CA" baseline="0" dirty="0"/>
              <a:t> </a:t>
            </a:r>
            <a:r>
              <a:rPr lang="fr-CA" dirty="0"/>
              <a:t>des pts</a:t>
            </a:r>
            <a:r>
              <a:rPr lang="fr-CA" baseline="0" dirty="0"/>
              <a:t> </a:t>
            </a:r>
            <a:r>
              <a:rPr lang="fr-CA" b="0" dirty="0"/>
              <a:t>? </a:t>
            </a:r>
          </a:p>
          <a:p>
            <a:endParaRPr lang="fr-CA"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b="1" dirty="0"/>
              <a:t>Marie-France</a:t>
            </a:r>
          </a:p>
          <a:p>
            <a:endParaRPr lang="fr-CA" dirty="0"/>
          </a:p>
          <a:p>
            <a:r>
              <a:rPr lang="fr-CA" dirty="0"/>
              <a:t>Âge moyen 62 ans.</a:t>
            </a:r>
          </a:p>
          <a:p>
            <a:r>
              <a:rPr lang="fr-CA" dirty="0"/>
              <a:t>72 % hommes</a:t>
            </a:r>
          </a:p>
          <a:p>
            <a:r>
              <a:rPr lang="fr-CA" dirty="0"/>
              <a:t>IMC moyen 33, dont 72 % obèse (IMC 30+).</a:t>
            </a:r>
          </a:p>
          <a:p>
            <a:r>
              <a:rPr lang="fr-CA" dirty="0"/>
              <a:t>HbA1c moyen 5,8 % (66 % </a:t>
            </a:r>
            <a:r>
              <a:rPr lang="fr-CA" dirty="0" err="1"/>
              <a:t>pré-diabète</a:t>
            </a:r>
            <a:r>
              <a:rPr lang="fr-CA" dirty="0"/>
              <a:t> = HbA1c 5,7-6,4 % au É-U).</a:t>
            </a:r>
          </a:p>
          <a:p>
            <a:r>
              <a:rPr lang="fr-CA" dirty="0"/>
              <a:t>24 % avec insuffisance cardiaque</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800" dirty="0" err="1">
                <a:effectLst/>
                <a:latin typeface="Arial" panose="020B0604020202020204" pitchFamily="34" charset="0"/>
                <a:ea typeface="Malgun Gothic" panose="020B0503020000020004" pitchFamily="34" charset="-127"/>
                <a:cs typeface="Times New Roman" panose="02020603050405020304" pitchFamily="18" charset="0"/>
              </a:rPr>
              <a:t>Hx</a:t>
            </a:r>
            <a:r>
              <a:rPr lang="fr-CA" sz="1800" dirty="0">
                <a:effectLst/>
                <a:latin typeface="Arial" panose="020B0604020202020204" pitchFamily="34" charset="0"/>
                <a:ea typeface="Malgun Gothic" panose="020B0503020000020004" pitchFamily="34" charset="-127"/>
                <a:cs typeface="Times New Roman" panose="02020603050405020304" pitchFamily="18" charset="0"/>
              </a:rPr>
              <a:t> d’IM seul 68 %, AVC seul 18%. MAP seul 4%, 2 ou 3 critères d’inclusion 8%.</a:t>
            </a:r>
            <a:endParaRPr lang="fr-CA" sz="1800" kern="0" dirty="0">
              <a:effectLst/>
              <a:latin typeface="Arial" panose="020B0604020202020204" pitchFamily="34" charset="0"/>
              <a:ea typeface="Malgun Gothic" panose="020B0503020000020004" pitchFamily="34" charset="-127"/>
            </a:endParaRPr>
          </a:p>
          <a:p>
            <a:r>
              <a:rPr lang="fr-CA" sz="1800" kern="0" dirty="0">
                <a:effectLst/>
                <a:latin typeface="Arial" panose="020B0604020202020204" pitchFamily="34" charset="0"/>
                <a:ea typeface="Malgun Gothic" panose="020B0503020000020004" pitchFamily="34" charset="-127"/>
              </a:rPr>
              <a:t>Blanc 84 %, hispanique 10%, asiatique 8 %, noirs 4 %.</a:t>
            </a:r>
          </a:p>
          <a:p>
            <a:endParaRPr lang="fr-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err="1"/>
              <a:t>Rx</a:t>
            </a:r>
            <a:r>
              <a:rPr lang="fr-CA" dirty="0"/>
              <a:t> à la rando : </a:t>
            </a:r>
            <a:r>
              <a:rPr lang="fr-CA" sz="1800" dirty="0">
                <a:effectLst/>
                <a:latin typeface="Arial" panose="020B0604020202020204" pitchFamily="34" charset="0"/>
                <a:ea typeface="Malgun Gothic" panose="020B0503020000020004" pitchFamily="34" charset="-127"/>
                <a:cs typeface="Times New Roman" panose="02020603050405020304" pitchFamily="18" charset="0"/>
              </a:rPr>
              <a:t>90 % </a:t>
            </a:r>
            <a:r>
              <a:rPr lang="fr-CA" sz="1800" b="0" dirty="0">
                <a:effectLst/>
                <a:latin typeface="Arial" panose="020B0604020202020204" pitchFamily="34" charset="0"/>
                <a:ea typeface="Malgun Gothic" panose="020B0503020000020004" pitchFamily="34" charset="-127"/>
                <a:cs typeface="Times New Roman" panose="02020603050405020304" pitchFamily="18" charset="0"/>
              </a:rPr>
              <a:t>hypolipidémiants</a:t>
            </a:r>
            <a:r>
              <a:rPr lang="fr-CA" sz="1800" dirty="0">
                <a:effectLst/>
                <a:latin typeface="Arial" panose="020B0604020202020204" pitchFamily="34" charset="0"/>
                <a:ea typeface="Malgun Gothic" panose="020B0503020000020004" pitchFamily="34" charset="-127"/>
                <a:cs typeface="Times New Roman" panose="02020603050405020304" pitchFamily="18" charset="0"/>
              </a:rPr>
              <a:t>, 86 % antiplaquettaires, 70 % bêtabloquants, 45 % IECA, 30% ARA.</a:t>
            </a:r>
            <a:endParaRPr lang="fr-CA" sz="1800" dirty="0">
              <a:effectLst/>
              <a:latin typeface="Calibri" panose="020F0502020204030204" pitchFamily="34" charset="0"/>
              <a:ea typeface="Malgun Gothic" panose="020B0503020000020004" pitchFamily="34" charset="-127"/>
              <a:cs typeface="Times New Roman" panose="02020603050405020304" pitchFamily="18" charset="0"/>
            </a:endParaRPr>
          </a:p>
          <a:p>
            <a:endParaRPr lang="fr-CA" dirty="0"/>
          </a:p>
          <a:p>
            <a:r>
              <a:rPr lang="fr-CA" dirty="0"/>
              <a:t>Et les groupes étaient comparables.</a:t>
            </a:r>
          </a:p>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10</a:t>
            </a:fld>
            <a:endParaRPr lang="fr-FR" dirty="0"/>
          </a:p>
        </p:txBody>
      </p:sp>
    </p:spTree>
    <p:extLst>
      <p:ext uri="{BB962C8B-B14F-4D97-AF65-F5344CB8AC3E}">
        <p14:creationId xmlns:p14="http://schemas.microsoft.com/office/powerpoint/2010/main" val="1298306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fontScale="55000" lnSpcReduction="20000"/>
          </a:bodyPr>
          <a:lstStyle/>
          <a:p>
            <a:r>
              <a:rPr lang="fr-CA" b="1" dirty="0"/>
              <a:t>Luc </a:t>
            </a:r>
          </a:p>
          <a:p>
            <a:endParaRPr lang="fr-CA" dirty="0"/>
          </a:p>
          <a:p>
            <a:r>
              <a:rPr lang="fr-CA" dirty="0"/>
              <a:t>Et quels sont les résultats de l’essai clinique SELECT ? </a:t>
            </a:r>
          </a:p>
          <a:p>
            <a:endParaRPr lang="fr-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b="1" dirty="0"/>
              <a:t>Marie-France</a:t>
            </a:r>
          </a:p>
          <a:p>
            <a:endParaRPr lang="fr-CA" dirty="0"/>
          </a:p>
          <a:p>
            <a:r>
              <a:rPr lang="fr-CA" dirty="0"/>
              <a:t>Pour</a:t>
            </a:r>
            <a:r>
              <a:rPr lang="fr-CA" baseline="0" dirty="0"/>
              <a:t> ce qui est des résultats, sur le critère de jugement 1</a:t>
            </a:r>
            <a:r>
              <a:rPr lang="fr-CA" baseline="30000" dirty="0"/>
              <a:t>e</a:t>
            </a:r>
            <a:r>
              <a:rPr lang="fr-CA" baseline="0" dirty="0"/>
              <a:t> qui était je vous le rappelle une combinaison de </a:t>
            </a:r>
            <a:r>
              <a:rPr lang="fr-CA" dirty="0">
                <a:solidFill>
                  <a:srgbClr val="000000"/>
                </a:solidFill>
              </a:rPr>
              <a:t>mortalité CV, d’IM non fatal et d’ AVC non fatal, il y a eu 6,5 % d’ECV majeur dans le groupe sémaglutide comparativement à 8 % dans le groupe placébo, pour un RR à 0,80 (IC 95 % 0,72-0,90), p &lt; 0,001. </a:t>
            </a:r>
          </a:p>
          <a:p>
            <a:endParaRPr lang="fr-CA" baseline="0" dirty="0"/>
          </a:p>
          <a:p>
            <a:r>
              <a:rPr lang="fr-CA" baseline="0" dirty="0"/>
              <a:t>CE qui donne un nombre de sujet à traiter (NNT) d’environ 67 (IC 95 % 44-136)</a:t>
            </a:r>
          </a:p>
          <a:p>
            <a:endParaRPr lang="fr-CA" baseline="0" dirty="0"/>
          </a:p>
          <a:p>
            <a:r>
              <a:rPr lang="fr-CA" baseline="0" dirty="0"/>
              <a:t>Donc cela signifie que ça prend environ 67 pts remplissant les critères de l’étude traité pendant 3,3 ans pour diminuer une issue combinée étudiée.</a:t>
            </a:r>
          </a:p>
          <a:p>
            <a:endParaRPr lang="fr-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baseline="0" dirty="0"/>
              <a:t>Ou autrement dit, </a:t>
            </a:r>
            <a:r>
              <a:rPr lang="fr-CA" sz="1800" b="0" i="0" u="none" strike="noStrike" baseline="0" dirty="0">
                <a:solidFill>
                  <a:srgbClr val="000000"/>
                </a:solidFill>
                <a:latin typeface="Arial" panose="020B0604020202020204" pitchFamily="34" charset="0"/>
              </a:rPr>
              <a:t>ce résultat signifie qu’en traitant 1 000 personnes remplissant les critères de l’étude pendant 3,3 ans avec le sémaglutide, cela permettrait d’éviter 15 événements CV majeurs </a:t>
            </a:r>
            <a:r>
              <a:rPr lang="fr-CA" baseline="0" dirty="0"/>
              <a:t>(IC 95 % 7-23).</a:t>
            </a:r>
          </a:p>
          <a:p>
            <a:endParaRPr lang="fr-CA"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fr-CA" b="0" baseline="0" dirty="0"/>
              <a:t>Par ailleurs, l’indice de fragilité de l’étude</a:t>
            </a:r>
            <a:r>
              <a:rPr lang="fr-CA" b="0" dirty="0"/>
              <a:t>, qui je vous le rappelle </a:t>
            </a:r>
            <a:r>
              <a:rPr lang="fr-CA" b="0" baseline="0" dirty="0"/>
              <a:t>est le # de pts requis pour qu’une étude perde sa signification statistique, = 64, ce qui est un nombre assez élevé.</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A"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fr-CA" b="0" baseline="0" dirty="0"/>
              <a:t>À noter que tous les éléments du critère de </a:t>
            </a:r>
            <a:r>
              <a:rPr lang="fr-CA" b="0" baseline="0" dirty="0" err="1"/>
              <a:t>jug</a:t>
            </a:r>
            <a:r>
              <a:rPr lang="fr-CA" b="0" baseline="0" dirty="0"/>
              <a:t>. 1</a:t>
            </a:r>
            <a:r>
              <a:rPr lang="fr-CA" b="0" baseline="30000" dirty="0"/>
              <a:t>e</a:t>
            </a:r>
            <a:r>
              <a:rPr lang="fr-CA" b="0" baseline="0" dirty="0"/>
              <a:t> ont une tendance en faveur du sémaglutide, surtout sur IM non fatal</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A"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fr-CA" b="0" baseline="0" dirty="0"/>
              <a:t>Pour ce qui est des critères de jugement 2</a:t>
            </a:r>
            <a:r>
              <a:rPr lang="fr-CA" b="0" baseline="30000" dirty="0"/>
              <a:t>e</a:t>
            </a:r>
            <a:r>
              <a:rPr lang="fr-CA" b="0" baseline="0" dirty="0"/>
              <a:t>, pour ce qui est de la mortalité de cause CV, qui était le 1</a:t>
            </a:r>
            <a:r>
              <a:rPr lang="fr-CA" b="0" baseline="30000" dirty="0"/>
              <a:t>e</a:t>
            </a:r>
            <a:r>
              <a:rPr lang="fr-CA" b="0" baseline="0" dirty="0"/>
              <a:t> étudié en mode hiérarchique,  le RR 0,85 (IC 0,71-1,01), p = 0,07, donc non </a:t>
            </a:r>
            <a:r>
              <a:rPr lang="fr-CA" b="0" baseline="0" dirty="0" err="1"/>
              <a:t>sign</a:t>
            </a:r>
            <a:r>
              <a:rPr lang="fr-CA" b="0" baseline="0" dirty="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A"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fr-CA" b="0" baseline="0" dirty="0"/>
              <a:t>Ce qui fait que les 2 autres critères de </a:t>
            </a:r>
            <a:r>
              <a:rPr lang="fr-CA" b="0" baseline="0" dirty="0" err="1"/>
              <a:t>jug</a:t>
            </a:r>
            <a:r>
              <a:rPr lang="fr-CA" b="0" baseline="0" dirty="0"/>
              <a:t>. 2</a:t>
            </a:r>
            <a:r>
              <a:rPr lang="fr-CA" b="0" baseline="30000" dirty="0"/>
              <a:t>e</a:t>
            </a:r>
            <a:r>
              <a:rPr lang="fr-CA" b="0" baseline="0" dirty="0"/>
              <a:t>, l’issue d’IC et la mortalité toute cause, sont considérés comme exploratoire.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A"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fr-CA" b="0" baseline="0" dirty="0"/>
              <a:t>Et pour ce qui est des autres critères de </a:t>
            </a:r>
            <a:r>
              <a:rPr lang="fr-CA" b="0" baseline="0" dirty="0" err="1"/>
              <a:t>jug</a:t>
            </a:r>
            <a:r>
              <a:rPr lang="fr-CA" b="0" baseline="0" dirty="0"/>
              <a:t>. 2</a:t>
            </a:r>
            <a:r>
              <a:rPr lang="fr-CA" b="0" baseline="30000" dirty="0"/>
              <a:t>e</a:t>
            </a:r>
            <a:r>
              <a:rPr lang="fr-CA" b="0" baseline="0" dirty="0"/>
              <a:t>, ils ont tous ont des RR &lt; 1, mais avec des IC qui croise parfois le 1, et sont aussi considéré comme exploratoires.</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A"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fr-CA" b="0" baseline="0" dirty="0"/>
              <a:t>À noter la diminution importante du risque de développer un diabète de près de 75 % (RR 0,27), NNT d’environ 12, ce qui n’est pas vraiment une surprise puisque c’Est un antihyperglycémiant ...</a:t>
            </a:r>
            <a:endParaRPr lang="fr-CA" baseline="0" dirty="0"/>
          </a:p>
          <a:p>
            <a:endParaRPr lang="fr-CA" baseline="0"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11</a:t>
            </a:fld>
            <a:endParaRPr lang="fr-FR" dirty="0"/>
          </a:p>
        </p:txBody>
      </p:sp>
    </p:spTree>
    <p:extLst>
      <p:ext uri="{BB962C8B-B14F-4D97-AF65-F5344CB8AC3E}">
        <p14:creationId xmlns:p14="http://schemas.microsoft.com/office/powerpoint/2010/main" val="844921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Ne pas en parler</a:t>
            </a:r>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12</a:t>
            </a:fld>
            <a:endParaRPr lang="fr-CA"/>
          </a:p>
        </p:txBody>
      </p:sp>
    </p:spTree>
    <p:extLst>
      <p:ext uri="{BB962C8B-B14F-4D97-AF65-F5344CB8AC3E}">
        <p14:creationId xmlns:p14="http://schemas.microsoft.com/office/powerpoint/2010/main" val="2075019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b="1" dirty="0"/>
              <a:t>Marie-France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b="1" dirty="0"/>
          </a:p>
          <a:p>
            <a:r>
              <a:rPr lang="fr-FR" dirty="0"/>
              <a:t>Effet</a:t>
            </a:r>
            <a:r>
              <a:rPr lang="fr-FR" baseline="0" dirty="0"/>
              <a:t> assez rapide, les courbes de K-M se séparant assez rapidement, dès les 3 premiers mois pour le critère de </a:t>
            </a:r>
            <a:r>
              <a:rPr lang="fr-FR" baseline="0" dirty="0" err="1"/>
              <a:t>jug</a:t>
            </a:r>
            <a:r>
              <a:rPr lang="fr-FR" baseline="0" dirty="0"/>
              <a:t>. 1</a:t>
            </a:r>
            <a:r>
              <a:rPr lang="fr-FR" baseline="30000" dirty="0"/>
              <a:t>e</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13</a:t>
            </a:fld>
            <a:endParaRPr lang="fr-CA"/>
          </a:p>
        </p:txBody>
      </p:sp>
    </p:spTree>
    <p:extLst>
      <p:ext uri="{BB962C8B-B14F-4D97-AF65-F5344CB8AC3E}">
        <p14:creationId xmlns:p14="http://schemas.microsoft.com/office/powerpoint/2010/main" val="4010872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lstStyle/>
          <a:p>
            <a:r>
              <a:rPr lang="fr-CA" b="1" dirty="0"/>
              <a:t>Marie-France</a:t>
            </a:r>
          </a:p>
          <a:p>
            <a:endParaRPr lang="fr-FR"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t>Pour ce qui est des analyses de sous-groupe, </a:t>
            </a:r>
            <a:r>
              <a:rPr lang="fr-FR" sz="18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les effets du sémaglutide sur le critère de jugement primaire étaient similaires dans tous les sous-groupes prédéfinis.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sz="18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8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Moins de bénéfice si IMC &gt; 35 ? Si âge &gt; 75 ans ? Mais IC se croise…</a:t>
            </a:r>
            <a:endParaRPr lang="fr-CA" sz="1800" dirty="0">
              <a:effectLst/>
              <a:latin typeface="Calibri" panose="020F0502020204030204" pitchFamily="34" charset="0"/>
              <a:ea typeface="Malgun Gothic" panose="020B0503020000020004" pitchFamily="34" charset="-127"/>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14</a:t>
            </a:fld>
            <a:endParaRPr lang="fr-CA" dirty="0"/>
          </a:p>
        </p:txBody>
      </p:sp>
    </p:spTree>
    <p:extLst>
      <p:ext uri="{BB962C8B-B14F-4D97-AF65-F5344CB8AC3E}">
        <p14:creationId xmlns:p14="http://schemas.microsoft.com/office/powerpoint/2010/main" val="618034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b="1" dirty="0"/>
              <a:t>Marie-France</a:t>
            </a:r>
          </a:p>
          <a:p>
            <a:endParaRPr lang="fr-FR" dirty="0"/>
          </a:p>
          <a:p>
            <a:r>
              <a:rPr lang="fr-FR" dirty="0"/>
              <a:t>Pour ce qui est des résultats sur le poids et d’analyses 2</a:t>
            </a:r>
            <a:r>
              <a:rPr lang="fr-FR" baseline="30000" dirty="0"/>
              <a:t>e</a:t>
            </a:r>
            <a:r>
              <a:rPr lang="fr-FR" dirty="0"/>
              <a:t> : </a:t>
            </a:r>
          </a:p>
          <a:p>
            <a:endParaRPr lang="fr-FR" dirty="0"/>
          </a:p>
          <a:p>
            <a:r>
              <a:rPr lang="fr-FR" dirty="0"/>
              <a:t>Si on regarde les différences entre les 2 groupe de </a:t>
            </a:r>
            <a:r>
              <a:rPr lang="fr-FR" dirty="0" err="1"/>
              <a:t>Tx</a:t>
            </a:r>
            <a:r>
              <a:rPr lang="fr-FR" dirty="0"/>
              <a:t> :</a:t>
            </a:r>
          </a:p>
          <a:p>
            <a:endParaRPr lang="fr-FR" dirty="0"/>
          </a:p>
          <a:p>
            <a:r>
              <a:rPr lang="fr-FR" dirty="0"/>
              <a:t>Poids : baisse de 9,4 % dans le groupe sémaglutide contre -0,9 % dans le groupe placébo, pour une différence de 8,5 % (vs STEP-1 = diff. de 12,4 %..).</a:t>
            </a:r>
          </a:p>
          <a:p>
            <a:r>
              <a:rPr lang="fr-FR" dirty="0"/>
              <a:t>Tour de taille : - 6,5 cm</a:t>
            </a:r>
          </a:p>
          <a:p>
            <a:r>
              <a:rPr lang="fr-FR" dirty="0"/>
              <a:t>HbA1c : - 0,32 % </a:t>
            </a:r>
          </a:p>
          <a:p>
            <a:r>
              <a:rPr lang="fr-FR" dirty="0"/>
              <a:t>TA systolique : - 3,3 </a:t>
            </a:r>
            <a:r>
              <a:rPr lang="fr-FR" dirty="0" err="1"/>
              <a:t>mmHg</a:t>
            </a:r>
            <a:endParaRPr lang="fr-FR" dirty="0"/>
          </a:p>
          <a:p>
            <a:r>
              <a:rPr lang="fr-FR" dirty="0"/>
              <a:t>TA diastolique : - 0,5 </a:t>
            </a:r>
            <a:r>
              <a:rPr lang="fr-FR" dirty="0" err="1"/>
              <a:t>mmHg</a:t>
            </a:r>
            <a:endParaRPr lang="fr-FR" dirty="0"/>
          </a:p>
          <a:p>
            <a:r>
              <a:rPr lang="fr-FR" dirty="0" err="1"/>
              <a:t>hsCRP</a:t>
            </a:r>
            <a:r>
              <a:rPr lang="fr-FR" dirty="0"/>
              <a:t> : - 38 % </a:t>
            </a:r>
          </a:p>
          <a:p>
            <a:r>
              <a:rPr lang="fr-FR" dirty="0"/>
              <a:t>Cholestérol total : -3 %</a:t>
            </a:r>
          </a:p>
          <a:p>
            <a:r>
              <a:rPr lang="fr-FR" dirty="0"/>
              <a:t>LDL : - 2 %</a:t>
            </a:r>
          </a:p>
          <a:p>
            <a:r>
              <a:rPr lang="fr-FR" dirty="0"/>
              <a:t>TG : - 16 %</a:t>
            </a:r>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15</a:t>
            </a:fld>
            <a:endParaRPr lang="fr-CA"/>
          </a:p>
        </p:txBody>
      </p:sp>
    </p:spTree>
    <p:extLst>
      <p:ext uri="{BB962C8B-B14F-4D97-AF65-F5344CB8AC3E}">
        <p14:creationId xmlns:p14="http://schemas.microsoft.com/office/powerpoint/2010/main" val="1120350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lstStyle/>
          <a:p>
            <a:r>
              <a:rPr lang="fr-CA" b="1" dirty="0"/>
              <a:t>Marie-France</a:t>
            </a:r>
            <a:endParaRPr lang="fr-CA" sz="1800" b="1" dirty="0">
              <a:effectLst/>
              <a:latin typeface="Calibri" panose="020F0502020204030204" pitchFamily="34" charset="0"/>
              <a:ea typeface="Malgun Gothic" panose="020B0503020000020004" pitchFamily="34" charset="-127"/>
              <a:cs typeface="Times New Roman" panose="02020603050405020304" pitchFamily="18" charset="0"/>
            </a:endParaRPr>
          </a:p>
          <a:p>
            <a:endParaRPr lang="fr-FR" dirty="0"/>
          </a:p>
          <a:p>
            <a:r>
              <a:rPr lang="fr-FR" dirty="0"/>
              <a:t>Après 1 an, perte de poids stabilisé</a:t>
            </a:r>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16</a:t>
            </a:fld>
            <a:endParaRPr lang="fr-CA" dirty="0"/>
          </a:p>
        </p:txBody>
      </p:sp>
    </p:spTree>
    <p:extLst>
      <p:ext uri="{BB962C8B-B14F-4D97-AF65-F5344CB8AC3E}">
        <p14:creationId xmlns:p14="http://schemas.microsoft.com/office/powerpoint/2010/main" val="2505558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lstStyle/>
          <a:p>
            <a:r>
              <a:rPr lang="fr-CA" b="1" dirty="0"/>
              <a:t>Marie-France</a:t>
            </a:r>
          </a:p>
          <a:p>
            <a:endParaRPr lang="fr-FR"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8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Des événements indésirables graves ont été signalés chez 33% des pts dans le groupe sémaglutide et 36% des pts dans le groupe placebo (P&lt;0,001).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8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Les événements indésirables conduisant à l'interruption permanente de sémaglutide ou du placebo se sont produits chez 16,6% des pts dans le groupe sémaglutide et 8,2% des pts dans le groupe placebo (P&lt;0,001) (NNH d’environ 12); ces événements comprenaient des troubles gastro-intestinaux chez 10% des pts dans le groupe sémaglutide et 2% des pts dans le groupe placebo (P&lt;0,001) (NNH d’environ 13) et des troubles liés à la vésicule biliaire chez 2,8% et 2,3%, respectivement (P = 0,04) (NNH d’environ 200).</a:t>
            </a:r>
            <a:endParaRPr lang="fr-CA" sz="1800" dirty="0">
              <a:effectLst/>
              <a:latin typeface="Calibri" panose="020F0502020204030204" pitchFamily="34" charset="0"/>
              <a:ea typeface="Malgun Gothic" panose="020B0503020000020004" pitchFamily="34" charset="-127"/>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17</a:t>
            </a:fld>
            <a:endParaRPr lang="fr-CA" dirty="0"/>
          </a:p>
        </p:txBody>
      </p:sp>
    </p:spTree>
    <p:extLst>
      <p:ext uri="{BB962C8B-B14F-4D97-AF65-F5344CB8AC3E}">
        <p14:creationId xmlns:p14="http://schemas.microsoft.com/office/powerpoint/2010/main" val="3301046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r>
              <a:rPr lang="fr-CA" b="1" dirty="0">
                <a:solidFill>
                  <a:srgbClr val="000000"/>
                </a:solidFill>
              </a:rPr>
              <a:t>Marie-France</a:t>
            </a:r>
          </a:p>
          <a:p>
            <a:endParaRPr lang="fr-CA" b="1"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b="0" dirty="0">
                <a:solidFill>
                  <a:srgbClr val="000000"/>
                </a:solidFill>
              </a:rPr>
              <a:t>Donc, en conclusion, selon les auteurs,</a:t>
            </a:r>
            <a:r>
              <a:rPr lang="fr-CA" b="0" baseline="0" dirty="0">
                <a:solidFill>
                  <a:srgbClr val="000000"/>
                </a:solidFill>
              </a:rPr>
              <a:t> c</a:t>
            </a:r>
            <a:r>
              <a:rPr lang="fr-CA" dirty="0">
                <a:solidFill>
                  <a:srgbClr val="000000"/>
                </a:solidFill>
              </a:rPr>
              <a:t>hez les patients avec maladie cardiovasculaire en surpoids ou obèses mais sans diabète, le sémaglutide sous-cutané hebdomadaire à une dose de 2,4 mg s'est avéré supérieur au placebo pour réduire l'incidence de la mortalité cardiovasculaire, d'infarctus du myocarde non fatal ou d'accident vasculaire cérébral non fatal, à un suivi moyen de 39,8 mois.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solidFill>
                <a:srgbClr val="00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18</a:t>
            </a:fld>
            <a:endParaRPr lang="fr-FR" dirty="0"/>
          </a:p>
        </p:txBody>
      </p:sp>
    </p:spTree>
    <p:extLst>
      <p:ext uri="{BB962C8B-B14F-4D97-AF65-F5344CB8AC3E}">
        <p14:creationId xmlns:p14="http://schemas.microsoft.com/office/powerpoint/2010/main" val="3323787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fontScale="7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b="1" dirty="0">
                <a:solidFill>
                  <a:srgbClr val="000000"/>
                </a:solidFill>
              </a:rPr>
              <a:t>Luc</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solidFill>
                  <a:srgbClr val="000000"/>
                </a:solidFill>
              </a:rPr>
              <a:t>Merci Marie-France</a:t>
            </a:r>
            <a:r>
              <a:rPr lang="fr-CA" baseline="0" dirty="0">
                <a:solidFill>
                  <a:srgbClr val="000000"/>
                </a:solidFill>
              </a:rPr>
              <a:t> pour cette discussion. E</a:t>
            </a:r>
            <a:r>
              <a:rPr lang="fr-CA" dirty="0">
                <a:solidFill>
                  <a:srgbClr val="000000"/>
                </a:solidFill>
              </a:rPr>
              <a:t>t maintenant,</a:t>
            </a:r>
            <a:r>
              <a:rPr lang="fr-CA" baseline="0" dirty="0">
                <a:solidFill>
                  <a:srgbClr val="000000"/>
                </a:solidFill>
              </a:rPr>
              <a:t> peux-tu nous faire ta critique de cet essai clinique ?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b="1" dirty="0">
                <a:solidFill>
                  <a:srgbClr val="000000"/>
                </a:solidFill>
              </a:rPr>
              <a:t>Marie-France</a:t>
            </a:r>
            <a:endParaRPr lang="fr-CA"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solidFill>
                  <a:srgbClr val="000000"/>
                </a:solidFill>
              </a:rPr>
              <a:t>Bien sûr !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solidFill>
                  <a:srgbClr val="000000"/>
                </a:solidFill>
              </a:rPr>
              <a:t>Forces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solidFill>
                  <a:srgbClr val="000000"/>
                </a:solidFill>
              </a:rPr>
              <a:t>Q de recherche sur un enjeu clinique important. Obésité = 1/4 chez les adultes au Canada, 1/8 dans le monde, FR de MCVAS important !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solidFill>
                  <a:srgbClr val="000000"/>
                </a:solidFill>
              </a:rPr>
              <a:t>Gros essai clinique sur près de 18 000 pts.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solidFill>
                  <a:srgbClr val="000000"/>
                </a:solidFill>
              </a:rPr>
              <a:t>Méthodologie </a:t>
            </a:r>
            <a:r>
              <a:rPr lang="fr-CA" dirty="0" err="1">
                <a:solidFill>
                  <a:srgbClr val="000000"/>
                </a:solidFill>
              </a:rPr>
              <a:t>soilde</a:t>
            </a:r>
            <a:r>
              <a:rPr lang="fr-CA" dirty="0">
                <a:solidFill>
                  <a:srgbClr val="000000"/>
                </a:solidFill>
              </a:rPr>
              <a:t> : 3-points</a:t>
            </a:r>
            <a:r>
              <a:rPr lang="fr-CA" baseline="0" dirty="0">
                <a:solidFill>
                  <a:srgbClr val="000000"/>
                </a:solidFill>
              </a:rPr>
              <a:t>-</a:t>
            </a:r>
            <a:r>
              <a:rPr lang="fr-CA" dirty="0">
                <a:solidFill>
                  <a:srgbClr val="000000"/>
                </a:solidFill>
              </a:rPr>
              <a:t>MACE (mort CV, IM, AVC) = composite le plus important dans les essais cliniques cardiovasculaire, sur ECV majeurs et pertinent pour le pt ! Suivi complet.</a:t>
            </a:r>
            <a:r>
              <a:rPr lang="fr-CA" baseline="0" dirty="0">
                <a:solidFill>
                  <a:srgbClr val="000000"/>
                </a:solidFill>
              </a:rPr>
              <a:t> </a:t>
            </a:r>
            <a:r>
              <a:rPr lang="fr-CA" dirty="0">
                <a:solidFill>
                  <a:srgbClr val="000000"/>
                </a:solidFill>
              </a:rPr>
              <a:t>Pas de biais important identifié.</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solidFill>
                  <a:srgbClr val="000000"/>
                </a:solidFill>
              </a:rPr>
              <a:t>Résultats compatibles avec méta-analyse de </a:t>
            </a:r>
            <a:r>
              <a:rPr lang="fr-CA" dirty="0" err="1">
                <a:solidFill>
                  <a:srgbClr val="000000"/>
                </a:solidFill>
              </a:rPr>
              <a:t>Sattar</a:t>
            </a:r>
            <a:r>
              <a:rPr lang="fr-CA" dirty="0">
                <a:solidFill>
                  <a:srgbClr val="000000"/>
                </a:solidFill>
              </a:rPr>
              <a:t> chez pts avec diabète type 2 et MCVAS ou avec FR CV (RR 0,86).</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solidFill>
                  <a:srgbClr val="000000"/>
                </a:solidFill>
              </a:rPr>
              <a:t>Applicable dès maintenant si assurances ou avec moyen de se le payer (et s’il n’y a pas de pénurie persistante…).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solidFill>
                  <a:srgbClr val="000000"/>
                </a:solidFill>
              </a:rPr>
              <a:t>1</a:t>
            </a:r>
            <a:r>
              <a:rPr lang="fr-CA" baseline="30000" dirty="0">
                <a:solidFill>
                  <a:srgbClr val="000000"/>
                </a:solidFill>
              </a:rPr>
              <a:t>e</a:t>
            </a:r>
            <a:r>
              <a:rPr lang="fr-CA" dirty="0">
                <a:solidFill>
                  <a:srgbClr val="000000"/>
                </a:solidFill>
              </a:rPr>
              <a:t> agent qui démontre un tel bénéfice CV en prévention 2</a:t>
            </a:r>
            <a:r>
              <a:rPr lang="fr-CA" baseline="30000" dirty="0">
                <a:solidFill>
                  <a:srgbClr val="000000"/>
                </a:solidFill>
              </a:rPr>
              <a:t>e</a:t>
            </a:r>
            <a:r>
              <a:rPr lang="fr-CA" dirty="0">
                <a:solidFill>
                  <a:srgbClr val="000000"/>
                </a:solidFill>
              </a:rPr>
              <a:t> en obésité ! </a:t>
            </a:r>
          </a:p>
          <a:p>
            <a:endParaRPr lang="fr-CA" dirty="0"/>
          </a:p>
          <a:p>
            <a:r>
              <a:rPr lang="fr-CA" dirty="0"/>
              <a:t>Faiblesses : et comme il n’y a pas d’étude parfaite, voici quelques faiblesses que nous avons identifiées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Diversité de la population étudiée limitée : ¾ hommes, &lt; 4 % noirs… (mais aux É-U 12,5 % de noirs inclus…),</a:t>
            </a:r>
            <a:r>
              <a:rPr lang="fr-CA" baseline="0" dirty="0"/>
              <a:t> ce qui limite un peu la généralisabilité.</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baseline="0" dirty="0"/>
              <a:t>Pt quand même à risque : non diabétique, mais 2/3 </a:t>
            </a:r>
            <a:r>
              <a:rPr lang="fr-CA" baseline="0" dirty="0" err="1"/>
              <a:t>pré-diabétique</a:t>
            </a:r>
            <a:r>
              <a:rPr lang="fr-CA" baseline="0" dirty="0"/>
              <a:t> (selon la déf américaine), IMC </a:t>
            </a:r>
            <a:r>
              <a:rPr lang="fr-CA" baseline="0" dirty="0">
                <a:sym typeface="Symbol" panose="05050102010706020507" pitchFamily="18" charset="2"/>
              </a:rPr>
              <a:t> 27, mais les ¾ obèses…</a:t>
            </a:r>
            <a:endParaRPr lang="fr-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Effets indésirables relativement fréquents, amenant un arrêt du </a:t>
            </a:r>
            <a:r>
              <a:rPr lang="fr-CA" dirty="0" err="1"/>
              <a:t>Tx</a:t>
            </a:r>
            <a:r>
              <a:rPr lang="fr-CA" dirty="0"/>
              <a:t> chez près de 17 % des pts (ou 1 pt/6).</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Réduction absolue relativement faible, avec un NNT = 67 relativement élevé par rapport à autres interventions en prévention 2e (ex : statine en </a:t>
            </a:r>
            <a:r>
              <a:rPr lang="fr-CA" dirty="0" err="1"/>
              <a:t>prév</a:t>
            </a:r>
            <a:r>
              <a:rPr lang="fr-CA" dirty="0"/>
              <a:t>. 2</a:t>
            </a:r>
            <a:r>
              <a:rPr lang="fr-CA" baseline="30000" dirty="0"/>
              <a:t>e</a:t>
            </a:r>
            <a:r>
              <a:rPr lang="fr-CA" dirty="0"/>
              <a:t> NNT = 15-20 à 5 ans, tabac NNT = 10). Dans une cohorte à très haut risque CV… Avec une borne supérieure de l’</a:t>
            </a:r>
            <a:r>
              <a:rPr lang="fr-CA" dirty="0" err="1"/>
              <a:t>intevalle</a:t>
            </a:r>
            <a:r>
              <a:rPr lang="fr-CA" dirty="0"/>
              <a:t> de confiance à 136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Courte durée relative de l’essai clinique pour le </a:t>
            </a:r>
            <a:r>
              <a:rPr lang="fr-CA" dirty="0" err="1"/>
              <a:t>Tx</a:t>
            </a:r>
            <a:r>
              <a:rPr lang="fr-CA" dirty="0"/>
              <a:t> d’une maladie chronique. Effets indésirables à plus long terme ? Ostéoporose, perte de masse musculaire, néo…</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Coût-bénéfice ? </a:t>
            </a:r>
            <a:r>
              <a:rPr lang="fr-CA" baseline="0" dirty="0"/>
              <a:t>À 400 $/mois, &gt; 1M$/an pour éviter un ECV majeur… (NNT x prix/an x durée…)</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baseline="0" dirty="0"/>
              <a:t>Étude de l’industrie, mais presqu’inévitable pour ce genre d’essai clinique. Lien important des auteurs avec Novo-N.</a:t>
            </a:r>
          </a:p>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19</a:t>
            </a:fld>
            <a:endParaRPr lang="fr-FR" dirty="0"/>
          </a:p>
        </p:txBody>
      </p:sp>
    </p:spTree>
    <p:extLst>
      <p:ext uri="{BB962C8B-B14F-4D97-AF65-F5344CB8AC3E}">
        <p14:creationId xmlns:p14="http://schemas.microsoft.com/office/powerpoint/2010/main" val="196464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r>
              <a:rPr lang="fr-CA" b="1" dirty="0"/>
              <a:t>Luc</a:t>
            </a:r>
          </a:p>
          <a:p>
            <a:endParaRPr lang="fr-CA" b="1" dirty="0"/>
          </a:p>
          <a:p>
            <a:r>
              <a:rPr lang="fr-CA" b="0" dirty="0"/>
              <a:t>EC faite pour répondre à la question clinique suivante </a:t>
            </a:r>
            <a:r>
              <a:rPr lang="mr-IN" b="0" dirty="0"/>
              <a:t>…</a:t>
            </a:r>
            <a:endParaRPr lang="fr-CA" b="0"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2</a:t>
            </a:fld>
            <a:endParaRPr lang="fr-FR"/>
          </a:p>
        </p:txBody>
      </p:sp>
    </p:spTree>
    <p:extLst>
      <p:ext uri="{BB962C8B-B14F-4D97-AF65-F5344CB8AC3E}">
        <p14:creationId xmlns:p14="http://schemas.microsoft.com/office/powerpoint/2010/main" val="3937105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fontScale="4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b="1" dirty="0"/>
              <a:t>Luc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Merci </a:t>
            </a:r>
            <a:r>
              <a:rPr lang="fr-CA" b="0" dirty="0">
                <a:solidFill>
                  <a:srgbClr val="000000"/>
                </a:solidFill>
              </a:rPr>
              <a:t>Marie-France</a:t>
            </a:r>
            <a:r>
              <a:rPr lang="fr-CA" baseline="0" dirty="0"/>
              <a:t> !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baseline="0" dirty="0"/>
              <a:t>Et maintenant, peux-tu nous dire ce que tu penses que seront les implications cliniques de cette étude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b="1" dirty="0">
                <a:solidFill>
                  <a:srgbClr val="000000"/>
                </a:solidFill>
              </a:rPr>
              <a:t>Marie-France</a:t>
            </a:r>
            <a:endParaRPr lang="fr-CA" dirty="0"/>
          </a:p>
          <a:p>
            <a:endParaRPr lang="fr-CA" baseline="0" dirty="0"/>
          </a:p>
          <a:p>
            <a:r>
              <a:rPr lang="fr-CA" baseline="0" dirty="0"/>
              <a:t>La plupart des pts avec MCVAS ne sont pas diabétique (= 70 %), mais ont fréquemment un IMC &gt; 27.</a:t>
            </a:r>
          </a:p>
          <a:p>
            <a:endParaRPr lang="fr-CA" baseline="0" dirty="0"/>
          </a:p>
          <a:p>
            <a:r>
              <a:rPr lang="fr-CA" baseline="0" dirty="0"/>
              <a:t>SELECT : première ECR qui démontre un bénéfice CV dans cette population particulière ! </a:t>
            </a:r>
          </a:p>
          <a:p>
            <a:endParaRPr lang="fr-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00" dirty="0">
                <a:effectLst/>
                <a:latin typeface="Calibri" panose="020F0502020204030204" pitchFamily="34" charset="0"/>
                <a:ea typeface="Times New Roman" panose="02020603050405020304" pitchFamily="18" charset="0"/>
                <a:cs typeface="Times New Roman" panose="02020603050405020304" pitchFamily="18" charset="0"/>
              </a:rPr>
              <a:t>SELECT fournit des données probantes supplémentaires en faveur de l'utilisation d'agonistes du GLP-1 chez les personnes ayant un poids élevé (dans cet essai, IMC ≥ 27 kg/m2) et des antécédents de maladie cardiovasculaire.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00" dirty="0">
                <a:effectLst/>
                <a:latin typeface="Calibri" panose="020F0502020204030204" pitchFamily="34" charset="0"/>
                <a:ea typeface="Times New Roman" panose="02020603050405020304" pitchFamily="18" charset="0"/>
                <a:cs typeface="Times New Roman" panose="02020603050405020304" pitchFamily="18" charset="0"/>
              </a:rPr>
              <a:t>On ne sait pas non plus si le sémaglutide oral aurait des effets similaires dans cette population.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00" dirty="0">
                <a:effectLst/>
                <a:latin typeface="Calibri" panose="020F0502020204030204" pitchFamily="34" charset="0"/>
                <a:ea typeface="Times New Roman" panose="02020603050405020304" pitchFamily="18" charset="0"/>
                <a:cs typeface="Times New Roman" panose="02020603050405020304" pitchFamily="18" charset="0"/>
              </a:rPr>
              <a:t>Et</a:t>
            </a:r>
            <a:r>
              <a:rPr lang="fr-CA" sz="1200" kern="100" baseline="0" dirty="0">
                <a:effectLst/>
                <a:latin typeface="Calibri" panose="020F0502020204030204" pitchFamily="34" charset="0"/>
                <a:ea typeface="Times New Roman" panose="02020603050405020304" pitchFamily="18" charset="0"/>
                <a:cs typeface="Times New Roman" panose="02020603050405020304" pitchFamily="18" charset="0"/>
              </a:rPr>
              <a:t> nous ne savons pas encore</a:t>
            </a:r>
            <a:r>
              <a:rPr lang="fr-CA" sz="1200" kern="100" dirty="0">
                <a:effectLst/>
                <a:latin typeface="Calibri" panose="020F0502020204030204" pitchFamily="34" charset="0"/>
                <a:ea typeface="Times New Roman" panose="02020603050405020304" pitchFamily="18" charset="0"/>
                <a:cs typeface="Times New Roman" panose="02020603050405020304" pitchFamily="18" charset="0"/>
              </a:rPr>
              <a:t> si les agonistes du GLP-1 réduisent le risque de maladie cardiovasculaire chez les personnes avec antécédent de maladie cardiovasculaire avec un poids normal ou chez les personnes ayant un poids élevé mais sans antécédent de maladie cardiovasculaire.</a:t>
            </a:r>
          </a:p>
          <a:p>
            <a:endParaRPr lang="fr-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baseline="0" dirty="0"/>
              <a:t>Enjeu éthique... Pour ceux qui peuvent se le payer ?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baseline="0" dirty="0"/>
              <a:t>Coût au Canada = 5000 $CAN/an. Aux É-U : 17 000 US$/an…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baseline="0" dirty="0"/>
          </a:p>
          <a:p>
            <a:r>
              <a:rPr lang="fr-CA" baseline="0" dirty="0"/>
              <a:t>Coût-bénéfice ? À 400 $/mois, &gt; 1M$/an pour éviter un ECV majeur…</a:t>
            </a:r>
          </a:p>
          <a:p>
            <a:endParaRPr lang="fr-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b="0" baseline="0" dirty="0"/>
              <a:t>Effets à long terme du traitement? Reprise poids si arrêt? Autres effets indésirables de cette médication au long cours?</a:t>
            </a:r>
          </a:p>
          <a:p>
            <a:endParaRPr lang="fr-CA" baseline="0" dirty="0"/>
          </a:p>
          <a:p>
            <a:r>
              <a:rPr lang="fr-CA" baseline="0" dirty="0"/>
              <a:t>Budget Medicare et sémaglutide : aux É-U, si 100 % des pts sous Medicare avec obésité était </a:t>
            </a:r>
            <a:r>
              <a:rPr lang="fr-CA" baseline="0" dirty="0" err="1"/>
              <a:t>Tx</a:t>
            </a:r>
            <a:r>
              <a:rPr lang="fr-CA" baseline="0" dirty="0"/>
              <a:t> avec </a:t>
            </a:r>
            <a:r>
              <a:rPr lang="fr-CA" baseline="0" dirty="0" err="1"/>
              <a:t>Séma</a:t>
            </a:r>
            <a:r>
              <a:rPr lang="fr-CA" baseline="0" dirty="0"/>
              <a:t>, cela couterait 135 milliards de $US, soit 93 % du budget Medicare… Et si tous les adultes de 60 ans et plus avec obésité étaient </a:t>
            </a:r>
            <a:r>
              <a:rPr lang="fr-CA" baseline="0" dirty="0" err="1"/>
              <a:t>Tx</a:t>
            </a:r>
            <a:r>
              <a:rPr lang="fr-CA" baseline="0" dirty="0"/>
              <a:t> aux É-U, on parle de 267 milliards de $US, soit 185 % du budget de Medicare… (qui est de 145 milliards de $US) (Baig K et al. NEJM 2023;381:961)</a:t>
            </a:r>
          </a:p>
          <a:p>
            <a:endParaRPr lang="fr-CA" baseline="0" dirty="0"/>
          </a:p>
          <a:p>
            <a:r>
              <a:rPr lang="fr-CA" baseline="0" dirty="0"/>
              <a:t>De plus, le sémaglutide n’est pas un </a:t>
            </a:r>
            <a:r>
              <a:rPr lang="fr-CA" baseline="0" dirty="0" err="1"/>
              <a:t>Rx</a:t>
            </a:r>
            <a:r>
              <a:rPr lang="fr-CA" baseline="0" dirty="0"/>
              <a:t> toléré chez tous les pts, avec des effets indésirables GI assez fréquent (avec arrêt de </a:t>
            </a:r>
            <a:r>
              <a:rPr lang="fr-CA" baseline="0" dirty="0" err="1"/>
              <a:t>Tx</a:t>
            </a:r>
            <a:r>
              <a:rPr lang="fr-CA" baseline="0" dirty="0"/>
              <a:t> chez environ 1 pt/6), d’où l’intérêt d’étudier d’autres molécules … </a:t>
            </a:r>
          </a:p>
          <a:p>
            <a:r>
              <a:rPr lang="fr-CA" baseline="0" dirty="0"/>
              <a:t>Parler de ce qu’il y a dans le pipeline : </a:t>
            </a:r>
            <a:r>
              <a:rPr lang="fr-CA" baseline="0" dirty="0" err="1"/>
              <a:t>Tirzépatide</a:t>
            </a:r>
            <a:r>
              <a:rPr lang="fr-CA" baseline="0" dirty="0"/>
              <a:t>, </a:t>
            </a:r>
            <a:r>
              <a:rPr lang="fr-CA" baseline="0" dirty="0" err="1"/>
              <a:t>cagrilintide</a:t>
            </a:r>
            <a:r>
              <a:rPr lang="fr-CA" baseline="0" dirty="0"/>
              <a:t> + sémaglutide, </a:t>
            </a:r>
            <a:r>
              <a:rPr lang="fr-CA" baseline="0" dirty="0" err="1"/>
              <a:t>survodutide</a:t>
            </a:r>
            <a:r>
              <a:rPr lang="fr-CA" baseline="0" dirty="0"/>
              <a:t>, </a:t>
            </a:r>
            <a:r>
              <a:rPr lang="fr-CA" baseline="0" dirty="0" err="1"/>
              <a:t>pemvidutide</a:t>
            </a:r>
            <a:r>
              <a:rPr lang="fr-CA" baseline="0" dirty="0"/>
              <a:t>, </a:t>
            </a:r>
            <a:r>
              <a:rPr lang="fr-CA" baseline="0" dirty="0" err="1"/>
              <a:t>retatrutide</a:t>
            </a:r>
            <a:r>
              <a:rPr lang="fr-CA" baseline="0" dirty="0"/>
              <a:t>, </a:t>
            </a:r>
            <a:r>
              <a:rPr lang="fr-CA" baseline="0" dirty="0" err="1"/>
              <a:t>orforglipron</a:t>
            </a:r>
            <a:r>
              <a:rPr lang="fr-CA" baseline="0" dirty="0"/>
              <a:t>, </a:t>
            </a:r>
            <a:r>
              <a:rPr lang="fr-CA" baseline="0" dirty="0" err="1"/>
              <a:t>danuglipron</a:t>
            </a:r>
            <a:r>
              <a:rPr lang="fr-CA" baseline="0" dirty="0"/>
              <a:t>, AMG-133…)</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800" kern="100" dirty="0">
                <a:effectLst/>
                <a:latin typeface="Calibri" panose="020F0502020204030204" pitchFamily="34" charset="0"/>
                <a:ea typeface="Times New Roman" panose="02020603050405020304" pitchFamily="18" charset="0"/>
                <a:cs typeface="Times New Roman" panose="02020603050405020304" pitchFamily="18" charset="0"/>
              </a:rPr>
              <a:t>Étude CV à venir avec </a:t>
            </a:r>
            <a:r>
              <a:rPr lang="fr-CA" sz="1800" kern="100" dirty="0" err="1">
                <a:effectLst/>
                <a:latin typeface="Calibri" panose="020F0502020204030204" pitchFamily="34" charset="0"/>
                <a:ea typeface="Times New Roman" panose="02020603050405020304" pitchFamily="18" charset="0"/>
                <a:cs typeface="Times New Roman" panose="02020603050405020304" pitchFamily="18" charset="0"/>
              </a:rPr>
              <a:t>tirzépatide</a:t>
            </a:r>
            <a:r>
              <a:rPr lang="fr-CA" sz="1800" kern="100" dirty="0">
                <a:effectLst/>
                <a:latin typeface="Calibri" panose="020F0502020204030204" pitchFamily="34" charset="0"/>
                <a:ea typeface="Times New Roman" panose="02020603050405020304" pitchFamily="18" charset="0"/>
                <a:cs typeface="Times New Roman" panose="02020603050405020304" pitchFamily="18" charset="0"/>
              </a:rPr>
              <a:t> en obésité : SURMOUNT MMO en 2027 (après SURPASS-CVOT en DM2 en 2024)</a:t>
            </a:r>
          </a:p>
          <a:p>
            <a:endParaRPr lang="fr-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baseline="0" dirty="0"/>
              <a:t>… GdP à venir … INESSS …</a:t>
            </a:r>
          </a:p>
          <a:p>
            <a:endParaRPr lang="fr-CA" baseline="0" dirty="0"/>
          </a:p>
          <a:p>
            <a:r>
              <a:rPr lang="fr-CA" b="1" baseline="0" dirty="0"/>
              <a:t>Luc</a:t>
            </a:r>
          </a:p>
          <a:p>
            <a:endParaRPr lang="fr-CA" baseline="0" dirty="0"/>
          </a:p>
          <a:p>
            <a:r>
              <a:rPr lang="fr-CA" baseline="0" dirty="0"/>
              <a:t>Un autre point sur l’impact économique de l’</a:t>
            </a:r>
            <a:r>
              <a:rPr lang="fr-CA" baseline="0" dirty="0" err="1"/>
              <a:t>Ozempic</a:t>
            </a:r>
            <a:r>
              <a:rPr lang="fr-CA" baseline="0" dirty="0"/>
              <a:t> et de Novo </a:t>
            </a:r>
            <a:r>
              <a:rPr lang="fr-CA" baseline="0" dirty="0" err="1"/>
              <a:t>Nordisk</a:t>
            </a:r>
            <a:r>
              <a:rPr lang="fr-CA" baseline="0" dirty="0"/>
              <a:t> : savais-tu que le PIB du Danemark a augmenté de 1,9 % l’an dernier, et que là-dessus, 1,7 % était dû à la croissance de Novo </a:t>
            </a:r>
            <a:r>
              <a:rPr lang="fr-CA" baseline="0" dirty="0" err="1"/>
              <a:t>Nordisk</a:t>
            </a:r>
            <a:r>
              <a:rPr lang="fr-CA" baseline="0" dirty="0"/>
              <a:t> ? </a:t>
            </a:r>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20</a:t>
            </a:fld>
            <a:endParaRPr lang="fr-FR" dirty="0"/>
          </a:p>
        </p:txBody>
      </p:sp>
    </p:spTree>
    <p:extLst>
      <p:ext uri="{BB962C8B-B14F-4D97-AF65-F5344CB8AC3E}">
        <p14:creationId xmlns:p14="http://schemas.microsoft.com/office/powerpoint/2010/main" val="1819657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7A13AAB-1331-4A70-8C7B-0177678F01D6}" type="slidenum">
              <a:rPr lang="fr-CA" smtClean="0"/>
              <a:pPr/>
              <a:t>21</a:t>
            </a:fld>
            <a:endParaRPr lang="fr-CA"/>
          </a:p>
        </p:txBody>
      </p:sp>
    </p:spTree>
    <p:extLst>
      <p:ext uri="{BB962C8B-B14F-4D97-AF65-F5344CB8AC3E}">
        <p14:creationId xmlns:p14="http://schemas.microsoft.com/office/powerpoint/2010/main" val="526127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lstStyle/>
          <a:p>
            <a:r>
              <a:rPr lang="fr-FR" b="1" dirty="0"/>
              <a:t>Luc</a:t>
            </a:r>
          </a:p>
          <a:p>
            <a:endParaRPr lang="fr-FR"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Pour ce qui est des autres articles qui ont retenu notre attention en novembre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COP-AF : Lancet du 4 </a:t>
            </a:r>
            <a:r>
              <a:rPr lang="fr-CA" dirty="0" err="1"/>
              <a:t>nov</a:t>
            </a:r>
            <a:endParaRPr lang="fr-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3209 pts avec </a:t>
            </a:r>
            <a:r>
              <a:rPr lang="fr-CA" dirty="0" err="1"/>
              <a:t>Chx</a:t>
            </a:r>
            <a:r>
              <a:rPr lang="fr-CA" dirty="0"/>
              <a:t> thoracique majeurs, pour voir si la colchicine diminuait le risque de FA ou de lésion myocardique en post-op.</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Et il n’y a pas eu de diminution significative des 2 CJP, bien qu’il y ait eu une tendance…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ONWARDS 6, Lancet 4 novembre.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Compare chez 582 pts avec DM1 l’insuline </a:t>
            </a:r>
            <a:r>
              <a:rPr lang="fr-CA" dirty="0" err="1"/>
              <a:t>icodec</a:t>
            </a:r>
            <a:r>
              <a:rPr lang="fr-CA" dirty="0"/>
              <a:t> 1x/</a:t>
            </a:r>
            <a:r>
              <a:rPr lang="fr-CA" dirty="0" err="1"/>
              <a:t>sem</a:t>
            </a:r>
            <a:r>
              <a:rPr lang="fr-CA" dirty="0"/>
              <a:t> à un régime standard basal + bolus.</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Et l’insuline </a:t>
            </a:r>
            <a:r>
              <a:rPr lang="fr-CA" dirty="0" err="1"/>
              <a:t>icodec</a:t>
            </a:r>
            <a:r>
              <a:rPr lang="fr-CA" dirty="0"/>
              <a:t> s’est avéré non </a:t>
            </a:r>
            <a:r>
              <a:rPr lang="fr-CA" dirty="0" err="1"/>
              <a:t>inf</a:t>
            </a:r>
            <a:r>
              <a:rPr lang="fr-CA" dirty="0"/>
              <a:t> à un </a:t>
            </a:r>
            <a:r>
              <a:rPr lang="fr-CA" dirty="0" err="1"/>
              <a:t>Tx</a:t>
            </a:r>
            <a:r>
              <a:rPr lang="fr-CA" dirty="0"/>
              <a:t> standard, mais avec plus d’hypo clin </a:t>
            </a:r>
            <a:r>
              <a:rPr lang="fr-CA" dirty="0" err="1"/>
              <a:t>sign</a:t>
            </a:r>
            <a:r>
              <a:rPr lang="fr-CA" dirty="0"/>
              <a:t> ou sévère.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TENSION, Lancet 11 nov.</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Sur l’efficacité d’une thrombectomie endovasculaire chez les pts avec AVC </a:t>
            </a:r>
            <a:r>
              <a:rPr lang="fr-CA" dirty="0" err="1"/>
              <a:t>isch</a:t>
            </a:r>
            <a:r>
              <a:rPr lang="fr-CA" dirty="0"/>
              <a:t> et gros infarctus cérébral.</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Démontre une amélioration fonctionnelle et une diminution de mortalité d’un tiers chez 253 pts.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À voir comment cet ECR sera intégré au </a:t>
            </a:r>
            <a:r>
              <a:rPr lang="fr-CA" dirty="0" err="1"/>
              <a:t>GdP</a:t>
            </a:r>
            <a:r>
              <a:rPr lang="fr-CA" dirty="0"/>
              <a:t> en AVC.</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ATLANTIS,  Lancet 11 </a:t>
            </a:r>
            <a:r>
              <a:rPr lang="fr-CA" dirty="0" err="1"/>
              <a:t>nov</a:t>
            </a:r>
            <a:endParaRPr lang="fr-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Amitriptyline faible dose comme </a:t>
            </a:r>
            <a:r>
              <a:rPr lang="fr-CA" dirty="0" err="1"/>
              <a:t>Tx</a:t>
            </a:r>
            <a:r>
              <a:rPr lang="fr-CA" dirty="0"/>
              <a:t> 2</a:t>
            </a:r>
            <a:r>
              <a:rPr lang="fr-CA" baseline="30000" dirty="0"/>
              <a:t>e</a:t>
            </a:r>
            <a:r>
              <a:rPr lang="fr-CA" dirty="0"/>
              <a:t> ligne chez 463 personnes avec SCI.</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Bénéfice sur le score IBS-SSS à 6 mois de suivi.</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PARTNER 3, suivi 5 ans, NEJM 23 novembre.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Remplacement valvulaire aortique transcutané (TAVI ou TAVR) chez les sujets avec St. Ao sévère </a:t>
            </a:r>
            <a:r>
              <a:rPr lang="fr-CA" dirty="0" err="1"/>
              <a:t>sympt</a:t>
            </a:r>
            <a:r>
              <a:rPr lang="fr-CA" dirty="0"/>
              <a:t> à faible risque </a:t>
            </a:r>
            <a:r>
              <a:rPr lang="fr-CA" dirty="0" err="1"/>
              <a:t>Chx</a:t>
            </a:r>
            <a:r>
              <a:rPr lang="fr-CA"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Pas de diff entre les 2 groupes de </a:t>
            </a:r>
            <a:r>
              <a:rPr lang="fr-CA" dirty="0" err="1"/>
              <a:t>Tx</a:t>
            </a:r>
            <a:r>
              <a:rPr lang="fr-CA" dirty="0"/>
              <a:t> à 5 ans.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p>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22</a:t>
            </a:fld>
            <a:endParaRPr lang="fr-CA"/>
          </a:p>
        </p:txBody>
      </p:sp>
    </p:spTree>
    <p:extLst>
      <p:ext uri="{BB962C8B-B14F-4D97-AF65-F5344CB8AC3E}">
        <p14:creationId xmlns:p14="http://schemas.microsoft.com/office/powerpoint/2010/main" val="228280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lstStyle/>
          <a:p>
            <a:r>
              <a:rPr lang="fr-FR" b="1" dirty="0"/>
              <a:t>Luc</a:t>
            </a:r>
          </a:p>
          <a:p>
            <a:endParaRPr lang="fr-FR" b="1" dirty="0"/>
          </a:p>
          <a:p>
            <a:r>
              <a:rPr lang="fr-FR" b="0" dirty="0"/>
              <a:t>Mise à jour du </a:t>
            </a:r>
            <a:r>
              <a:rPr lang="fr-FR" b="0" dirty="0" err="1"/>
              <a:t>GdP</a:t>
            </a:r>
            <a:r>
              <a:rPr lang="fr-FR" b="0" dirty="0"/>
              <a:t> de l’AABB (</a:t>
            </a:r>
            <a:r>
              <a:rPr lang="fr-FR" b="0" i="1" dirty="0"/>
              <a:t>American Association of Blood Banks</a:t>
            </a:r>
            <a:r>
              <a:rPr lang="fr-FR" b="0" dirty="0"/>
              <a:t>) sur les transfusions sanguines, publié dans le JAMA du 21 novembre 2023</a:t>
            </a:r>
          </a:p>
          <a:p>
            <a:endParaRPr lang="fr-FR" b="0" dirty="0"/>
          </a:p>
          <a:p>
            <a:r>
              <a:rPr lang="fr-FR" b="0" dirty="0" err="1"/>
              <a:t>GdP</a:t>
            </a:r>
            <a:r>
              <a:rPr lang="fr-FR" b="0" dirty="0"/>
              <a:t> inter-société de </a:t>
            </a:r>
            <a:r>
              <a:rPr lang="fr-FR" b="0" dirty="0" err="1"/>
              <a:t>Chx</a:t>
            </a:r>
            <a:r>
              <a:rPr lang="fr-FR" b="0" dirty="0"/>
              <a:t> </a:t>
            </a:r>
            <a:r>
              <a:rPr lang="fr-FR" b="0" dirty="0" err="1"/>
              <a:t>vasc</a:t>
            </a:r>
            <a:r>
              <a:rPr lang="fr-FR" b="0" dirty="0"/>
              <a:t> sur la MAP chez pts avec DM </a:t>
            </a:r>
            <a:r>
              <a:rPr lang="fr-FR" b="0"/>
              <a:t>et ulcère du pied. </a:t>
            </a:r>
            <a:r>
              <a:rPr lang="fr-FR" b="0" dirty="0"/>
              <a:t>J </a:t>
            </a:r>
            <a:r>
              <a:rPr lang="fr-FR" b="0" dirty="0" err="1"/>
              <a:t>Vasc</a:t>
            </a:r>
            <a:r>
              <a:rPr lang="fr-FR" b="0" dirty="0"/>
              <a:t> </a:t>
            </a:r>
            <a:r>
              <a:rPr lang="fr-FR" b="0" dirty="0" err="1"/>
              <a:t>Surg</a:t>
            </a:r>
            <a:r>
              <a:rPr lang="fr-FR" b="0" dirty="0"/>
              <a:t> </a:t>
            </a:r>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23</a:t>
            </a:fld>
            <a:endParaRPr lang="fr-CA"/>
          </a:p>
        </p:txBody>
      </p:sp>
    </p:spTree>
    <p:extLst>
      <p:ext uri="{BB962C8B-B14F-4D97-AF65-F5344CB8AC3E}">
        <p14:creationId xmlns:p14="http://schemas.microsoft.com/office/powerpoint/2010/main" val="595699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fontScale="40000" lnSpcReduction="20000"/>
          </a:bodyPr>
          <a:lstStyle/>
          <a:p>
            <a:r>
              <a:rPr lang="fr-CA" b="1" dirty="0"/>
              <a:t>Luc</a:t>
            </a:r>
          </a:p>
          <a:p>
            <a:endParaRPr lang="fr-CA" b="1" dirty="0"/>
          </a:p>
          <a:p>
            <a:r>
              <a:rPr lang="fr-CA" b="0" dirty="0"/>
              <a:t>Alors Marie-France, peux-tu nous mettre l’</a:t>
            </a:r>
            <a:r>
              <a:rPr lang="fr-CA" dirty="0">
                <a:solidFill>
                  <a:srgbClr val="000000"/>
                </a:solidFill>
              </a:rPr>
              <a:t>étude </a:t>
            </a:r>
            <a:r>
              <a:rPr lang="fr-CA" b="0" dirty="0"/>
              <a:t>SELECT en contexte ? </a:t>
            </a:r>
          </a:p>
          <a:p>
            <a:endParaRPr lang="fr-CA"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b="1" dirty="0"/>
              <a:t>Marie-France</a:t>
            </a:r>
          </a:p>
          <a:p>
            <a:endParaRPr lang="fr-CA" b="1" dirty="0"/>
          </a:p>
          <a:p>
            <a:r>
              <a:rPr lang="fr-CA" dirty="0"/>
              <a:t>Bien sûr ! </a:t>
            </a:r>
          </a:p>
          <a:p>
            <a:endParaRPr lang="fr-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On sait que </a:t>
            </a:r>
            <a:r>
              <a:rPr lang="fr-FR" sz="18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plus de la moitié de la population mondiale devrait être en surpoids ou obèse d'ici l'année 2035. Comme on le sait tous, le surpoids et l'obésité sont indépendamment associés à un risque accru d'événements cardiovasculaires. Et on estime qu’environ 4 millions personnes avec indice de masse corporelle élevé sont décédés dans le monde en 2015, dont plus des deux tiers dus à des maladies cardiovasculaires. </a:t>
            </a:r>
            <a:endParaRPr lang="fr-CA" sz="1800" dirty="0">
              <a:effectLst/>
              <a:latin typeface="Calibri" panose="020F0502020204030204" pitchFamily="34" charset="0"/>
              <a:ea typeface="Malgun Gothic" panose="020B0503020000020004" pitchFamily="34" charset="-127"/>
              <a:cs typeface="Times New Roman" panose="02020603050405020304" pitchFamily="18" charset="0"/>
            </a:endParaRPr>
          </a:p>
          <a:p>
            <a:endParaRPr lang="fr-CA" dirty="0"/>
          </a:p>
          <a:p>
            <a:r>
              <a:rPr lang="fr-CA" dirty="0"/>
              <a:t>L’idée de traiter </a:t>
            </a:r>
            <a:r>
              <a:rPr lang="fr-FR" sz="1800" dirty="0">
                <a:solidFill>
                  <a:srgbClr val="000000"/>
                </a:solidFill>
                <a:effectLst/>
                <a:latin typeface="Times" panose="02020603050405020304" pitchFamily="18" charset="0"/>
                <a:ea typeface="Malgun Gothic" panose="020B0503020000020004" pitchFamily="34" charset="-127"/>
              </a:rPr>
              <a:t>l'obésité pour réduire le risque de complications cardiovasculaires n’a jamais été démontré efficaces dans des essais cliniques jusqu’à maintenant.</a:t>
            </a:r>
          </a:p>
          <a:p>
            <a:endParaRPr lang="fr-FR" sz="1800" dirty="0">
              <a:solidFill>
                <a:srgbClr val="000000"/>
              </a:solidFill>
              <a:effectLst/>
              <a:latin typeface="Times" panose="02020603050405020304" pitchFamily="18" charset="0"/>
              <a:ea typeface="Malgun Gothic" panose="020B0503020000020004" pitchFamily="34" charset="-12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8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Les agonistes du récepteur du glucagon-like peptide-1 (GLP-1) sont utilisés dans le traitement du diabète de type 2 et de l'obésité, et ont démontré une réduction du risque d'événements cardiovasculaires majeurs chez les patients atteints de diabète de type 2 ayant un risque cardiovasculaire élevé, dans les essais cliniques LEADER et SUSTAIN-6, entre autres.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sz="18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8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Bien que ces agents affectent un large éventail de voies métaboliques associées au métabolisme du glucose, à l'homéostasie énergétique et à l'inflammation, ce qui pourraient améliorer également le pronostic cardiovasculaire des personnes n'ayant pas de diabète, on ignore si les agonistes du récepteur du GLP-1 peuvent réduire le risque cardiovasculaire associé au surpoids et à l'obésité.</a:t>
            </a:r>
            <a:endParaRPr lang="fr-CA" sz="1800" dirty="0">
              <a:effectLst/>
              <a:latin typeface="Calibri" panose="020F0502020204030204" pitchFamily="34" charset="0"/>
              <a:ea typeface="Malgun Gothic" panose="020B0503020000020004" pitchFamily="34" charset="-127"/>
              <a:cs typeface="Times New Roman" panose="02020603050405020304" pitchFamily="18" charset="0"/>
            </a:endParaRPr>
          </a:p>
          <a:p>
            <a:endParaRPr lang="fr-CA" dirty="0"/>
          </a:p>
          <a:p>
            <a:r>
              <a:rPr lang="fr-FR" sz="1800" dirty="0">
                <a:solidFill>
                  <a:srgbClr val="000000"/>
                </a:solidFill>
                <a:effectLst/>
                <a:latin typeface="Times" panose="02020603050405020304" pitchFamily="18" charset="0"/>
                <a:ea typeface="Malgun Gothic" panose="020B0503020000020004" pitchFamily="34" charset="-127"/>
              </a:rPr>
              <a:t>Le sémaglutide, un analogue à action prolongée du GLP-1, administré à une dose de 2,4 mg par voie sous-cutanée une fois par semaine pendant 104 semaines, a entrainé une réduction de 15,2% en moyenne du poids chez les patients en surpoids ou obèses n'ayant pas de diabète (dans l’essai clinique STEP 5). Et vous vous souvenez qu’on avait parlé lors de </a:t>
            </a:r>
            <a:r>
              <a:rPr lang="fr-FR" sz="1800" dirty="0" err="1">
                <a:solidFill>
                  <a:srgbClr val="000000"/>
                </a:solidFill>
                <a:effectLst/>
                <a:latin typeface="Times" panose="02020603050405020304" pitchFamily="18" charset="0"/>
                <a:ea typeface="Malgun Gothic" panose="020B0503020000020004" pitchFamily="34" charset="-127"/>
              </a:rPr>
              <a:t>balado</a:t>
            </a:r>
            <a:r>
              <a:rPr lang="fr-FR" sz="1800" dirty="0">
                <a:solidFill>
                  <a:srgbClr val="000000"/>
                </a:solidFill>
                <a:effectLst/>
                <a:latin typeface="Times" panose="02020603050405020304" pitchFamily="18" charset="0"/>
                <a:ea typeface="Malgun Gothic" panose="020B0503020000020004" pitchFamily="34" charset="-127"/>
              </a:rPr>
              <a:t> # 40 de l’essai clinique STEP-1 en mars 2021 aussi avec le sémaglutide qui entrainait aussi une diminution de près de 15 % du poids à 68 semaines de suivi. À noter que le sémaglutide est accepté comme traitement de l’obésité par Santé Canada depuis novembre 2021 sous le nom commercial de </a:t>
            </a:r>
            <a:r>
              <a:rPr lang="fr-FR" sz="1800" dirty="0" err="1">
                <a:solidFill>
                  <a:srgbClr val="000000"/>
                </a:solidFill>
                <a:effectLst/>
                <a:latin typeface="Times" panose="02020603050405020304" pitchFamily="18" charset="0"/>
                <a:ea typeface="Malgun Gothic" panose="020B0503020000020004" pitchFamily="34" charset="-127"/>
              </a:rPr>
              <a:t>Wegovy</a:t>
            </a:r>
            <a:r>
              <a:rPr lang="fr-FR" sz="1800" dirty="0">
                <a:solidFill>
                  <a:srgbClr val="000000"/>
                </a:solidFill>
                <a:effectLst/>
                <a:latin typeface="Times" panose="02020603050405020304" pitchFamily="18" charset="0"/>
                <a:ea typeface="Malgun Gothic" panose="020B0503020000020004" pitchFamily="34" charset="-127"/>
              </a:rPr>
              <a:t>.</a:t>
            </a:r>
          </a:p>
          <a:p>
            <a:endParaRPr lang="fr-FR" sz="1800" dirty="0">
              <a:solidFill>
                <a:srgbClr val="000000"/>
              </a:solidFill>
              <a:effectLst/>
              <a:latin typeface="Times" panose="02020603050405020304" pitchFamily="18" charset="0"/>
              <a:ea typeface="Malgun Gothic" panose="020B0503020000020004" pitchFamily="34" charset="-12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800" dirty="0">
                <a:solidFill>
                  <a:srgbClr val="000000"/>
                </a:solidFill>
                <a:effectLst/>
                <a:latin typeface="Times" panose="02020603050405020304" pitchFamily="18" charset="0"/>
                <a:ea typeface="Malgun Gothic" panose="020B0503020000020004" pitchFamily="34" charset="-127"/>
              </a:rPr>
              <a:t>L’objectif de l’essai clinique SELECT discuté aujourd’hui était de </a:t>
            </a:r>
            <a:r>
              <a:rPr lang="fr-FR" sz="18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tester l'hypothèse que l'ajout de sémaglutide aux soins standards serait supérieur au placebo pour réduire le risque d'événements cardiovasculaires majeurs chez les patients en surpoids ou obèses avec une maladie cardiovasculaire préexistante (donc en prévention 2</a:t>
            </a:r>
            <a:r>
              <a:rPr lang="fr-FR" sz="1800" baseline="300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e</a:t>
            </a:r>
            <a:r>
              <a:rPr lang="fr-FR" sz="18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 mais n'ayant pas de diabète.</a:t>
            </a:r>
            <a:endParaRPr lang="fr-CA" sz="1800" dirty="0">
              <a:effectLst/>
              <a:latin typeface="Calibri" panose="020F0502020204030204" pitchFamily="34" charset="0"/>
              <a:ea typeface="Malgun Gothic" panose="020B0503020000020004" pitchFamily="34" charset="-127"/>
              <a:cs typeface="Times New Roman" panose="02020603050405020304" pitchFamily="18" charset="0"/>
            </a:endParaRPr>
          </a:p>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3</a:t>
            </a:fld>
            <a:endParaRPr lang="fr-FR"/>
          </a:p>
        </p:txBody>
      </p:sp>
    </p:spTree>
    <p:extLst>
      <p:ext uri="{BB962C8B-B14F-4D97-AF65-F5344CB8AC3E}">
        <p14:creationId xmlns:p14="http://schemas.microsoft.com/office/powerpoint/2010/main" val="566861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r>
              <a:rPr lang="fr-CA" b="1" dirty="0"/>
              <a:t>Luc</a:t>
            </a:r>
          </a:p>
          <a:p>
            <a:endParaRPr lang="fr-CA" b="1" dirty="0"/>
          </a:p>
          <a:p>
            <a:r>
              <a:rPr lang="fr-CA" b="0" dirty="0"/>
              <a:t>Et quelle était la méthode de l’</a:t>
            </a:r>
            <a:r>
              <a:rPr lang="fr-CA" dirty="0">
                <a:solidFill>
                  <a:srgbClr val="000000"/>
                </a:solidFill>
              </a:rPr>
              <a:t>essai clinique randomisé </a:t>
            </a:r>
            <a:r>
              <a:rPr lang="fr-CA" b="0" dirty="0"/>
              <a:t> ? </a:t>
            </a:r>
          </a:p>
          <a:p>
            <a:endParaRPr lang="fr-CA"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b="1" dirty="0"/>
              <a:t>Marie-France</a:t>
            </a:r>
          </a:p>
          <a:p>
            <a:endParaRPr lang="fr-CA" baseline="0" dirty="0"/>
          </a:p>
          <a:p>
            <a:r>
              <a:rPr lang="fr-CA" dirty="0">
                <a:solidFill>
                  <a:srgbClr val="000000"/>
                </a:solidFill>
              </a:rPr>
              <a:t>Devis : essai clinique multicentrique, randomisé, à double insu, contrôlée avec groupe témoin placébo, de supériorité, conçu par le commanditaire Novo </a:t>
            </a:r>
            <a:r>
              <a:rPr lang="fr-CA" dirty="0" err="1">
                <a:solidFill>
                  <a:srgbClr val="000000"/>
                </a:solidFill>
              </a:rPr>
              <a:t>Nordisk</a:t>
            </a:r>
            <a:r>
              <a:rPr lang="fr-CA" dirty="0">
                <a:solidFill>
                  <a:srgbClr val="000000"/>
                </a:solidFill>
              </a:rPr>
              <a:t> et un comité académique.</a:t>
            </a:r>
          </a:p>
          <a:p>
            <a:endParaRPr lang="fr-CA" dirty="0">
              <a:solidFill>
                <a:srgbClr val="000000"/>
              </a:solidFill>
            </a:endParaRPr>
          </a:p>
          <a:p>
            <a:r>
              <a:rPr lang="fr-CA" dirty="0">
                <a:solidFill>
                  <a:srgbClr val="000000"/>
                </a:solidFill>
              </a:rPr>
              <a:t>Population : 17 604 adultes de 45 ans et plus avec IMC </a:t>
            </a:r>
            <a:r>
              <a:rPr lang="fr-CA" dirty="0">
                <a:solidFill>
                  <a:srgbClr val="000000"/>
                </a:solidFill>
                <a:sym typeface="Symbol" panose="05050102010706020507" pitchFamily="18" charset="2"/>
              </a:rPr>
              <a:t>≥</a:t>
            </a:r>
            <a:r>
              <a:rPr lang="fr-CA" dirty="0">
                <a:solidFill>
                  <a:srgbClr val="000000"/>
                </a:solidFill>
              </a:rPr>
              <a:t> 27 kg/m2, MCVAS établie (définie par un IM passé, un AVC ischémique ou hémorragique passé, ou une maladie artérielle périphérique symptomatique, avec claudication intermittente et ITH &lt; 0,85 ou revascularisation artérielle périphérique ou amputation due à une maladie athérosclérotique), sans diabète ou autres critères d’exclusion (ECV &lt; 60 jours, HbA1c ≥ 6,5 %, IC NYHA 4/4, IRC terminale ou dialyse, revascularisation prévue, prise de AR-GLP-1 ou d’antihyperglycémiants dans les 90 derniers jours).</a:t>
            </a:r>
          </a:p>
          <a:p>
            <a:endParaRPr lang="fr-CA" baseline="0" dirty="0"/>
          </a:p>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4</a:t>
            </a:fld>
            <a:endParaRPr lang="fr-FR"/>
          </a:p>
        </p:txBody>
      </p:sp>
    </p:spTree>
    <p:extLst>
      <p:ext uri="{BB962C8B-B14F-4D97-AF65-F5344CB8AC3E}">
        <p14:creationId xmlns:p14="http://schemas.microsoft.com/office/powerpoint/2010/main" val="2685029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fontScale="4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b="1" dirty="0"/>
              <a:t>Marie-France</a:t>
            </a:r>
          </a:p>
          <a:p>
            <a:endParaRPr lang="fr-FR" sz="1200" b="0" i="0" u="none" strike="noStrike" kern="1200" dirty="0">
              <a:solidFill>
                <a:schemeClr val="tx1"/>
              </a:solidFill>
              <a:effectLst/>
              <a:latin typeface="Times" pitchFamily="-65" charset="0"/>
              <a:ea typeface="ＭＳ Ｐゴシック" pitchFamily="-65" charset="-128"/>
              <a:cs typeface="+mn-cs"/>
            </a:endParaRPr>
          </a:p>
          <a:p>
            <a:pPr>
              <a:buNone/>
            </a:pPr>
            <a:r>
              <a:rPr lang="fr-CA" b="1" dirty="0">
                <a:solidFill>
                  <a:srgbClr val="000000"/>
                </a:solidFill>
              </a:rPr>
              <a:t>I</a:t>
            </a:r>
            <a:r>
              <a:rPr lang="fr-CA" dirty="0">
                <a:solidFill>
                  <a:srgbClr val="000000"/>
                </a:solidFill>
              </a:rPr>
              <a:t>ntervention : Sémaglutide à dose croissante sur 16 semaines jusqu’à 2,4 mg sous-cutané</a:t>
            </a:r>
            <a:r>
              <a:rPr lang="fr-CA" baseline="0" dirty="0">
                <a:solidFill>
                  <a:srgbClr val="000000"/>
                </a:solidFill>
              </a:rPr>
              <a:t> </a:t>
            </a:r>
            <a:r>
              <a:rPr lang="fr-CA" dirty="0">
                <a:solidFill>
                  <a:srgbClr val="000000"/>
                </a:solidFill>
              </a:rPr>
              <a:t>1 fois par semaine.</a:t>
            </a:r>
          </a:p>
          <a:p>
            <a:pPr>
              <a:buNone/>
            </a:pPr>
            <a:endParaRPr lang="fr-CA"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8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La dose initiale de sémaglutide était de 0,24 mg une fois par semaine, et la dose était augmentée toutes les 4 semaines (pour atteindre des doses hebdomadaires de 0,5, 1,0, 1,7 et 2,4 mg) jusqu'à ce que la dose cible de 2,4 mg soit atteinte après 16 semaines. Si l'escalade de la dose entraînait des effets indésirables inacceptables, les intervalles d'escalade de la dose pouvaient être prolongés, le traitement pouvait être interrompu, ou des doses d'entretien inférieures à la dose cible de 2,4 mg par semaine pouvaient être utilisées. Le sémaglutide ou le placebo devait être interrompu si les patientes devenaient enceintes, planifiaient de le devenir, si une pancréatite se développait, ou si le taux de calcitonine du patient était égal ou supérieur à 100 </a:t>
            </a:r>
            <a:r>
              <a:rPr lang="fr-FR" sz="1800" dirty="0" err="1">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ng</a:t>
            </a:r>
            <a:r>
              <a:rPr lang="fr-FR" sz="18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/L.</a:t>
            </a:r>
            <a:endParaRPr lang="fr-CA" dirty="0">
              <a:solidFill>
                <a:srgbClr val="000000"/>
              </a:solidFill>
            </a:endParaRPr>
          </a:p>
          <a:p>
            <a:pPr>
              <a:buNone/>
            </a:pPr>
            <a:endParaRPr lang="fr-CA" b="1" dirty="0">
              <a:solidFill>
                <a:srgbClr val="000000"/>
              </a:solidFill>
            </a:endParaRPr>
          </a:p>
          <a:p>
            <a:pPr>
              <a:buNone/>
            </a:pPr>
            <a:r>
              <a:rPr lang="fr-CA" b="1" dirty="0">
                <a:solidFill>
                  <a:srgbClr val="000000"/>
                </a:solidFill>
              </a:rPr>
              <a:t>C</a:t>
            </a:r>
            <a:r>
              <a:rPr lang="fr-CA" dirty="0">
                <a:solidFill>
                  <a:srgbClr val="000000"/>
                </a:solidFill>
              </a:rPr>
              <a:t>omparateur : placébo</a:t>
            </a:r>
          </a:p>
          <a:p>
            <a:pPr>
              <a:buNone/>
            </a:pPr>
            <a:endParaRPr lang="fr-CA"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Si un diabète se développait pendant l'essai, le patient continuait de prendre le produit d'essai assigné. L'utilisation de médicaments abaissant la glycémie était à la discrétion de l'investigateur, bien que l'initiation d'un traitement en mode ouvert avec un agoniste du récepteur du GLP-1 soit interdite.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sz="12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4400" b="1" dirty="0">
                <a:solidFill>
                  <a:srgbClr val="000000"/>
                </a:solidFill>
              </a:rPr>
              <a:t>O</a:t>
            </a:r>
            <a:r>
              <a:rPr lang="fr-CA" sz="4400" dirty="0">
                <a:solidFill>
                  <a:srgbClr val="000000"/>
                </a:solidFill>
              </a:rPr>
              <a:t>bjectifs : critère de jugement principal : </a:t>
            </a:r>
            <a:r>
              <a:rPr lang="fr-FR" sz="4400" dirty="0">
                <a:solidFill>
                  <a:srgbClr val="000000"/>
                </a:solidFill>
                <a:effectLst/>
                <a:ea typeface="Malgun Gothic" panose="020B0503020000020004" pitchFamily="34" charset="-127"/>
              </a:rPr>
              <a:t>composite de décès d'origine cardiovasculaire, d'infarctus du myocarde non fatal, ou d'accident vasculaire cérébral non fatal, évalué dans une analyse du temps jusqu'à l'événement initial.</a:t>
            </a:r>
            <a:endParaRPr lang="fr-CA" sz="4400"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sz="18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8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Les critères de jugement secondaires, testés de manière hiérarchique, étaient le décès d'origine cardiovasculaire, un critère composite d'insuffisance cardiaque (décès d'origine cardiovasculaire, hospitalisation ou visite médicale urgente pour insuffisance cardiaque), et le décès toutes causes confondues.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sz="18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8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a:t>
            </a:r>
            <a:r>
              <a:rPr lang="fr-FR" sz="1800" b="1"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Luc</a:t>
            </a:r>
            <a:r>
              <a:rPr lang="fr-FR" sz="18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 : Dire ce que signifie testé de manière hiérarchique…Diminue le risque d’erreur de type 1, rejeter l’hypothèse nulle alors qu’elle est vrai)</a:t>
            </a:r>
            <a:endParaRPr lang="fr-CA" sz="1800" dirty="0">
              <a:effectLst/>
              <a:latin typeface="Calibri" panose="020F0502020204030204" pitchFamily="34" charset="0"/>
              <a:ea typeface="Malgun Gothic" panose="020B0503020000020004" pitchFamily="34" charset="-127"/>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200" dirty="0">
              <a:effectLst/>
              <a:latin typeface="Calibri" panose="020F0502020204030204" pitchFamily="34" charset="0"/>
              <a:ea typeface="Malgun Gothic" panose="020B0503020000020004" pitchFamily="34" charset="-127"/>
              <a:cs typeface="Times New Roman" panose="02020603050405020304" pitchFamily="18" charset="0"/>
            </a:endParaRPr>
          </a:p>
          <a:p>
            <a:pPr>
              <a:buNone/>
            </a:pPr>
            <a:endParaRPr lang="en-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5</a:t>
            </a:fld>
            <a:endParaRPr lang="fr-FR"/>
          </a:p>
        </p:txBody>
      </p:sp>
    </p:spTree>
    <p:extLst>
      <p:ext uri="{BB962C8B-B14F-4D97-AF65-F5344CB8AC3E}">
        <p14:creationId xmlns:p14="http://schemas.microsoft.com/office/powerpoint/2010/main" val="1571835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b="1" dirty="0"/>
              <a:t>Marie-France</a:t>
            </a:r>
          </a:p>
          <a:p>
            <a:endParaRPr lang="fr-FR" sz="1200" b="0" i="0" u="none" strike="noStrike" kern="1200" dirty="0">
              <a:solidFill>
                <a:schemeClr val="tx1"/>
              </a:solidFill>
              <a:effectLst/>
              <a:latin typeface="Times" pitchFamily="-65" charset="0"/>
              <a:ea typeface="ＭＳ Ｐゴシック" pitchFamily="-65" charset="-128"/>
              <a:cs typeface="+mn-cs"/>
            </a:endParaRPr>
          </a:p>
          <a:p>
            <a:pPr>
              <a:buNone/>
            </a:pPr>
            <a:r>
              <a:rPr lang="fr-CA" b="0" dirty="0">
                <a:solidFill>
                  <a:srgbClr val="000000"/>
                </a:solidFill>
              </a:rPr>
              <a:t>Ne pas en parler</a:t>
            </a:r>
            <a:endParaRPr lang="en-CA" b="0"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6</a:t>
            </a:fld>
            <a:endParaRPr lang="fr-FR"/>
          </a:p>
        </p:txBody>
      </p:sp>
    </p:spTree>
    <p:extLst>
      <p:ext uri="{BB962C8B-B14F-4D97-AF65-F5344CB8AC3E}">
        <p14:creationId xmlns:p14="http://schemas.microsoft.com/office/powerpoint/2010/main" val="834104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fontScale="6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b="1" dirty="0"/>
              <a:t>Marie-France</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A" b="1" dirty="0"/>
          </a:p>
          <a:p>
            <a:pPr marL="0" marR="0" indent="0" algn="l" defTabSz="914400" rtl="0" eaLnBrk="0" fontAlgn="base" latinLnBrk="0" hangingPunct="0">
              <a:lnSpc>
                <a:spcPct val="100000"/>
              </a:lnSpc>
              <a:spcBef>
                <a:spcPct val="30000"/>
              </a:spcBef>
              <a:spcAft>
                <a:spcPct val="0"/>
              </a:spcAft>
              <a:buClrTx/>
              <a:buSzTx/>
              <a:buFontTx/>
              <a:buNone/>
              <a:tabLst/>
              <a:defRPr/>
            </a:pPr>
            <a:r>
              <a:rPr lang="en-CA" dirty="0"/>
              <a:t>Analyses </a:t>
            </a:r>
            <a:r>
              <a:rPr lang="en-CA" dirty="0" err="1"/>
              <a:t>statistiques</a:t>
            </a:r>
            <a:r>
              <a:rPr lang="en-CA" dirty="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dirty="0"/>
          </a:p>
          <a:p>
            <a:pPr marL="0" marR="0" indent="0" algn="l" defTabSz="914400" rtl="0" eaLnBrk="0" fontAlgn="base" latinLnBrk="0" hangingPunct="0">
              <a:lnSpc>
                <a:spcPct val="100000"/>
              </a:lnSpc>
              <a:spcBef>
                <a:spcPct val="30000"/>
              </a:spcBef>
              <a:spcAft>
                <a:spcPct val="0"/>
              </a:spcAft>
              <a:buClrTx/>
              <a:buSzTx/>
              <a:buFontTx/>
              <a:buNone/>
              <a:tabLst/>
              <a:defRPr/>
            </a:pPr>
            <a:r>
              <a:rPr lang="en-CA" dirty="0"/>
              <a:t>Pour </a:t>
            </a:r>
            <a:r>
              <a:rPr lang="en-CA" dirty="0" err="1"/>
              <a:t>ce</a:t>
            </a:r>
            <a:r>
              <a:rPr lang="en-CA" dirty="0"/>
              <a:t> qui </a:t>
            </a:r>
            <a:r>
              <a:rPr lang="en-CA" dirty="0" err="1"/>
              <a:t>est</a:t>
            </a:r>
            <a:r>
              <a:rPr lang="en-CA" dirty="0"/>
              <a:t> de la taille </a:t>
            </a:r>
            <a:r>
              <a:rPr lang="en-CA" dirty="0" err="1"/>
              <a:t>d’échantillon</a:t>
            </a:r>
            <a:r>
              <a:rPr lang="en-CA" dirty="0"/>
              <a:t> :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8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Cet essai </a:t>
            </a:r>
            <a:r>
              <a:rPr lang="fr-FR" sz="1800" b="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sur le délai d’apparition des premiers événements (ou </a:t>
            </a:r>
            <a:r>
              <a:rPr lang="fr-FR" sz="1800" b="0" i="1"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time</a:t>
            </a:r>
            <a:r>
              <a:rPr lang="fr-FR" sz="1800" b="0" i="1" baseline="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 </a:t>
            </a:r>
            <a:r>
              <a:rPr lang="fr-FR" sz="1800" b="0" i="1"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to</a:t>
            </a:r>
            <a:r>
              <a:rPr lang="fr-FR" sz="1800" b="0" i="1" baseline="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 </a:t>
            </a:r>
            <a:r>
              <a:rPr lang="fr-FR" sz="1800" b="0" i="1" dirty="0" err="1">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event</a:t>
            </a:r>
            <a:r>
              <a:rPr lang="fr-FR" sz="1800" b="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 </a:t>
            </a:r>
            <a:r>
              <a:rPr lang="fr-FR" sz="18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a été conçu pour fournir une puissance de 90% pour détecter une réduction du risque relatif de 17% pour un événement de critère d'évaluation primaire dans le groupe sémaglutide par rapport au groupe placebo (rapport de risque, 0,83) à un niveau global de signification unilatérale de 0,025. Cette conception nécessitait un minimum de 1225 événements de critère de jugement primaire. En supposant un taux d'événements pour le critère de jugement primaire de 2,2% par an dans le groupe placebo, une durée d'essai de 59 mois, et un taux de retrait ou de perte de suivi de 1% par an dans les deux groupes, les chercheurs ont estimé qu'il fallait recruter</a:t>
            </a:r>
            <a:r>
              <a:rPr lang="fr-FR" sz="1800" baseline="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 </a:t>
            </a:r>
            <a:r>
              <a:rPr lang="fr-FR" sz="18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17 500 patients. Une analyse intérimaire du critère de jugement primaire était prévue lorsque deux tiers du nombre total prévu d'événements étaient survenus.</a:t>
            </a:r>
            <a:endParaRPr lang="fr-CA" sz="1800" dirty="0">
              <a:effectLst/>
              <a:latin typeface="Calibri" panose="020F0502020204030204" pitchFamily="34" charset="0"/>
              <a:ea typeface="Malgun Gothic" panose="020B0503020000020004" pitchFamily="34" charset="-127"/>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CA" dirty="0"/>
          </a:p>
          <a:p>
            <a:pPr marL="0" marR="0" indent="0" algn="l" defTabSz="914400" rtl="0" eaLnBrk="0" fontAlgn="base" latinLnBrk="0" hangingPunct="0">
              <a:lnSpc>
                <a:spcPct val="100000"/>
              </a:lnSpc>
              <a:spcBef>
                <a:spcPct val="30000"/>
              </a:spcBef>
              <a:spcAft>
                <a:spcPct val="0"/>
              </a:spcAft>
              <a:buClrTx/>
              <a:buSzTx/>
              <a:buFontTx/>
              <a:buNone/>
              <a:tabLst/>
              <a:defRPr/>
            </a:pPr>
            <a:r>
              <a:rPr lang="en-CA" dirty="0"/>
              <a:t>Analyse par ITT.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8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Les patients ont été assignés de manière aléatoire, à l'aide d'un système centralisé de manière à double insu et dans un rapport de 1:1 sans stratification, pour recevoir du sémaglutide sous-cutané une fois par semaine à une dose de 2,4 mg ou un placebo.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sz="18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800" b="1"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Luc</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8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Et finalement</a:t>
            </a:r>
            <a:r>
              <a:rPr lang="fr-FR" sz="1800" baseline="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 l’ECR a duré 39 mois car il y a eu plus d’ECV qu’attendus, avec environ 2,5 %/an dans le groupe placébo...</a:t>
            </a:r>
            <a:endParaRPr lang="fr-CA" sz="1800" dirty="0">
              <a:effectLst/>
              <a:latin typeface="Calibri" panose="020F0502020204030204" pitchFamily="34" charset="0"/>
              <a:ea typeface="Malgun Gothic" panose="020B0503020000020004" pitchFamily="34" charset="-127"/>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CA" dirty="0"/>
          </a:p>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7</a:t>
            </a:fld>
            <a:endParaRPr lang="fr-FR"/>
          </a:p>
        </p:txBody>
      </p:sp>
    </p:spTree>
    <p:extLst>
      <p:ext uri="{BB962C8B-B14F-4D97-AF65-F5344CB8AC3E}">
        <p14:creationId xmlns:p14="http://schemas.microsoft.com/office/powerpoint/2010/main" val="225933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fontScale="92500" lnSpcReduction="20000"/>
          </a:bodyPr>
          <a:lstStyle/>
          <a:p>
            <a:r>
              <a:rPr lang="fr-CA" b="1" dirty="0"/>
              <a:t>Luc</a:t>
            </a:r>
          </a:p>
          <a:p>
            <a:endParaRPr lang="fr-CA" b="1" dirty="0"/>
          </a:p>
          <a:p>
            <a:r>
              <a:rPr lang="fr-CA" b="0" dirty="0"/>
              <a:t>Et quel était le contexte de l’</a:t>
            </a:r>
            <a:r>
              <a:rPr lang="fr-CA" dirty="0">
                <a:solidFill>
                  <a:srgbClr val="000000"/>
                </a:solidFill>
              </a:rPr>
              <a:t>essai clinique randomisé </a:t>
            </a:r>
            <a:r>
              <a:rPr lang="fr-CA" b="0" dirty="0"/>
              <a:t> ? </a:t>
            </a:r>
          </a:p>
          <a:p>
            <a:endParaRPr lang="fr-CA"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b="1" dirty="0"/>
              <a:t>Marie-France</a:t>
            </a:r>
          </a:p>
          <a:p>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Date de</a:t>
            </a:r>
            <a:r>
              <a:rPr lang="en-CA" baseline="0" dirty="0"/>
              <a:t> la </a:t>
            </a:r>
            <a:r>
              <a:rPr lang="en-CA" dirty="0"/>
              <a:t>randomisation : </a:t>
            </a:r>
            <a:r>
              <a:rPr lang="en-CA" dirty="0" err="1"/>
              <a:t>octobre</a:t>
            </a:r>
            <a:r>
              <a:rPr lang="en-CA" dirty="0"/>
              <a:t> 2018 à mars 2021.</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a:p>
            <a:pPr>
              <a:buNone/>
            </a:pPr>
            <a:r>
              <a:rPr lang="fr-CA" dirty="0">
                <a:solidFill>
                  <a:srgbClr val="000000"/>
                </a:solidFill>
              </a:rPr>
              <a:t>Suivi : 39,8 mois</a:t>
            </a:r>
          </a:p>
          <a:p>
            <a:pPr>
              <a:buNone/>
            </a:pPr>
            <a:endParaRPr lang="fr-CA" dirty="0">
              <a:solidFill>
                <a:srgbClr val="000000"/>
              </a:solidFill>
            </a:endParaRPr>
          </a:p>
          <a:p>
            <a:pPr>
              <a:buNone/>
            </a:pPr>
            <a:r>
              <a:rPr lang="fr-CA" dirty="0">
                <a:solidFill>
                  <a:srgbClr val="000000"/>
                </a:solidFill>
              </a:rPr>
              <a:t>Suivi des patients = 97,8 %</a:t>
            </a:r>
          </a:p>
          <a:p>
            <a:pPr>
              <a:buNone/>
            </a:pPr>
            <a:endParaRPr lang="fr-CA" dirty="0">
              <a:solidFill>
                <a:srgbClr val="000000"/>
              </a:solidFill>
            </a:endParaRPr>
          </a:p>
          <a:p>
            <a:pPr>
              <a:buNone/>
            </a:pPr>
            <a:r>
              <a:rPr lang="fr-FR" sz="12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Un total de 17 061 patients (96,9%) ont terminé l'essai (défini comme étant décédés ou ayant participé à la dernière visite d'essai), et le</a:t>
            </a:r>
            <a:r>
              <a:rPr lang="fr-FR" sz="1200" baseline="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 statut</a:t>
            </a:r>
            <a:r>
              <a:rPr lang="fr-FR" sz="12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 vital était disponible pour 17 495 (99,4%).</a:t>
            </a:r>
            <a:endParaRPr lang="fr-CA" dirty="0">
              <a:solidFill>
                <a:srgbClr val="000000"/>
              </a:solidFill>
            </a:endParaRPr>
          </a:p>
          <a:p>
            <a:pPr>
              <a:buNone/>
            </a:pPr>
            <a:endParaRPr lang="fr-CA" dirty="0">
              <a:solidFill>
                <a:srgbClr val="000000"/>
              </a:solidFill>
            </a:endParaRPr>
          </a:p>
          <a:p>
            <a:pPr>
              <a:buNone/>
            </a:pPr>
            <a:r>
              <a:rPr lang="fr-CA" dirty="0">
                <a:solidFill>
                  <a:srgbClr val="000000"/>
                </a:solidFill>
              </a:rPr>
              <a:t>Sites : 804 sites dans 41 pays (É-U, Canada, France…)</a:t>
            </a:r>
          </a:p>
          <a:p>
            <a:pPr defTabSz="931774">
              <a:defRPr/>
            </a:pPr>
            <a:endParaRPr lang="en-CA" dirty="0"/>
          </a:p>
          <a:p>
            <a:r>
              <a:rPr lang="en-CA" dirty="0" err="1"/>
              <a:t>Financement</a:t>
            </a:r>
            <a:r>
              <a:rPr lang="en-CA" dirty="0"/>
              <a:t> : </a:t>
            </a:r>
            <a:r>
              <a:rPr lang="en-CA" dirty="0" err="1"/>
              <a:t>commandité</a:t>
            </a:r>
            <a:r>
              <a:rPr lang="en-CA" dirty="0"/>
              <a:t> par Novo Nordisk.</a:t>
            </a:r>
          </a:p>
          <a:p>
            <a:endParaRPr lang="en-CA" dirty="0"/>
          </a:p>
          <a:p>
            <a:r>
              <a:rPr lang="en-CA" dirty="0" err="1"/>
              <a:t>Conflits</a:t>
            </a:r>
            <a:r>
              <a:rPr lang="en-CA" baseline="0" dirty="0"/>
              <a:t> </a:t>
            </a:r>
            <a:r>
              <a:rPr lang="en-CA" baseline="0" dirty="0" err="1"/>
              <a:t>d’intérêt</a:t>
            </a:r>
            <a:r>
              <a:rPr lang="en-CA" baseline="0" dirty="0"/>
              <a:t> : sur les 16 co-auteurs, </a:t>
            </a:r>
            <a:r>
              <a:rPr lang="en-CA" baseline="0" dirty="0" err="1"/>
              <a:t>tous</a:t>
            </a:r>
            <a:r>
              <a:rPr lang="en-CA" baseline="0" dirty="0"/>
              <a:t> </a:t>
            </a:r>
            <a:r>
              <a:rPr lang="en-CA" baseline="0" dirty="0" err="1"/>
              <a:t>avaient</a:t>
            </a:r>
            <a:r>
              <a:rPr lang="en-CA" baseline="0" dirty="0"/>
              <a:t> des CI avec NN, et 5 des co-auteurs </a:t>
            </a:r>
            <a:r>
              <a:rPr lang="en-CA" baseline="0" dirty="0" err="1"/>
              <a:t>sont</a:t>
            </a:r>
            <a:r>
              <a:rPr lang="en-CA" baseline="0" dirty="0"/>
              <a:t> des </a:t>
            </a:r>
            <a:r>
              <a:rPr lang="en-CA" baseline="0" dirty="0" err="1"/>
              <a:t>employés</a:t>
            </a:r>
            <a:r>
              <a:rPr lang="en-CA" baseline="0" dirty="0"/>
              <a:t> de NN.</a:t>
            </a:r>
          </a:p>
          <a:p>
            <a:endParaRPr lang="en-CA" baseline="0" dirty="0"/>
          </a:p>
          <a:p>
            <a:r>
              <a:rPr lang="en-CA" baseline="0" dirty="0"/>
              <a:t>MFL au CHUS = 13 pts</a:t>
            </a:r>
            <a:endParaRPr lang="en-CA" dirty="0"/>
          </a:p>
          <a:p>
            <a:pPr defTabSz="931774">
              <a:defRPr/>
            </a:pPr>
            <a:endParaRPr lang="en-CA" baseline="0" dirty="0"/>
          </a:p>
          <a:p>
            <a:endParaRPr lang="en-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8</a:t>
            </a:fld>
            <a:endParaRPr lang="fr-FR"/>
          </a:p>
        </p:txBody>
      </p:sp>
    </p:spTree>
    <p:extLst>
      <p:ext uri="{BB962C8B-B14F-4D97-AF65-F5344CB8AC3E}">
        <p14:creationId xmlns:p14="http://schemas.microsoft.com/office/powerpoint/2010/main" val="941556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fontScale="6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b="1" dirty="0"/>
              <a:t>Marie-France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b="0"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b="0" dirty="0">
                <a:solidFill>
                  <a:srgbClr val="000000"/>
                </a:solidFill>
              </a:rPr>
              <a:t>Flot des participants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b="0" baseline="0"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baseline="0" dirty="0"/>
              <a:t>21 089 évalués, 3485 exclus pour 17 604 randomisés, 8803 dans le groupe sémaglutide et 8801 dans le groupe placébo.</a:t>
            </a:r>
          </a:p>
          <a:p>
            <a:endParaRPr lang="fr-CA" dirty="0"/>
          </a:p>
          <a:p>
            <a:pPr>
              <a:spcAft>
                <a:spcPts val="1200"/>
              </a:spcAft>
            </a:pPr>
            <a:r>
              <a:rPr lang="fr-FR" sz="18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L'arrêt prématurée permanente de sémaglutide ou de placebo s'est produite chez 27% des pts dans le groupe sémaglutide et 24% des pts dans le groupe placebo.</a:t>
            </a:r>
            <a:endParaRPr lang="fr-CA" sz="1800" dirty="0">
              <a:effectLst/>
              <a:latin typeface="Calibri" panose="020F0502020204030204" pitchFamily="34" charset="0"/>
              <a:ea typeface="Malgun Gothic" panose="020B0503020000020004" pitchFamily="34" charset="-127"/>
              <a:cs typeface="Times New Roman" panose="02020603050405020304" pitchFamily="18" charset="0"/>
            </a:endParaRPr>
          </a:p>
          <a:p>
            <a:pPr>
              <a:spcAft>
                <a:spcPts val="1200"/>
              </a:spcAft>
            </a:pPr>
            <a:r>
              <a:rPr lang="fr-FR" sz="18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La durée moyenne d'exposition au sémaglutide ou au placebo était de 34,2 mois (33,3 mois pour sémaglutide et 35,1 mois pour placebo); les patients ont reçu le produit d'essai assigné pendant 83% et 88% du temps de traitement potentiel dans le groupe sémaglutide et le groupe placebo, respectivement. Et</a:t>
            </a:r>
            <a:r>
              <a:rPr lang="fr-FR" sz="1800" baseline="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 à</a:t>
            </a:r>
            <a:r>
              <a:rPr lang="fr-FR" sz="18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 104 semaines, environ 77% des patients recevant sémaglutide prenaient la dose cible hebdomadaire de 2,4 mg. </a:t>
            </a:r>
          </a:p>
          <a:p>
            <a:pPr>
              <a:spcAft>
                <a:spcPts val="1200"/>
              </a:spcAft>
            </a:pPr>
            <a:endParaRPr lang="fr-CA" sz="1800" dirty="0">
              <a:effectLst/>
              <a:latin typeface="Calibri" panose="020F0502020204030204" pitchFamily="34" charset="0"/>
              <a:ea typeface="Malgun Gothic" panose="020B0503020000020004" pitchFamily="34" charset="-127"/>
              <a:cs typeface="Times New Roman" panose="02020603050405020304" pitchFamily="18" charset="0"/>
            </a:endParaRPr>
          </a:p>
          <a:p>
            <a:pPr>
              <a:spcAft>
                <a:spcPts val="1200"/>
              </a:spcAft>
            </a:pPr>
            <a:r>
              <a:rPr lang="fr-FR" sz="1800" dirty="0">
                <a:solidFill>
                  <a:srgbClr val="000000"/>
                </a:solidFill>
                <a:effectLst/>
                <a:latin typeface="Times" panose="02020603050405020304" pitchFamily="18" charset="0"/>
                <a:ea typeface="Malgun Gothic" panose="020B0503020000020004" pitchFamily="34" charset="-127"/>
                <a:cs typeface="Times New Roman" panose="02020603050405020304" pitchFamily="18" charset="0"/>
              </a:rPr>
              <a:t>Le traitement par un agoniste du récepteur du GLP-1 en mode ouvert a été initié pendant l'essai (une violation du protocole de l'essai) chez 36 patients dans le groupe sémaglutide et chez 121 patients dans le groupe placebo. Aucun patient ne prenait un inhibiteur du SGLT2 au moment de la randomisation, mais le traitement avec un médicament de cette classe a été initié chez 213 patients dans le groupe sémaglutide et chez 332 patients dans le groupe placebo. </a:t>
            </a:r>
            <a:endParaRPr lang="fr-CA" sz="1800" dirty="0">
              <a:effectLst/>
              <a:latin typeface="Calibri" panose="020F0502020204030204" pitchFamily="34" charset="0"/>
              <a:ea typeface="Malgun Gothic" panose="020B0503020000020004" pitchFamily="34" charset="-127"/>
              <a:cs typeface="Times New Roman" panose="02020603050405020304" pitchFamily="18" charset="0"/>
            </a:endParaRPr>
          </a:p>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9</a:t>
            </a:fld>
            <a:endParaRPr lang="fr-FR" dirty="0"/>
          </a:p>
        </p:txBody>
      </p:sp>
    </p:spTree>
    <p:extLst>
      <p:ext uri="{BB962C8B-B14F-4D97-AF65-F5344CB8AC3E}">
        <p14:creationId xmlns:p14="http://schemas.microsoft.com/office/powerpoint/2010/main" val="2315918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2" name="Image 5" descr="FMSS_pale.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lvl1pPr>
              <a:defRPr/>
            </a:lvl1pPr>
          </a:lstStyle>
          <a:p>
            <a:fld id="{C2A8EA39-00BA-4782-A2FB-4F0449A74250}" type="slidenum">
              <a:rPr lang="fr-CA"/>
              <a:pPr/>
              <a:t>‹N°›</a:t>
            </a:fld>
            <a:endParaRPr lang="fr-CA">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686800" y="195264"/>
            <a:ext cx="2590800" cy="5519737"/>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914400" y="195264"/>
            <a:ext cx="7569200" cy="551973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lvl1pPr>
              <a:defRPr/>
            </a:lvl1pPr>
          </a:lstStyle>
          <a:p>
            <a:fld id="{3CFD6EC7-B721-48E6-984A-BF1EF27199DF}" type="slidenum">
              <a:rPr lang="fr-CA"/>
              <a:pPr/>
              <a:t>‹N°›</a:t>
            </a:fld>
            <a:endParaRPr lang="fr-CA">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lvl1pPr>
              <a:defRPr/>
            </a:lvl1pPr>
          </a:lstStyle>
          <a:p>
            <a:fld id="{F53006D3-F7F1-4136-84FE-8D0499EAC288}" type="slidenum">
              <a:rPr lang="fr-CA"/>
              <a:pPr/>
              <a:t>‹N°›</a:t>
            </a:fld>
            <a:endParaRPr lang="fr-CA">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u numéro de diapositive 3"/>
          <p:cNvSpPr>
            <a:spLocks noGrp="1"/>
          </p:cNvSpPr>
          <p:nvPr>
            <p:ph type="sldNum" sz="quarter" idx="10"/>
          </p:nvPr>
        </p:nvSpPr>
        <p:spPr/>
        <p:txBody>
          <a:bodyPr/>
          <a:lstStyle>
            <a:lvl1pPr>
              <a:defRPr/>
            </a:lvl1pPr>
          </a:lstStyle>
          <a:p>
            <a:fld id="{F384AC7C-2E23-468E-8315-4594C9EF3E66}" type="slidenum">
              <a:rPr lang="fr-CA"/>
              <a:pPr/>
              <a:t>‹N°›</a:t>
            </a:fld>
            <a:endParaRPr lang="fr-CA">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9144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4"/>
          <p:cNvSpPr>
            <a:spLocks noGrp="1"/>
          </p:cNvSpPr>
          <p:nvPr>
            <p:ph type="sldNum" sz="quarter" idx="10"/>
          </p:nvPr>
        </p:nvSpPr>
        <p:spPr/>
        <p:txBody>
          <a:bodyPr/>
          <a:lstStyle>
            <a:lvl1pPr>
              <a:defRPr/>
            </a:lvl1pPr>
          </a:lstStyle>
          <a:p>
            <a:fld id="{1F78F051-096F-4465-8F19-EC52828B872C}" type="slidenum">
              <a:rPr lang="fr-CA"/>
              <a:pPr/>
              <a:t>‹N°›</a:t>
            </a:fld>
            <a:endParaRPr lang="fr-CA">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0"/>
          </p:nvPr>
        </p:nvSpPr>
        <p:spPr/>
        <p:txBody>
          <a:bodyPr/>
          <a:lstStyle>
            <a:lvl1pPr>
              <a:defRPr/>
            </a:lvl1pPr>
          </a:lstStyle>
          <a:p>
            <a:fld id="{90C21439-B8ED-4FD8-8079-44AA00B73C21}" type="slidenum">
              <a:rPr lang="fr-CA"/>
              <a:pPr/>
              <a:t>‹N°›</a:t>
            </a:fld>
            <a:endParaRPr lang="fr-CA">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numéro de diapositive 2"/>
          <p:cNvSpPr>
            <a:spLocks noGrp="1"/>
          </p:cNvSpPr>
          <p:nvPr>
            <p:ph type="sldNum" sz="quarter" idx="10"/>
          </p:nvPr>
        </p:nvSpPr>
        <p:spPr/>
        <p:txBody>
          <a:bodyPr/>
          <a:lstStyle>
            <a:lvl1pPr>
              <a:defRPr/>
            </a:lvl1pPr>
          </a:lstStyle>
          <a:p>
            <a:fld id="{CCA0C46E-DB13-4677-961D-BFA7B7FB739F}" type="slidenum">
              <a:rPr lang="fr-CA"/>
              <a:pPr/>
              <a:t>‹N°›</a:t>
            </a:fld>
            <a:endParaRPr lang="fr-CA">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a:defRPr/>
            </a:lvl1pPr>
          </a:lstStyle>
          <a:p>
            <a:fld id="{4EF3E2BA-7747-4092-955B-455CAACA8619}" type="slidenum">
              <a:rPr lang="fr-CA"/>
              <a:pPr/>
              <a:t>‹N°›</a:t>
            </a:fld>
            <a:endParaRPr lang="fr-CA">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fld id="{3055EDCD-E568-4A4A-9153-62C841FE6A71}" type="slidenum">
              <a:rPr lang="fr-CA"/>
              <a:pPr/>
              <a:t>‹N°›</a:t>
            </a:fld>
            <a:endParaRPr lang="fr-CA">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fld id="{EB938FDF-026C-48C6-8483-59C2F1C2256D}" type="slidenum">
              <a:rPr lang="fr-CA"/>
              <a:pPr/>
              <a:t>‹N°›</a:t>
            </a:fld>
            <a:endParaRPr lang="fr-CA">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8" descr="FMSS_pale.jpg"/>
          <p:cNvPicPr>
            <a:picLocks noChangeAspect="1"/>
          </p:cNvPicPr>
          <p:nvPr/>
        </p:nvPicPr>
        <p:blipFill>
          <a:blip r:embed="rId13"/>
          <a:srcRect/>
          <a:stretch>
            <a:fillRect/>
          </a:stretch>
        </p:blipFill>
        <p:spPr bwMode="auto">
          <a:xfrm>
            <a:off x="0" y="0"/>
            <a:ext cx="12192000" cy="6858000"/>
          </a:xfrm>
          <a:prstGeom prst="rect">
            <a:avLst/>
          </a:prstGeom>
          <a:noFill/>
          <a:ln w="9525">
            <a:noFill/>
            <a:miter lim="800000"/>
            <a:headEnd/>
            <a:tailEnd/>
          </a:ln>
        </p:spPr>
      </p:pic>
      <p:sp>
        <p:nvSpPr>
          <p:cNvPr id="1027" name="Rectangle 8"/>
          <p:cNvSpPr>
            <a:spLocks noGrp="1" noChangeArrowheads="1"/>
          </p:cNvSpPr>
          <p:nvPr>
            <p:ph type="title"/>
          </p:nvPr>
        </p:nvSpPr>
        <p:spPr bwMode="auto">
          <a:xfrm>
            <a:off x="304800" y="195263"/>
            <a:ext cx="1158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a:t>Cliquez et modifiez le titre</a:t>
            </a:r>
          </a:p>
        </p:txBody>
      </p:sp>
      <p:sp>
        <p:nvSpPr>
          <p:cNvPr id="1028" name="Rectangle 9"/>
          <p:cNvSpPr>
            <a:spLocks noGrp="1" noChangeArrowheads="1"/>
          </p:cNvSpPr>
          <p:nvPr>
            <p:ph type="body" idx="1"/>
          </p:nvPr>
        </p:nvSpPr>
        <p:spPr bwMode="auto">
          <a:xfrm>
            <a:off x="304800" y="1600200"/>
            <a:ext cx="1158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1034" name="Rectangle 10"/>
          <p:cNvSpPr>
            <a:spLocks noGrp="1" noChangeArrowheads="1"/>
          </p:cNvSpPr>
          <p:nvPr>
            <p:ph type="sldNum" sz="quarter" idx="4"/>
          </p:nvPr>
        </p:nvSpPr>
        <p:spPr bwMode="auto">
          <a:xfrm>
            <a:off x="6502400" y="6477000"/>
            <a:ext cx="711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404040"/>
                </a:solidFill>
              </a:defRPr>
            </a:lvl1pPr>
          </a:lstStyle>
          <a:p>
            <a:fld id="{F30CD743-114F-4A82-B737-6459A4AA789D}" type="slidenum">
              <a:rPr lang="fr-CA"/>
              <a:pPr/>
              <a:t>‹N°›</a:t>
            </a:fld>
            <a:endParaRPr lang="fr-CA"/>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eaLnBrk="1" fontAlgn="base" hangingPunct="1">
        <a:spcBef>
          <a:spcPct val="0"/>
        </a:spcBef>
        <a:spcAft>
          <a:spcPct val="0"/>
        </a:spcAft>
        <a:defRPr sz="4400" b="1">
          <a:solidFill>
            <a:srgbClr val="008000"/>
          </a:solidFill>
          <a:latin typeface="+mj-lt"/>
          <a:ea typeface="ＭＳ Ｐゴシック" pitchFamily="-65" charset="-128"/>
          <a:cs typeface="+mj-cs"/>
        </a:defRPr>
      </a:lvl1pPr>
      <a:lvl2pPr algn="ctr" rtl="0" eaLnBrk="1" fontAlgn="base" hangingPunct="1">
        <a:spcBef>
          <a:spcPct val="0"/>
        </a:spcBef>
        <a:spcAft>
          <a:spcPct val="0"/>
        </a:spcAft>
        <a:defRPr sz="4400" b="1">
          <a:solidFill>
            <a:srgbClr val="008000"/>
          </a:solidFill>
          <a:latin typeface="Times" pitchFamily="-65" charset="0"/>
          <a:ea typeface="ＭＳ Ｐゴシック" pitchFamily="-65" charset="-128"/>
        </a:defRPr>
      </a:lvl2pPr>
      <a:lvl3pPr algn="ctr" rtl="0" eaLnBrk="1" fontAlgn="base" hangingPunct="1">
        <a:spcBef>
          <a:spcPct val="0"/>
        </a:spcBef>
        <a:spcAft>
          <a:spcPct val="0"/>
        </a:spcAft>
        <a:defRPr sz="4400" b="1">
          <a:solidFill>
            <a:srgbClr val="008000"/>
          </a:solidFill>
          <a:latin typeface="Times" pitchFamily="-65" charset="0"/>
          <a:ea typeface="ＭＳ Ｐゴシック" pitchFamily="-65" charset="-128"/>
        </a:defRPr>
      </a:lvl3pPr>
      <a:lvl4pPr algn="ctr" rtl="0" eaLnBrk="1" fontAlgn="base" hangingPunct="1">
        <a:spcBef>
          <a:spcPct val="0"/>
        </a:spcBef>
        <a:spcAft>
          <a:spcPct val="0"/>
        </a:spcAft>
        <a:defRPr sz="4400" b="1">
          <a:solidFill>
            <a:srgbClr val="008000"/>
          </a:solidFill>
          <a:latin typeface="Times" pitchFamily="-65" charset="0"/>
          <a:ea typeface="ＭＳ Ｐゴシック" pitchFamily="-65" charset="-128"/>
        </a:defRPr>
      </a:lvl4pPr>
      <a:lvl5pPr algn="ctr" rtl="0" eaLnBrk="1" fontAlgn="base" hangingPunct="1">
        <a:spcBef>
          <a:spcPct val="0"/>
        </a:spcBef>
        <a:spcAft>
          <a:spcPct val="0"/>
        </a:spcAft>
        <a:defRPr sz="4400" b="1">
          <a:solidFill>
            <a:srgbClr val="008000"/>
          </a:solidFill>
          <a:latin typeface="Times" pitchFamily="-65" charset="0"/>
          <a:ea typeface="ＭＳ Ｐゴシック" pitchFamily="-65" charset="-128"/>
        </a:defRPr>
      </a:lvl5pPr>
      <a:lvl6pPr marL="457200" algn="ctr" rtl="0" eaLnBrk="1" fontAlgn="base" hangingPunct="1">
        <a:spcBef>
          <a:spcPct val="0"/>
        </a:spcBef>
        <a:spcAft>
          <a:spcPct val="0"/>
        </a:spcAft>
        <a:defRPr sz="4400" b="1">
          <a:solidFill>
            <a:schemeClr val="tx2"/>
          </a:solidFill>
          <a:latin typeface="Times" pitchFamily="-65" charset="0"/>
        </a:defRPr>
      </a:lvl6pPr>
      <a:lvl7pPr marL="914400" algn="ctr" rtl="0" eaLnBrk="1" fontAlgn="base" hangingPunct="1">
        <a:spcBef>
          <a:spcPct val="0"/>
        </a:spcBef>
        <a:spcAft>
          <a:spcPct val="0"/>
        </a:spcAft>
        <a:defRPr sz="4400" b="1">
          <a:solidFill>
            <a:schemeClr val="tx2"/>
          </a:solidFill>
          <a:latin typeface="Times" pitchFamily="-65" charset="0"/>
        </a:defRPr>
      </a:lvl7pPr>
      <a:lvl8pPr marL="1371600" algn="ctr" rtl="0" eaLnBrk="1" fontAlgn="base" hangingPunct="1">
        <a:spcBef>
          <a:spcPct val="0"/>
        </a:spcBef>
        <a:spcAft>
          <a:spcPct val="0"/>
        </a:spcAft>
        <a:defRPr sz="4400" b="1">
          <a:solidFill>
            <a:schemeClr val="tx2"/>
          </a:solidFill>
          <a:latin typeface="Times" pitchFamily="-65" charset="0"/>
        </a:defRPr>
      </a:lvl8pPr>
      <a:lvl9pPr marL="1828800" algn="ctr" rtl="0" eaLnBrk="1" fontAlgn="base" hangingPunct="1">
        <a:spcBef>
          <a:spcPct val="0"/>
        </a:spcBef>
        <a:spcAft>
          <a:spcPct val="0"/>
        </a:spcAft>
        <a:defRPr sz="4400" b="1">
          <a:solidFill>
            <a:schemeClr val="tx2"/>
          </a:solidFill>
          <a:latin typeface="Times" pitchFamily="-65" charset="0"/>
        </a:defRPr>
      </a:lvl9pPr>
    </p:titleStyle>
    <p:bodyStyle>
      <a:lvl1pPr marL="342900" indent="-342900" algn="l" rtl="0" eaLnBrk="1" fontAlgn="base" hangingPunct="1">
        <a:spcBef>
          <a:spcPct val="20000"/>
        </a:spcBef>
        <a:spcAft>
          <a:spcPct val="0"/>
        </a:spcAft>
        <a:buChar char="•"/>
        <a:defRPr sz="3200">
          <a:solidFill>
            <a:srgbClr val="404040"/>
          </a:solidFill>
          <a:latin typeface="+mn-lt"/>
          <a:ea typeface="ＭＳ Ｐゴシック" pitchFamily="-65" charset="-128"/>
          <a:cs typeface="+mn-cs"/>
        </a:defRPr>
      </a:lvl1pPr>
      <a:lvl2pPr marL="742950" indent="-285750" algn="l" rtl="0" eaLnBrk="1" fontAlgn="base" hangingPunct="1">
        <a:spcBef>
          <a:spcPct val="20000"/>
        </a:spcBef>
        <a:spcAft>
          <a:spcPct val="0"/>
        </a:spcAft>
        <a:buChar char="–"/>
        <a:defRPr sz="2800">
          <a:solidFill>
            <a:srgbClr val="404040"/>
          </a:solidFill>
          <a:latin typeface="+mn-lt"/>
          <a:ea typeface="ＭＳ Ｐゴシック" pitchFamily="-65" charset="-128"/>
        </a:defRPr>
      </a:lvl2pPr>
      <a:lvl3pPr marL="1143000" indent="-228600" algn="l" rtl="0" eaLnBrk="1" fontAlgn="base" hangingPunct="1">
        <a:spcBef>
          <a:spcPct val="20000"/>
        </a:spcBef>
        <a:spcAft>
          <a:spcPct val="0"/>
        </a:spcAft>
        <a:buChar char="•"/>
        <a:defRPr sz="2400">
          <a:solidFill>
            <a:srgbClr val="404040"/>
          </a:solidFill>
          <a:latin typeface="+mn-lt"/>
          <a:ea typeface="ＭＳ Ｐゴシック" pitchFamily="-65" charset="-128"/>
        </a:defRPr>
      </a:lvl3pPr>
      <a:lvl4pPr marL="1600200" indent="-228600" algn="l" rtl="0" eaLnBrk="1" fontAlgn="base" hangingPunct="1">
        <a:spcBef>
          <a:spcPct val="20000"/>
        </a:spcBef>
        <a:spcAft>
          <a:spcPct val="0"/>
        </a:spcAft>
        <a:buChar char="–"/>
        <a:defRPr sz="2000">
          <a:solidFill>
            <a:srgbClr val="404040"/>
          </a:solidFill>
          <a:latin typeface="+mn-lt"/>
          <a:ea typeface="ＭＳ Ｐゴシック" pitchFamily="-65" charset="-128"/>
        </a:defRPr>
      </a:lvl4pPr>
      <a:lvl5pPr marL="2057400" indent="-228600" algn="l" rtl="0" eaLnBrk="1" fontAlgn="base" hangingPunct="1">
        <a:spcBef>
          <a:spcPct val="20000"/>
        </a:spcBef>
        <a:spcAft>
          <a:spcPct val="0"/>
        </a:spcAft>
        <a:buChar char="»"/>
        <a:defRPr sz="2000">
          <a:solidFill>
            <a:srgbClr val="404040"/>
          </a:solidFill>
          <a:latin typeface="+mn-lt"/>
          <a:ea typeface="ＭＳ Ｐゴシック" pitchFamily="-65" charset="-128"/>
        </a:defRPr>
      </a:lvl5pPr>
      <a:lvl6pPr marL="2514600" indent="-228600" algn="l" rtl="0" eaLnBrk="1" fontAlgn="base" hangingPunct="1">
        <a:spcBef>
          <a:spcPct val="20000"/>
        </a:spcBef>
        <a:spcAft>
          <a:spcPct val="0"/>
        </a:spcAft>
        <a:buChar char="»"/>
        <a:defRPr sz="2000">
          <a:solidFill>
            <a:schemeClr val="bg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bg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bg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bg1"/>
          </a:solidFill>
          <a:latin typeface="+mn-lt"/>
          <a:ea typeface="ＭＳ Ｐゴシック" pitchFamily="-65"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919536" y="908720"/>
            <a:ext cx="8352928" cy="1143000"/>
          </a:xfrm>
        </p:spPr>
        <p:txBody>
          <a:bodyPr/>
          <a:lstStyle/>
          <a:p>
            <a:r>
              <a:rPr lang="en-US" sz="3200" b="0" dirty="0" err="1">
                <a:solidFill>
                  <a:srgbClr val="000000"/>
                </a:solidFill>
              </a:rPr>
              <a:t>Semaglutide</a:t>
            </a:r>
            <a:r>
              <a:rPr lang="en-US" sz="3200" b="0" dirty="0">
                <a:solidFill>
                  <a:srgbClr val="000000"/>
                </a:solidFill>
              </a:rPr>
              <a:t> and Cardiovascular Outcomes in Obesity without Diabetes</a:t>
            </a:r>
            <a:r>
              <a:rPr lang="fr-CA" sz="3200" b="0" dirty="0">
                <a:solidFill>
                  <a:srgbClr val="000000"/>
                </a:solidFill>
              </a:rPr>
              <a:t> </a:t>
            </a:r>
          </a:p>
        </p:txBody>
      </p:sp>
      <p:sp>
        <p:nvSpPr>
          <p:cNvPr id="3" name="Espace réservé du contenu 2"/>
          <p:cNvSpPr>
            <a:spLocks noGrp="1"/>
          </p:cNvSpPr>
          <p:nvPr>
            <p:ph idx="1"/>
          </p:nvPr>
        </p:nvSpPr>
        <p:spPr/>
        <p:txBody>
          <a:bodyPr/>
          <a:lstStyle/>
          <a:p>
            <a:pPr>
              <a:buNone/>
            </a:pPr>
            <a:endParaRPr lang="fr-CA" dirty="0"/>
          </a:p>
          <a:p>
            <a:pPr>
              <a:buNone/>
            </a:pPr>
            <a:endParaRPr lang="fr-CA" dirty="0"/>
          </a:p>
          <a:p>
            <a:pPr algn="ctr">
              <a:buNone/>
            </a:pPr>
            <a:endParaRPr lang="fr-CA" dirty="0"/>
          </a:p>
          <a:p>
            <a:pPr algn="ctr">
              <a:buNone/>
            </a:pPr>
            <a:r>
              <a:rPr lang="fr-CA" sz="2800" b="0" i="0" dirty="0" err="1">
                <a:solidFill>
                  <a:srgbClr val="000000"/>
                </a:solidFill>
                <a:effectLst/>
              </a:rPr>
              <a:t>Lincoff</a:t>
            </a:r>
            <a:r>
              <a:rPr lang="fr-CA" sz="2800" b="0" i="0" dirty="0">
                <a:solidFill>
                  <a:srgbClr val="000000"/>
                </a:solidFill>
                <a:effectLst/>
              </a:rPr>
              <a:t> AM, Brown-</a:t>
            </a:r>
            <a:r>
              <a:rPr lang="fr-CA" sz="2800" b="0" i="0" dirty="0" err="1">
                <a:solidFill>
                  <a:srgbClr val="000000"/>
                </a:solidFill>
                <a:effectLst/>
              </a:rPr>
              <a:t>Frandsen</a:t>
            </a:r>
            <a:r>
              <a:rPr lang="fr-CA" sz="2800" b="0" i="0" dirty="0">
                <a:solidFill>
                  <a:srgbClr val="000000"/>
                </a:solidFill>
                <a:effectLst/>
              </a:rPr>
              <a:t> K, </a:t>
            </a:r>
            <a:r>
              <a:rPr lang="fr-CA" sz="2800" b="0" i="0" dirty="0" err="1">
                <a:solidFill>
                  <a:srgbClr val="000000"/>
                </a:solidFill>
                <a:effectLst/>
              </a:rPr>
              <a:t>Colhoun</a:t>
            </a:r>
            <a:r>
              <a:rPr lang="fr-CA" sz="2800" b="0" i="0" dirty="0">
                <a:solidFill>
                  <a:srgbClr val="000000"/>
                </a:solidFill>
                <a:effectLst/>
              </a:rPr>
              <a:t> HM</a:t>
            </a:r>
            <a:r>
              <a:rPr lang="fr-CA" sz="2800" dirty="0">
                <a:solidFill>
                  <a:srgbClr val="000000"/>
                </a:solidFill>
              </a:rPr>
              <a:t> et coll.</a:t>
            </a:r>
            <a:endParaRPr lang="fr-CA" dirty="0">
              <a:solidFill>
                <a:srgbClr val="000000"/>
              </a:solidFill>
            </a:endParaRPr>
          </a:p>
          <a:p>
            <a:pPr algn="ctr">
              <a:buNone/>
            </a:pPr>
            <a:endParaRPr lang="fr-CA" dirty="0">
              <a:solidFill>
                <a:srgbClr val="000000"/>
              </a:solidFill>
            </a:endParaRPr>
          </a:p>
          <a:p>
            <a:pPr algn="ctr">
              <a:buNone/>
            </a:pPr>
            <a:endParaRPr lang="fr-CA" dirty="0">
              <a:solidFill>
                <a:srgbClr val="000000"/>
              </a:solidFill>
            </a:endParaRPr>
          </a:p>
          <a:p>
            <a:pPr algn="ctr">
              <a:buNone/>
            </a:pPr>
            <a:r>
              <a:rPr lang="fr-FR" dirty="0">
                <a:solidFill>
                  <a:srgbClr val="000000"/>
                </a:solidFill>
                <a:effectLst/>
                <a:latin typeface="Arial" panose="020B0604020202020204" pitchFamily="34" charset="0"/>
                <a:ea typeface="Malgun Gothic" panose="020B0503020000020004" pitchFamily="34" charset="-127"/>
              </a:rPr>
              <a:t>N </a:t>
            </a:r>
            <a:r>
              <a:rPr lang="fr-FR" dirty="0" err="1">
                <a:solidFill>
                  <a:srgbClr val="000000"/>
                </a:solidFill>
                <a:effectLst/>
                <a:latin typeface="Arial" panose="020B0604020202020204" pitchFamily="34" charset="0"/>
                <a:ea typeface="Malgun Gothic" panose="020B0503020000020004" pitchFamily="34" charset="-127"/>
              </a:rPr>
              <a:t>Engl</a:t>
            </a:r>
            <a:r>
              <a:rPr lang="fr-FR" dirty="0">
                <a:solidFill>
                  <a:srgbClr val="000000"/>
                </a:solidFill>
                <a:effectLst/>
                <a:latin typeface="Arial" panose="020B0604020202020204" pitchFamily="34" charset="0"/>
                <a:ea typeface="Malgun Gothic" panose="020B0503020000020004" pitchFamily="34" charset="-127"/>
              </a:rPr>
              <a:t> J Med. 2023;389(24): 2221-32</a:t>
            </a:r>
            <a:r>
              <a:rPr lang="fr-CA" dirty="0">
                <a:solidFill>
                  <a:srgbClr val="000000"/>
                </a:solidFill>
              </a:rPr>
              <a:t>.</a:t>
            </a:r>
          </a:p>
        </p:txBody>
      </p:sp>
    </p:spTree>
    <p:extLst>
      <p:ext uri="{BB962C8B-B14F-4D97-AF65-F5344CB8AC3E}">
        <p14:creationId xmlns:p14="http://schemas.microsoft.com/office/powerpoint/2010/main" val="330972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a:xfrm>
            <a:off x="304800" y="195263"/>
            <a:ext cx="4279032" cy="1143000"/>
          </a:xfrm>
        </p:spPr>
        <p:txBody>
          <a:bodyPr/>
          <a:lstStyle/>
          <a:p>
            <a:pPr algn="l"/>
            <a:r>
              <a:rPr lang="fr-CA" b="0" dirty="0">
                <a:solidFill>
                  <a:srgbClr val="000000"/>
                </a:solidFill>
              </a:rPr>
              <a:t>Caractéristiques des participants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920" y="0"/>
            <a:ext cx="6093823" cy="6858000"/>
          </a:xfrm>
          <a:prstGeom prst="rect">
            <a:avLst/>
          </a:prstGeom>
        </p:spPr>
      </p:pic>
    </p:spTree>
    <p:extLst>
      <p:ext uri="{BB962C8B-B14F-4D97-AF65-F5344CB8AC3E}">
        <p14:creationId xmlns:p14="http://schemas.microsoft.com/office/powerpoint/2010/main" val="813353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A" b="0" dirty="0">
                <a:solidFill>
                  <a:srgbClr val="000000"/>
                </a:solidFill>
              </a:rPr>
              <a:t>Résultats</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185" y="1196752"/>
            <a:ext cx="8603629" cy="5541924"/>
          </a:xfrm>
          <a:prstGeom prst="rect">
            <a:avLst/>
          </a:prstGeom>
        </p:spPr>
      </p:pic>
    </p:spTree>
    <p:extLst>
      <p:ext uri="{BB962C8B-B14F-4D97-AF65-F5344CB8AC3E}">
        <p14:creationId xmlns:p14="http://schemas.microsoft.com/office/powerpoint/2010/main" val="3350502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68" y="476672"/>
            <a:ext cx="11352584" cy="5975587"/>
          </a:xfrm>
          <a:prstGeom prst="rect">
            <a:avLst/>
          </a:prstGeom>
        </p:spPr>
      </p:pic>
    </p:spTree>
    <p:extLst>
      <p:ext uri="{BB962C8B-B14F-4D97-AF65-F5344CB8AC3E}">
        <p14:creationId xmlns:p14="http://schemas.microsoft.com/office/powerpoint/2010/main" val="2011085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0" y="0"/>
            <a:ext cx="7980622" cy="6858000"/>
          </a:xfrm>
          <a:prstGeom prst="rect">
            <a:avLst/>
          </a:prstGeom>
        </p:spPr>
      </p:pic>
    </p:spTree>
    <p:extLst>
      <p:ext uri="{BB962C8B-B14F-4D97-AF65-F5344CB8AC3E}">
        <p14:creationId xmlns:p14="http://schemas.microsoft.com/office/powerpoint/2010/main" val="2683299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solidFill>
                  <a:srgbClr val="000000"/>
                </a:solidFill>
              </a:rPr>
              <a:t>Analyses de sous-groupes</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047" y="1338263"/>
            <a:ext cx="5783906" cy="5519737"/>
          </a:xfrm>
          <a:prstGeom prst="rect">
            <a:avLst/>
          </a:prstGeom>
        </p:spPr>
      </p:pic>
    </p:spTree>
    <p:extLst>
      <p:ext uri="{BB962C8B-B14F-4D97-AF65-F5344CB8AC3E}">
        <p14:creationId xmlns:p14="http://schemas.microsoft.com/office/powerpoint/2010/main" val="1101441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00" y="457200"/>
            <a:ext cx="9182100" cy="5930900"/>
          </a:xfrm>
          <a:prstGeom prst="rect">
            <a:avLst/>
          </a:prstGeom>
        </p:spPr>
      </p:pic>
    </p:spTree>
    <p:extLst>
      <p:ext uri="{BB962C8B-B14F-4D97-AF65-F5344CB8AC3E}">
        <p14:creationId xmlns:p14="http://schemas.microsoft.com/office/powerpoint/2010/main" val="1864222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0"/>
            <a:ext cx="8519908" cy="6858000"/>
          </a:xfrm>
          <a:prstGeom prst="rect">
            <a:avLst/>
          </a:prstGeom>
        </p:spPr>
      </p:pic>
    </p:spTree>
    <p:extLst>
      <p:ext uri="{BB962C8B-B14F-4D97-AF65-F5344CB8AC3E}">
        <p14:creationId xmlns:p14="http://schemas.microsoft.com/office/powerpoint/2010/main" val="5023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solidFill>
                  <a:srgbClr val="000000"/>
                </a:solidFill>
              </a:rPr>
              <a:t>Effets indésirables</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374" y="1247311"/>
            <a:ext cx="6259252" cy="5623232"/>
          </a:xfrm>
          <a:prstGeom prst="rect">
            <a:avLst/>
          </a:prstGeom>
        </p:spPr>
      </p:pic>
    </p:spTree>
    <p:extLst>
      <p:ext uri="{BB962C8B-B14F-4D97-AF65-F5344CB8AC3E}">
        <p14:creationId xmlns:p14="http://schemas.microsoft.com/office/powerpoint/2010/main" val="428859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Conclusion des auteurs</a:t>
            </a:r>
          </a:p>
        </p:txBody>
      </p:sp>
      <p:sp>
        <p:nvSpPr>
          <p:cNvPr id="3" name="Espace réservé du contenu 2"/>
          <p:cNvSpPr>
            <a:spLocks noGrp="1"/>
          </p:cNvSpPr>
          <p:nvPr>
            <p:ph idx="1"/>
          </p:nvPr>
        </p:nvSpPr>
        <p:spPr/>
        <p:txBody>
          <a:bodyPr/>
          <a:lstStyle/>
          <a:p>
            <a:pPr>
              <a:buNone/>
            </a:pPr>
            <a:r>
              <a:rPr lang="fr-CA" dirty="0">
                <a:solidFill>
                  <a:srgbClr val="000000"/>
                </a:solidFill>
              </a:rPr>
              <a:t>Chez les patients avec maladie cardiovasculaire en surpoids ou obèses mais sans diabète, le sémaglutide sous-cutané hebdomadaire à une dose de 2,4 mg s'est avéré supérieur au placebo pour réduire l'incidence de mortalité cardiovasculaire, d'infarctus du myocarde non fatal ou d'accident vasculaire cérébral non fatal, à un suivi moyen de 39,8 mois.</a:t>
            </a:r>
          </a:p>
        </p:txBody>
      </p:sp>
    </p:spTree>
    <p:extLst>
      <p:ext uri="{BB962C8B-B14F-4D97-AF65-F5344CB8AC3E}">
        <p14:creationId xmlns:p14="http://schemas.microsoft.com/office/powerpoint/2010/main" val="1075346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Critique</a:t>
            </a:r>
          </a:p>
        </p:txBody>
      </p:sp>
      <p:sp>
        <p:nvSpPr>
          <p:cNvPr id="3" name="Espace réservé du contenu 2"/>
          <p:cNvSpPr>
            <a:spLocks noGrp="1"/>
          </p:cNvSpPr>
          <p:nvPr>
            <p:ph idx="1"/>
          </p:nvPr>
        </p:nvSpPr>
        <p:spPr/>
        <p:txBody>
          <a:bodyPr/>
          <a:lstStyle/>
          <a:p>
            <a:pPr>
              <a:buNone/>
            </a:pPr>
            <a:r>
              <a:rPr lang="fr-CA" sz="3000" dirty="0">
                <a:solidFill>
                  <a:srgbClr val="000000"/>
                </a:solidFill>
              </a:rPr>
              <a:t>Forces : </a:t>
            </a:r>
          </a:p>
          <a:p>
            <a:pPr>
              <a:buNone/>
            </a:pPr>
            <a:endParaRPr lang="fr-CA" sz="3000" dirty="0">
              <a:solidFill>
                <a:srgbClr val="000000"/>
              </a:solidFill>
            </a:endParaRPr>
          </a:p>
          <a:p>
            <a:pPr>
              <a:buNone/>
            </a:pPr>
            <a:r>
              <a:rPr lang="fr-CA" sz="3000" dirty="0">
                <a:solidFill>
                  <a:srgbClr val="000000"/>
                </a:solidFill>
              </a:rPr>
              <a:t>Limitations :</a:t>
            </a:r>
          </a:p>
        </p:txBody>
      </p:sp>
    </p:spTree>
    <p:extLst>
      <p:ext uri="{BB962C8B-B14F-4D97-AF65-F5344CB8AC3E}">
        <p14:creationId xmlns:p14="http://schemas.microsoft.com/office/powerpoint/2010/main" val="1410681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La question clinique</a:t>
            </a:r>
          </a:p>
        </p:txBody>
      </p:sp>
      <p:sp>
        <p:nvSpPr>
          <p:cNvPr id="3" name="Espace réservé du contenu 2"/>
          <p:cNvSpPr>
            <a:spLocks noGrp="1"/>
          </p:cNvSpPr>
          <p:nvPr>
            <p:ph idx="1"/>
          </p:nvPr>
        </p:nvSpPr>
        <p:spPr/>
        <p:txBody>
          <a:bodyPr/>
          <a:lstStyle/>
          <a:p>
            <a:pPr>
              <a:buNone/>
            </a:pPr>
            <a:r>
              <a:rPr lang="fr-CA" dirty="0">
                <a:solidFill>
                  <a:srgbClr val="000000"/>
                </a:solidFill>
              </a:rPr>
              <a:t>Chez les sujets avec maladie cardiovasculaire et IMC </a:t>
            </a:r>
            <a:r>
              <a:rPr lang="fr-CA" dirty="0">
                <a:solidFill>
                  <a:srgbClr val="000000"/>
                </a:solidFill>
                <a:sym typeface="Symbol" panose="05050102010706020507" pitchFamily="18" charset="2"/>
              </a:rPr>
              <a:t>≥ 27 kg/m</a:t>
            </a:r>
            <a:r>
              <a:rPr lang="fr-CA" baseline="30000" dirty="0">
                <a:solidFill>
                  <a:srgbClr val="000000"/>
                </a:solidFill>
                <a:sym typeface="Symbol" panose="05050102010706020507" pitchFamily="18" charset="2"/>
              </a:rPr>
              <a:t>2</a:t>
            </a:r>
            <a:r>
              <a:rPr lang="fr-CA" dirty="0">
                <a:solidFill>
                  <a:srgbClr val="000000"/>
                </a:solidFill>
                <a:sym typeface="Symbol" panose="05050102010706020507" pitchFamily="18" charset="2"/>
              </a:rPr>
              <a:t> mais sans diabète, est-ce que le sémaglutide, un agoniste du récepteur des GLP-1, diminue le risque de mortalité cardiovasculaire, d’infarctus du myocarde ou d’AVC comparativement au placébo tout en étant sécuritaire ? </a:t>
            </a:r>
            <a:endParaRPr lang="fr-CA" dirty="0">
              <a:solidFill>
                <a:srgbClr val="000000"/>
              </a:solidFill>
            </a:endParaRPr>
          </a:p>
        </p:txBody>
      </p:sp>
    </p:spTree>
    <p:extLst>
      <p:ext uri="{BB962C8B-B14F-4D97-AF65-F5344CB8AC3E}">
        <p14:creationId xmlns:p14="http://schemas.microsoft.com/office/powerpoint/2010/main" val="489255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Implications cliniques</a:t>
            </a:r>
          </a:p>
        </p:txBody>
      </p:sp>
    </p:spTree>
    <p:extLst>
      <p:ext uri="{BB962C8B-B14F-4D97-AF65-F5344CB8AC3E}">
        <p14:creationId xmlns:p14="http://schemas.microsoft.com/office/powerpoint/2010/main" val="2217843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0B8F18-4985-FF6A-5EF9-FA227D6AEAA3}"/>
              </a:ext>
            </a:extLst>
          </p:cNvPr>
          <p:cNvSpPr txBox="1"/>
          <p:nvPr/>
        </p:nvSpPr>
        <p:spPr>
          <a:xfrm>
            <a:off x="5663952" y="6381328"/>
            <a:ext cx="6528048" cy="476672"/>
          </a:xfrm>
          <a:prstGeom prst="rect">
            <a:avLst/>
          </a:prstGeom>
          <a:noFill/>
        </p:spPr>
        <p:txBody>
          <a:bodyPr wrap="square" rtlCol="0">
            <a:spAutoFit/>
          </a:bodyPr>
          <a:lstStyle/>
          <a:p>
            <a:pPr algn="r"/>
            <a:r>
              <a:rPr lang="fr-CA" dirty="0">
                <a:solidFill>
                  <a:srgbClr val="000000"/>
                </a:solidFill>
                <a:latin typeface="+mn-lt"/>
              </a:rPr>
              <a:t>Baig K et al. N </a:t>
            </a:r>
            <a:r>
              <a:rPr lang="fr-CA" dirty="0" err="1">
                <a:solidFill>
                  <a:srgbClr val="000000"/>
                </a:solidFill>
                <a:latin typeface="+mn-lt"/>
              </a:rPr>
              <a:t>Engl</a:t>
            </a:r>
            <a:r>
              <a:rPr lang="fr-CA" dirty="0">
                <a:solidFill>
                  <a:srgbClr val="000000"/>
                </a:solidFill>
                <a:latin typeface="+mn-lt"/>
              </a:rPr>
              <a:t> J Med. 2023;388:961-63.</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68" y="260648"/>
            <a:ext cx="11496600" cy="5806836"/>
          </a:xfrm>
          <a:prstGeom prst="rect">
            <a:avLst/>
          </a:prstGeom>
        </p:spPr>
      </p:pic>
    </p:spTree>
    <p:extLst>
      <p:ext uri="{BB962C8B-B14F-4D97-AF65-F5344CB8AC3E}">
        <p14:creationId xmlns:p14="http://schemas.microsoft.com/office/powerpoint/2010/main" val="1705891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solidFill>
                  <a:srgbClr val="000000"/>
                </a:solidFill>
              </a:rPr>
              <a:t>Autres articles récents</a:t>
            </a:r>
          </a:p>
        </p:txBody>
      </p:sp>
      <p:sp>
        <p:nvSpPr>
          <p:cNvPr id="3" name="Espace réservé du contenu 2"/>
          <p:cNvSpPr>
            <a:spLocks noGrp="1"/>
          </p:cNvSpPr>
          <p:nvPr>
            <p:ph idx="1"/>
          </p:nvPr>
        </p:nvSpPr>
        <p:spPr/>
        <p:txBody>
          <a:bodyPr>
            <a:noAutofit/>
          </a:bodyPr>
          <a:lstStyle/>
          <a:p>
            <a:pPr marL="0" indent="0">
              <a:buNone/>
            </a:pPr>
            <a:r>
              <a:rPr lang="fr-CA" sz="1600" dirty="0" err="1">
                <a:solidFill>
                  <a:srgbClr val="000000"/>
                </a:solidFill>
                <a:effectLst/>
                <a:latin typeface="Arial" panose="020B0604020202020204" pitchFamily="34" charset="0"/>
                <a:ea typeface="Calibri" panose="020F0502020204030204" pitchFamily="34" charset="0"/>
              </a:rPr>
              <a:t>Conen</a:t>
            </a:r>
            <a:r>
              <a:rPr lang="fr-CA" sz="1600" dirty="0">
                <a:solidFill>
                  <a:srgbClr val="000000"/>
                </a:solidFill>
                <a:effectLst/>
                <a:latin typeface="Arial" panose="020B0604020202020204" pitchFamily="34" charset="0"/>
                <a:ea typeface="Calibri" panose="020F0502020204030204" pitchFamily="34" charset="0"/>
              </a:rPr>
              <a:t> D, </a:t>
            </a:r>
            <a:r>
              <a:rPr lang="fr-CA" sz="1600" dirty="0" err="1">
                <a:solidFill>
                  <a:srgbClr val="000000"/>
                </a:solidFill>
                <a:effectLst/>
                <a:latin typeface="Arial" panose="020B0604020202020204" pitchFamily="34" charset="0"/>
                <a:ea typeface="Calibri" panose="020F0502020204030204" pitchFamily="34" charset="0"/>
              </a:rPr>
              <a:t>Ke</a:t>
            </a:r>
            <a:r>
              <a:rPr lang="fr-CA" sz="1600" dirty="0">
                <a:solidFill>
                  <a:srgbClr val="000000"/>
                </a:solidFill>
                <a:effectLst/>
                <a:latin typeface="Arial" panose="020B0604020202020204" pitchFamily="34" charset="0"/>
                <a:ea typeface="Calibri" panose="020F0502020204030204" pitchFamily="34" charset="0"/>
              </a:rPr>
              <a:t> Wang M, </a:t>
            </a:r>
            <a:r>
              <a:rPr lang="fr-CA" sz="1600" dirty="0" err="1">
                <a:solidFill>
                  <a:srgbClr val="000000"/>
                </a:solidFill>
                <a:effectLst/>
                <a:latin typeface="Arial" panose="020B0604020202020204" pitchFamily="34" charset="0"/>
                <a:ea typeface="Calibri" panose="020F0502020204030204" pitchFamily="34" charset="0"/>
              </a:rPr>
              <a:t>Popova</a:t>
            </a:r>
            <a:r>
              <a:rPr lang="fr-CA" sz="1600" dirty="0">
                <a:solidFill>
                  <a:srgbClr val="000000"/>
                </a:solidFill>
                <a:effectLst/>
                <a:latin typeface="Arial" panose="020B0604020202020204" pitchFamily="34" charset="0"/>
                <a:ea typeface="Calibri" panose="020F0502020204030204" pitchFamily="34" charset="0"/>
              </a:rPr>
              <a:t> E, Chan MTV, </a:t>
            </a:r>
            <a:r>
              <a:rPr lang="fr-CA" sz="1600" dirty="0" err="1">
                <a:solidFill>
                  <a:srgbClr val="000000"/>
                </a:solidFill>
                <a:effectLst/>
                <a:latin typeface="Arial" panose="020B0604020202020204" pitchFamily="34" charset="0"/>
                <a:ea typeface="Calibri" panose="020F0502020204030204" pitchFamily="34" charset="0"/>
              </a:rPr>
              <a:t>Landoni</a:t>
            </a:r>
            <a:r>
              <a:rPr lang="fr-CA" sz="1600" dirty="0">
                <a:solidFill>
                  <a:srgbClr val="000000"/>
                </a:solidFill>
                <a:effectLst/>
                <a:latin typeface="Arial" panose="020B0604020202020204" pitchFamily="34" charset="0"/>
                <a:ea typeface="Calibri" panose="020F0502020204030204" pitchFamily="34" charset="0"/>
              </a:rPr>
              <a:t> G, Cata JP, et al. </a:t>
            </a:r>
            <a:r>
              <a:rPr lang="en-US" sz="1600" dirty="0">
                <a:solidFill>
                  <a:srgbClr val="000000"/>
                </a:solidFill>
                <a:effectLst/>
                <a:latin typeface="Arial" panose="020B0604020202020204" pitchFamily="34" charset="0"/>
                <a:ea typeface="Calibri" panose="020F0502020204030204" pitchFamily="34" charset="0"/>
              </a:rPr>
              <a:t>Effect of colchicine on perioperative atrial fibrillation and myocardial injury after non-cardiac surgery in patients undergoing major thoracic surgery (COP-AF): an international </a:t>
            </a:r>
            <a:r>
              <a:rPr lang="en-US" sz="1600" dirty="0" err="1">
                <a:solidFill>
                  <a:srgbClr val="000000"/>
                </a:solidFill>
                <a:effectLst/>
                <a:latin typeface="Arial" panose="020B0604020202020204" pitchFamily="34" charset="0"/>
                <a:ea typeface="Calibri" panose="020F0502020204030204" pitchFamily="34" charset="0"/>
              </a:rPr>
              <a:t>randomised</a:t>
            </a:r>
            <a:r>
              <a:rPr lang="en-US" sz="1600" dirty="0">
                <a:solidFill>
                  <a:srgbClr val="000000"/>
                </a:solidFill>
                <a:effectLst/>
                <a:latin typeface="Arial" panose="020B0604020202020204" pitchFamily="34" charset="0"/>
                <a:ea typeface="Calibri" panose="020F0502020204030204" pitchFamily="34" charset="0"/>
              </a:rPr>
              <a:t> trial. Lancet. 2023;402(10413):1627-35. </a:t>
            </a:r>
          </a:p>
          <a:p>
            <a:pPr marL="0" indent="0">
              <a:buNone/>
            </a:pPr>
            <a:r>
              <a:rPr lang="en-US" sz="1600" dirty="0">
                <a:solidFill>
                  <a:srgbClr val="000000"/>
                </a:solidFill>
                <a:effectLst/>
                <a:latin typeface="Arial" panose="020B0604020202020204" pitchFamily="34" charset="0"/>
                <a:ea typeface="Calibri" panose="020F0502020204030204" pitchFamily="34" charset="0"/>
              </a:rPr>
              <a:t> </a:t>
            </a:r>
            <a:endParaRPr lang="fr-CA" sz="1600" dirty="0">
              <a:solidFill>
                <a:srgbClr val="000000"/>
              </a:solidFill>
              <a:effectLst/>
              <a:latin typeface="Calibri" panose="020F0502020204030204" pitchFamily="34" charset="0"/>
              <a:ea typeface="Calibri" panose="020F0502020204030204" pitchFamily="34" charset="0"/>
            </a:endParaRPr>
          </a:p>
          <a:p>
            <a:pPr marL="0" indent="0">
              <a:buNone/>
            </a:pPr>
            <a:r>
              <a:rPr lang="fr-CA" sz="1600" dirty="0">
                <a:solidFill>
                  <a:srgbClr val="000000"/>
                </a:solidFill>
                <a:latin typeface="Arial" panose="020B0604020202020204" pitchFamily="34" charset="0"/>
                <a:ea typeface="Calibri" panose="020F0502020204030204" pitchFamily="34" charset="0"/>
              </a:rPr>
              <a:t>Russell-Jones D, </a:t>
            </a:r>
            <a:r>
              <a:rPr lang="fr-CA" sz="1600" dirty="0" err="1">
                <a:solidFill>
                  <a:srgbClr val="000000"/>
                </a:solidFill>
                <a:latin typeface="Arial" panose="020B0604020202020204" pitchFamily="34" charset="0"/>
                <a:ea typeface="Calibri" panose="020F0502020204030204" pitchFamily="34" charset="0"/>
              </a:rPr>
              <a:t>Babazono</a:t>
            </a:r>
            <a:r>
              <a:rPr lang="fr-CA" sz="1600" dirty="0">
                <a:solidFill>
                  <a:srgbClr val="000000"/>
                </a:solidFill>
                <a:latin typeface="Arial" panose="020B0604020202020204" pitchFamily="34" charset="0"/>
                <a:ea typeface="Calibri" panose="020F0502020204030204" pitchFamily="34" charset="0"/>
              </a:rPr>
              <a:t> T, Cailleteau R, </a:t>
            </a:r>
            <a:r>
              <a:rPr lang="fr-CA" sz="1600" dirty="0" err="1">
                <a:solidFill>
                  <a:srgbClr val="000000"/>
                </a:solidFill>
                <a:latin typeface="Arial" panose="020B0604020202020204" pitchFamily="34" charset="0"/>
                <a:ea typeface="Calibri" panose="020F0502020204030204" pitchFamily="34" charset="0"/>
              </a:rPr>
              <a:t>Engberg</a:t>
            </a:r>
            <a:r>
              <a:rPr lang="fr-CA" sz="1600" dirty="0">
                <a:solidFill>
                  <a:srgbClr val="000000"/>
                </a:solidFill>
                <a:latin typeface="Arial" panose="020B0604020202020204" pitchFamily="34" charset="0"/>
                <a:ea typeface="Calibri" panose="020F0502020204030204" pitchFamily="34" charset="0"/>
              </a:rPr>
              <a:t> S, </a:t>
            </a:r>
            <a:r>
              <a:rPr lang="fr-CA" sz="1600" dirty="0" err="1">
                <a:solidFill>
                  <a:srgbClr val="000000"/>
                </a:solidFill>
                <a:latin typeface="Arial" panose="020B0604020202020204" pitchFamily="34" charset="0"/>
                <a:ea typeface="Calibri" panose="020F0502020204030204" pitchFamily="34" charset="0"/>
              </a:rPr>
              <a:t>Irace</a:t>
            </a:r>
            <a:r>
              <a:rPr lang="fr-CA" sz="1600" dirty="0">
                <a:solidFill>
                  <a:srgbClr val="000000"/>
                </a:solidFill>
                <a:latin typeface="Arial" panose="020B0604020202020204" pitchFamily="34" charset="0"/>
                <a:ea typeface="Calibri" panose="020F0502020204030204" pitchFamily="34" charset="0"/>
              </a:rPr>
              <a:t> C, </a:t>
            </a:r>
            <a:r>
              <a:rPr lang="fr-CA" sz="1600" dirty="0" err="1">
                <a:solidFill>
                  <a:srgbClr val="000000"/>
                </a:solidFill>
                <a:latin typeface="Arial" panose="020B0604020202020204" pitchFamily="34" charset="0"/>
                <a:ea typeface="Calibri" panose="020F0502020204030204" pitchFamily="34" charset="0"/>
              </a:rPr>
              <a:t>Kjaersgaard</a:t>
            </a:r>
            <a:r>
              <a:rPr lang="fr-CA" sz="1600" dirty="0">
                <a:solidFill>
                  <a:srgbClr val="000000"/>
                </a:solidFill>
                <a:latin typeface="Arial" panose="020B0604020202020204" pitchFamily="34" charset="0"/>
                <a:ea typeface="Calibri" panose="020F0502020204030204" pitchFamily="34" charset="0"/>
              </a:rPr>
              <a:t> MIS, et al. </a:t>
            </a:r>
            <a:r>
              <a:rPr lang="en-US" sz="1600" dirty="0">
                <a:solidFill>
                  <a:srgbClr val="000000"/>
                </a:solidFill>
                <a:latin typeface="Arial" panose="020B0604020202020204" pitchFamily="34" charset="0"/>
                <a:ea typeface="Calibri" panose="020F0502020204030204" pitchFamily="34" charset="0"/>
              </a:rPr>
              <a:t>Once-weekly insulin </a:t>
            </a:r>
            <a:r>
              <a:rPr lang="en-US" sz="1600" dirty="0" err="1">
                <a:solidFill>
                  <a:srgbClr val="000000"/>
                </a:solidFill>
                <a:latin typeface="Arial" panose="020B0604020202020204" pitchFamily="34" charset="0"/>
                <a:ea typeface="Calibri" panose="020F0502020204030204" pitchFamily="34" charset="0"/>
              </a:rPr>
              <a:t>icodec</a:t>
            </a:r>
            <a:r>
              <a:rPr lang="en-US" sz="1600" dirty="0">
                <a:solidFill>
                  <a:srgbClr val="000000"/>
                </a:solidFill>
                <a:latin typeface="Arial" panose="020B0604020202020204" pitchFamily="34" charset="0"/>
                <a:ea typeface="Calibri" panose="020F0502020204030204" pitchFamily="34" charset="0"/>
              </a:rPr>
              <a:t> versus once-daily insulin </a:t>
            </a:r>
            <a:r>
              <a:rPr lang="en-US" sz="1600" dirty="0" err="1">
                <a:solidFill>
                  <a:srgbClr val="000000"/>
                </a:solidFill>
                <a:latin typeface="Arial" panose="020B0604020202020204" pitchFamily="34" charset="0"/>
                <a:ea typeface="Calibri" panose="020F0502020204030204" pitchFamily="34" charset="0"/>
              </a:rPr>
              <a:t>degludec</a:t>
            </a:r>
            <a:r>
              <a:rPr lang="en-US" sz="1600" dirty="0">
                <a:solidFill>
                  <a:srgbClr val="000000"/>
                </a:solidFill>
                <a:latin typeface="Arial" panose="020B0604020202020204" pitchFamily="34" charset="0"/>
                <a:ea typeface="Calibri" panose="020F0502020204030204" pitchFamily="34" charset="0"/>
              </a:rPr>
              <a:t> as part of a basal-bolus regimen in individuals with type 1 diabetes (ONWARDS 6): a phase 3a, </a:t>
            </a:r>
            <a:r>
              <a:rPr lang="en-US" sz="1600" dirty="0" err="1">
                <a:solidFill>
                  <a:srgbClr val="000000"/>
                </a:solidFill>
                <a:latin typeface="Arial" panose="020B0604020202020204" pitchFamily="34" charset="0"/>
                <a:ea typeface="Calibri" panose="020F0502020204030204" pitchFamily="34" charset="0"/>
              </a:rPr>
              <a:t>randomised</a:t>
            </a:r>
            <a:r>
              <a:rPr lang="en-US" sz="1600" dirty="0">
                <a:solidFill>
                  <a:srgbClr val="000000"/>
                </a:solidFill>
                <a:latin typeface="Arial" panose="020B0604020202020204" pitchFamily="34" charset="0"/>
                <a:ea typeface="Calibri" panose="020F0502020204030204" pitchFamily="34" charset="0"/>
              </a:rPr>
              <a:t>, open-label, treat-to-target trial. Lancet. 2023;402(10413):1636-47.</a:t>
            </a:r>
          </a:p>
          <a:p>
            <a:pPr marL="0" indent="0">
              <a:buNone/>
            </a:pPr>
            <a:r>
              <a:rPr lang="en-US" sz="1600" dirty="0">
                <a:solidFill>
                  <a:srgbClr val="000000"/>
                </a:solidFill>
                <a:latin typeface="Arial" panose="020B0604020202020204" pitchFamily="34" charset="0"/>
                <a:ea typeface="Calibri" panose="020F0502020204030204" pitchFamily="34" charset="0"/>
              </a:rPr>
              <a:t> </a:t>
            </a:r>
            <a:endParaRPr lang="fr-CA" sz="1600" dirty="0">
              <a:solidFill>
                <a:srgbClr val="000000"/>
              </a:solidFill>
              <a:latin typeface="Calibri" panose="020F0502020204030204" pitchFamily="34" charset="0"/>
              <a:ea typeface="Calibri" panose="020F0502020204030204" pitchFamily="34" charset="0"/>
            </a:endParaRPr>
          </a:p>
          <a:p>
            <a:pPr marL="0" indent="0">
              <a:buNone/>
            </a:pPr>
            <a:r>
              <a:rPr lang="en-US" sz="1600" dirty="0" err="1">
                <a:solidFill>
                  <a:srgbClr val="000000"/>
                </a:solidFill>
                <a:effectLst/>
                <a:ea typeface="Calibri" panose="020F0502020204030204" pitchFamily="34" charset="0"/>
              </a:rPr>
              <a:t>Bendszus</a:t>
            </a:r>
            <a:r>
              <a:rPr lang="en-US" sz="1600" dirty="0">
                <a:solidFill>
                  <a:srgbClr val="000000"/>
                </a:solidFill>
                <a:effectLst/>
                <a:ea typeface="Calibri" panose="020F0502020204030204" pitchFamily="34" charset="0"/>
              </a:rPr>
              <a:t> M, </a:t>
            </a:r>
            <a:r>
              <a:rPr lang="en-US" sz="1600" dirty="0" err="1">
                <a:solidFill>
                  <a:srgbClr val="000000"/>
                </a:solidFill>
                <a:effectLst/>
                <a:ea typeface="Calibri" panose="020F0502020204030204" pitchFamily="34" charset="0"/>
              </a:rPr>
              <a:t>Fiehler</a:t>
            </a:r>
            <a:r>
              <a:rPr lang="en-US" sz="1600" dirty="0">
                <a:solidFill>
                  <a:srgbClr val="000000"/>
                </a:solidFill>
                <a:effectLst/>
                <a:ea typeface="Calibri" panose="020F0502020204030204" pitchFamily="34" charset="0"/>
              </a:rPr>
              <a:t> J, </a:t>
            </a:r>
            <a:r>
              <a:rPr lang="en-US" sz="1600" dirty="0" err="1">
                <a:solidFill>
                  <a:srgbClr val="000000"/>
                </a:solidFill>
                <a:effectLst/>
                <a:ea typeface="Calibri" panose="020F0502020204030204" pitchFamily="34" charset="0"/>
              </a:rPr>
              <a:t>Subtil</a:t>
            </a:r>
            <a:r>
              <a:rPr lang="en-US" sz="1600" dirty="0">
                <a:solidFill>
                  <a:srgbClr val="000000"/>
                </a:solidFill>
                <a:effectLst/>
                <a:ea typeface="Calibri" panose="020F0502020204030204" pitchFamily="34" charset="0"/>
              </a:rPr>
              <a:t> F, </a:t>
            </a:r>
            <a:r>
              <a:rPr lang="en-US" sz="1600" dirty="0" err="1">
                <a:solidFill>
                  <a:srgbClr val="000000"/>
                </a:solidFill>
                <a:effectLst/>
                <a:ea typeface="Calibri" panose="020F0502020204030204" pitchFamily="34" charset="0"/>
              </a:rPr>
              <a:t>Bonekamp</a:t>
            </a:r>
            <a:r>
              <a:rPr lang="en-US" sz="1600" dirty="0">
                <a:solidFill>
                  <a:srgbClr val="000000"/>
                </a:solidFill>
                <a:effectLst/>
                <a:ea typeface="Calibri" panose="020F0502020204030204" pitchFamily="34" charset="0"/>
              </a:rPr>
              <a:t> S, </a:t>
            </a:r>
            <a:r>
              <a:rPr lang="en-US" sz="1600" dirty="0" err="1">
                <a:solidFill>
                  <a:srgbClr val="000000"/>
                </a:solidFill>
                <a:effectLst/>
                <a:ea typeface="Calibri" panose="020F0502020204030204" pitchFamily="34" charset="0"/>
              </a:rPr>
              <a:t>Aamodt</a:t>
            </a:r>
            <a:r>
              <a:rPr lang="en-US" sz="1600" dirty="0">
                <a:solidFill>
                  <a:srgbClr val="000000"/>
                </a:solidFill>
                <a:effectLst/>
                <a:ea typeface="Calibri" panose="020F0502020204030204" pitchFamily="34" charset="0"/>
              </a:rPr>
              <a:t> AH, Fuentes B, et al. Endovascular thrombectomy for acute </a:t>
            </a:r>
            <a:r>
              <a:rPr lang="en-US" sz="1600" dirty="0" err="1">
                <a:solidFill>
                  <a:srgbClr val="000000"/>
                </a:solidFill>
                <a:effectLst/>
                <a:ea typeface="Calibri" panose="020F0502020204030204" pitchFamily="34" charset="0"/>
              </a:rPr>
              <a:t>ischaemic</a:t>
            </a:r>
            <a:r>
              <a:rPr lang="en-US" sz="1600" dirty="0">
                <a:solidFill>
                  <a:srgbClr val="000000"/>
                </a:solidFill>
                <a:effectLst/>
                <a:ea typeface="Calibri" panose="020F0502020204030204" pitchFamily="34" charset="0"/>
              </a:rPr>
              <a:t> stroke with established large infarct: </a:t>
            </a:r>
            <a:r>
              <a:rPr lang="en-US" sz="1600" dirty="0" err="1">
                <a:solidFill>
                  <a:srgbClr val="000000"/>
                </a:solidFill>
                <a:effectLst/>
                <a:ea typeface="Calibri" panose="020F0502020204030204" pitchFamily="34" charset="0"/>
              </a:rPr>
              <a:t>multicentre</a:t>
            </a:r>
            <a:r>
              <a:rPr lang="en-US" sz="1600" dirty="0">
                <a:solidFill>
                  <a:srgbClr val="000000"/>
                </a:solidFill>
                <a:effectLst/>
                <a:ea typeface="Calibri" panose="020F0502020204030204" pitchFamily="34" charset="0"/>
              </a:rPr>
              <a:t>, open-label, </a:t>
            </a:r>
            <a:r>
              <a:rPr lang="en-US" sz="1600" dirty="0" err="1">
                <a:solidFill>
                  <a:srgbClr val="000000"/>
                </a:solidFill>
                <a:effectLst/>
                <a:ea typeface="Calibri" panose="020F0502020204030204" pitchFamily="34" charset="0"/>
              </a:rPr>
              <a:t>randomised</a:t>
            </a:r>
            <a:r>
              <a:rPr lang="en-US" sz="1600" dirty="0">
                <a:solidFill>
                  <a:srgbClr val="000000"/>
                </a:solidFill>
                <a:effectLst/>
                <a:ea typeface="Calibri" panose="020F0502020204030204" pitchFamily="34" charset="0"/>
              </a:rPr>
              <a:t> trial. Lancet. 2023;402(10414):1753-63. </a:t>
            </a:r>
          </a:p>
          <a:p>
            <a:pPr marL="0" indent="0">
              <a:buNone/>
            </a:pPr>
            <a:r>
              <a:rPr lang="en-US" sz="1600" dirty="0">
                <a:solidFill>
                  <a:srgbClr val="000000"/>
                </a:solidFill>
                <a:effectLst/>
                <a:ea typeface="Calibri" panose="020F0502020204030204" pitchFamily="34" charset="0"/>
              </a:rPr>
              <a:t> </a:t>
            </a:r>
            <a:endParaRPr lang="fr-CA" sz="1600" dirty="0">
              <a:solidFill>
                <a:srgbClr val="000000"/>
              </a:solidFill>
              <a:effectLst/>
              <a:ea typeface="Calibri" panose="020F0502020204030204" pitchFamily="34" charset="0"/>
            </a:endParaRPr>
          </a:p>
          <a:p>
            <a:pPr marL="0" indent="0">
              <a:buNone/>
            </a:pPr>
            <a:r>
              <a:rPr lang="fr-CA" sz="1600" b="0" i="0" dirty="0">
                <a:solidFill>
                  <a:srgbClr val="212121"/>
                </a:solidFill>
                <a:effectLst/>
              </a:rPr>
              <a:t>Ford AC, Wright-Hughes A, </a:t>
            </a:r>
            <a:r>
              <a:rPr lang="fr-CA" sz="1600" b="0" i="0" dirty="0" err="1">
                <a:solidFill>
                  <a:srgbClr val="212121"/>
                </a:solidFill>
                <a:effectLst/>
              </a:rPr>
              <a:t>Alderson</a:t>
            </a:r>
            <a:r>
              <a:rPr lang="fr-CA" sz="1600" b="0" i="0" dirty="0">
                <a:solidFill>
                  <a:srgbClr val="212121"/>
                </a:solidFill>
                <a:effectLst/>
              </a:rPr>
              <a:t> SL, </a:t>
            </a:r>
            <a:r>
              <a:rPr lang="fr-CA" sz="1600" b="0" i="0" dirty="0" err="1">
                <a:solidFill>
                  <a:srgbClr val="212121"/>
                </a:solidFill>
                <a:effectLst/>
              </a:rPr>
              <a:t>Ow</a:t>
            </a:r>
            <a:r>
              <a:rPr lang="fr-CA" sz="1600" b="0" i="0" dirty="0">
                <a:solidFill>
                  <a:srgbClr val="212121"/>
                </a:solidFill>
                <a:effectLst/>
              </a:rPr>
              <a:t> PL, </a:t>
            </a:r>
            <a:r>
              <a:rPr lang="fr-CA" sz="1600" b="0" i="0" dirty="0" err="1">
                <a:solidFill>
                  <a:srgbClr val="212121"/>
                </a:solidFill>
                <a:effectLst/>
              </a:rPr>
              <a:t>Ridd</a:t>
            </a:r>
            <a:r>
              <a:rPr lang="fr-CA" sz="1600" b="0" i="0" dirty="0">
                <a:solidFill>
                  <a:srgbClr val="212121"/>
                </a:solidFill>
                <a:effectLst/>
              </a:rPr>
              <a:t> MJ, Foy R, et al; ATLANTIS </a:t>
            </a:r>
            <a:r>
              <a:rPr lang="fr-CA" sz="1600" b="0" i="0" dirty="0" err="1">
                <a:solidFill>
                  <a:srgbClr val="212121"/>
                </a:solidFill>
                <a:effectLst/>
              </a:rPr>
              <a:t>trialists</a:t>
            </a:r>
            <a:r>
              <a:rPr lang="fr-CA" sz="1600" b="0" i="0" dirty="0">
                <a:solidFill>
                  <a:srgbClr val="212121"/>
                </a:solidFill>
                <a:effectLst/>
              </a:rPr>
              <a:t>. Amitriptyline at Low-Dose and </a:t>
            </a:r>
            <a:r>
              <a:rPr lang="fr-CA" sz="1600" b="0" i="0" dirty="0" err="1">
                <a:solidFill>
                  <a:srgbClr val="212121"/>
                </a:solidFill>
                <a:effectLst/>
              </a:rPr>
              <a:t>Titrated</a:t>
            </a:r>
            <a:r>
              <a:rPr lang="fr-CA" sz="1600" b="0" i="0" dirty="0">
                <a:solidFill>
                  <a:srgbClr val="212121"/>
                </a:solidFill>
                <a:effectLst/>
              </a:rPr>
              <a:t> for Irritable </a:t>
            </a:r>
            <a:r>
              <a:rPr lang="fr-CA" sz="1600" b="0" i="0" dirty="0" err="1">
                <a:solidFill>
                  <a:srgbClr val="212121"/>
                </a:solidFill>
                <a:effectLst/>
              </a:rPr>
              <a:t>Bowel</a:t>
            </a:r>
            <a:r>
              <a:rPr lang="fr-CA" sz="1600" b="0" i="0" dirty="0">
                <a:solidFill>
                  <a:srgbClr val="212121"/>
                </a:solidFill>
                <a:effectLst/>
              </a:rPr>
              <a:t> Syndrome as Second-Line </a:t>
            </a:r>
            <a:r>
              <a:rPr lang="fr-CA" sz="1600" b="0" i="0" dirty="0" err="1">
                <a:solidFill>
                  <a:srgbClr val="212121"/>
                </a:solidFill>
                <a:effectLst/>
              </a:rPr>
              <a:t>Treatment</a:t>
            </a:r>
            <a:r>
              <a:rPr lang="fr-CA" sz="1600" b="0" i="0" dirty="0">
                <a:solidFill>
                  <a:srgbClr val="212121"/>
                </a:solidFill>
                <a:effectLst/>
              </a:rPr>
              <a:t> in </a:t>
            </a:r>
            <a:r>
              <a:rPr lang="fr-CA" sz="1600" b="0" i="0" dirty="0" err="1">
                <a:solidFill>
                  <a:srgbClr val="212121"/>
                </a:solidFill>
                <a:effectLst/>
              </a:rPr>
              <a:t>primary</a:t>
            </a:r>
            <a:r>
              <a:rPr lang="fr-CA" sz="1600" b="0" i="0" dirty="0">
                <a:solidFill>
                  <a:srgbClr val="212121"/>
                </a:solidFill>
                <a:effectLst/>
              </a:rPr>
              <a:t> care (ATLANTIS): a </a:t>
            </a:r>
            <a:r>
              <a:rPr lang="fr-CA" sz="1600" b="0" i="0" dirty="0" err="1">
                <a:solidFill>
                  <a:srgbClr val="212121"/>
                </a:solidFill>
                <a:effectLst/>
              </a:rPr>
              <a:t>randomised</a:t>
            </a:r>
            <a:r>
              <a:rPr lang="fr-CA" sz="1600" b="0" i="0" dirty="0">
                <a:solidFill>
                  <a:srgbClr val="212121"/>
                </a:solidFill>
                <a:effectLst/>
              </a:rPr>
              <a:t>, double-blind, placebo-</a:t>
            </a:r>
            <a:r>
              <a:rPr lang="fr-CA" sz="1600" b="0" i="0" dirty="0" err="1">
                <a:solidFill>
                  <a:srgbClr val="212121"/>
                </a:solidFill>
                <a:effectLst/>
              </a:rPr>
              <a:t>controlled</a:t>
            </a:r>
            <a:r>
              <a:rPr lang="fr-CA" sz="1600" b="0" i="0" dirty="0">
                <a:solidFill>
                  <a:srgbClr val="212121"/>
                </a:solidFill>
                <a:effectLst/>
              </a:rPr>
              <a:t>, phase 3 trial. Lancet. 2023;402(10414):1773-1785. </a:t>
            </a:r>
          </a:p>
          <a:p>
            <a:pPr marL="0" indent="0">
              <a:buNone/>
            </a:pPr>
            <a:endParaRPr lang="fr-CA" sz="1600" dirty="0">
              <a:solidFill>
                <a:srgbClr val="212121"/>
              </a:solidFill>
              <a:ea typeface="Calibri" panose="020F0502020204030204" pitchFamily="34" charset="0"/>
            </a:endParaRPr>
          </a:p>
          <a:p>
            <a:pPr marL="0" indent="0">
              <a:buNone/>
            </a:pPr>
            <a:r>
              <a:rPr lang="en-US" sz="1600" dirty="0">
                <a:solidFill>
                  <a:srgbClr val="000000"/>
                </a:solidFill>
                <a:effectLst/>
                <a:ea typeface="Calibri" panose="020F0502020204030204" pitchFamily="34" charset="0"/>
              </a:rPr>
              <a:t>Mack </a:t>
            </a:r>
            <a:r>
              <a:rPr lang="en-US" sz="1600" dirty="0">
                <a:solidFill>
                  <a:srgbClr val="000000"/>
                </a:solidFill>
                <a:effectLst/>
                <a:latin typeface="Arial" panose="020B0604020202020204" pitchFamily="34" charset="0"/>
                <a:ea typeface="Calibri" panose="020F0502020204030204" pitchFamily="34" charset="0"/>
              </a:rPr>
              <a:t>MJ, Leon MB, </a:t>
            </a:r>
            <a:r>
              <a:rPr lang="en-US" sz="1600" dirty="0" err="1">
                <a:solidFill>
                  <a:srgbClr val="000000"/>
                </a:solidFill>
                <a:effectLst/>
                <a:latin typeface="Arial" panose="020B0604020202020204" pitchFamily="34" charset="0"/>
                <a:ea typeface="Calibri" panose="020F0502020204030204" pitchFamily="34" charset="0"/>
              </a:rPr>
              <a:t>Thourani</a:t>
            </a:r>
            <a:r>
              <a:rPr lang="en-US" sz="1600" dirty="0">
                <a:solidFill>
                  <a:srgbClr val="000000"/>
                </a:solidFill>
                <a:effectLst/>
                <a:latin typeface="Arial" panose="020B0604020202020204" pitchFamily="34" charset="0"/>
                <a:ea typeface="Calibri" panose="020F0502020204030204" pitchFamily="34" charset="0"/>
              </a:rPr>
              <a:t> VH, </a:t>
            </a:r>
            <a:r>
              <a:rPr lang="en-US" sz="1600" dirty="0" err="1">
                <a:solidFill>
                  <a:srgbClr val="000000"/>
                </a:solidFill>
                <a:effectLst/>
                <a:latin typeface="Arial" panose="020B0604020202020204" pitchFamily="34" charset="0"/>
                <a:ea typeface="Calibri" panose="020F0502020204030204" pitchFamily="34" charset="0"/>
              </a:rPr>
              <a:t>Pibarot</a:t>
            </a:r>
            <a:r>
              <a:rPr lang="en-US" sz="1600" dirty="0">
                <a:solidFill>
                  <a:srgbClr val="000000"/>
                </a:solidFill>
                <a:effectLst/>
                <a:latin typeface="Arial" panose="020B0604020202020204" pitchFamily="34" charset="0"/>
                <a:ea typeface="Calibri" panose="020F0502020204030204" pitchFamily="34" charset="0"/>
              </a:rPr>
              <a:t> P, Hahn RT, </a:t>
            </a:r>
            <a:r>
              <a:rPr lang="en-US" sz="1600" dirty="0" err="1">
                <a:solidFill>
                  <a:srgbClr val="000000"/>
                </a:solidFill>
                <a:effectLst/>
                <a:latin typeface="Arial" panose="020B0604020202020204" pitchFamily="34" charset="0"/>
                <a:ea typeface="Calibri" panose="020F0502020204030204" pitchFamily="34" charset="0"/>
              </a:rPr>
              <a:t>Genereux</a:t>
            </a:r>
            <a:r>
              <a:rPr lang="en-US" sz="1600" dirty="0">
                <a:solidFill>
                  <a:srgbClr val="000000"/>
                </a:solidFill>
                <a:effectLst/>
                <a:latin typeface="Arial" panose="020B0604020202020204" pitchFamily="34" charset="0"/>
                <a:ea typeface="Calibri" panose="020F0502020204030204" pitchFamily="34" charset="0"/>
              </a:rPr>
              <a:t> P, et al. Transcatheter Aortic-Valve Replacement in Low-Risk Patients at Five Years. N Engl J Med. 2023;389(21):1949-60. </a:t>
            </a:r>
            <a:endParaRPr lang="fr-CA" sz="16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03266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solidFill>
                  <a:srgbClr val="000000"/>
                </a:solidFill>
              </a:rPr>
              <a:t>Guides de pratique récents</a:t>
            </a:r>
          </a:p>
        </p:txBody>
      </p:sp>
      <p:sp>
        <p:nvSpPr>
          <p:cNvPr id="3" name="Espace réservé du contenu 2"/>
          <p:cNvSpPr>
            <a:spLocks noGrp="1"/>
          </p:cNvSpPr>
          <p:nvPr>
            <p:ph idx="1"/>
          </p:nvPr>
        </p:nvSpPr>
        <p:spPr/>
        <p:txBody>
          <a:bodyPr/>
          <a:lstStyle/>
          <a:p>
            <a:pPr marL="0" indent="0">
              <a:buNone/>
            </a:pPr>
            <a:endParaRPr lang="fr-FR" sz="2400" dirty="0">
              <a:solidFill>
                <a:srgbClr val="000000"/>
              </a:solidFill>
              <a:effectLst/>
              <a:latin typeface="Arial" panose="020B0604020202020204" pitchFamily="34" charset="0"/>
              <a:ea typeface="Malgun Gothic" panose="020B0503020000020004" pitchFamily="34" charset="-127"/>
            </a:endParaRPr>
          </a:p>
          <a:p>
            <a:pPr marL="0" indent="0">
              <a:buNone/>
            </a:pPr>
            <a:r>
              <a:rPr lang="fr-FR" sz="2400" dirty="0">
                <a:solidFill>
                  <a:srgbClr val="000000"/>
                </a:solidFill>
                <a:effectLst/>
                <a:latin typeface="Arial" panose="020B0604020202020204" pitchFamily="34" charset="0"/>
                <a:ea typeface="Malgun Gothic" panose="020B0503020000020004" pitchFamily="34" charset="-127"/>
              </a:rPr>
              <a:t>Carson JL, </a:t>
            </a:r>
            <a:r>
              <a:rPr lang="fr-FR" sz="2400" dirty="0" err="1">
                <a:solidFill>
                  <a:srgbClr val="000000"/>
                </a:solidFill>
                <a:effectLst/>
                <a:latin typeface="Arial" panose="020B0604020202020204" pitchFamily="34" charset="0"/>
                <a:ea typeface="Malgun Gothic" panose="020B0503020000020004" pitchFamily="34" charset="-127"/>
              </a:rPr>
              <a:t>Stanworth</a:t>
            </a:r>
            <a:r>
              <a:rPr lang="fr-FR" sz="2400" dirty="0">
                <a:solidFill>
                  <a:srgbClr val="000000"/>
                </a:solidFill>
                <a:effectLst/>
                <a:latin typeface="Arial" panose="020B0604020202020204" pitchFamily="34" charset="0"/>
                <a:ea typeface="Malgun Gothic" panose="020B0503020000020004" pitchFamily="34" charset="-127"/>
              </a:rPr>
              <a:t> SJ, </a:t>
            </a:r>
            <a:r>
              <a:rPr lang="fr-FR" sz="2400" dirty="0" err="1">
                <a:solidFill>
                  <a:srgbClr val="000000"/>
                </a:solidFill>
                <a:effectLst/>
                <a:latin typeface="Arial" panose="020B0604020202020204" pitchFamily="34" charset="0"/>
                <a:ea typeface="Malgun Gothic" panose="020B0503020000020004" pitchFamily="34" charset="-127"/>
              </a:rPr>
              <a:t>Guyatt</a:t>
            </a:r>
            <a:r>
              <a:rPr lang="fr-FR" sz="2400" dirty="0">
                <a:solidFill>
                  <a:srgbClr val="000000"/>
                </a:solidFill>
                <a:effectLst/>
                <a:latin typeface="Arial" panose="020B0604020202020204" pitchFamily="34" charset="0"/>
                <a:ea typeface="Malgun Gothic" panose="020B0503020000020004" pitchFamily="34" charset="-127"/>
              </a:rPr>
              <a:t> G, Valentine S, Dennis J, </a:t>
            </a:r>
            <a:r>
              <a:rPr lang="fr-FR" sz="2400" dirty="0" err="1">
                <a:solidFill>
                  <a:srgbClr val="000000"/>
                </a:solidFill>
                <a:effectLst/>
                <a:latin typeface="Arial" panose="020B0604020202020204" pitchFamily="34" charset="0"/>
                <a:ea typeface="Malgun Gothic" panose="020B0503020000020004" pitchFamily="34" charset="-127"/>
              </a:rPr>
              <a:t>Bakhtary</a:t>
            </a:r>
            <a:r>
              <a:rPr lang="fr-FR" sz="2400" dirty="0">
                <a:solidFill>
                  <a:srgbClr val="000000"/>
                </a:solidFill>
                <a:effectLst/>
                <a:latin typeface="Arial" panose="020B0604020202020204" pitchFamily="34" charset="0"/>
                <a:ea typeface="Malgun Gothic" panose="020B0503020000020004" pitchFamily="34" charset="-127"/>
              </a:rPr>
              <a:t> S, et al. Red Blood </a:t>
            </a:r>
            <a:r>
              <a:rPr lang="fr-FR" sz="2400" dirty="0" err="1">
                <a:solidFill>
                  <a:srgbClr val="000000"/>
                </a:solidFill>
                <a:effectLst/>
                <a:latin typeface="Arial" panose="020B0604020202020204" pitchFamily="34" charset="0"/>
                <a:ea typeface="Malgun Gothic" panose="020B0503020000020004" pitchFamily="34" charset="-127"/>
              </a:rPr>
              <a:t>Cell</a:t>
            </a:r>
            <a:r>
              <a:rPr lang="fr-FR" sz="2400" dirty="0">
                <a:solidFill>
                  <a:srgbClr val="000000"/>
                </a:solidFill>
                <a:effectLst/>
                <a:latin typeface="Arial" panose="020B0604020202020204" pitchFamily="34" charset="0"/>
                <a:ea typeface="Malgun Gothic" panose="020B0503020000020004" pitchFamily="34" charset="-127"/>
              </a:rPr>
              <a:t> Transfusion: 2023 AABB International Guidelines. JAMA. 2023;330(19):1892-902. </a:t>
            </a:r>
          </a:p>
          <a:p>
            <a:pPr marL="0" indent="0">
              <a:buNone/>
            </a:pPr>
            <a:endParaRPr lang="fr-FR" sz="2400" dirty="0">
              <a:solidFill>
                <a:srgbClr val="000000"/>
              </a:solidFill>
              <a:latin typeface="Arial" panose="020B0604020202020204" pitchFamily="34" charset="0"/>
              <a:ea typeface="Malgun Gothic" panose="020B0503020000020004" pitchFamily="34" charset="-127"/>
            </a:endParaRPr>
          </a:p>
          <a:p>
            <a:pPr marL="0" indent="0">
              <a:buNone/>
            </a:pPr>
            <a:r>
              <a:rPr lang="fr-FR" sz="2400" dirty="0" err="1">
                <a:solidFill>
                  <a:srgbClr val="212121"/>
                </a:solidFill>
                <a:effectLst/>
                <a:latin typeface="Arial" panose="020B0604020202020204" pitchFamily="34" charset="0"/>
                <a:ea typeface="Malgun Gothic" panose="020B0503020000020004" pitchFamily="34" charset="-127"/>
              </a:rPr>
              <a:t>Fitridge</a:t>
            </a:r>
            <a:r>
              <a:rPr lang="fr-FR" sz="2400" dirty="0">
                <a:solidFill>
                  <a:srgbClr val="212121"/>
                </a:solidFill>
                <a:effectLst/>
                <a:latin typeface="Arial" panose="020B0604020202020204" pitchFamily="34" charset="0"/>
                <a:ea typeface="Malgun Gothic" panose="020B0503020000020004" pitchFamily="34" charset="-127"/>
              </a:rPr>
              <a:t> R, Chuter V, Mills J, </a:t>
            </a:r>
            <a:r>
              <a:rPr lang="fr-FR" sz="2400" dirty="0" err="1">
                <a:solidFill>
                  <a:srgbClr val="212121"/>
                </a:solidFill>
                <a:effectLst/>
                <a:latin typeface="Arial" panose="020B0604020202020204" pitchFamily="34" charset="0"/>
                <a:ea typeface="Malgun Gothic" panose="020B0503020000020004" pitchFamily="34" charset="-127"/>
              </a:rPr>
              <a:t>Hinchliffe</a:t>
            </a:r>
            <a:r>
              <a:rPr lang="fr-FR" sz="2400" dirty="0">
                <a:solidFill>
                  <a:srgbClr val="212121"/>
                </a:solidFill>
                <a:effectLst/>
                <a:latin typeface="Arial" panose="020B0604020202020204" pitchFamily="34" charset="0"/>
                <a:ea typeface="Malgun Gothic" panose="020B0503020000020004" pitchFamily="34" charset="-127"/>
              </a:rPr>
              <a:t> R, </a:t>
            </a:r>
            <a:r>
              <a:rPr lang="fr-FR" sz="2400" dirty="0" err="1">
                <a:solidFill>
                  <a:srgbClr val="212121"/>
                </a:solidFill>
                <a:effectLst/>
                <a:latin typeface="Arial" panose="020B0604020202020204" pitchFamily="34" charset="0"/>
                <a:ea typeface="Malgun Gothic" panose="020B0503020000020004" pitchFamily="34" charset="-127"/>
              </a:rPr>
              <a:t>Azuma</a:t>
            </a:r>
            <a:r>
              <a:rPr lang="fr-FR" sz="2400" dirty="0">
                <a:solidFill>
                  <a:srgbClr val="212121"/>
                </a:solidFill>
                <a:effectLst/>
                <a:latin typeface="Arial" panose="020B0604020202020204" pitchFamily="34" charset="0"/>
                <a:ea typeface="Malgun Gothic" panose="020B0503020000020004" pitchFamily="34" charset="-127"/>
              </a:rPr>
              <a:t> N, Behrendt CA, et al. The </a:t>
            </a:r>
            <a:r>
              <a:rPr lang="fr-FR" sz="2400" dirty="0" err="1">
                <a:solidFill>
                  <a:srgbClr val="212121"/>
                </a:solidFill>
                <a:effectLst/>
                <a:latin typeface="Arial" panose="020B0604020202020204" pitchFamily="34" charset="0"/>
                <a:ea typeface="Malgun Gothic" panose="020B0503020000020004" pitchFamily="34" charset="-127"/>
              </a:rPr>
              <a:t>intersocietal</a:t>
            </a:r>
            <a:r>
              <a:rPr lang="fr-FR" sz="2400" dirty="0">
                <a:solidFill>
                  <a:srgbClr val="212121"/>
                </a:solidFill>
                <a:effectLst/>
                <a:latin typeface="Arial" panose="020B0604020202020204" pitchFamily="34" charset="0"/>
                <a:ea typeface="Malgun Gothic" panose="020B0503020000020004" pitchFamily="34" charset="-127"/>
              </a:rPr>
              <a:t> IWGDF, ESVS, SVS guidelines on </a:t>
            </a:r>
            <a:r>
              <a:rPr lang="fr-FR" sz="2400" dirty="0" err="1">
                <a:solidFill>
                  <a:srgbClr val="212121"/>
                </a:solidFill>
                <a:effectLst/>
                <a:latin typeface="Arial" panose="020B0604020202020204" pitchFamily="34" charset="0"/>
                <a:ea typeface="Malgun Gothic" panose="020B0503020000020004" pitchFamily="34" charset="-127"/>
              </a:rPr>
              <a:t>peripheral</a:t>
            </a:r>
            <a:r>
              <a:rPr lang="fr-FR" sz="2400" dirty="0">
                <a:solidFill>
                  <a:srgbClr val="212121"/>
                </a:solidFill>
                <a:effectLst/>
                <a:latin typeface="Arial" panose="020B0604020202020204" pitchFamily="34" charset="0"/>
                <a:ea typeface="Malgun Gothic" panose="020B0503020000020004" pitchFamily="34" charset="-127"/>
              </a:rPr>
              <a:t> </a:t>
            </a:r>
            <a:r>
              <a:rPr lang="fr-FR" sz="2400" dirty="0" err="1">
                <a:solidFill>
                  <a:srgbClr val="212121"/>
                </a:solidFill>
                <a:effectLst/>
                <a:latin typeface="Arial" panose="020B0604020202020204" pitchFamily="34" charset="0"/>
                <a:ea typeface="Malgun Gothic" panose="020B0503020000020004" pitchFamily="34" charset="-127"/>
              </a:rPr>
              <a:t>artery</a:t>
            </a:r>
            <a:r>
              <a:rPr lang="fr-FR" sz="2400" dirty="0">
                <a:solidFill>
                  <a:srgbClr val="212121"/>
                </a:solidFill>
                <a:effectLst/>
                <a:latin typeface="Arial" panose="020B0604020202020204" pitchFamily="34" charset="0"/>
                <a:ea typeface="Malgun Gothic" panose="020B0503020000020004" pitchFamily="34" charset="-127"/>
              </a:rPr>
              <a:t> </a:t>
            </a:r>
            <a:r>
              <a:rPr lang="fr-FR" sz="2400" dirty="0" err="1">
                <a:solidFill>
                  <a:srgbClr val="212121"/>
                </a:solidFill>
                <a:effectLst/>
                <a:latin typeface="Arial" panose="020B0604020202020204" pitchFamily="34" charset="0"/>
                <a:ea typeface="Malgun Gothic" panose="020B0503020000020004" pitchFamily="34" charset="-127"/>
              </a:rPr>
              <a:t>disease</a:t>
            </a:r>
            <a:r>
              <a:rPr lang="fr-FR" sz="2400" dirty="0">
                <a:solidFill>
                  <a:srgbClr val="212121"/>
                </a:solidFill>
                <a:effectLst/>
                <a:latin typeface="Arial" panose="020B0604020202020204" pitchFamily="34" charset="0"/>
                <a:ea typeface="Malgun Gothic" panose="020B0503020000020004" pitchFamily="34" charset="-127"/>
              </a:rPr>
              <a:t> in people </a:t>
            </a:r>
            <a:r>
              <a:rPr lang="fr-FR" sz="2400" dirty="0" err="1">
                <a:solidFill>
                  <a:srgbClr val="212121"/>
                </a:solidFill>
                <a:effectLst/>
                <a:latin typeface="Arial" panose="020B0604020202020204" pitchFamily="34" charset="0"/>
                <a:ea typeface="Malgun Gothic" panose="020B0503020000020004" pitchFamily="34" charset="-127"/>
              </a:rPr>
              <a:t>with</a:t>
            </a:r>
            <a:r>
              <a:rPr lang="fr-FR" sz="2400" dirty="0">
                <a:solidFill>
                  <a:srgbClr val="212121"/>
                </a:solidFill>
                <a:effectLst/>
                <a:latin typeface="Arial" panose="020B0604020202020204" pitchFamily="34" charset="0"/>
                <a:ea typeface="Malgun Gothic" panose="020B0503020000020004" pitchFamily="34" charset="-127"/>
              </a:rPr>
              <a:t> </a:t>
            </a:r>
            <a:r>
              <a:rPr lang="fr-FR" sz="2400" dirty="0" err="1">
                <a:solidFill>
                  <a:srgbClr val="212121"/>
                </a:solidFill>
                <a:effectLst/>
                <a:latin typeface="Arial" panose="020B0604020202020204" pitchFamily="34" charset="0"/>
                <a:ea typeface="Malgun Gothic" panose="020B0503020000020004" pitchFamily="34" charset="-127"/>
              </a:rPr>
              <a:t>diabetes</a:t>
            </a:r>
            <a:r>
              <a:rPr lang="fr-FR" sz="2400" dirty="0">
                <a:solidFill>
                  <a:srgbClr val="212121"/>
                </a:solidFill>
                <a:effectLst/>
                <a:latin typeface="Arial" panose="020B0604020202020204" pitchFamily="34" charset="0"/>
                <a:ea typeface="Malgun Gothic" panose="020B0503020000020004" pitchFamily="34" charset="-127"/>
              </a:rPr>
              <a:t> </a:t>
            </a:r>
            <a:r>
              <a:rPr lang="fr-FR" sz="2400" dirty="0" err="1">
                <a:solidFill>
                  <a:srgbClr val="212121"/>
                </a:solidFill>
                <a:effectLst/>
                <a:latin typeface="Arial" panose="020B0604020202020204" pitchFamily="34" charset="0"/>
                <a:ea typeface="Malgun Gothic" panose="020B0503020000020004" pitchFamily="34" charset="-127"/>
              </a:rPr>
              <a:t>mellitus</a:t>
            </a:r>
            <a:r>
              <a:rPr lang="fr-FR" sz="2400" dirty="0">
                <a:solidFill>
                  <a:srgbClr val="212121"/>
                </a:solidFill>
                <a:effectLst/>
                <a:latin typeface="Arial" panose="020B0604020202020204" pitchFamily="34" charset="0"/>
                <a:ea typeface="Malgun Gothic" panose="020B0503020000020004" pitchFamily="34" charset="-127"/>
              </a:rPr>
              <a:t> and a foot </a:t>
            </a:r>
            <a:r>
              <a:rPr lang="fr-FR" sz="2400" dirty="0" err="1">
                <a:solidFill>
                  <a:srgbClr val="212121"/>
                </a:solidFill>
                <a:effectLst/>
                <a:latin typeface="Arial" panose="020B0604020202020204" pitchFamily="34" charset="0"/>
                <a:ea typeface="Malgun Gothic" panose="020B0503020000020004" pitchFamily="34" charset="-127"/>
              </a:rPr>
              <a:t>ulcer</a:t>
            </a:r>
            <a:r>
              <a:rPr lang="fr-FR" sz="2400" dirty="0">
                <a:solidFill>
                  <a:srgbClr val="212121"/>
                </a:solidFill>
                <a:effectLst/>
                <a:latin typeface="Arial" panose="020B0604020202020204" pitchFamily="34" charset="0"/>
                <a:ea typeface="Malgun Gothic" panose="020B0503020000020004" pitchFamily="34" charset="-127"/>
              </a:rPr>
              <a:t>. J </a:t>
            </a:r>
            <a:r>
              <a:rPr lang="fr-FR" sz="2400" dirty="0" err="1">
                <a:solidFill>
                  <a:srgbClr val="212121"/>
                </a:solidFill>
                <a:effectLst/>
                <a:latin typeface="Arial" panose="020B0604020202020204" pitchFamily="34" charset="0"/>
                <a:ea typeface="Malgun Gothic" panose="020B0503020000020004" pitchFamily="34" charset="-127"/>
              </a:rPr>
              <a:t>Vasc</a:t>
            </a:r>
            <a:r>
              <a:rPr lang="fr-FR" sz="2400" dirty="0">
                <a:solidFill>
                  <a:srgbClr val="212121"/>
                </a:solidFill>
                <a:effectLst/>
                <a:latin typeface="Arial" panose="020B0604020202020204" pitchFamily="34" charset="0"/>
                <a:ea typeface="Malgun Gothic" panose="020B0503020000020004" pitchFamily="34" charset="-127"/>
              </a:rPr>
              <a:t> </a:t>
            </a:r>
            <a:r>
              <a:rPr lang="fr-FR" sz="2400" dirty="0" err="1">
                <a:solidFill>
                  <a:srgbClr val="212121"/>
                </a:solidFill>
                <a:effectLst/>
                <a:latin typeface="Arial" panose="020B0604020202020204" pitchFamily="34" charset="0"/>
                <a:ea typeface="Malgun Gothic" panose="020B0503020000020004" pitchFamily="34" charset="-127"/>
              </a:rPr>
              <a:t>Surg</a:t>
            </a:r>
            <a:r>
              <a:rPr lang="fr-FR" sz="2400" dirty="0">
                <a:solidFill>
                  <a:srgbClr val="212121"/>
                </a:solidFill>
                <a:effectLst/>
                <a:latin typeface="Arial" panose="020B0604020202020204" pitchFamily="34" charset="0"/>
                <a:ea typeface="Malgun Gothic" panose="020B0503020000020004" pitchFamily="34" charset="-127"/>
              </a:rPr>
              <a:t>. 2023;78(5):1101-1131. </a:t>
            </a:r>
            <a:endParaRPr lang="fr-FR" sz="2400" dirty="0">
              <a:solidFill>
                <a:srgbClr val="000000"/>
              </a:solidFill>
            </a:endParaRPr>
          </a:p>
        </p:txBody>
      </p:sp>
    </p:spTree>
    <p:extLst>
      <p:ext uri="{BB962C8B-B14F-4D97-AF65-F5344CB8AC3E}">
        <p14:creationId xmlns:p14="http://schemas.microsoft.com/office/powerpoint/2010/main" val="2720338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Mise en contexte</a:t>
            </a:r>
          </a:p>
        </p:txBody>
      </p:sp>
    </p:spTree>
    <p:extLst>
      <p:ext uri="{BB962C8B-B14F-4D97-AF65-F5344CB8AC3E}">
        <p14:creationId xmlns:p14="http://schemas.microsoft.com/office/powerpoint/2010/main" val="3353908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Méthode</a:t>
            </a:r>
          </a:p>
        </p:txBody>
      </p:sp>
      <p:sp>
        <p:nvSpPr>
          <p:cNvPr id="3" name="Espace réservé du contenu 2"/>
          <p:cNvSpPr>
            <a:spLocks noGrp="1"/>
          </p:cNvSpPr>
          <p:nvPr>
            <p:ph idx="1"/>
          </p:nvPr>
        </p:nvSpPr>
        <p:spPr/>
        <p:txBody>
          <a:bodyPr/>
          <a:lstStyle/>
          <a:p>
            <a:pPr>
              <a:buNone/>
            </a:pPr>
            <a:r>
              <a:rPr lang="fr-CA" dirty="0">
                <a:solidFill>
                  <a:srgbClr val="000000"/>
                </a:solidFill>
              </a:rPr>
              <a:t>Devis : essai clinique randomisé (double insu) de supériorité.</a:t>
            </a:r>
          </a:p>
          <a:p>
            <a:pPr>
              <a:buNone/>
            </a:pPr>
            <a:endParaRPr lang="fr-CA" dirty="0">
              <a:solidFill>
                <a:srgbClr val="000000"/>
              </a:solidFill>
            </a:endParaRPr>
          </a:p>
          <a:p>
            <a:pPr>
              <a:buNone/>
            </a:pPr>
            <a:r>
              <a:rPr lang="fr-CA" b="1" dirty="0">
                <a:solidFill>
                  <a:srgbClr val="000000"/>
                </a:solidFill>
              </a:rPr>
              <a:t>P</a:t>
            </a:r>
            <a:r>
              <a:rPr lang="fr-CA" dirty="0">
                <a:solidFill>
                  <a:srgbClr val="000000"/>
                </a:solidFill>
              </a:rPr>
              <a:t>opulation : 17 604 adultes de 45 ans et plus avec IMC </a:t>
            </a:r>
            <a:r>
              <a:rPr lang="fr-CA" dirty="0">
                <a:solidFill>
                  <a:srgbClr val="000000"/>
                </a:solidFill>
                <a:sym typeface="Symbol" panose="05050102010706020507" pitchFamily="18" charset="2"/>
              </a:rPr>
              <a:t>≥ 27 kg/m</a:t>
            </a:r>
            <a:r>
              <a:rPr lang="fr-CA" baseline="30000" dirty="0">
                <a:solidFill>
                  <a:srgbClr val="000000"/>
                </a:solidFill>
                <a:sym typeface="Symbol" panose="05050102010706020507" pitchFamily="18" charset="2"/>
              </a:rPr>
              <a:t>2</a:t>
            </a:r>
            <a:r>
              <a:rPr lang="fr-CA" dirty="0">
                <a:solidFill>
                  <a:srgbClr val="000000"/>
                </a:solidFill>
                <a:sym typeface="Symbol" panose="05050102010706020507" pitchFamily="18" charset="2"/>
              </a:rPr>
              <a:t>,</a:t>
            </a:r>
            <a:r>
              <a:rPr lang="fr-CA" baseline="30000" dirty="0">
                <a:solidFill>
                  <a:srgbClr val="000000"/>
                </a:solidFill>
                <a:sym typeface="Symbol" panose="05050102010706020507" pitchFamily="18" charset="2"/>
              </a:rPr>
              <a:t> </a:t>
            </a:r>
            <a:r>
              <a:rPr lang="fr-CA" dirty="0">
                <a:solidFill>
                  <a:srgbClr val="000000"/>
                </a:solidFill>
                <a:sym typeface="Symbol" panose="05050102010706020507" pitchFamily="18" charset="2"/>
              </a:rPr>
              <a:t>MCVAS établie (définie par un IM passé, AVC passé, MAP symptomatique), sans diabète ou autres critères d’exclusion (ECV &lt; 60 jours, HbA1c ≥ 6,5 %, revascularisation prévue, etc.).</a:t>
            </a:r>
            <a:endParaRPr lang="en-US" dirty="0">
              <a:solidFill>
                <a:srgbClr val="000000"/>
              </a:solidFill>
            </a:endParaRPr>
          </a:p>
        </p:txBody>
      </p:sp>
    </p:spTree>
    <p:extLst>
      <p:ext uri="{BB962C8B-B14F-4D97-AF65-F5344CB8AC3E}">
        <p14:creationId xmlns:p14="http://schemas.microsoft.com/office/powerpoint/2010/main" val="3471276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Méthode</a:t>
            </a:r>
          </a:p>
        </p:txBody>
      </p:sp>
      <p:sp>
        <p:nvSpPr>
          <p:cNvPr id="3" name="Espace réservé du contenu 2"/>
          <p:cNvSpPr>
            <a:spLocks noGrp="1"/>
          </p:cNvSpPr>
          <p:nvPr>
            <p:ph idx="1"/>
          </p:nvPr>
        </p:nvSpPr>
        <p:spPr/>
        <p:txBody>
          <a:bodyPr/>
          <a:lstStyle/>
          <a:p>
            <a:pPr>
              <a:buNone/>
            </a:pPr>
            <a:r>
              <a:rPr lang="fr-CA" b="1" dirty="0">
                <a:solidFill>
                  <a:srgbClr val="000000"/>
                </a:solidFill>
              </a:rPr>
              <a:t>I</a:t>
            </a:r>
            <a:r>
              <a:rPr lang="fr-CA" dirty="0">
                <a:solidFill>
                  <a:srgbClr val="000000"/>
                </a:solidFill>
              </a:rPr>
              <a:t>ntervention : sémaglutide à dose croissante jusqu’à 2,4 mg s/c 1 fois par semaine.</a:t>
            </a:r>
          </a:p>
          <a:p>
            <a:pPr>
              <a:buNone/>
            </a:pPr>
            <a:endParaRPr lang="fr-CA" dirty="0">
              <a:solidFill>
                <a:srgbClr val="000000"/>
              </a:solidFill>
            </a:endParaRPr>
          </a:p>
          <a:p>
            <a:pPr>
              <a:buNone/>
            </a:pPr>
            <a:r>
              <a:rPr lang="fr-CA" b="1" dirty="0">
                <a:solidFill>
                  <a:srgbClr val="000000"/>
                </a:solidFill>
              </a:rPr>
              <a:t>C</a:t>
            </a:r>
            <a:r>
              <a:rPr lang="fr-CA" dirty="0">
                <a:solidFill>
                  <a:srgbClr val="000000"/>
                </a:solidFill>
              </a:rPr>
              <a:t>omparateur : placébo.</a:t>
            </a:r>
          </a:p>
          <a:p>
            <a:pPr>
              <a:buNone/>
            </a:pPr>
            <a:endParaRPr lang="fr-CA" dirty="0">
              <a:solidFill>
                <a:srgbClr val="000000"/>
              </a:solidFill>
            </a:endParaRPr>
          </a:p>
          <a:p>
            <a:pPr>
              <a:buNone/>
            </a:pPr>
            <a:r>
              <a:rPr lang="fr-CA" b="1" dirty="0">
                <a:solidFill>
                  <a:srgbClr val="000000"/>
                </a:solidFill>
              </a:rPr>
              <a:t>O</a:t>
            </a:r>
            <a:r>
              <a:rPr lang="fr-CA" dirty="0">
                <a:solidFill>
                  <a:srgbClr val="000000"/>
                </a:solidFill>
              </a:rPr>
              <a:t>bjectifs : critère de jugement principal : </a:t>
            </a:r>
            <a:r>
              <a:rPr lang="fr-FR" dirty="0">
                <a:solidFill>
                  <a:srgbClr val="000000"/>
                </a:solidFill>
                <a:effectLst/>
                <a:ea typeface="Malgun Gothic" panose="020B0503020000020004" pitchFamily="34" charset="-127"/>
              </a:rPr>
              <a:t>composite de décès d'origine cardiovasculaire, d'infarctus du myocarde non fatal, ou d'accident vasculaire cérébral non fatal, évalué dans une analyse du temps jusqu'à l'événement initial.</a:t>
            </a:r>
            <a:endParaRPr lang="fr-CA" dirty="0">
              <a:solidFill>
                <a:srgbClr val="000000"/>
              </a:solidFill>
            </a:endParaRPr>
          </a:p>
        </p:txBody>
      </p:sp>
    </p:spTree>
    <p:extLst>
      <p:ext uri="{BB962C8B-B14F-4D97-AF65-F5344CB8AC3E}">
        <p14:creationId xmlns:p14="http://schemas.microsoft.com/office/powerpoint/2010/main" val="908554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Méthode</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050" y="1556792"/>
            <a:ext cx="9867900" cy="4991100"/>
          </a:xfrm>
          <a:prstGeom prst="rect">
            <a:avLst/>
          </a:prstGeom>
        </p:spPr>
      </p:pic>
    </p:spTree>
    <p:extLst>
      <p:ext uri="{BB962C8B-B14F-4D97-AF65-F5344CB8AC3E}">
        <p14:creationId xmlns:p14="http://schemas.microsoft.com/office/powerpoint/2010/main" val="232213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A" b="0">
                <a:solidFill>
                  <a:srgbClr val="000000"/>
                </a:solidFill>
              </a:rPr>
              <a:t>Analyses statistiques</a:t>
            </a:r>
            <a:endParaRPr lang="fr-CA" b="0" dirty="0">
              <a:solidFill>
                <a:srgbClr val="000000"/>
              </a:solidFill>
            </a:endParaRPr>
          </a:p>
        </p:txBody>
      </p:sp>
      <p:pic>
        <p:nvPicPr>
          <p:cNvPr id="4" name="Picture 4" descr="Graphique financier numérique">
            <a:extLst>
              <a:ext uri="{FF2B5EF4-FFF2-40B4-BE49-F238E27FC236}">
                <a16:creationId xmlns:a16="http://schemas.microsoft.com/office/drawing/2014/main" id="{C9D60C54-9A08-12CB-DD63-33BDF1BDA1FC}"/>
              </a:ext>
            </a:extLst>
          </p:cNvPr>
          <p:cNvPicPr>
            <a:picLocks noChangeAspect="1"/>
          </p:cNvPicPr>
          <p:nvPr/>
        </p:nvPicPr>
        <p:blipFill rotWithShape="1">
          <a:blip r:embed="rId3"/>
          <a:srcRect t="27020" b="1635"/>
          <a:stretch/>
        </p:blipFill>
        <p:spPr>
          <a:xfrm>
            <a:off x="304800" y="1600200"/>
            <a:ext cx="11582400" cy="4648200"/>
          </a:xfrm>
          <a:prstGeom prst="rect">
            <a:avLst/>
          </a:prstGeom>
          <a:noFill/>
        </p:spPr>
      </p:pic>
    </p:spTree>
    <p:extLst>
      <p:ext uri="{BB962C8B-B14F-4D97-AF65-F5344CB8AC3E}">
        <p14:creationId xmlns:p14="http://schemas.microsoft.com/office/powerpoint/2010/main" val="678616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Contexte</a:t>
            </a:r>
          </a:p>
        </p:txBody>
      </p:sp>
      <p:sp>
        <p:nvSpPr>
          <p:cNvPr id="3" name="Espace réservé du contenu 2"/>
          <p:cNvSpPr>
            <a:spLocks noGrp="1"/>
          </p:cNvSpPr>
          <p:nvPr>
            <p:ph idx="1"/>
          </p:nvPr>
        </p:nvSpPr>
        <p:spPr/>
        <p:txBody>
          <a:bodyPr/>
          <a:lstStyle/>
          <a:p>
            <a:pPr>
              <a:buNone/>
            </a:pPr>
            <a:r>
              <a:rPr lang="fr-CA" dirty="0">
                <a:solidFill>
                  <a:srgbClr val="000000"/>
                </a:solidFill>
              </a:rPr>
              <a:t>Suivi : 39,8 mois</a:t>
            </a:r>
          </a:p>
          <a:p>
            <a:pPr>
              <a:buNone/>
            </a:pPr>
            <a:endParaRPr lang="fr-CA" dirty="0">
              <a:solidFill>
                <a:srgbClr val="000000"/>
              </a:solidFill>
            </a:endParaRPr>
          </a:p>
          <a:p>
            <a:pPr>
              <a:buNone/>
            </a:pPr>
            <a:r>
              <a:rPr lang="fr-CA" dirty="0">
                <a:solidFill>
                  <a:srgbClr val="000000"/>
                </a:solidFill>
              </a:rPr>
              <a:t>Suivi des patients = 97,8 %</a:t>
            </a:r>
          </a:p>
          <a:p>
            <a:pPr>
              <a:buNone/>
            </a:pPr>
            <a:endParaRPr lang="fr-CA" dirty="0">
              <a:solidFill>
                <a:srgbClr val="000000"/>
              </a:solidFill>
            </a:endParaRPr>
          </a:p>
          <a:p>
            <a:pPr>
              <a:buNone/>
            </a:pPr>
            <a:r>
              <a:rPr lang="fr-CA" dirty="0">
                <a:solidFill>
                  <a:srgbClr val="000000"/>
                </a:solidFill>
              </a:rPr>
              <a:t>Sites : 804 sites dans 41 pays (É-U, Canada, France…)</a:t>
            </a:r>
          </a:p>
          <a:p>
            <a:pPr>
              <a:buNone/>
            </a:pPr>
            <a:endParaRPr lang="fr-CA" dirty="0">
              <a:solidFill>
                <a:srgbClr val="000000"/>
              </a:solidFill>
            </a:endParaRPr>
          </a:p>
          <a:p>
            <a:pPr>
              <a:buNone/>
            </a:pPr>
            <a:r>
              <a:rPr lang="fr-CA" dirty="0">
                <a:solidFill>
                  <a:srgbClr val="000000"/>
                </a:solidFill>
              </a:rPr>
              <a:t>Financement : </a:t>
            </a:r>
            <a:r>
              <a:rPr lang="en-CA" dirty="0" err="1">
                <a:solidFill>
                  <a:srgbClr val="000000"/>
                </a:solidFill>
              </a:rPr>
              <a:t>commandité</a:t>
            </a:r>
            <a:r>
              <a:rPr lang="en-CA" dirty="0">
                <a:solidFill>
                  <a:srgbClr val="000000"/>
                </a:solidFill>
              </a:rPr>
              <a:t> par Novo Nordisk.</a:t>
            </a:r>
            <a:endParaRPr lang="fr-CA" dirty="0">
              <a:solidFill>
                <a:srgbClr val="000000"/>
              </a:solidFill>
            </a:endParaRPr>
          </a:p>
        </p:txBody>
      </p:sp>
    </p:spTree>
    <p:extLst>
      <p:ext uri="{BB962C8B-B14F-4D97-AF65-F5344CB8AC3E}">
        <p14:creationId xmlns:p14="http://schemas.microsoft.com/office/powerpoint/2010/main" val="1169490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l"/>
            <a:r>
              <a:rPr lang="fr-CA" b="0" dirty="0">
                <a:solidFill>
                  <a:srgbClr val="000000"/>
                </a:solidFill>
              </a:rPr>
              <a:t>Flot des participants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4006" y="1141688"/>
            <a:ext cx="7263987" cy="5703936"/>
          </a:xfrm>
          <a:prstGeom prst="rect">
            <a:avLst/>
          </a:prstGeom>
        </p:spPr>
      </p:pic>
    </p:spTree>
    <p:extLst>
      <p:ext uri="{BB962C8B-B14F-4D97-AF65-F5344CB8AC3E}">
        <p14:creationId xmlns:p14="http://schemas.microsoft.com/office/powerpoint/2010/main" val="3648211932"/>
      </p:ext>
    </p:extLst>
  </p:cSld>
  <p:clrMapOvr>
    <a:masterClrMapping/>
  </p:clrMapOvr>
</p:sld>
</file>

<file path=ppt/theme/theme1.xml><?xml version="1.0" encoding="utf-8"?>
<a:theme xmlns:a="http://schemas.openxmlformats.org/drawingml/2006/main" name="FondFac-pale2009">
  <a:themeElements>
    <a:clrScheme name="">
      <a:dk1>
        <a:srgbClr val="006300"/>
      </a:dk1>
      <a:lt1>
        <a:srgbClr val="FFFFFF"/>
      </a:lt1>
      <a:dk2>
        <a:srgbClr val="FFFFFF"/>
      </a:dk2>
      <a:lt2>
        <a:srgbClr val="808080"/>
      </a:lt2>
      <a:accent1>
        <a:srgbClr val="BBE0E3"/>
      </a:accent1>
      <a:accent2>
        <a:srgbClr val="333399"/>
      </a:accent2>
      <a:accent3>
        <a:srgbClr val="FFFFFF"/>
      </a:accent3>
      <a:accent4>
        <a:srgbClr val="005300"/>
      </a:accent4>
      <a:accent5>
        <a:srgbClr val="DAEDEF"/>
      </a:accent5>
      <a:accent6>
        <a:srgbClr val="2D2D8A"/>
      </a:accent6>
      <a:hlink>
        <a:srgbClr val="009999"/>
      </a:hlink>
      <a:folHlink>
        <a:srgbClr val="99CC0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Times" pitchFamily="-65"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FondFac-pale2009</Template>
  <TotalTime>1525</TotalTime>
  <Words>4258</Words>
  <Application>Microsoft Office PowerPoint</Application>
  <PresentationFormat>Grand écran</PresentationFormat>
  <Paragraphs>354</Paragraphs>
  <Slides>23</Slides>
  <Notes>23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23</vt:i4>
      </vt:variant>
    </vt:vector>
  </HeadingPairs>
  <TitlesOfParts>
    <vt:vector size="27" baseType="lpstr">
      <vt:lpstr>Arial</vt:lpstr>
      <vt:lpstr>Calibri</vt:lpstr>
      <vt:lpstr>Times</vt:lpstr>
      <vt:lpstr>FondFac-pale2009</vt:lpstr>
      <vt:lpstr>Semaglutide and Cardiovascular Outcomes in Obesity without Diabetes </vt:lpstr>
      <vt:lpstr>La question clinique</vt:lpstr>
      <vt:lpstr>Mise en contexte</vt:lpstr>
      <vt:lpstr>Méthode</vt:lpstr>
      <vt:lpstr>Méthode</vt:lpstr>
      <vt:lpstr>Méthode</vt:lpstr>
      <vt:lpstr>Analyses statistiques</vt:lpstr>
      <vt:lpstr>Contexte</vt:lpstr>
      <vt:lpstr>Flot des participants</vt:lpstr>
      <vt:lpstr>Caractéristiques des participants</vt:lpstr>
      <vt:lpstr>Résultats</vt:lpstr>
      <vt:lpstr>Présentation PowerPoint</vt:lpstr>
      <vt:lpstr>Présentation PowerPoint</vt:lpstr>
      <vt:lpstr>Analyses de sous-groupes</vt:lpstr>
      <vt:lpstr>Présentation PowerPoint</vt:lpstr>
      <vt:lpstr>Présentation PowerPoint</vt:lpstr>
      <vt:lpstr>Effets indésirables</vt:lpstr>
      <vt:lpstr>Conclusion des auteurs</vt:lpstr>
      <vt:lpstr>Critique</vt:lpstr>
      <vt:lpstr>Implications cliniques</vt:lpstr>
      <vt:lpstr>Présentation PowerPoint</vt:lpstr>
      <vt:lpstr>Autres articles récents</vt:lpstr>
      <vt:lpstr>Guides de pratique récents</vt:lpstr>
    </vt:vector>
  </TitlesOfParts>
  <Company>FMSS Université de Sherbrooke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lanl1401</dc:creator>
  <cp:lastModifiedBy>Luc Lanthier</cp:lastModifiedBy>
  <cp:revision>170</cp:revision>
  <cp:lastPrinted>2016-05-19T00:31:48Z</cp:lastPrinted>
  <dcterms:created xsi:type="dcterms:W3CDTF">2014-05-27T15:07:23Z</dcterms:created>
  <dcterms:modified xsi:type="dcterms:W3CDTF">2023-12-15T18:05:54Z</dcterms:modified>
</cp:coreProperties>
</file>