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  <Override PartName="/ppt/authors.xml" ContentType="application/vnd.ms-powerpoint.author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6" r:id="rId2"/>
    <p:sldId id="267" r:id="rId3"/>
    <p:sldId id="394" r:id="rId4"/>
    <p:sldId id="415" r:id="rId5"/>
    <p:sldId id="268" r:id="rId6"/>
    <p:sldId id="269" r:id="rId7"/>
    <p:sldId id="409" r:id="rId8"/>
    <p:sldId id="270" r:id="rId9"/>
    <p:sldId id="271" r:id="rId10"/>
    <p:sldId id="405" r:id="rId11"/>
    <p:sldId id="417" r:id="rId12"/>
    <p:sldId id="414" r:id="rId13"/>
    <p:sldId id="420" r:id="rId14"/>
    <p:sldId id="421" r:id="rId15"/>
    <p:sldId id="413" r:id="rId16"/>
    <p:sldId id="419" r:id="rId17"/>
    <p:sldId id="418" r:id="rId18"/>
    <p:sldId id="274" r:id="rId19"/>
    <p:sldId id="273" r:id="rId20"/>
    <p:sldId id="395" r:id="rId21"/>
    <p:sldId id="396" r:id="rId22"/>
    <p:sldId id="423" r:id="rId23"/>
    <p:sldId id="424" r:id="rId24"/>
    <p:sldId id="425" r:id="rId25"/>
    <p:sldId id="397" r:id="rId26"/>
  </p:sldIdLst>
  <p:sldSz cx="12192000" cy="6858000"/>
  <p:notesSz cx="6761163" cy="9942513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3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93620B-891D-E1B8-A19D-138271590C39}" name="Luc Lanthier" initials="LL" userId="S::lanl1401@usherbrooke.ca::12cd4454-394f-4197-a3cc-7e41fb7c9215" providerId="AD"/>
  <p188:author id="{F23E18C5-E784-D26E-D532-E7B616465CE2}" name="Alexandre Mutchmore" initials="AM" userId="S::muta5368@usherbrooke.ca::873446f0-1c9d-4a67-889d-e9501c177d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A758A1-D752-4299-AB42-9ACEA85BA112}" v="7" dt="2026-08-17T14:28:34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9" autoAdjust="0"/>
    <p:restoredTop sz="57113" autoAdjust="0"/>
  </p:normalViewPr>
  <p:slideViewPr>
    <p:cSldViewPr>
      <p:cViewPr varScale="1">
        <p:scale>
          <a:sx n="92" d="100"/>
          <a:sy n="92" d="100"/>
        </p:scale>
        <p:origin x="544" y="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3132"/>
        <p:guide pos="213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1" Type="http://schemas.openxmlformats.org/officeDocument/2006/relationships/slide" Target="slides/slide20.xml"/><Relationship Id="rId42" Type="http://schemas.openxmlformats.org/officeDocument/2006/relationships/customXml" Target="../customXml/item1.xml"/><Relationship Id="rId25" Type="http://schemas.openxmlformats.org/officeDocument/2006/relationships/slide" Target="slides/slide2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41" Type="http://schemas.microsoft.com/office/2018/10/relationships/authors" Target="authors.xml"/><Relationship Id="rId24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32" Type="http://schemas.openxmlformats.org/officeDocument/2006/relationships/tableStyles" Target="tableStyles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schemas.microsoft.com/office/2015/10/relationships/revisionInfo" Target="revisionInfo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customXml" Target="../customXml/item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30" Type="http://schemas.openxmlformats.org/officeDocument/2006/relationships/viewProps" Target="viewProps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43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 Lanthier" userId="12cd4454-394f-4197-a3cc-7e41fb7c9215" providerId="ADAL" clId="{1EE0B7B2-91CB-4AED-872F-6381367F8638}"/>
    <pc:docChg chg="custSel addSld modSld">
      <pc:chgData name="Luc Lanthier" userId="12cd4454-394f-4197-a3cc-7e41fb7c9215" providerId="ADAL" clId="{1EE0B7B2-91CB-4AED-872F-6381367F8638}" dt="2026-08-03T17:14:29.705" v="295" actId="20577"/>
      <pc:docMkLst>
        <pc:docMk/>
      </pc:docMkLst>
      <pc:sldChg chg="modSp mod modNotesTx">
        <pc:chgData name="Luc Lanthier" userId="12cd4454-394f-4197-a3cc-7e41fb7c9215" providerId="ADAL" clId="{1EE0B7B2-91CB-4AED-872F-6381367F8638}" dt="2026-08-03T17:07:55.045" v="32" actId="2711"/>
        <pc:sldMkLst>
          <pc:docMk/>
          <pc:sldMk cId="3309728742" sldId="266"/>
        </pc:sldMkLst>
        <pc:spChg chg="mod">
          <ac:chgData name="Luc Lanthier" userId="12cd4454-394f-4197-a3cc-7e41fb7c9215" providerId="ADAL" clId="{1EE0B7B2-91CB-4AED-872F-6381367F8638}" dt="2026-08-03T17:05:55.059" v="5" actId="20577"/>
          <ac:spMkLst>
            <pc:docMk/>
            <pc:sldMk cId="3309728742" sldId="266"/>
            <ac:spMk id="2" creationId="{00000000-0000-0000-0000-000000000000}"/>
          </ac:spMkLst>
        </pc:spChg>
        <pc:spChg chg="mod">
          <ac:chgData name="Luc Lanthier" userId="12cd4454-394f-4197-a3cc-7e41fb7c9215" providerId="ADAL" clId="{1EE0B7B2-91CB-4AED-872F-6381367F8638}" dt="2026-08-03T17:07:55.045" v="32" actId="2711"/>
          <ac:spMkLst>
            <pc:docMk/>
            <pc:sldMk cId="3309728742" sldId="266"/>
            <ac:spMk id="3" creationId="{00000000-0000-0000-0000-000000000000}"/>
          </ac:spMkLst>
        </pc:spChg>
      </pc:sldChg>
      <pc:sldChg chg="modSp mod">
        <pc:chgData name="Luc Lanthier" userId="12cd4454-394f-4197-a3cc-7e41fb7c9215" providerId="ADAL" clId="{1EE0B7B2-91CB-4AED-872F-6381367F8638}" dt="2026-08-03T17:08:45.777" v="90" actId="20577"/>
        <pc:sldMkLst>
          <pc:docMk/>
          <pc:sldMk cId="3471276380" sldId="268"/>
        </pc:sldMkLst>
        <pc:spChg chg="mod">
          <ac:chgData name="Luc Lanthier" userId="12cd4454-394f-4197-a3cc-7e41fb7c9215" providerId="ADAL" clId="{1EE0B7B2-91CB-4AED-872F-6381367F8638}" dt="2026-08-03T17:08:45.777" v="90" actId="20577"/>
          <ac:spMkLst>
            <pc:docMk/>
            <pc:sldMk cId="3471276380" sldId="268"/>
            <ac:spMk id="3" creationId="{00000000-0000-0000-0000-000000000000}"/>
          </ac:spMkLst>
        </pc:spChg>
      </pc:sldChg>
      <pc:sldChg chg="modSp mod">
        <pc:chgData name="Luc Lanthier" userId="12cd4454-394f-4197-a3cc-7e41fb7c9215" providerId="ADAL" clId="{1EE0B7B2-91CB-4AED-872F-6381367F8638}" dt="2026-08-03T17:10:47.146" v="199" actId="20577"/>
        <pc:sldMkLst>
          <pc:docMk/>
          <pc:sldMk cId="908554425" sldId="269"/>
        </pc:sldMkLst>
        <pc:spChg chg="mod">
          <ac:chgData name="Luc Lanthier" userId="12cd4454-394f-4197-a3cc-7e41fb7c9215" providerId="ADAL" clId="{1EE0B7B2-91CB-4AED-872F-6381367F8638}" dt="2026-08-03T17:10:47.146" v="199" actId="20577"/>
          <ac:spMkLst>
            <pc:docMk/>
            <pc:sldMk cId="908554425" sldId="269"/>
            <ac:spMk id="3" creationId="{00000000-0000-0000-0000-000000000000}"/>
          </ac:spMkLst>
        </pc:spChg>
      </pc:sldChg>
      <pc:sldChg chg="modSp mod">
        <pc:chgData name="Luc Lanthier" userId="12cd4454-394f-4197-a3cc-7e41fb7c9215" providerId="ADAL" clId="{1EE0B7B2-91CB-4AED-872F-6381367F8638}" dt="2026-08-03T17:12:36.230" v="264" actId="20577"/>
        <pc:sldMkLst>
          <pc:docMk/>
          <pc:sldMk cId="1169490022" sldId="270"/>
        </pc:sldMkLst>
        <pc:spChg chg="mod">
          <ac:chgData name="Luc Lanthier" userId="12cd4454-394f-4197-a3cc-7e41fb7c9215" providerId="ADAL" clId="{1EE0B7B2-91CB-4AED-872F-6381367F8638}" dt="2026-08-03T17:12:36.230" v="264" actId="20577"/>
          <ac:spMkLst>
            <pc:docMk/>
            <pc:sldMk cId="1169490022" sldId="270"/>
            <ac:spMk id="3" creationId="{00000000-0000-0000-0000-000000000000}"/>
          </ac:spMkLst>
        </pc:spChg>
      </pc:sldChg>
      <pc:sldChg chg="delSp modSp mod">
        <pc:chgData name="Luc Lanthier" userId="12cd4454-394f-4197-a3cc-7e41fb7c9215" providerId="ADAL" clId="{1EE0B7B2-91CB-4AED-872F-6381367F8638}" dt="2026-08-03T17:12:59.969" v="266" actId="478"/>
        <pc:sldMkLst>
          <pc:docMk/>
          <pc:sldMk cId="3648211932" sldId="271"/>
        </pc:sldMkLst>
      </pc:sldChg>
      <pc:sldChg chg="modNotesTx">
        <pc:chgData name="Luc Lanthier" userId="12cd4454-394f-4197-a3cc-7e41fb7c9215" providerId="ADAL" clId="{1EE0B7B2-91CB-4AED-872F-6381367F8638}" dt="2026-08-03T17:14:29.705" v="295" actId="20577"/>
        <pc:sldMkLst>
          <pc:docMk/>
          <pc:sldMk cId="1103266804" sldId="396"/>
        </pc:sldMkLst>
      </pc:sldChg>
      <pc:sldChg chg="delSp modSp mod">
        <pc:chgData name="Luc Lanthier" userId="12cd4454-394f-4197-a3cc-7e41fb7c9215" providerId="ADAL" clId="{1EE0B7B2-91CB-4AED-872F-6381367F8638}" dt="2026-08-03T17:13:13.500" v="268" actId="478"/>
        <pc:sldMkLst>
          <pc:docMk/>
          <pc:sldMk cId="813353467" sldId="405"/>
        </pc:sldMkLst>
      </pc:sldChg>
      <pc:sldChg chg="modSp add mod">
        <pc:chgData name="Luc Lanthier" userId="12cd4454-394f-4197-a3cc-7e41fb7c9215" providerId="ADAL" clId="{1EE0B7B2-91CB-4AED-872F-6381367F8638}" dt="2026-08-03T17:13:56.724" v="294" actId="20577"/>
        <pc:sldMkLst>
          <pc:docMk/>
          <pc:sldMk cId="1049148541" sldId="413"/>
        </pc:sldMkLst>
        <pc:spChg chg="mod">
          <ac:chgData name="Luc Lanthier" userId="12cd4454-394f-4197-a3cc-7e41fb7c9215" providerId="ADAL" clId="{1EE0B7B2-91CB-4AED-872F-6381367F8638}" dt="2026-08-03T17:13:56.724" v="294" actId="20577"/>
          <ac:spMkLst>
            <pc:docMk/>
            <pc:sldMk cId="1049148541" sldId="413"/>
            <ac:spMk id="3" creationId="{4BFFC70C-65DC-5A9E-9A7A-EEA5E2455D30}"/>
          </ac:spMkLst>
        </pc:spChg>
      </pc:sldChg>
    </pc:docChg>
  </pc:docChgLst>
  <pc:docChgLst>
    <pc:chgData name="Alexandre Mutchmore" userId="S::muta5368@usherbrooke.ca::873446f0-1c9d-4a67-889d-e9501c177d1a" providerId="AD" clId="Web-{A8A0C136-E221-ACB2-601B-0D45D096E908}"/>
    <pc:docChg chg="modSld">
      <pc:chgData name="Alexandre Mutchmore" userId="S::muta5368@usherbrooke.ca::873446f0-1c9d-4a67-889d-e9501c177d1a" providerId="AD" clId="Web-{A8A0C136-E221-ACB2-601B-0D45D096E908}" dt="2026-08-09T14:57:35.712" v="41"/>
      <pc:docMkLst>
        <pc:docMk/>
      </pc:docMkLst>
      <pc:sldChg chg="modNotes">
        <pc:chgData name="Alexandre Mutchmore" userId="S::muta5368@usherbrooke.ca::873446f0-1c9d-4a67-889d-e9501c177d1a" providerId="AD" clId="Web-{A8A0C136-E221-ACB2-601B-0D45D096E908}" dt="2026-08-09T14:57:35.712" v="41"/>
        <pc:sldMkLst>
          <pc:docMk/>
          <pc:sldMk cId="1410681031" sldId="273"/>
        </pc:sldMkLst>
      </pc:sldChg>
    </pc:docChg>
  </pc:docChgLst>
  <pc:docChgLst>
    <pc:chgData name="Luc Lanthier" userId="12cd4454-394f-4197-a3cc-7e41fb7c9215" providerId="ADAL" clId="{196EDCCA-6895-443C-A797-F5FE70818630}"/>
    <pc:docChg chg="undo custSel addSld modSld">
      <pc:chgData name="Luc Lanthier" userId="12cd4454-394f-4197-a3cc-7e41fb7c9215" providerId="ADAL" clId="{196EDCCA-6895-443C-A797-F5FE70818630}" dt="2026-08-17T14:28:44.895" v="5139" actId="20577"/>
      <pc:docMkLst>
        <pc:docMk/>
      </pc:docMkLst>
      <pc:sldChg chg="modNotesTx">
        <pc:chgData name="Luc Lanthier" userId="12cd4454-394f-4197-a3cc-7e41fb7c9215" providerId="ADAL" clId="{196EDCCA-6895-443C-A797-F5FE70818630}" dt="2026-08-05T13:27:13.176" v="12" actId="20577"/>
        <pc:sldMkLst>
          <pc:docMk/>
          <pc:sldMk cId="253909112" sldId="260"/>
        </pc:sldMkLst>
      </pc:sldChg>
      <pc:sldChg chg="modNotesTx">
        <pc:chgData name="Luc Lanthier" userId="12cd4454-394f-4197-a3cc-7e41fb7c9215" providerId="ADAL" clId="{196EDCCA-6895-443C-A797-F5FE70818630}" dt="2026-08-05T13:27:53.923" v="33" actId="20577"/>
        <pc:sldMkLst>
          <pc:docMk/>
          <pc:sldMk cId="3309728742" sldId="266"/>
        </pc:sldMkLst>
      </pc:sldChg>
      <pc:sldChg chg="modSp mod">
        <pc:chgData name="Luc Lanthier" userId="12cd4454-394f-4197-a3cc-7e41fb7c9215" providerId="ADAL" clId="{196EDCCA-6895-443C-A797-F5FE70818630}" dt="2026-08-12T12:48:11.600" v="3761" actId="20577"/>
        <pc:sldMkLst>
          <pc:docMk/>
          <pc:sldMk cId="3386026723" sldId="267"/>
        </pc:sldMkLst>
        <pc:spChg chg="mod">
          <ac:chgData name="Luc Lanthier" userId="12cd4454-394f-4197-a3cc-7e41fb7c9215" providerId="ADAL" clId="{196EDCCA-6895-443C-A797-F5FE70818630}" dt="2026-08-12T12:48:11.600" v="3761" actId="20577"/>
          <ac:spMkLst>
            <pc:docMk/>
            <pc:sldMk cId="3386026723" sldId="267"/>
            <ac:spMk id="3" creationId="{00000000-0000-0000-0000-000000000000}"/>
          </ac:spMkLst>
        </pc:spChg>
      </pc:sldChg>
      <pc:sldChg chg="modSp mod modNotes modNotesTx">
        <pc:chgData name="Luc Lanthier" userId="12cd4454-394f-4197-a3cc-7e41fb7c9215" providerId="ADAL" clId="{196EDCCA-6895-443C-A797-F5FE70818630}" dt="2026-08-17T14:10:14.815" v="4859" actId="27636"/>
        <pc:sldMkLst>
          <pc:docMk/>
          <pc:sldMk cId="3471276380" sldId="268"/>
        </pc:sldMkLst>
        <pc:spChg chg="mod">
          <ac:chgData name="Luc Lanthier" userId="12cd4454-394f-4197-a3cc-7e41fb7c9215" providerId="ADAL" clId="{196EDCCA-6895-443C-A797-F5FE70818630}" dt="2026-08-12T18:48:53.648" v="4303" actId="20577"/>
          <ac:spMkLst>
            <pc:docMk/>
            <pc:sldMk cId="3471276380" sldId="268"/>
            <ac:spMk id="3" creationId="{00000000-0000-0000-0000-000000000000}"/>
          </ac:spMkLst>
        </pc:spChg>
      </pc:sldChg>
      <pc:sldChg chg="modNotes modNotesTx">
        <pc:chgData name="Luc Lanthier" userId="12cd4454-394f-4197-a3cc-7e41fb7c9215" providerId="ADAL" clId="{196EDCCA-6895-443C-A797-F5FE70818630}" dt="2026-08-12T12:54:28.114" v="3937" actId="20577"/>
        <pc:sldMkLst>
          <pc:docMk/>
          <pc:sldMk cId="908554425" sldId="269"/>
        </pc:sldMkLst>
      </pc:sldChg>
      <pc:sldChg chg="modNotes modNotesTx">
        <pc:chgData name="Luc Lanthier" userId="12cd4454-394f-4197-a3cc-7e41fb7c9215" providerId="ADAL" clId="{196EDCCA-6895-443C-A797-F5FE70818630}" dt="2026-08-12T12:58:22.430" v="4014" actId="20577"/>
        <pc:sldMkLst>
          <pc:docMk/>
          <pc:sldMk cId="1169490022" sldId="270"/>
        </pc:sldMkLst>
      </pc:sldChg>
      <pc:sldChg chg="modNotesTx">
        <pc:chgData name="Luc Lanthier" userId="12cd4454-394f-4197-a3cc-7e41fb7c9215" providerId="ADAL" clId="{196EDCCA-6895-443C-A797-F5FE70818630}" dt="2026-08-11T18:55:19.463" v="3152" actId="113"/>
        <pc:sldMkLst>
          <pc:docMk/>
          <pc:sldMk cId="3648211932" sldId="271"/>
        </pc:sldMkLst>
      </pc:sldChg>
      <pc:sldChg chg="modNotes modNotesTx">
        <pc:chgData name="Luc Lanthier" userId="12cd4454-394f-4197-a3cc-7e41fb7c9215" providerId="ADAL" clId="{196EDCCA-6895-443C-A797-F5FE70818630}" dt="2026-08-12T13:08:19.580" v="4235" actId="313"/>
        <pc:sldMkLst>
          <pc:docMk/>
          <pc:sldMk cId="1410681031" sldId="273"/>
        </pc:sldMkLst>
      </pc:sldChg>
      <pc:sldChg chg="modSp mod modNotesTx">
        <pc:chgData name="Luc Lanthier" userId="12cd4454-394f-4197-a3cc-7e41fb7c9215" providerId="ADAL" clId="{196EDCCA-6895-443C-A797-F5FE70818630}" dt="2026-08-11T19:05:54.880" v="3352" actId="207"/>
        <pc:sldMkLst>
          <pc:docMk/>
          <pc:sldMk cId="1075346554" sldId="274"/>
        </pc:sldMkLst>
        <pc:spChg chg="mod">
          <ac:chgData name="Luc Lanthier" userId="12cd4454-394f-4197-a3cc-7e41fb7c9215" providerId="ADAL" clId="{196EDCCA-6895-443C-A797-F5FE70818630}" dt="2026-08-11T19:05:54.880" v="3352" actId="207"/>
          <ac:spMkLst>
            <pc:docMk/>
            <pc:sldMk cId="1075346554" sldId="274"/>
            <ac:spMk id="3" creationId="{00000000-0000-0000-0000-000000000000}"/>
          </ac:spMkLst>
        </pc:spChg>
      </pc:sldChg>
      <pc:sldChg chg="modNotes modNotesTx">
        <pc:chgData name="Luc Lanthier" userId="12cd4454-394f-4197-a3cc-7e41fb7c9215" providerId="ADAL" clId="{196EDCCA-6895-443C-A797-F5FE70818630}" dt="2026-08-12T12:49:43.898" v="3784" actId="20577"/>
        <pc:sldMkLst>
          <pc:docMk/>
          <pc:sldMk cId="3353908840" sldId="394"/>
        </pc:sldMkLst>
      </pc:sldChg>
      <pc:sldChg chg="modNotes modNotesTx">
        <pc:chgData name="Luc Lanthier" userId="12cd4454-394f-4197-a3cc-7e41fb7c9215" providerId="ADAL" clId="{196EDCCA-6895-443C-A797-F5FE70818630}" dt="2026-08-17T14:10:14.939" v="4862" actId="27636"/>
        <pc:sldMkLst>
          <pc:docMk/>
          <pc:sldMk cId="2217843927" sldId="395"/>
        </pc:sldMkLst>
      </pc:sldChg>
      <pc:sldChg chg="modSp mod modNotesTx">
        <pc:chgData name="Luc Lanthier" userId="12cd4454-394f-4197-a3cc-7e41fb7c9215" providerId="ADAL" clId="{196EDCCA-6895-443C-A797-F5FE70818630}" dt="2026-08-17T14:28:06.636" v="5137" actId="6549"/>
        <pc:sldMkLst>
          <pc:docMk/>
          <pc:sldMk cId="1103266804" sldId="396"/>
        </pc:sldMkLst>
        <pc:spChg chg="mod">
          <ac:chgData name="Luc Lanthier" userId="12cd4454-394f-4197-a3cc-7e41fb7c9215" providerId="ADAL" clId="{196EDCCA-6895-443C-A797-F5FE70818630}" dt="2026-08-17T14:12:01.962" v="4957" actId="404"/>
          <ac:spMkLst>
            <pc:docMk/>
            <pc:sldMk cId="1103266804" sldId="396"/>
            <ac:spMk id="3" creationId="{00000000-0000-0000-0000-000000000000}"/>
          </ac:spMkLst>
        </pc:spChg>
      </pc:sldChg>
      <pc:sldChg chg="modSp mod modNotesTx">
        <pc:chgData name="Luc Lanthier" userId="12cd4454-394f-4197-a3cc-7e41fb7c9215" providerId="ADAL" clId="{196EDCCA-6895-443C-A797-F5FE70818630}" dt="2026-08-17T14:24:53.151" v="5006" actId="255"/>
        <pc:sldMkLst>
          <pc:docMk/>
          <pc:sldMk cId="2720338359" sldId="397"/>
        </pc:sldMkLst>
        <pc:spChg chg="mod">
          <ac:chgData name="Luc Lanthier" userId="12cd4454-394f-4197-a3cc-7e41fb7c9215" providerId="ADAL" clId="{196EDCCA-6895-443C-A797-F5FE70818630}" dt="2026-08-17T14:24:53.151" v="5006" actId="255"/>
          <ac:spMkLst>
            <pc:docMk/>
            <pc:sldMk cId="2720338359" sldId="397"/>
            <ac:spMk id="3" creationId="{00000000-0000-0000-0000-000000000000}"/>
          </ac:spMkLst>
        </pc:spChg>
      </pc:sldChg>
      <pc:sldChg chg="modNotes modNotesTx">
        <pc:chgData name="Luc Lanthier" userId="12cd4454-394f-4197-a3cc-7e41fb7c9215" providerId="ADAL" clId="{196EDCCA-6895-443C-A797-F5FE70818630}" dt="2026-08-17T14:10:14.860" v="4860" actId="27636"/>
        <pc:sldMkLst>
          <pc:docMk/>
          <pc:sldMk cId="813353467" sldId="405"/>
        </pc:sldMkLst>
      </pc:sldChg>
      <pc:sldChg chg="modNotes modNotesTx">
        <pc:chgData name="Luc Lanthier" userId="12cd4454-394f-4197-a3cc-7e41fb7c9215" providerId="ADAL" clId="{196EDCCA-6895-443C-A797-F5FE70818630}" dt="2026-08-12T12:57:31.471" v="4002" actId="20577"/>
        <pc:sldMkLst>
          <pc:docMk/>
          <pc:sldMk cId="678616742" sldId="409"/>
        </pc:sldMkLst>
      </pc:sldChg>
      <pc:sldChg chg="addSp delSp modSp mod modNotesTx">
        <pc:chgData name="Luc Lanthier" userId="12cd4454-394f-4197-a3cc-7e41fb7c9215" providerId="ADAL" clId="{196EDCCA-6895-443C-A797-F5FE70818630}" dt="2026-08-12T12:46:18.855" v="3752" actId="20577"/>
        <pc:sldMkLst>
          <pc:docMk/>
          <pc:sldMk cId="2609811938" sldId="410"/>
        </pc:sldMkLst>
        <pc:spChg chg="add del mod">
          <ac:chgData name="Luc Lanthier" userId="12cd4454-394f-4197-a3cc-7e41fb7c9215" providerId="ADAL" clId="{196EDCCA-6895-443C-A797-F5FE70818630}" dt="2026-08-12T12:41:14.283" v="3689" actId="20577"/>
          <ac:spMkLst>
            <pc:docMk/>
            <pc:sldMk cId="2609811938" sldId="410"/>
            <ac:spMk id="3" creationId="{00000000-0000-0000-0000-000000000000}"/>
          </ac:spMkLst>
        </pc:spChg>
      </pc:sldChg>
      <pc:sldChg chg="modNotesTx">
        <pc:chgData name="Luc Lanthier" userId="12cd4454-394f-4197-a3cc-7e41fb7c9215" providerId="ADAL" clId="{196EDCCA-6895-443C-A797-F5FE70818630}" dt="2026-08-11T18:59:47.942" v="3286" actId="20577"/>
        <pc:sldMkLst>
          <pc:docMk/>
          <pc:sldMk cId="1049148541" sldId="413"/>
        </pc:sldMkLst>
      </pc:sldChg>
      <pc:sldChg chg="modNotes modNotesTx">
        <pc:chgData name="Luc Lanthier" userId="12cd4454-394f-4197-a3cc-7e41fb7c9215" providerId="ADAL" clId="{196EDCCA-6895-443C-A797-F5FE70818630}" dt="2026-08-17T14:10:14.892" v="4861" actId="27636"/>
        <pc:sldMkLst>
          <pc:docMk/>
          <pc:sldMk cId="1397944442" sldId="417"/>
        </pc:sldMkLst>
      </pc:sldChg>
      <pc:sldChg chg="modNotes modNotesTx">
        <pc:chgData name="Luc Lanthier" userId="12cd4454-394f-4197-a3cc-7e41fb7c9215" providerId="ADAL" clId="{196EDCCA-6895-443C-A797-F5FE70818630}" dt="2026-08-12T13:06:32.969" v="4207" actId="5793"/>
        <pc:sldMkLst>
          <pc:docMk/>
          <pc:sldMk cId="1633092638" sldId="418"/>
        </pc:sldMkLst>
      </pc:sldChg>
      <pc:sldChg chg="modSp mod modNotes modNotesTx">
        <pc:chgData name="Luc Lanthier" userId="12cd4454-394f-4197-a3cc-7e41fb7c9215" providerId="ADAL" clId="{196EDCCA-6895-443C-A797-F5FE70818630}" dt="2026-08-17T14:10:14.959" v="4863" actId="27636"/>
        <pc:sldMkLst>
          <pc:docMk/>
          <pc:sldMk cId="913544489" sldId="422"/>
        </pc:sldMkLst>
        <pc:spChg chg="mod">
          <ac:chgData name="Luc Lanthier" userId="12cd4454-394f-4197-a3cc-7e41fb7c9215" providerId="ADAL" clId="{196EDCCA-6895-443C-A797-F5FE70818630}" dt="2026-08-12T12:43:35.345" v="3691" actId="255"/>
          <ac:spMkLst>
            <pc:docMk/>
            <pc:sldMk cId="913544489" sldId="422"/>
            <ac:spMk id="3" creationId="{00000000-0000-0000-0000-000000000000}"/>
          </ac:spMkLst>
        </pc:spChg>
      </pc:sldChg>
      <pc:sldChg chg="modSp add mod modNotesTx">
        <pc:chgData name="Luc Lanthier" userId="12cd4454-394f-4197-a3cc-7e41fb7c9215" providerId="ADAL" clId="{196EDCCA-6895-443C-A797-F5FE70818630}" dt="2026-08-17T14:27:05.135" v="5016" actId="6549"/>
        <pc:sldMkLst>
          <pc:docMk/>
          <pc:sldMk cId="406002402" sldId="423"/>
        </pc:sldMkLst>
        <pc:spChg chg="mod">
          <ac:chgData name="Luc Lanthier" userId="12cd4454-394f-4197-a3cc-7e41fb7c9215" providerId="ADAL" clId="{196EDCCA-6895-443C-A797-F5FE70818630}" dt="2026-08-17T14:25:40.449" v="5008" actId="255"/>
          <ac:spMkLst>
            <pc:docMk/>
            <pc:sldMk cId="406002402" sldId="423"/>
            <ac:spMk id="3" creationId="{5BC8BCD1-532B-9841-0793-39B939F779C5}"/>
          </ac:spMkLst>
        </pc:spChg>
      </pc:sldChg>
      <pc:sldChg chg="modSp add mod modNotesTx">
        <pc:chgData name="Luc Lanthier" userId="12cd4454-394f-4197-a3cc-7e41fb7c9215" providerId="ADAL" clId="{196EDCCA-6895-443C-A797-F5FE70818630}" dt="2026-08-17T14:28:44.895" v="5139" actId="20577"/>
        <pc:sldMkLst>
          <pc:docMk/>
          <pc:sldMk cId="270558623" sldId="424"/>
        </pc:sldMkLst>
        <pc:spChg chg="mod">
          <ac:chgData name="Luc Lanthier" userId="12cd4454-394f-4197-a3cc-7e41fb7c9215" providerId="ADAL" clId="{196EDCCA-6895-443C-A797-F5FE70818630}" dt="2026-08-17T14:23:16.201" v="4983" actId="21"/>
          <ac:spMkLst>
            <pc:docMk/>
            <pc:sldMk cId="270558623" sldId="424"/>
            <ac:spMk id="3" creationId="{13510CE7-9359-741E-A94F-E7CFD210F995}"/>
          </ac:spMkLst>
        </pc:spChg>
      </pc:sldChg>
      <pc:sldChg chg="modSp add modNotesTx">
        <pc:chgData name="Luc Lanthier" userId="12cd4454-394f-4197-a3cc-7e41fb7c9215" providerId="ADAL" clId="{196EDCCA-6895-443C-A797-F5FE70818630}" dt="2026-08-17T14:28:37.679" v="5138" actId="6549"/>
        <pc:sldMkLst>
          <pc:docMk/>
          <pc:sldMk cId="3552655399" sldId="425"/>
        </pc:sldMkLst>
        <pc:spChg chg="mod">
          <ac:chgData name="Luc Lanthier" userId="12cd4454-394f-4197-a3cc-7e41fb7c9215" providerId="ADAL" clId="{196EDCCA-6895-443C-A797-F5FE70818630}" dt="2026-08-17T14:23:24.568" v="4985"/>
          <ac:spMkLst>
            <pc:docMk/>
            <pc:sldMk cId="3552655399" sldId="425"/>
            <ac:spMk id="3" creationId="{C30338DB-3C61-5AC6-6372-4143E49E4869}"/>
          </ac:spMkLst>
        </pc:spChg>
      </pc:sldChg>
    </pc:docChg>
  </pc:docChgLst>
  <pc:docChgLst>
    <pc:chgData name="Alexandre Mutchmore" userId="S::muta5368@usherbrooke.ca::873446f0-1c9d-4a67-889d-e9501c177d1a" providerId="AD" clId="Web-{2D79ECA2-8519-B272-988A-E2FF9D69106F}"/>
    <pc:docChg chg="mod">
      <pc:chgData name="Alexandre Mutchmore" userId="S::muta5368@usherbrooke.ca::873446f0-1c9d-4a67-889d-e9501c177d1a" providerId="AD" clId="Web-{2D79ECA2-8519-B272-988A-E2FF9D69106F}" dt="2026-08-12T02:27:31.025" v="0"/>
      <pc:docMkLst>
        <pc:docMk/>
      </pc:docMkLst>
    </pc:docChg>
  </pc:docChgLst>
  <pc:docChgLst>
    <pc:chgData name="Alexandre Mutchmore" userId="S::muta5368@usherbrooke.ca::873446f0-1c9d-4a67-889d-e9501c177d1a" providerId="AD" clId="Web-{9D020752-56E7-30F4-6C86-424476F38737}"/>
    <pc:docChg chg="modSld">
      <pc:chgData name="Alexandre Mutchmore" userId="S::muta5368@usherbrooke.ca::873446f0-1c9d-4a67-889d-e9501c177d1a" providerId="AD" clId="Web-{9D020752-56E7-30F4-6C86-424476F38737}" dt="2026-08-09T14:05:42.832" v="835"/>
      <pc:docMkLst>
        <pc:docMk/>
      </pc:docMkLst>
      <pc:sldChg chg="modNotes">
        <pc:chgData name="Alexandre Mutchmore" userId="S::muta5368@usherbrooke.ca::873446f0-1c9d-4a67-889d-e9501c177d1a" providerId="AD" clId="Web-{9D020752-56E7-30F4-6C86-424476F38737}" dt="2026-08-09T13:31:47.080" v="556"/>
        <pc:sldMkLst>
          <pc:docMk/>
          <pc:sldMk cId="3471276380" sldId="268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3:06:12.142" v="196"/>
        <pc:sldMkLst>
          <pc:docMk/>
          <pc:sldMk cId="908554425" sldId="269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3:14:03.814" v="206"/>
        <pc:sldMkLst>
          <pc:docMk/>
          <pc:sldMk cId="1169490022" sldId="270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3:16:58.548" v="267"/>
        <pc:sldMkLst>
          <pc:docMk/>
          <pc:sldMk cId="3648211932" sldId="271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4:05:42.832" v="835"/>
        <pc:sldMkLst>
          <pc:docMk/>
          <pc:sldMk cId="1410681031" sldId="273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2:36:55.935" v="54"/>
        <pc:sldMkLst>
          <pc:docMk/>
          <pc:sldMk cId="3353908840" sldId="394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3:36:07.596" v="702"/>
        <pc:sldMkLst>
          <pc:docMk/>
          <pc:sldMk cId="813353467" sldId="405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3:09:18.142" v="201"/>
        <pc:sldMkLst>
          <pc:docMk/>
          <pc:sldMk cId="678616742" sldId="409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3:49:46.315" v="809"/>
        <pc:sldMkLst>
          <pc:docMk/>
          <pc:sldMk cId="1397944442" sldId="417"/>
        </pc:sldMkLst>
      </pc:sldChg>
      <pc:sldChg chg="modNotes">
        <pc:chgData name="Alexandre Mutchmore" userId="S::muta5368@usherbrooke.ca::873446f0-1c9d-4a67-889d-e9501c177d1a" providerId="AD" clId="Web-{9D020752-56E7-30F4-6C86-424476F38737}" dt="2026-08-09T13:55:12.737" v="812"/>
        <pc:sldMkLst>
          <pc:docMk/>
          <pc:sldMk cId="1633092638" sldId="41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1326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387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1326" y="9445387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B3BAB82-A1A0-4AEC-9151-EA8360E54B1E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7130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1326" y="0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263" y="746125"/>
            <a:ext cx="662463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489" y="4722694"/>
            <a:ext cx="4958186" cy="447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387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1326" y="9445387"/>
            <a:ext cx="2929837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7A13AAB-1331-4A70-8C7B-0177678F01D6}" type="slidenum">
              <a:rPr lang="fr-CA"/>
              <a:pPr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512742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1081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710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effectLst/>
              <a:latin typeface="Times" pitchFamily="-65" charset="0"/>
              <a:ea typeface="ＭＳ Ｐゴシック" pitchFamily="-65" charset="-128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861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67330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029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1835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33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1556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5918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b="1" dirty="0">
              <a:cs typeface="Time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306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1138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110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19415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66397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16C59-D547-13BE-B5DE-633E0D673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6B030C78-9793-F05B-E990-60BE073307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xmlns="" id="{7615436C-4420-BB67-072B-9B3A09D2A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B4C9C91E-B628-152A-D824-F0B9F023E7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829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16C59-D547-13BE-B5DE-633E0D673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6B030C78-9793-F05B-E990-60BE073307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xmlns="" id="{7615436C-4420-BB67-072B-9B3A09D2A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B4C9C91E-B628-152A-D824-F0B9F023E7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2100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16C59-D547-13BE-B5DE-633E0D673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xmlns="" id="{6B030C78-9793-F05B-E990-60BE073307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xmlns="" id="{7615436C-4420-BB67-072B-9B3A09D2A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b="0" i="0" u="none" strike="noStrike" kern="1200" dirty="0">
              <a:solidFill>
                <a:schemeClr val="tx1"/>
              </a:solidFill>
              <a:effectLst/>
              <a:latin typeface="Times" pitchFamily="-65" charset="0"/>
              <a:ea typeface="ＭＳ Ｐゴシック" pitchFamily="-65" charset="-128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B4C9C91E-B628-152A-D824-F0B9F023E7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74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7879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46483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2128CB-498B-44FC-9861-6D52353AD75C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6578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Luc</a:t>
            </a:r>
          </a:p>
          <a:p>
            <a:endParaRPr lang="fr-FR" dirty="0"/>
          </a:p>
          <a:p>
            <a:r>
              <a:rPr lang="fr-FR" dirty="0"/>
              <a:t>Merci Giulia ! </a:t>
            </a:r>
          </a:p>
          <a:p>
            <a:endParaRPr lang="fr-F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Pour ce qui est des autres articles qui ont retenu notre attention en mai,</a:t>
            </a:r>
            <a:r>
              <a:rPr lang="fr-CA" baseline="0" dirty="0"/>
              <a:t> juin et juillet, et il y en a quand même plusieurs en 3 mois </a:t>
            </a:r>
            <a:r>
              <a:rPr lang="fr-CA" baseline="0" dirty="0" smtClean="0"/>
              <a:t>! Et si vous ne les retenez pas tous, je vous rappelle que toutes les références des études discutés sont sur notre site web ! </a:t>
            </a: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En mai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Hi-PETHO, publié dans le NEJM le 28 mai </a:t>
            </a:r>
            <a:r>
              <a:rPr lang="fr-CA" dirty="0" smtClean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UN ECR sur la thrombolyse par cathéter chez</a:t>
            </a:r>
            <a:r>
              <a:rPr lang="fr-CA" baseline="0" dirty="0" smtClean="0"/>
              <a:t> des pts avec </a:t>
            </a:r>
            <a:r>
              <a:rPr lang="fr-CA" dirty="0" smtClean="0"/>
              <a:t>EP à risque intermédiaire,</a:t>
            </a:r>
            <a:r>
              <a:rPr lang="fr-CA" baseline="0" dirty="0" smtClean="0"/>
              <a:t> qui a démontré un bénéfice de ce </a:t>
            </a:r>
            <a:r>
              <a:rPr lang="fr-CA" baseline="0" dirty="0" err="1" smtClean="0"/>
              <a:t>Tx</a:t>
            </a:r>
            <a:r>
              <a:rPr lang="fr-CA" baseline="0" dirty="0" smtClean="0"/>
              <a:t> sur un composite surtout dominé par un score appelé NEWS, mais sans diminution de la mortalité ni d’augmentation de saignement.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baseline="0" dirty="0" smtClean="0"/>
              <a:t>ECR intéressant, on attend depuis longtemps des études cliniques sur la thrombolyse en EP, mais l’importance clinique de ces résultats est discutable.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baseline="0" dirty="0" smtClean="0"/>
              <a:t>Autre ECR en cours. Domaine en évolution ! </a:t>
            </a: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Scorpio-PEP, NEJM 14 mai </a:t>
            </a:r>
            <a:r>
              <a:rPr lang="fr-CA" dirty="0" smtClean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ECR sur</a:t>
            </a:r>
            <a:r>
              <a:rPr lang="fr-CA" baseline="0" dirty="0" smtClean="0"/>
              <a:t> l’</a:t>
            </a:r>
            <a:r>
              <a:rPr lang="fr-CA" baseline="0" dirty="0" err="1" smtClean="0"/>
              <a:t>ensi-trelvir</a:t>
            </a:r>
            <a:r>
              <a:rPr lang="fr-CA" baseline="0" dirty="0" smtClean="0"/>
              <a:t>, un antiviral oral contre la COVID-19, qui a démontré une efficacité en prévention de la maladie chez les contacts rapprochés, avec une réduction des 2/3 du risque d’infection si ce </a:t>
            </a:r>
            <a:r>
              <a:rPr lang="fr-CA" baseline="0" dirty="0" err="1" smtClean="0"/>
              <a:t>Tx</a:t>
            </a:r>
            <a:r>
              <a:rPr lang="fr-CA" baseline="0" dirty="0" smtClean="0"/>
              <a:t> si débuté dans les 72 h.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baseline="0" dirty="0" smtClean="0"/>
              <a:t>Est-ce que ce sera commercialisé ? </a:t>
            </a: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EVOKE et EVOKE+, </a:t>
            </a:r>
            <a:r>
              <a:rPr lang="fr-CA" dirty="0"/>
              <a:t>Lancet 14 mai </a:t>
            </a:r>
            <a:r>
              <a:rPr lang="fr-CA" dirty="0" smtClean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Sur</a:t>
            </a:r>
            <a:r>
              <a:rPr lang="fr-CA" baseline="0" dirty="0" smtClean="0"/>
              <a:t> le sémaglutide oral comme </a:t>
            </a:r>
            <a:r>
              <a:rPr lang="fr-CA" baseline="0" dirty="0" err="1" smtClean="0"/>
              <a:t>Tx</a:t>
            </a:r>
            <a:r>
              <a:rPr lang="fr-CA" baseline="0" dirty="0" smtClean="0"/>
              <a:t> de la MA précoce ; pas de bénéfice sur un score de démence à 2-3 ans de suivi.</a:t>
            </a:r>
            <a:endParaRPr lang="fr-CA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8280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79CA0D-068B-F039-A930-CCF77152F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xmlns="" id="{D45AA630-8EBA-1955-57B4-EAE72362FA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xmlns="" id="{11B80F53-EFE2-4BB4-EDAD-9C0C3E0674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Luc</a:t>
            </a:r>
          </a:p>
          <a:p>
            <a:endParaRPr lang="fr-F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En juin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Traction, NEJM 25 juin </a:t>
            </a:r>
            <a:r>
              <a:rPr lang="fr-CA" dirty="0" smtClean="0"/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ECR canadien qui a démontré que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chez les patients subissant une chirurgie majeure non cardiaque, une politique hospitalière consistant à administrer de l’acide 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tranexamique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a entraîné une diminution de transfusions sanguines d’environ 25 %, sans augmentation du risque thromboembolique.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Ce qui confirme les résultats de l’étude POISE-3</a:t>
            </a:r>
            <a:r>
              <a:rPr lang="fr-CA" baseline="0" dirty="0" smtClean="0"/>
              <a:t> qu’on avait présenté au BC # 48 en 2022.</a:t>
            </a:r>
            <a:endParaRPr lang="fr-CA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Reste juste à appliquer ces résultats en pratique...</a:t>
            </a: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Les études B-</a:t>
            </a:r>
            <a:r>
              <a:rPr lang="fr-CA" dirty="0" err="1" smtClean="0"/>
              <a:t>Well</a:t>
            </a:r>
            <a:r>
              <a:rPr lang="fr-CA" dirty="0" smtClean="0"/>
              <a:t> 1 et 2,</a:t>
            </a:r>
            <a:r>
              <a:rPr lang="fr-CA" baseline="0" dirty="0" smtClean="0"/>
              <a:t> </a:t>
            </a:r>
            <a:r>
              <a:rPr lang="fr-CA" dirty="0" smtClean="0"/>
              <a:t>NEJM </a:t>
            </a:r>
            <a:r>
              <a:rPr lang="fr-CA" dirty="0"/>
              <a:t>25 juin 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2 ECR chez des sujets avec hépatite</a:t>
            </a:r>
            <a:r>
              <a:rPr lang="fr-CA" baseline="0" dirty="0" smtClean="0"/>
              <a:t> B</a:t>
            </a:r>
            <a:r>
              <a:rPr lang="fr-CA" dirty="0" smtClean="0"/>
              <a:t> chronique qui évaluaient le </a:t>
            </a:r>
            <a:r>
              <a:rPr lang="fr-CA" dirty="0" err="1" smtClean="0"/>
              <a:t>bepi-rovirsen</a:t>
            </a:r>
            <a:r>
              <a:rPr lang="fr-CA" dirty="0" smtClean="0"/>
              <a:t>, un oligonucléotide inhibant la réplication virale de l’hépatite</a:t>
            </a:r>
            <a:r>
              <a:rPr lang="fr-CA" baseline="0" dirty="0" smtClean="0"/>
              <a:t> B</a:t>
            </a:r>
            <a:r>
              <a:rPr lang="fr-CA" dirty="0" smtClean="0"/>
              <a:t>, </a:t>
            </a:r>
            <a:r>
              <a:rPr lang="fr-CA" dirty="0" err="1" smtClean="0"/>
              <a:t>Tx</a:t>
            </a:r>
            <a:r>
              <a:rPr lang="fr-CA" dirty="0" smtClean="0"/>
              <a:t> donné </a:t>
            </a:r>
            <a:r>
              <a:rPr lang="fr-CA" dirty="0" err="1" smtClean="0"/>
              <a:t>sc</a:t>
            </a:r>
            <a:r>
              <a:rPr lang="fr-CA" dirty="0" smtClean="0"/>
              <a:t> 1x/</a:t>
            </a:r>
            <a:r>
              <a:rPr lang="fr-CA" dirty="0" err="1" smtClean="0"/>
              <a:t>sem</a:t>
            </a:r>
            <a:r>
              <a:rPr lang="fr-CA" dirty="0" smtClean="0"/>
              <a:t> </a:t>
            </a:r>
            <a:r>
              <a:rPr lang="fr-CA" baseline="0" dirty="0" smtClean="0"/>
              <a:t>x 24 semaines</a:t>
            </a:r>
            <a:r>
              <a:rPr lang="fr-CA" dirty="0" smtClean="0"/>
              <a:t>, qui a entrainé une guérison fonctionnelle chez environ 20 %</a:t>
            </a:r>
            <a:r>
              <a:rPr lang="fr-CA" baseline="0" dirty="0" smtClean="0"/>
              <a:t> des participants.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baseline="0" dirty="0" smtClean="0"/>
              <a:t>1</a:t>
            </a:r>
            <a:r>
              <a:rPr lang="fr-CA" baseline="30000" dirty="0" smtClean="0"/>
              <a:t>e</a:t>
            </a:r>
            <a:r>
              <a:rPr lang="fr-CA" baseline="0" dirty="0" smtClean="0"/>
              <a:t> agent entraine un tel bénéfice, pourrait changer l’approche de cette maladie, et la rendre semblable à l’HCV.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baseline="0" dirty="0" smtClean="0"/>
              <a:t>Procédure d’examen accéléré par Santé Canada et la FDA. À suivre ! </a:t>
            </a:r>
            <a:endParaRPr lang="fr-CA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Avant-Garde, NEJM 25 juin :</a:t>
            </a:r>
          </a:p>
          <a:p>
            <a:r>
              <a:rPr lang="fr-CA" dirty="0" smtClean="0"/>
              <a:t>ECR qui démontre que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chez les patients atteints de fibrillation auriculaire persistante, le risque de récidive d’arythmie auriculaire</a:t>
            </a:r>
            <a:r>
              <a:rPr lang="fr-CA" sz="1200" b="0" i="0" u="none" strike="noStrike" kern="1200" baseline="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était significativement plus faible chez ceux qui avaient reçu une ablation par radiofréquence comme traitement de première intention comparativement à chez ceux qui avaient reçu un traitement par antiarythmiques.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Changement d’approche en EPS ? </a:t>
            </a: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77EF11F-2CBC-A1A3-FF95-44C24262CC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47671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19897B-92DE-3927-0CBD-10059FC01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xmlns="" id="{6B2B16FC-75E3-F20F-B6A1-622DEE82A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xmlns="" id="{D2B7103C-0C45-03EE-F033-C16A947AE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Luc</a:t>
            </a:r>
          </a:p>
          <a:p>
            <a:endParaRPr lang="fr-F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Champion-AF, NEJM 4 juin : </a:t>
            </a:r>
            <a:endParaRPr lang="fr-CA" sz="1200" b="0" i="0" u="none" strike="noStrike" kern="1200" dirty="0" smtClean="0">
              <a:solidFill>
                <a:schemeClr val="tx1"/>
              </a:solidFill>
              <a:effectLst/>
              <a:latin typeface="Times" pitchFamily="-65" charset="0"/>
              <a:ea typeface="ＭＳ Ｐゴシック" pitchFamily="-65" charset="-128"/>
              <a:cs typeface="+mn-cs"/>
            </a:endParaRPr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Chez les patients atteints de fibrillation auriculaire et admissibles à un traitement anticoagulant, la fermeture de l’appendice auriculaire gauche par dispositif</a:t>
            </a:r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s’est révélée non inférieure au traitement par AOD en ce qui concerne</a:t>
            </a:r>
            <a:r>
              <a:rPr lang="fr-CA" sz="1200" b="0" i="0" u="none" strike="noStrike" kern="1200" baseline="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un critère composite comprenant le décès d’origine cardiovasculaire, l’accident vasculaire cérébral ou l’embolie systémique, et</a:t>
            </a:r>
            <a:r>
              <a:rPr lang="fr-CA" sz="1200" b="0" i="0" u="none" strike="noStrike" kern="1200" baseline="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s’est avérée supérieure au traitement par AOD en matière de saignements non liés à l’intervention à 3 ans.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Ces résultats sont en contradiction avec</a:t>
            </a:r>
            <a:r>
              <a:rPr lang="fr-CA" baseline="0" dirty="0" smtClean="0"/>
              <a:t> </a:t>
            </a:r>
            <a:r>
              <a:rPr lang="fr-CA" dirty="0" smtClean="0"/>
              <a:t>l’ECR </a:t>
            </a:r>
            <a:r>
              <a:rPr lang="fr-CA" dirty="0" err="1" smtClean="0"/>
              <a:t>Closure</a:t>
            </a:r>
            <a:r>
              <a:rPr lang="fr-CA" dirty="0" smtClean="0"/>
              <a:t>-AF dont nous avions parlé dans la</a:t>
            </a:r>
            <a:r>
              <a:rPr lang="fr-CA" baseline="0" dirty="0" smtClean="0"/>
              <a:t> partie </a:t>
            </a:r>
            <a:r>
              <a:rPr lang="fr-CA" dirty="0" smtClean="0"/>
              <a:t>Autres articles lors</a:t>
            </a:r>
            <a:r>
              <a:rPr lang="fr-CA" baseline="0" dirty="0" smtClean="0"/>
              <a:t> d</a:t>
            </a:r>
            <a:r>
              <a:rPr lang="fr-CA" dirty="0" smtClean="0"/>
              <a:t>u dernier </a:t>
            </a:r>
            <a:r>
              <a:rPr lang="fr-CA" dirty="0" err="1" smtClean="0"/>
              <a:t>balado</a:t>
            </a:r>
            <a:r>
              <a:rPr lang="fr-CA" dirty="0" smtClean="0"/>
              <a:t>, </a:t>
            </a:r>
            <a:r>
              <a:rPr lang="fr-CA" dirty="0" err="1" smtClean="0"/>
              <a:t>Closure</a:t>
            </a:r>
            <a:r>
              <a:rPr lang="fr-CA" dirty="0" smtClean="0"/>
              <a:t>-AF qui n’avait pas démontré la non-infériorité de la fermeture de l’AAG p/r au </a:t>
            </a:r>
            <a:r>
              <a:rPr lang="fr-CA" dirty="0" err="1" smtClean="0"/>
              <a:t>Tx</a:t>
            </a:r>
            <a:r>
              <a:rPr lang="fr-CA" dirty="0" smtClean="0"/>
              <a:t> standard...</a:t>
            </a:r>
            <a:r>
              <a:rPr lang="fr-CA" baseline="0" dirty="0" smtClean="0"/>
              <a:t> Cependant,</a:t>
            </a:r>
            <a:r>
              <a:rPr lang="fr-CA" dirty="0" smtClean="0"/>
              <a:t> CHAMPION-AF était un plus gros ECR (n = 3000 vs 912), utilisant </a:t>
            </a:r>
            <a:r>
              <a:rPr lang="fr-CA" baseline="0" dirty="0" smtClean="0"/>
              <a:t>un seul dispositifs (</a:t>
            </a:r>
            <a:r>
              <a:rPr lang="fr-CA" baseline="0" dirty="0" err="1" smtClean="0"/>
              <a:t>Watchman</a:t>
            </a:r>
            <a:r>
              <a:rPr lang="fr-CA" baseline="0" dirty="0" smtClean="0"/>
              <a:t> </a:t>
            </a:r>
            <a:r>
              <a:rPr lang="fr-CA" baseline="0" dirty="0" err="1" smtClean="0"/>
              <a:t>Flx</a:t>
            </a:r>
            <a:r>
              <a:rPr lang="fr-CA" baseline="0" dirty="0" smtClean="0"/>
              <a:t>), chez des pts moins à risque que dans </a:t>
            </a:r>
            <a:r>
              <a:rPr lang="fr-CA" baseline="0" dirty="0" err="1" smtClean="0"/>
              <a:t>Closure</a:t>
            </a:r>
            <a:r>
              <a:rPr lang="fr-CA" baseline="0" dirty="0" smtClean="0"/>
              <a:t>-AF, donc probablement plus le reflet de la réalité...</a:t>
            </a:r>
            <a:endParaRPr lang="fr-CA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SNAP volet Céfazoline, NEJM 18 juin : </a:t>
            </a:r>
            <a:endParaRPr lang="fr-CA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SNAP ECR factoriel</a:t>
            </a:r>
            <a:r>
              <a:rPr lang="fr-CA" baseline="0" dirty="0" smtClean="0"/>
              <a:t> faite chez les sujets avec bactériémie à </a:t>
            </a:r>
            <a:r>
              <a:rPr lang="fr-CA" i="1" baseline="0" dirty="0" smtClean="0"/>
              <a:t>S. aureus</a:t>
            </a:r>
            <a:r>
              <a:rPr lang="fr-CA" baseline="0" dirty="0" smtClean="0"/>
              <a:t>, qui étudie multiples approches à la fois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baseline="0" dirty="0" smtClean="0"/>
              <a:t>Et le volet céfazoline démontre que </a:t>
            </a:r>
            <a:r>
              <a:rPr lang="fr-CA" sz="1200" b="0" i="0" u="none" strike="noStrike" kern="1200" baseline="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c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hez les patients présentant une bactériémie à </a:t>
            </a:r>
            <a:r>
              <a:rPr lang="fr-CA" sz="1200" b="0" i="1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S. aureus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 sensible à la méthicilline, la céfazoline s’est avérée non inférieure à la 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flucloxacilline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ou à la cloxacilline en termes de mortalité à 90 jours et a été associée à une incidence plus faible d’insuffisance rénale aiguë.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Changement</a:t>
            </a:r>
            <a:r>
              <a:rPr lang="fr-CA" sz="1200" b="0" i="0" u="none" strike="noStrike" kern="1200" baseline="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de pratique en vue ?</a:t>
            </a: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En juillet 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SNAP volet </a:t>
            </a:r>
            <a:r>
              <a:rPr lang="fr-CA" dirty="0" err="1" smtClean="0"/>
              <a:t>Benzyl</a:t>
            </a:r>
            <a:r>
              <a:rPr lang="fr-CA" dirty="0" smtClean="0"/>
              <a:t>-Pénicilline</a:t>
            </a:r>
            <a:r>
              <a:rPr lang="fr-CA" dirty="0"/>
              <a:t>, Lancet 11 juillet : </a:t>
            </a:r>
            <a:endParaRPr lang="fr-CA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 smtClean="0"/>
              <a:t>Ce</a:t>
            </a:r>
            <a:r>
              <a:rPr lang="fr-CA" baseline="0" dirty="0" smtClean="0"/>
              <a:t> volet n</a:t>
            </a:r>
            <a:r>
              <a:rPr lang="fr-CA" dirty="0" smtClean="0"/>
              <a:t>’a pas démontré la non-infériorité de la </a:t>
            </a:r>
            <a:r>
              <a:rPr lang="fr-CA" dirty="0" err="1" smtClean="0"/>
              <a:t>Benzyl</a:t>
            </a:r>
            <a:r>
              <a:rPr lang="fr-CA" dirty="0" smtClean="0"/>
              <a:t>-Pénicilline comparativement à la 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flucloxacilline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ou à la cloxacilline,</a:t>
            </a:r>
            <a:r>
              <a:rPr lang="fr-CA" sz="1200" b="0" i="0" u="none" strike="noStrike" kern="1200" baseline="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mais un manque de puissance moins de 300 pts est probable (vs environ 1300 pour céfazoline...).</a:t>
            </a:r>
            <a:r>
              <a:rPr lang="fr-CA" dirty="0" smtClean="0"/>
              <a:t> </a:t>
            </a: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59D5602-BBB4-2441-E440-3A30C1E453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23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178250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81F7032-DEBC-C9BF-2F50-0348507F8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>
            <a:extLst>
              <a:ext uri="{FF2B5EF4-FFF2-40B4-BE49-F238E27FC236}">
                <a16:creationId xmlns:a16="http://schemas.microsoft.com/office/drawing/2014/main" xmlns="" id="{461C3EDD-3260-CEBE-9CF3-91BF7B7BB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xmlns="" id="{B7B75071-1207-8917-BC82-1AB64AD84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Luc</a:t>
            </a:r>
          </a:p>
          <a:p>
            <a:endParaRPr lang="fr-FR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TETON-1 et 2, NEJM 9 juillet : </a:t>
            </a:r>
            <a:endParaRPr lang="fr-CA" dirty="0" smtClean="0"/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Chez les patients atteints de FPI, le traitement par 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tré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-pros-</a:t>
            </a:r>
            <a:r>
              <a:rPr lang="fr-CA" sz="1200" b="0" i="0" u="none" strike="noStrike" kern="1200" dirty="0" err="1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tinil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inhalé a entraîné une diminution moins marquée de la CVF</a:t>
            </a:r>
            <a:r>
              <a:rPr lang="fr-CA" sz="1200" b="0" i="0" u="none" strike="noStrike" kern="1200" baseline="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 </a:t>
            </a:r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et un nombre moindre d’épisodes d’aggravation clinique par rapport au placebo sur une période de 52 semaines.</a:t>
            </a:r>
          </a:p>
          <a:p>
            <a:r>
              <a:rPr lang="fr-CA" sz="1200" b="0" i="0" u="none" strike="noStrike" kern="1200" dirty="0" smtClean="0">
                <a:solidFill>
                  <a:schemeClr val="tx1"/>
                </a:solidFill>
                <a:effectLst/>
                <a:latin typeface="Times" pitchFamily="-65" charset="0"/>
                <a:ea typeface="ＭＳ Ｐゴシック" pitchFamily="-65" charset="-128"/>
                <a:cs typeface="+mn-cs"/>
              </a:rPr>
              <a:t>À suivre si cela deviendra disponible.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75B7750-6C56-4452-D352-CA98CCDDB6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958934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Luc</a:t>
            </a:r>
          </a:p>
          <a:p>
            <a:endParaRPr lang="fr-FR" b="1" dirty="0"/>
          </a:p>
          <a:p>
            <a:r>
              <a:rPr lang="fr-FR" b="0" dirty="0" err="1"/>
              <a:t>GdP</a:t>
            </a:r>
            <a:r>
              <a:rPr lang="fr-FR" b="0" dirty="0"/>
              <a:t> mai-juin-juillet : </a:t>
            </a:r>
          </a:p>
          <a:p>
            <a:endParaRPr lang="fr-FR" b="0" dirty="0"/>
          </a:p>
          <a:p>
            <a:r>
              <a:rPr lang="fr-FR" b="0" dirty="0" err="1" smtClean="0"/>
              <a:t>MàaJ</a:t>
            </a:r>
            <a:r>
              <a:rPr lang="fr-FR" b="0" dirty="0" smtClean="0"/>
              <a:t> du </a:t>
            </a:r>
            <a:r>
              <a:rPr lang="fr-FR" b="0" dirty="0" err="1" smtClean="0"/>
              <a:t>GdP</a:t>
            </a:r>
            <a:r>
              <a:rPr lang="fr-FR" b="0" dirty="0" smtClean="0"/>
              <a:t> sur le </a:t>
            </a:r>
            <a:r>
              <a:rPr lang="fr-FR" b="0" dirty="0" err="1" smtClean="0"/>
              <a:t>Tx</a:t>
            </a:r>
            <a:r>
              <a:rPr lang="fr-FR" b="0" dirty="0" smtClean="0"/>
              <a:t> de la PAR </a:t>
            </a:r>
            <a:r>
              <a:rPr lang="fr-FR" b="0" dirty="0"/>
              <a:t>par </a:t>
            </a:r>
            <a:r>
              <a:rPr lang="fr-FR" b="0" dirty="0" smtClean="0"/>
              <a:t>le groupe européen EULAR, </a:t>
            </a:r>
            <a:r>
              <a:rPr lang="fr-FR" b="0" dirty="0"/>
              <a:t>publié en juin dans </a:t>
            </a:r>
            <a:r>
              <a:rPr lang="fr-FR" b="0" dirty="0" err="1" smtClean="0"/>
              <a:t>Annals</a:t>
            </a:r>
            <a:r>
              <a:rPr lang="fr-FR" b="0" dirty="0" smtClean="0"/>
              <a:t> of the </a:t>
            </a:r>
            <a:r>
              <a:rPr lang="fr-FR" b="0" dirty="0" err="1" smtClean="0"/>
              <a:t>Rheumatic</a:t>
            </a:r>
            <a:r>
              <a:rPr lang="fr-FR" b="0" dirty="0" smtClean="0"/>
              <a:t> </a:t>
            </a:r>
            <a:r>
              <a:rPr lang="fr-FR" b="0" dirty="0" err="1" smtClean="0"/>
              <a:t>Diseases</a:t>
            </a:r>
            <a:endParaRPr lang="fr-FR" b="0" dirty="0"/>
          </a:p>
          <a:p>
            <a:endParaRPr lang="fr-FR" b="0" dirty="0"/>
          </a:p>
          <a:p>
            <a:r>
              <a:rPr lang="fr-FR" b="0" dirty="0" smtClean="0"/>
              <a:t>1</a:t>
            </a:r>
            <a:r>
              <a:rPr lang="fr-FR" b="0" baseline="30000" dirty="0" smtClean="0"/>
              <a:t>e</a:t>
            </a:r>
            <a:r>
              <a:rPr lang="fr-FR" b="0" dirty="0" smtClean="0"/>
              <a:t> </a:t>
            </a:r>
            <a:r>
              <a:rPr lang="fr-FR" b="0" dirty="0" err="1" smtClean="0"/>
              <a:t>GdP</a:t>
            </a:r>
            <a:r>
              <a:rPr lang="fr-FR" b="0" dirty="0" smtClean="0"/>
              <a:t> </a:t>
            </a:r>
            <a:r>
              <a:rPr lang="fr-FR" b="0" dirty="0"/>
              <a:t>de l’ACC-AHA sur le </a:t>
            </a:r>
            <a:r>
              <a:rPr lang="fr-FR" b="0" dirty="0" err="1"/>
              <a:t>synd</a:t>
            </a:r>
            <a:r>
              <a:rPr lang="fr-FR" b="0" dirty="0"/>
              <a:t> cardio-</a:t>
            </a:r>
            <a:r>
              <a:rPr lang="fr-FR" b="0" dirty="0" err="1"/>
              <a:t>néphro</a:t>
            </a:r>
            <a:r>
              <a:rPr lang="fr-FR" b="0" dirty="0"/>
              <a:t>-</a:t>
            </a:r>
            <a:r>
              <a:rPr lang="fr-FR" b="0" dirty="0" err="1"/>
              <a:t>métab</a:t>
            </a:r>
            <a:r>
              <a:rPr lang="fr-FR" b="0" dirty="0"/>
              <a:t> publié dans le Circulation du 28 juillet</a:t>
            </a:r>
          </a:p>
          <a:p>
            <a:endParaRPr lang="fr-FR" b="0" dirty="0"/>
          </a:p>
          <a:p>
            <a:r>
              <a:rPr lang="fr-FR" b="0" dirty="0" err="1"/>
              <a:t>GdP</a:t>
            </a:r>
            <a:r>
              <a:rPr lang="fr-FR" b="0" dirty="0"/>
              <a:t> de l’ACG sur la diverticulite, publié en juillet dans Am J </a:t>
            </a:r>
            <a:r>
              <a:rPr lang="fr-FR" b="0" dirty="0" err="1"/>
              <a:t>Gastroenterol</a:t>
            </a:r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13AAB-1331-4A70-8C7B-0177678F01D6}" type="slidenum">
              <a:rPr lang="fr-CA" smtClean="0"/>
              <a:pPr/>
              <a:t>25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5699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" descr="FMSS_pale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53006D3-F7F1-4136-84FE-8D0499EAC288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84AC7C-2E23-468E-8315-4594C9EF3E66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78F051-096F-4465-8F19-EC52828B872C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0C21439-B8ED-4FD8-8079-44AA00B73C21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A0C46E-DB13-4677-961D-BFA7B7FB739F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EF3E2BA-7747-4092-955B-455CAACA8619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55EDCD-E568-4A4A-9153-62C841FE6A71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938FDF-026C-48C6-8483-59C2F1C2256D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A8EA39-00BA-4782-A2FB-4F0449A74250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686800" y="195264"/>
            <a:ext cx="2590800" cy="5519737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195264"/>
            <a:ext cx="7569200" cy="55197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FD6EC7-B721-48E6-984A-BF1EF27199DF}" type="slidenum">
              <a:rPr lang="fr-CA"/>
              <a:pPr/>
              <a:t>‹#›</a:t>
            </a:fld>
            <a:endParaRPr lang="fr-CA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8" descr="FMSS_pale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95263"/>
            <a:ext cx="1158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et modifiez le titre</a:t>
            </a:r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1158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02400" y="6477000"/>
            <a:ext cx="711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404040"/>
                </a:solidFill>
              </a:defRPr>
            </a:lvl1pPr>
          </a:lstStyle>
          <a:p>
            <a:fld id="{F30CD743-114F-4A82-B737-6459A4AA789D}" type="slidenum">
              <a:rPr lang="fr-CA"/>
              <a:pPr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8000"/>
          </a:solidFill>
          <a:latin typeface="+mj-lt"/>
          <a:ea typeface="ＭＳ Ｐゴシック" pitchFamily="-65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8000"/>
          </a:solidFill>
          <a:latin typeface="Times" pitchFamily="-65" charset="0"/>
          <a:ea typeface="ＭＳ Ｐゴシック" pitchFamily="-65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8000"/>
          </a:solidFill>
          <a:latin typeface="Times" pitchFamily="-65" charset="0"/>
          <a:ea typeface="ＭＳ Ｐゴシック" pitchFamily="-65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8000"/>
          </a:solidFill>
          <a:latin typeface="Times" pitchFamily="-65" charset="0"/>
          <a:ea typeface="ＭＳ Ｐゴシック" pitchFamily="-65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8000"/>
          </a:solidFill>
          <a:latin typeface="Times" pitchFamily="-65" charset="0"/>
          <a:ea typeface="ＭＳ Ｐゴシック" pitchFamily="-65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404040"/>
          </a:solidFill>
          <a:latin typeface="+mn-lt"/>
          <a:ea typeface="ＭＳ Ｐゴシック" pitchFamily="-65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404040"/>
          </a:solidFill>
          <a:latin typeface="+mn-lt"/>
          <a:ea typeface="ＭＳ Ｐゴシック" pitchFamily="-65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404040"/>
          </a:solidFill>
          <a:latin typeface="+mn-lt"/>
          <a:ea typeface="ＭＳ Ｐゴシック" pitchFamily="-6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404040"/>
          </a:solidFill>
          <a:latin typeface="+mn-lt"/>
          <a:ea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404040"/>
          </a:solidFill>
          <a:latin typeface="+mn-lt"/>
          <a:ea typeface="ＭＳ Ｐゴシック" pitchFamily="-65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65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65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65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65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9376" y="908720"/>
            <a:ext cx="11407824" cy="1143000"/>
          </a:xfrm>
        </p:spPr>
        <p:txBody>
          <a:bodyPr/>
          <a:lstStyle/>
          <a:p>
            <a:r>
              <a:rPr lang="en-US" sz="3200" b="0" dirty="0" err="1">
                <a:solidFill>
                  <a:srgbClr val="000000"/>
                </a:solidFill>
              </a:rPr>
              <a:t>Daraxonrasib</a:t>
            </a:r>
            <a:r>
              <a:rPr lang="en-US" sz="3200" b="0" dirty="0">
                <a:solidFill>
                  <a:srgbClr val="000000"/>
                </a:solidFill>
              </a:rPr>
              <a:t> or Chemotherapy in Previously Treated</a:t>
            </a:r>
            <a:br>
              <a:rPr lang="en-US" sz="3200" b="0" dirty="0">
                <a:solidFill>
                  <a:srgbClr val="000000"/>
                </a:solidFill>
              </a:rPr>
            </a:br>
            <a:r>
              <a:rPr lang="fr-CA" sz="3200" b="0" dirty="0" err="1">
                <a:solidFill>
                  <a:srgbClr val="000000"/>
                </a:solidFill>
              </a:rPr>
              <a:t>Metastatic</a:t>
            </a:r>
            <a:r>
              <a:rPr lang="fr-CA" sz="3200" b="0" dirty="0">
                <a:solidFill>
                  <a:srgbClr val="000000"/>
                </a:solidFill>
              </a:rPr>
              <a:t> </a:t>
            </a:r>
            <a:r>
              <a:rPr lang="fr-CA" sz="3200" b="0" dirty="0" err="1">
                <a:solidFill>
                  <a:srgbClr val="000000"/>
                </a:solidFill>
              </a:rPr>
              <a:t>Pancreatic</a:t>
            </a:r>
            <a:r>
              <a:rPr lang="fr-CA" sz="3200" b="0" dirty="0">
                <a:solidFill>
                  <a:srgbClr val="000000"/>
                </a:solidFill>
              </a:rPr>
              <a:t> Cancer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fr-CA" dirty="0"/>
          </a:p>
          <a:p>
            <a:pPr>
              <a:buNone/>
            </a:pPr>
            <a:endParaRPr lang="fr-CA" dirty="0"/>
          </a:p>
          <a:p>
            <a:pPr algn="ctr">
              <a:buNone/>
            </a:pPr>
            <a:endParaRPr lang="fr-CA" dirty="0"/>
          </a:p>
          <a:p>
            <a:pPr algn="ctr">
              <a:buNone/>
            </a:pPr>
            <a:r>
              <a:rPr lang="fr-CA" sz="28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O'Reilly EM, </a:t>
            </a:r>
            <a:r>
              <a:rPr lang="fr-CA" sz="2800" kern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Wainberg</a:t>
            </a:r>
            <a:r>
              <a:rPr lang="fr-CA" sz="28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ZA, </a:t>
            </a:r>
            <a:r>
              <a:rPr lang="fr-CA" sz="2800" kern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Hendifar</a:t>
            </a:r>
            <a:r>
              <a:rPr lang="fr-CA" sz="2800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</a:t>
            </a:r>
            <a:r>
              <a:rPr lang="fr-C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coll.</a:t>
            </a:r>
          </a:p>
          <a:p>
            <a:pPr algn="ctr">
              <a:buNone/>
            </a:pPr>
            <a:endParaRPr lang="fr-CA" dirty="0">
              <a:solidFill>
                <a:srgbClr val="000000"/>
              </a:solidFill>
            </a:endParaRPr>
          </a:p>
          <a:p>
            <a:pPr algn="ctr">
              <a:buNone/>
            </a:pPr>
            <a:endParaRPr lang="fr-CA" dirty="0">
              <a:solidFill>
                <a:srgbClr val="000000"/>
              </a:solidFill>
            </a:endParaRPr>
          </a:p>
          <a:p>
            <a:pPr algn="ctr">
              <a:buNone/>
            </a:pPr>
            <a:r>
              <a:rPr lang="fr-CA" kern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Engl J Med. 2026;395:325-337</a:t>
            </a:r>
            <a:r>
              <a:rPr lang="fr-C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9728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La question </a:t>
            </a:r>
            <a:r>
              <a:rPr lang="fr-CA" b="0">
                <a:solidFill>
                  <a:srgbClr val="000000"/>
                </a:solidFill>
              </a:rPr>
              <a:t>de recherche</a:t>
            </a:r>
            <a:endParaRPr lang="fr-CA" b="0" dirty="0">
              <a:solidFill>
                <a:srgbClr val="0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dirty="0">
                <a:solidFill>
                  <a:srgbClr val="000000"/>
                </a:solidFill>
              </a:rPr>
              <a:t>Chez des patients avec adénocarcinome canalaire pancréatique métastatique déjà traité, est-ce que le </a:t>
            </a:r>
            <a:r>
              <a:rPr lang="fr-CA" dirty="0" err="1">
                <a:solidFill>
                  <a:srgbClr val="000000"/>
                </a:solidFill>
              </a:rPr>
              <a:t>daraxonrasib</a:t>
            </a:r>
            <a:r>
              <a:rPr lang="fr-CA" dirty="0">
                <a:solidFill>
                  <a:srgbClr val="000000"/>
                </a:solidFill>
              </a:rPr>
              <a:t>, un inhibiteur oral </a:t>
            </a:r>
            <a:r>
              <a:rPr lang="fr-CA" dirty="0" err="1">
                <a:solidFill>
                  <a:srgbClr val="000000"/>
                </a:solidFill>
              </a:rPr>
              <a:t>multisélectif</a:t>
            </a:r>
            <a:r>
              <a:rPr lang="fr-CA" dirty="0">
                <a:solidFill>
                  <a:srgbClr val="000000"/>
                </a:solidFill>
              </a:rPr>
              <a:t> de la forme active des protéines RAS, améliore la survie globale et la survie sans progression par rapport à une chimiothérapie standard, tout en étant sécuritaire ? </a:t>
            </a:r>
          </a:p>
          <a:p>
            <a:pPr marL="0" indent="0">
              <a:buNone/>
            </a:pPr>
            <a:endParaRPr lang="fr-CA" dirty="0">
              <a:solidFill>
                <a:srgbClr val="000000"/>
              </a:solidFill>
            </a:endParaRPr>
          </a:p>
          <a:p>
            <a:pPr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86026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Mise en contexte</a:t>
            </a:r>
          </a:p>
        </p:txBody>
      </p:sp>
    </p:spTree>
    <p:extLst>
      <p:ext uri="{BB962C8B-B14F-4D97-AF65-F5344CB8AC3E}">
        <p14:creationId xmlns:p14="http://schemas.microsoft.com/office/powerpoint/2010/main" val="3353908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0"/>
            <a:ext cx="88830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1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Méthode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CA" sz="3000" dirty="0">
                <a:solidFill>
                  <a:srgbClr val="000000"/>
                </a:solidFill>
              </a:rPr>
              <a:t>Devis : essai clinique randomisé international, ouvert, de phase 3.</a:t>
            </a:r>
          </a:p>
          <a:p>
            <a:pPr>
              <a:buNone/>
            </a:pPr>
            <a:endParaRPr lang="fr-CA" sz="3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r-CA" sz="3000" b="1" dirty="0">
                <a:solidFill>
                  <a:srgbClr val="000000"/>
                </a:solidFill>
              </a:rPr>
              <a:t>P</a:t>
            </a:r>
            <a:r>
              <a:rPr lang="fr-CA" sz="3000" dirty="0">
                <a:solidFill>
                  <a:srgbClr val="000000"/>
                </a:solidFill>
              </a:rPr>
              <a:t>opulation : 500 personnes de 18 ans et plus avec </a:t>
            </a:r>
            <a:r>
              <a:rPr lang="fr-FR" sz="3000" kern="1200" dirty="0">
                <a:solidFill>
                  <a:srgbClr val="000000"/>
                </a:solidFill>
              </a:rPr>
              <a:t>adénocarcinome canalaire pancréatique métastatique, ayant progressé après un traitement de chimiothérapie, présentant un statut mutationnel RAS documenté et avec un statut de performance ECOG de 0-1, sans critère d’exclusion (métastase SNC, traitement antérieur contre RAS, chirurgie &lt; 4 semaines précédentes, etc.).</a:t>
            </a:r>
          </a:p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276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Méthode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CA" b="1" dirty="0">
                <a:solidFill>
                  <a:srgbClr val="000000"/>
                </a:solidFill>
              </a:rPr>
              <a:t>I</a:t>
            </a:r>
            <a:r>
              <a:rPr lang="fr-CA" dirty="0">
                <a:solidFill>
                  <a:srgbClr val="000000"/>
                </a:solidFill>
              </a:rPr>
              <a:t>ntervention : d</a:t>
            </a:r>
            <a:r>
              <a:rPr lang="fr-FR" kern="1200" dirty="0" err="1">
                <a:solidFill>
                  <a:srgbClr val="000000"/>
                </a:solidFill>
              </a:rPr>
              <a:t>araxonrasib</a:t>
            </a:r>
            <a:r>
              <a:rPr lang="fr-FR" kern="1200" dirty="0">
                <a:solidFill>
                  <a:srgbClr val="000000"/>
                </a:solidFill>
              </a:rPr>
              <a:t> 300 mg une fois par jour.</a:t>
            </a:r>
            <a:endParaRPr lang="fr-CA" dirty="0">
              <a:solidFill>
                <a:srgbClr val="000000"/>
              </a:solidFill>
            </a:endParaRPr>
          </a:p>
          <a:p>
            <a:pPr>
              <a:buNone/>
            </a:pPr>
            <a:endParaRPr lang="fr-CA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fr-CA" b="1" dirty="0">
                <a:solidFill>
                  <a:srgbClr val="000000"/>
                </a:solidFill>
              </a:rPr>
              <a:t>C</a:t>
            </a:r>
            <a:r>
              <a:rPr lang="fr-CA" dirty="0">
                <a:solidFill>
                  <a:srgbClr val="000000"/>
                </a:solidFill>
              </a:rPr>
              <a:t>omparateur : chimiothérapie au choix de l'investigateur.</a:t>
            </a:r>
          </a:p>
          <a:p>
            <a:pPr>
              <a:buNone/>
            </a:pPr>
            <a:endParaRPr lang="fr-CA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fr-CA" b="1" dirty="0">
                <a:solidFill>
                  <a:srgbClr val="000000"/>
                </a:solidFill>
              </a:rPr>
              <a:t>O</a:t>
            </a:r>
            <a:r>
              <a:rPr lang="fr-CA" dirty="0">
                <a:solidFill>
                  <a:srgbClr val="000000"/>
                </a:solidFill>
              </a:rPr>
              <a:t>bjectifs : 2 critères de jugement principaux : survie globale et survie sans progression dans la sous-population présentant des mutations RAS G12.</a:t>
            </a:r>
          </a:p>
        </p:txBody>
      </p:sp>
    </p:spTree>
    <p:extLst>
      <p:ext uri="{BB962C8B-B14F-4D97-AF65-F5344CB8AC3E}">
        <p14:creationId xmlns:p14="http://schemas.microsoft.com/office/powerpoint/2010/main" val="90855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>
                <a:solidFill>
                  <a:srgbClr val="000000"/>
                </a:solidFill>
              </a:rPr>
              <a:t>Analyses statistiques</a:t>
            </a:r>
            <a:endParaRPr lang="fr-CA" b="0" dirty="0">
              <a:solidFill>
                <a:srgbClr val="000000"/>
              </a:solidFill>
            </a:endParaRPr>
          </a:p>
        </p:txBody>
      </p:sp>
      <p:pic>
        <p:nvPicPr>
          <p:cNvPr id="4" name="Picture 4" descr="Graphique financier numérique">
            <a:extLst>
              <a:ext uri="{FF2B5EF4-FFF2-40B4-BE49-F238E27FC236}">
                <a16:creationId xmlns:a16="http://schemas.microsoft.com/office/drawing/2014/main" xmlns="" id="{C9D60C54-9A08-12CB-DD63-33BDF1BDA1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020" b="1635"/>
          <a:stretch/>
        </p:blipFill>
        <p:spPr>
          <a:xfrm>
            <a:off x="304800" y="1600200"/>
            <a:ext cx="11582400" cy="464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861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Contexte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CA" dirty="0">
                <a:solidFill>
                  <a:srgbClr val="000000"/>
                </a:solidFill>
              </a:rPr>
              <a:t>Suivi (médian) : 8,5 mois</a:t>
            </a:r>
          </a:p>
          <a:p>
            <a:pPr>
              <a:buNone/>
            </a:pPr>
            <a:endParaRPr lang="fr-CA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fr-CA" dirty="0">
                <a:solidFill>
                  <a:srgbClr val="000000"/>
                </a:solidFill>
              </a:rPr>
              <a:t>Suivi des participants = 100 % pour l’analyse d’efficacité.</a:t>
            </a:r>
          </a:p>
          <a:p>
            <a:pPr>
              <a:buNone/>
            </a:pPr>
            <a:endParaRPr lang="fr-CA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fr-CA" dirty="0">
                <a:solidFill>
                  <a:srgbClr val="000000"/>
                </a:solidFill>
              </a:rPr>
              <a:t>Sites : 59 sites dans 6 pays (É-U, France, Allemagne, Espagne, Italie, Japon).</a:t>
            </a:r>
          </a:p>
          <a:p>
            <a:pPr>
              <a:buNone/>
            </a:pPr>
            <a:endParaRPr lang="fr-CA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fr-CA" dirty="0">
                <a:solidFill>
                  <a:srgbClr val="000000"/>
                </a:solidFill>
              </a:rPr>
              <a:t>Financement : commandité par Revolution </a:t>
            </a:r>
            <a:r>
              <a:rPr lang="fr-CA" dirty="0" err="1">
                <a:solidFill>
                  <a:srgbClr val="000000"/>
                </a:solidFill>
              </a:rPr>
              <a:t>Medicines</a:t>
            </a:r>
            <a:r>
              <a:rPr lang="fr-CA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949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CA" b="0" dirty="0">
                <a:solidFill>
                  <a:srgbClr val="000000"/>
                </a:solidFill>
              </a:rPr>
              <a:t>Flot des </a:t>
            </a:r>
            <a:br>
              <a:rPr lang="fr-CA" b="0" dirty="0">
                <a:solidFill>
                  <a:srgbClr val="000000"/>
                </a:solidFill>
              </a:rPr>
            </a:br>
            <a:r>
              <a:rPr lang="fr-CA" b="0" dirty="0">
                <a:solidFill>
                  <a:srgbClr val="000000"/>
                </a:solidFill>
              </a:rPr>
              <a:t>participants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60" y="195263"/>
            <a:ext cx="78105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11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304800" y="195263"/>
            <a:ext cx="4279032" cy="1143000"/>
          </a:xfrm>
        </p:spPr>
        <p:txBody>
          <a:bodyPr/>
          <a:lstStyle/>
          <a:p>
            <a:pPr algn="l"/>
            <a:r>
              <a:rPr lang="fr-CA" b="0" dirty="0">
                <a:solidFill>
                  <a:srgbClr val="000000"/>
                </a:solidFill>
              </a:rPr>
              <a:t>Caractéristiques </a:t>
            </a:r>
            <a:r>
              <a:rPr lang="fr-CA" b="0">
                <a:solidFill>
                  <a:srgbClr val="000000"/>
                </a:solidFill>
              </a:rPr>
              <a:t>des participants</a:t>
            </a:r>
            <a:endParaRPr lang="fr-CA" b="0" dirty="0">
              <a:solidFill>
                <a:srgbClr val="00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894" y="0"/>
            <a:ext cx="4939018" cy="616530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894" y="6192855"/>
            <a:ext cx="4939018" cy="61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53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Résultats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69" y="1556792"/>
            <a:ext cx="6569104" cy="252028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69" y="4365104"/>
            <a:ext cx="6544141" cy="250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44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16632"/>
            <a:ext cx="8464854" cy="324036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51" y="3501008"/>
            <a:ext cx="8706443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88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0"/>
            <a:ext cx="78116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47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12192000" cy="617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57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8E7DFAE5-5B6A-BA2C-E094-935FB2BC1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4BFFC70C-65DC-5A9E-9A7A-EEA5E2455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Analyse de sous-groupes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51" y="1322805"/>
            <a:ext cx="9938697" cy="539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48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8E7DFAE5-5B6A-BA2C-E094-935FB2BC1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4BFFC70C-65DC-5A9E-9A7A-EEA5E2455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Analyse de sous-groupes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32" y="1338263"/>
            <a:ext cx="10000735" cy="535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655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8E7DFAE5-5B6A-BA2C-E094-935FB2BC1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4BFFC70C-65DC-5A9E-9A7A-EEA5E2455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Effets indésirables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56" y="1341628"/>
            <a:ext cx="4760488" cy="551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92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Conclusion des auteurs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</a:rPr>
              <a:t>Chez les patients atteints d’un adénocarcinome pancréatique métastatique déjà traité, le traitement par </a:t>
            </a:r>
            <a:r>
              <a:rPr lang="fr-FR" dirty="0" err="1">
                <a:solidFill>
                  <a:srgbClr val="000000"/>
                </a:solidFill>
              </a:rPr>
              <a:t>daraxonrasib</a:t>
            </a:r>
            <a:r>
              <a:rPr lang="fr-FR" dirty="0">
                <a:solidFill>
                  <a:srgbClr val="000000"/>
                </a:solidFill>
              </a:rPr>
              <a:t> a entraîné une survie globale et une survie sans progression significativement plus longues que la chimiothérapie, </a:t>
            </a:r>
            <a:r>
              <a:rPr lang="fr-CA" dirty="0">
                <a:solidFill>
                  <a:srgbClr val="000000"/>
                </a:solidFill>
              </a:rPr>
              <a:t>tout en étant bien toléré et sécuritaire</a:t>
            </a:r>
            <a:r>
              <a:rPr lang="fr-FR" dirty="0">
                <a:solidFill>
                  <a:srgbClr val="000000"/>
                </a:solidFill>
              </a:rPr>
              <a:t>.</a:t>
            </a:r>
          </a:p>
          <a:p>
            <a:pPr>
              <a:buNone/>
            </a:pPr>
            <a:endParaRPr lang="fr-CA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346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Critique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CA" sz="3000" dirty="0">
                <a:solidFill>
                  <a:srgbClr val="000000"/>
                </a:solidFill>
              </a:rPr>
              <a:t>Forces : </a:t>
            </a:r>
          </a:p>
          <a:p>
            <a:pPr>
              <a:buNone/>
            </a:pPr>
            <a:endParaRPr lang="fr-CA" sz="3000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fr-CA" sz="3000" dirty="0">
                <a:solidFill>
                  <a:srgbClr val="000000"/>
                </a:solidFill>
              </a:rPr>
              <a:t>Limitations :</a:t>
            </a:r>
          </a:p>
        </p:txBody>
      </p:sp>
    </p:spTree>
    <p:extLst>
      <p:ext uri="{BB962C8B-B14F-4D97-AF65-F5344CB8AC3E}">
        <p14:creationId xmlns:p14="http://schemas.microsoft.com/office/powerpoint/2010/main" val="1410681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0" dirty="0">
                <a:solidFill>
                  <a:srgbClr val="000000"/>
                </a:solidFill>
              </a:rPr>
              <a:t>Implications cliniques</a:t>
            </a:r>
          </a:p>
        </p:txBody>
      </p:sp>
    </p:spTree>
    <p:extLst>
      <p:ext uri="{BB962C8B-B14F-4D97-AF65-F5344CB8AC3E}">
        <p14:creationId xmlns:p14="http://schemas.microsoft.com/office/powerpoint/2010/main" val="2217843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>
                <a:solidFill>
                  <a:srgbClr val="000000"/>
                </a:solidFill>
              </a:rPr>
              <a:t>Autres articles récents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Rosenfield K, Klok FA, Piazza G, Sharp ASP, Ni </a:t>
            </a:r>
            <a:r>
              <a:rPr lang="en-US" sz="2800" dirty="0" err="1">
                <a:solidFill>
                  <a:srgbClr val="000000"/>
                </a:solidFill>
              </a:rPr>
              <a:t>Ainle</a:t>
            </a:r>
            <a:r>
              <a:rPr lang="en-US" sz="2800" dirty="0">
                <a:solidFill>
                  <a:srgbClr val="000000"/>
                </a:solidFill>
              </a:rPr>
              <a:t> F, Jaff MR, et al. Ultrasound-Facilitated, Catheter-Directed Fibrinolysis for Acute Pulmonary Embolism. N Engl J Med. 2026;394(20):1979-90. </a:t>
            </a:r>
            <a:endParaRPr lang="fr-CA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r-FR" sz="2800" dirty="0" smtClean="0">
                <a:solidFill>
                  <a:srgbClr val="000000"/>
                </a:solidFill>
              </a:rPr>
              <a:t>Hayden </a:t>
            </a:r>
            <a:r>
              <a:rPr lang="fr-FR" sz="2800" dirty="0">
                <a:solidFill>
                  <a:srgbClr val="000000"/>
                </a:solidFill>
              </a:rPr>
              <a:t>FG, Shinkai M, Clark TW, Luetkemeyer AF, Sax PE, </a:t>
            </a:r>
            <a:r>
              <a:rPr lang="fr-FR" sz="2800" dirty="0" err="1">
                <a:solidFill>
                  <a:srgbClr val="000000"/>
                </a:solidFill>
              </a:rPr>
              <a:t>Hanage</a:t>
            </a:r>
            <a:r>
              <a:rPr lang="fr-FR" sz="2800" dirty="0">
                <a:solidFill>
                  <a:srgbClr val="000000"/>
                </a:solidFill>
              </a:rPr>
              <a:t> WP, et al. </a:t>
            </a:r>
            <a:r>
              <a:rPr lang="fr-FR" sz="2800" dirty="0" err="1">
                <a:solidFill>
                  <a:srgbClr val="000000"/>
                </a:solidFill>
              </a:rPr>
              <a:t>Ensitrelvir</a:t>
            </a:r>
            <a:r>
              <a:rPr lang="fr-FR" sz="2800" dirty="0">
                <a:solidFill>
                  <a:srgbClr val="000000"/>
                </a:solidFill>
              </a:rPr>
              <a:t> for Covid-19 </a:t>
            </a:r>
            <a:r>
              <a:rPr lang="fr-FR" sz="2800" dirty="0" err="1">
                <a:solidFill>
                  <a:srgbClr val="000000"/>
                </a:solidFill>
              </a:rPr>
              <a:t>Postexposure</a:t>
            </a:r>
            <a:r>
              <a:rPr lang="fr-FR" sz="2800" dirty="0">
                <a:solidFill>
                  <a:srgbClr val="000000"/>
                </a:solidFill>
              </a:rPr>
              <a:t> </a:t>
            </a:r>
            <a:r>
              <a:rPr lang="fr-FR" sz="2800" dirty="0" err="1">
                <a:solidFill>
                  <a:srgbClr val="000000"/>
                </a:solidFill>
              </a:rPr>
              <a:t>Prophylaxis</a:t>
            </a:r>
            <a:r>
              <a:rPr lang="fr-FR" sz="2800" dirty="0">
                <a:solidFill>
                  <a:srgbClr val="000000"/>
                </a:solidFill>
              </a:rPr>
              <a:t> in </a:t>
            </a:r>
            <a:r>
              <a:rPr lang="fr-FR" sz="2800" dirty="0" err="1">
                <a:solidFill>
                  <a:srgbClr val="000000"/>
                </a:solidFill>
              </a:rPr>
              <a:t>Household</a:t>
            </a:r>
            <a:r>
              <a:rPr lang="fr-FR" sz="2800" dirty="0">
                <a:solidFill>
                  <a:srgbClr val="000000"/>
                </a:solidFill>
              </a:rPr>
              <a:t> Contacts. N Engl J Med. 2026;394(19):1905-15</a:t>
            </a:r>
            <a:r>
              <a:rPr lang="fr-FR" sz="2800" dirty="0" smtClean="0">
                <a:solidFill>
                  <a:srgbClr val="000000"/>
                </a:solidFill>
              </a:rPr>
              <a:t>.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Cummings </a:t>
            </a:r>
            <a:r>
              <a:rPr lang="en-US" sz="2800" dirty="0">
                <a:solidFill>
                  <a:srgbClr val="000000"/>
                </a:solidFill>
              </a:rPr>
              <a:t>JL, </a:t>
            </a:r>
            <a:r>
              <a:rPr lang="en-US" sz="2800" dirty="0" err="1">
                <a:solidFill>
                  <a:srgbClr val="000000"/>
                </a:solidFill>
              </a:rPr>
              <a:t>Atri</a:t>
            </a:r>
            <a:r>
              <a:rPr lang="en-US" sz="2800" dirty="0">
                <a:solidFill>
                  <a:srgbClr val="000000"/>
                </a:solidFill>
              </a:rPr>
              <a:t> A, Sano M, Zetterberg H, </a:t>
            </a:r>
            <a:r>
              <a:rPr lang="en-US" sz="2800" dirty="0" err="1">
                <a:solidFill>
                  <a:srgbClr val="000000"/>
                </a:solidFill>
              </a:rPr>
              <a:t>Scheltens</a:t>
            </a:r>
            <a:r>
              <a:rPr lang="en-US" sz="2800" dirty="0">
                <a:solidFill>
                  <a:srgbClr val="000000"/>
                </a:solidFill>
              </a:rPr>
              <a:t> P, Knop FK, et al. Efficacy and safety of oral semaglutide 14 mg (flexible dose) in early-stage symptomatic Alzheimer's disease (evoke and evoke+): two phase 3, </a:t>
            </a:r>
            <a:r>
              <a:rPr lang="en-US" sz="2800" dirty="0" err="1">
                <a:solidFill>
                  <a:srgbClr val="000000"/>
                </a:solidFill>
              </a:rPr>
              <a:t>randomised</a:t>
            </a:r>
            <a:r>
              <a:rPr lang="en-US" sz="2800" dirty="0">
                <a:solidFill>
                  <a:srgbClr val="000000"/>
                </a:solidFill>
              </a:rPr>
              <a:t>, placebo-controlled trials. Lancet. 2026;407(10544):2167-79. </a:t>
            </a:r>
            <a:endParaRPr lang="fr-CA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266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C9035345-CC49-6439-8A52-9BD279FF5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2D9CB50-C2AD-63BF-7DEE-652E6BCF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>
                <a:solidFill>
                  <a:srgbClr val="000000"/>
                </a:solidFill>
              </a:rPr>
              <a:t>Autres articles récents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BC8BCD1-532B-9841-0793-39B939F77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Houston BL, McIsaac DI, Breau RH, Kanji S, Greenstreet P, Andrews M, et al. Hospital Policy of Tranexamic Acid to Reduce Transfusion in Major Noncardiac Surgery. N Engl J Med. 2026;394(24):2419-28.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Hou J, Lim SG, Buti M, Yuen MF, Gane E, </a:t>
            </a:r>
            <a:r>
              <a:rPr lang="en-US" sz="2800" dirty="0" err="1">
                <a:solidFill>
                  <a:srgbClr val="000000"/>
                </a:solidFill>
              </a:rPr>
              <a:t>Lampertico</a:t>
            </a:r>
            <a:r>
              <a:rPr lang="en-US" sz="2800" dirty="0">
                <a:solidFill>
                  <a:srgbClr val="000000"/>
                </a:solidFill>
              </a:rPr>
              <a:t> P, et al. Phase 3 Results of </a:t>
            </a:r>
            <a:r>
              <a:rPr lang="en-US" sz="2800" dirty="0" err="1">
                <a:solidFill>
                  <a:srgbClr val="000000"/>
                </a:solidFill>
              </a:rPr>
              <a:t>Bepirovirsen</a:t>
            </a:r>
            <a:r>
              <a:rPr lang="en-US" sz="2800" dirty="0">
                <a:solidFill>
                  <a:srgbClr val="000000"/>
                </a:solidFill>
              </a:rPr>
              <a:t> Treatment for Chronic Hepatitis B Virus Infection. N Engl J Med. 2026;394(24):2395-406. </a:t>
            </a:r>
          </a:p>
          <a:p>
            <a:pPr marL="0" indent="0">
              <a:buNone/>
            </a:pPr>
            <a:r>
              <a:rPr lang="fr-FR" sz="2800" dirty="0" err="1">
                <a:solidFill>
                  <a:srgbClr val="000000"/>
                </a:solidFill>
              </a:rPr>
              <a:t>Wazni</a:t>
            </a:r>
            <a:r>
              <a:rPr lang="fr-FR" sz="2800" dirty="0">
                <a:solidFill>
                  <a:srgbClr val="000000"/>
                </a:solidFill>
              </a:rPr>
              <a:t> OM, Chun KRJ, Nair DG, Anic A, </a:t>
            </a:r>
            <a:r>
              <a:rPr lang="fr-FR" sz="2800" dirty="0" err="1">
                <a:solidFill>
                  <a:srgbClr val="000000"/>
                </a:solidFill>
              </a:rPr>
              <a:t>Duytschaever</a:t>
            </a:r>
            <a:r>
              <a:rPr lang="fr-FR" sz="2800" dirty="0">
                <a:solidFill>
                  <a:srgbClr val="000000"/>
                </a:solidFill>
              </a:rPr>
              <a:t> M, Chrispin J, et al; AVANT GUARD Study </a:t>
            </a:r>
            <a:r>
              <a:rPr lang="fr-FR" sz="2800" dirty="0" err="1">
                <a:solidFill>
                  <a:srgbClr val="000000"/>
                </a:solidFill>
              </a:rPr>
              <a:t>Investigators</a:t>
            </a:r>
            <a:r>
              <a:rPr lang="fr-FR" sz="2800" dirty="0">
                <a:solidFill>
                  <a:srgbClr val="000000"/>
                </a:solidFill>
              </a:rPr>
              <a:t>. </a:t>
            </a:r>
            <a:r>
              <a:rPr lang="en-CA" sz="2800" dirty="0">
                <a:solidFill>
                  <a:srgbClr val="000000"/>
                </a:solidFill>
              </a:rPr>
              <a:t>Pulsed Field Ablation as Initial Therapy for Persistent Atrial Fibrillation. N Engl J Med. 2026;394(24):2407-2418. </a:t>
            </a:r>
            <a:endParaRPr lang="fr-FR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2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25115983-A433-D67C-ABC2-C22B122CA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C550CD2-7641-9214-C18D-E32BA5144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>
                <a:solidFill>
                  <a:srgbClr val="000000"/>
                </a:solidFill>
              </a:rPr>
              <a:t>Autres articles récents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3510CE7-9359-741E-A94F-E7CFD210F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</a:rPr>
              <a:t>Doshi SK, Kar S, Nair DG, Waggoner T, Agarwal H, </a:t>
            </a:r>
            <a:r>
              <a:rPr lang="en-US" sz="2600" dirty="0" err="1">
                <a:solidFill>
                  <a:srgbClr val="000000"/>
                </a:solidFill>
              </a:rPr>
              <a:t>Moussavian</a:t>
            </a:r>
            <a:r>
              <a:rPr lang="en-US" sz="2600" dirty="0">
                <a:solidFill>
                  <a:srgbClr val="000000"/>
                </a:solidFill>
              </a:rPr>
              <a:t> M, et al. Left Atrial Appendage Closure or Anticoagulation for Atrial Fibrillation. N Engl J Med. 2026;394(21):2083-94. </a:t>
            </a:r>
            <a:endParaRPr lang="fr-CA" sz="2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</a:rPr>
              <a:t>Staphylococcus aureus Network Adaptive Platform Trial G, Lee TC, Barina LA, Walls G, Goodman AL, Yahav D, et al. Cefazolin for Methicillin-Susceptible Staphylococcus aureus Bacteremia. N Engl J Med. 2026;394(23):2329-39. </a:t>
            </a:r>
            <a:endParaRPr lang="fr-CA" sz="26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CA" sz="2600" dirty="0">
                <a:solidFill>
                  <a:srgbClr val="000000"/>
                </a:solidFill>
              </a:rPr>
              <a:t>Staphylococcus aureus Network Adaptive Platform (SNAP) Trial Group. Benzylpenicillin versus flucloxacillin or cloxacillin for the treatment of penicillin-susceptible Staphylococcus aureus bacteraemia (SNAP): an international, multicentre, open-label, non-inferiority randomised controlled trial. Lancet. 2026;408(10550):141-152. </a:t>
            </a:r>
            <a:endParaRPr lang="fr-CA" sz="2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58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637CFA7C-65F9-B3BA-21F9-50DB80A19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C2DCB63-BDCD-5ACD-4F98-F705EE206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>
                <a:solidFill>
                  <a:srgbClr val="000000"/>
                </a:solidFill>
              </a:rPr>
              <a:t>Autres articles récents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30338DB-3C61-5AC6-6372-4143E49E4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600" dirty="0">
                <a:solidFill>
                  <a:srgbClr val="000000"/>
                </a:solidFill>
              </a:rPr>
              <a:t>Nathan SD, Smith P, Deng C, King CS, De Salvo M, Weigt SS, et al. Phase 3 Trials of </a:t>
            </a:r>
            <a:r>
              <a:rPr lang="fr-FR" sz="2600" dirty="0" err="1">
                <a:solidFill>
                  <a:srgbClr val="000000"/>
                </a:solidFill>
              </a:rPr>
              <a:t>Inhaled</a:t>
            </a:r>
            <a:r>
              <a:rPr lang="fr-FR" sz="2600" dirty="0">
                <a:solidFill>
                  <a:srgbClr val="000000"/>
                </a:solidFill>
              </a:rPr>
              <a:t> </a:t>
            </a:r>
            <a:r>
              <a:rPr lang="fr-FR" sz="2600" dirty="0" err="1">
                <a:solidFill>
                  <a:srgbClr val="000000"/>
                </a:solidFill>
              </a:rPr>
              <a:t>Treprostinil</a:t>
            </a:r>
            <a:r>
              <a:rPr lang="fr-FR" sz="2600" dirty="0">
                <a:solidFill>
                  <a:srgbClr val="000000"/>
                </a:solidFill>
              </a:rPr>
              <a:t> for </a:t>
            </a:r>
            <a:r>
              <a:rPr lang="fr-FR" sz="2600" dirty="0" err="1">
                <a:solidFill>
                  <a:srgbClr val="000000"/>
                </a:solidFill>
              </a:rPr>
              <a:t>Idiopathic</a:t>
            </a:r>
            <a:r>
              <a:rPr lang="fr-FR" sz="2600" dirty="0">
                <a:solidFill>
                  <a:srgbClr val="000000"/>
                </a:solidFill>
              </a:rPr>
              <a:t> </a:t>
            </a:r>
            <a:r>
              <a:rPr lang="fr-FR" sz="2600" dirty="0" err="1">
                <a:solidFill>
                  <a:srgbClr val="000000"/>
                </a:solidFill>
              </a:rPr>
              <a:t>Pulmonary</a:t>
            </a:r>
            <a:r>
              <a:rPr lang="fr-FR" sz="2600" dirty="0">
                <a:solidFill>
                  <a:srgbClr val="000000"/>
                </a:solidFill>
              </a:rPr>
              <a:t> </a:t>
            </a:r>
            <a:r>
              <a:rPr lang="fr-FR" sz="2600" dirty="0" err="1">
                <a:solidFill>
                  <a:srgbClr val="000000"/>
                </a:solidFill>
              </a:rPr>
              <a:t>Fibrosis</a:t>
            </a:r>
            <a:r>
              <a:rPr lang="fr-FR" sz="2600" dirty="0">
                <a:solidFill>
                  <a:srgbClr val="000000"/>
                </a:solidFill>
              </a:rPr>
              <a:t>. N Engl J Med. 2026;395(2):115-26. </a:t>
            </a:r>
          </a:p>
        </p:txBody>
      </p:sp>
    </p:spTree>
    <p:extLst>
      <p:ext uri="{BB962C8B-B14F-4D97-AF65-F5344CB8AC3E}">
        <p14:creationId xmlns:p14="http://schemas.microsoft.com/office/powerpoint/2010/main" val="35526553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0" dirty="0">
                <a:solidFill>
                  <a:srgbClr val="000000"/>
                </a:solidFill>
              </a:rPr>
              <a:t>Guides </a:t>
            </a:r>
            <a:r>
              <a:rPr lang="fr-FR" b="0">
                <a:solidFill>
                  <a:srgbClr val="000000"/>
                </a:solidFill>
              </a:rPr>
              <a:t>de pratique récents</a:t>
            </a:r>
            <a:endParaRPr lang="fr-FR" b="0" dirty="0">
              <a:solidFill>
                <a:srgbClr val="00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000000"/>
                </a:solidFill>
              </a:rPr>
              <a:t>Smolen JS, Edwards CJ, </a:t>
            </a:r>
            <a:r>
              <a:rPr lang="fr-FR" sz="2400" dirty="0" err="1">
                <a:solidFill>
                  <a:srgbClr val="000000"/>
                </a:solidFill>
              </a:rPr>
              <a:t>Konzett</a:t>
            </a:r>
            <a:r>
              <a:rPr lang="fr-FR" sz="2400" dirty="0">
                <a:solidFill>
                  <a:srgbClr val="000000"/>
                </a:solidFill>
              </a:rPr>
              <a:t> V, </a:t>
            </a:r>
            <a:r>
              <a:rPr lang="fr-FR" sz="2400" dirty="0" err="1">
                <a:solidFill>
                  <a:srgbClr val="000000"/>
                </a:solidFill>
              </a:rPr>
              <a:t>Laskou</a:t>
            </a:r>
            <a:r>
              <a:rPr lang="fr-FR" sz="2400" dirty="0">
                <a:solidFill>
                  <a:srgbClr val="000000"/>
                </a:solidFill>
              </a:rPr>
              <a:t> F, </a:t>
            </a:r>
            <a:r>
              <a:rPr lang="fr-FR" sz="2400" dirty="0" err="1">
                <a:solidFill>
                  <a:srgbClr val="000000"/>
                </a:solidFill>
              </a:rPr>
              <a:t>Aletaha</a:t>
            </a:r>
            <a:r>
              <a:rPr lang="fr-FR" sz="2400" dirty="0">
                <a:solidFill>
                  <a:srgbClr val="000000"/>
                </a:solidFill>
              </a:rPr>
              <a:t> D, Caporali R, et al. </a:t>
            </a:r>
            <a:r>
              <a:rPr lang="en-US" sz="2400" dirty="0">
                <a:solidFill>
                  <a:srgbClr val="000000"/>
                </a:solidFill>
              </a:rPr>
              <a:t>EULAR recommendations for the management of rheumatoid arthritis with synthetic and biologic disease-modifying antirheumatic drugs: 2025 update. Ann Rheum Dis. 2026;85(6):991-1009.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Peery AF, Strate LL, Stollman N, </a:t>
            </a:r>
            <a:r>
              <a:rPr lang="en-US" sz="2400" dirty="0" err="1">
                <a:solidFill>
                  <a:srgbClr val="000000"/>
                </a:solidFill>
              </a:rPr>
              <a:t>Mankaney</a:t>
            </a:r>
            <a:r>
              <a:rPr lang="en-US" sz="2400" dirty="0">
                <a:solidFill>
                  <a:srgbClr val="000000"/>
                </a:solidFill>
              </a:rPr>
              <a:t> G, Chang JW, Grover S. ACG Clinical Guideline: Colonic Diverticulitis. Am J Gastroenterol. 2026;121(7):1549-61.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Writing Committee M, </a:t>
            </a:r>
            <a:r>
              <a:rPr lang="en-US" sz="2400" dirty="0" err="1">
                <a:solidFill>
                  <a:srgbClr val="000000"/>
                </a:solidFill>
              </a:rPr>
              <a:t>Ndumele</a:t>
            </a:r>
            <a:r>
              <a:rPr lang="en-US" sz="2400" dirty="0">
                <a:solidFill>
                  <a:srgbClr val="000000"/>
                </a:solidFill>
              </a:rPr>
              <a:t> CE, Rodriguez F, Dixon DL, Khan SS, Mukherjee D, et al. 2026 AHA/ACC/ADA/ASN Guideline for the Prevention, Detection, Evaluation, and Management of Cardiovascular-Kidney-Metabolic Syndrome: A Report of the American College of Cardiology/American Heart Association Joint Committee on Clinical Practice Guidelines. Circulation. 2026;154(4):e50-e158. </a:t>
            </a:r>
            <a:endParaRPr lang="fr-CA" sz="24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0338359"/>
      </p:ext>
    </p:extLst>
  </p:cSld>
  <p:clrMapOvr>
    <a:masterClrMapping/>
  </p:clrMapOvr>
</p:sld>
</file>

<file path=ppt/theme/theme1.xml><?xml version="1.0" encoding="utf-8"?>
<a:theme xmlns:a="http://schemas.openxmlformats.org/drawingml/2006/main" name="FondFac-pale2009">
  <a:themeElements>
    <a:clrScheme name="">
      <a:dk1>
        <a:srgbClr val="006300"/>
      </a:dk1>
      <a:lt1>
        <a:srgbClr val="FFFFFF"/>
      </a:lt1>
      <a:dk2>
        <a:srgbClr val="FFFFFF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53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661BB95E97D6429370B67B99AD00F3" ma:contentTypeVersion="19" ma:contentTypeDescription="Crée un document." ma:contentTypeScope="" ma:versionID="a6c5b922057eaf339a055d7d78929033">
  <xsd:schema xmlns:xsd="http://www.w3.org/2001/XMLSchema" xmlns:xs="http://www.w3.org/2001/XMLSchema" xmlns:p="http://schemas.microsoft.com/office/2006/metadata/properties" xmlns:ns2="02fb9d1d-0127-42b8-b8c4-4133a9490e9b" xmlns:ns3="901a8e44-2aef-4797-ad74-313c72b8a2bb" targetNamespace="http://schemas.microsoft.com/office/2006/metadata/properties" ma:root="true" ma:fieldsID="30b5c06066d263e30895aaed0b811584" ns2:_="" ns3:_="">
    <xsd:import namespace="02fb9d1d-0127-42b8-b8c4-4133a9490e9b"/>
    <xsd:import namespace="901a8e44-2aef-4797-ad74-313c72b8a2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fb9d1d-0127-42b8-b8c4-4133a9490e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1a8e44-2aef-4797-ad74-313c72b8a2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80344f-df3a-421a-b768-828ad84b63a4}" ma:internalName="TaxCatchAll" ma:showField="CatchAllData" ma:web="901a8e44-2aef-4797-ad74-313c72b8a2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2fb9d1d-0127-42b8-b8c4-4133a9490e9b">
      <Terms xmlns="http://schemas.microsoft.com/office/infopath/2007/PartnerControls"/>
    </lcf76f155ced4ddcb4097134ff3c332f>
    <TaxCatchAll xmlns="901a8e44-2aef-4797-ad74-313c72b8a2bb" xsi:nil="true"/>
  </documentManagement>
</p:properties>
</file>

<file path=customXml/itemProps1.xml><?xml version="1.0" encoding="utf-8"?>
<ds:datastoreItem xmlns:ds="http://schemas.openxmlformats.org/officeDocument/2006/customXml" ds:itemID="{8882CA6E-4A79-438D-B638-9D1162E36559}"/>
</file>

<file path=customXml/itemProps2.xml><?xml version="1.0" encoding="utf-8"?>
<ds:datastoreItem xmlns:ds="http://schemas.openxmlformats.org/officeDocument/2006/customXml" ds:itemID="{DF9A40FE-2133-4A8C-988D-E5046DDF7520}"/>
</file>

<file path=customXml/itemProps3.xml><?xml version="1.0" encoding="utf-8"?>
<ds:datastoreItem xmlns:ds="http://schemas.openxmlformats.org/officeDocument/2006/customXml" ds:itemID="{D7F52CCC-77B1-4487-9B2B-5F21A23B78BF}"/>
</file>

<file path=docProps/app.xml><?xml version="1.0" encoding="utf-8"?>
<Properties xmlns="http://schemas.openxmlformats.org/officeDocument/2006/extended-properties" xmlns:vt="http://schemas.openxmlformats.org/officeDocument/2006/docPropsVTypes">
  <Template>FondFac-pale2009</Template>
  <TotalTime>2132</TotalTime>
  <Words>1712</Words>
  <Application>Microsoft Macintosh PowerPoint</Application>
  <PresentationFormat>Grand écran</PresentationFormat>
  <Paragraphs>160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ＭＳ Ｐゴシック</vt:lpstr>
      <vt:lpstr>Times</vt:lpstr>
      <vt:lpstr>Arial</vt:lpstr>
      <vt:lpstr>FondFac-pale2009</vt:lpstr>
      <vt:lpstr>Daraxonrasib or Chemotherapy in Previously Treated Metastatic Pancreatic Cancer </vt:lpstr>
      <vt:lpstr>La question de recherche</vt:lpstr>
      <vt:lpstr>Mise en contexte</vt:lpstr>
      <vt:lpstr>Présentation PowerPoint</vt:lpstr>
      <vt:lpstr>Méthode</vt:lpstr>
      <vt:lpstr>Méthode</vt:lpstr>
      <vt:lpstr>Analyses statistiques</vt:lpstr>
      <vt:lpstr>Contexte</vt:lpstr>
      <vt:lpstr>Flot des  participants</vt:lpstr>
      <vt:lpstr>Caractéristiques des participants</vt:lpstr>
      <vt:lpstr>Résultats</vt:lpstr>
      <vt:lpstr>Présentation PowerPoint</vt:lpstr>
      <vt:lpstr>Présentation PowerPoint</vt:lpstr>
      <vt:lpstr>Présentation PowerPoint</vt:lpstr>
      <vt:lpstr>Analyse de sous-groupes</vt:lpstr>
      <vt:lpstr>Analyse de sous-groupes</vt:lpstr>
      <vt:lpstr>Effets indésirables</vt:lpstr>
      <vt:lpstr>Conclusion des auteurs</vt:lpstr>
      <vt:lpstr>Critique</vt:lpstr>
      <vt:lpstr>Implications cliniques</vt:lpstr>
      <vt:lpstr>Autres articles récents</vt:lpstr>
      <vt:lpstr>Autres articles récents</vt:lpstr>
      <vt:lpstr>Autres articles récents</vt:lpstr>
      <vt:lpstr>Autres articles récents</vt:lpstr>
      <vt:lpstr>Guides de pratique récents</vt:lpstr>
    </vt:vector>
  </TitlesOfParts>
  <Company>FMSS Université de Sherbrooke</Company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lanl1401</dc:creator>
  <cp:lastModifiedBy>Utilisateur de Microsoft Office</cp:lastModifiedBy>
  <cp:revision>362</cp:revision>
  <cp:lastPrinted>2016-05-19T00:31:48Z</cp:lastPrinted>
  <dcterms:created xsi:type="dcterms:W3CDTF">2014-05-27T15:07:23Z</dcterms:created>
  <dcterms:modified xsi:type="dcterms:W3CDTF">2026-08-20T01:31:32Z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0x0101004D661BB95E97D6429370B67B99AD00F3</vt:lpwstr>
  </property>
</Properties>
</file>