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handoutMasterIdLst>
    <p:handoutMasterId r:id="rId30"/>
  </p:handoutMasterIdLst>
  <p:sldIdLst>
    <p:sldId id="266" r:id="rId2"/>
    <p:sldId id="267" r:id="rId3"/>
    <p:sldId id="394" r:id="rId4"/>
    <p:sldId id="268" r:id="rId5"/>
    <p:sldId id="421" r:id="rId6"/>
    <p:sldId id="412" r:id="rId7"/>
    <p:sldId id="269" r:id="rId8"/>
    <p:sldId id="409" r:id="rId9"/>
    <p:sldId id="270" r:id="rId10"/>
    <p:sldId id="271" r:id="rId11"/>
    <p:sldId id="405" r:id="rId12"/>
    <p:sldId id="403" r:id="rId13"/>
    <p:sldId id="407" r:id="rId14"/>
    <p:sldId id="417" r:id="rId15"/>
    <p:sldId id="410" r:id="rId16"/>
    <p:sldId id="411" r:id="rId17"/>
    <p:sldId id="274" r:id="rId18"/>
    <p:sldId id="415" r:id="rId19"/>
    <p:sldId id="414" r:id="rId20"/>
    <p:sldId id="273" r:id="rId21"/>
    <p:sldId id="395" r:id="rId22"/>
    <p:sldId id="413" r:id="rId23"/>
    <p:sldId id="418" r:id="rId24"/>
    <p:sldId id="396" r:id="rId25"/>
    <p:sldId id="419" r:id="rId26"/>
    <p:sldId id="397" r:id="rId27"/>
    <p:sldId id="420" r:id="rId28"/>
  </p:sldIdLst>
  <p:sldSz cx="12192000" cy="6858000"/>
  <p:notesSz cx="6761163" cy="9942513"/>
  <p:defaultTextStyle>
    <a:defPPr>
      <a:defRPr lang="fr-CA"/>
    </a:defPPr>
    <a:lvl1pPr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5pPr>
    <a:lvl6pPr marL="2286000" algn="l" defTabSz="914400" rtl="0" eaLnBrk="1" latinLnBrk="0" hangingPunct="1">
      <a:defRPr sz="2400" kern="1200">
        <a:solidFill>
          <a:schemeClr val="tx1"/>
        </a:solidFill>
        <a:latin typeface="Times" pitchFamily="-65" charset="0"/>
        <a:ea typeface="ＭＳ Ｐゴシック" pitchFamily="-65" charset="-128"/>
        <a:cs typeface="+mn-cs"/>
      </a:defRPr>
    </a:lvl6pPr>
    <a:lvl7pPr marL="2743200" algn="l" defTabSz="914400" rtl="0" eaLnBrk="1" latinLnBrk="0" hangingPunct="1">
      <a:defRPr sz="2400" kern="1200">
        <a:solidFill>
          <a:schemeClr val="tx1"/>
        </a:solidFill>
        <a:latin typeface="Times" pitchFamily="-65" charset="0"/>
        <a:ea typeface="ＭＳ Ｐゴシック" pitchFamily="-65" charset="-128"/>
        <a:cs typeface="+mn-cs"/>
      </a:defRPr>
    </a:lvl7pPr>
    <a:lvl8pPr marL="3200400" algn="l" defTabSz="914400" rtl="0" eaLnBrk="1" latinLnBrk="0" hangingPunct="1">
      <a:defRPr sz="2400" kern="1200">
        <a:solidFill>
          <a:schemeClr val="tx1"/>
        </a:solidFill>
        <a:latin typeface="Times" pitchFamily="-65" charset="0"/>
        <a:ea typeface="ＭＳ Ｐゴシック" pitchFamily="-65" charset="-128"/>
        <a:cs typeface="+mn-cs"/>
      </a:defRPr>
    </a:lvl8pPr>
    <a:lvl9pPr marL="3657600" algn="l" defTabSz="914400" rtl="0" eaLnBrk="1" latinLnBrk="0" hangingPunct="1">
      <a:defRPr sz="2400" kern="1200">
        <a:solidFill>
          <a:schemeClr val="tx1"/>
        </a:solidFill>
        <a:latin typeface="Times" pitchFamily="-65" charset="0"/>
        <a:ea typeface="ＭＳ Ｐゴシック" pitchFamily="-6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7" autoAdjust="0"/>
    <p:restoredTop sz="74763" autoAdjust="0"/>
  </p:normalViewPr>
  <p:slideViewPr>
    <p:cSldViewPr>
      <p:cViewPr varScale="1">
        <p:scale>
          <a:sx n="75" d="100"/>
          <a:sy n="75" d="100"/>
        </p:scale>
        <p:origin x="732" y="72"/>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3150" y="-90"/>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 Lanthier" userId="12cd4454-394f-4197-a3cc-7e41fb7c9215" providerId="ADAL" clId="{492A0023-CD5B-42F8-84A3-48DA6E9C6E47}"/>
    <pc:docChg chg="delSld">
      <pc:chgData name="Luc Lanthier" userId="12cd4454-394f-4197-a3cc-7e41fb7c9215" providerId="ADAL" clId="{492A0023-CD5B-42F8-84A3-48DA6E9C6E47}" dt="2023-08-21T12:52:07.249" v="3" actId="47"/>
      <pc:docMkLst>
        <pc:docMk/>
      </pc:docMkLst>
      <pc:sldChg chg="del">
        <pc:chgData name="Luc Lanthier" userId="12cd4454-394f-4197-a3cc-7e41fb7c9215" providerId="ADAL" clId="{492A0023-CD5B-42F8-84A3-48DA6E9C6E47}" dt="2023-08-21T12:52:01.342" v="1" actId="47"/>
        <pc:sldMkLst>
          <pc:docMk/>
          <pc:sldMk cId="253909112" sldId="260"/>
        </pc:sldMkLst>
      </pc:sldChg>
      <pc:sldChg chg="del">
        <pc:chgData name="Luc Lanthier" userId="12cd4454-394f-4197-a3cc-7e41fb7c9215" providerId="ADAL" clId="{492A0023-CD5B-42F8-84A3-48DA6E9C6E47}" dt="2023-08-21T12:51:59.098" v="0" actId="47"/>
        <pc:sldMkLst>
          <pc:docMk/>
          <pc:sldMk cId="1964762660" sldId="404"/>
        </pc:sldMkLst>
      </pc:sldChg>
      <pc:sldChg chg="del">
        <pc:chgData name="Luc Lanthier" userId="12cd4454-394f-4197-a3cc-7e41fb7c9215" providerId="ADAL" clId="{492A0023-CD5B-42F8-84A3-48DA6E9C6E47}" dt="2023-08-21T12:52:07.249" v="3" actId="47"/>
        <pc:sldMkLst>
          <pc:docMk/>
          <pc:sldMk cId="581929386" sldId="408"/>
        </pc:sldMkLst>
      </pc:sldChg>
      <pc:sldChg chg="del">
        <pc:chgData name="Luc Lanthier" userId="12cd4454-394f-4197-a3cc-7e41fb7c9215" providerId="ADAL" clId="{492A0023-CD5B-42F8-84A3-48DA6E9C6E47}" dt="2023-08-21T12:52:06.369" v="2" actId="47"/>
        <pc:sldMkLst>
          <pc:docMk/>
          <pc:sldMk cId="358837454" sldId="41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fr-FR"/>
          </a:p>
        </p:txBody>
      </p:sp>
      <p:sp>
        <p:nvSpPr>
          <p:cNvPr id="6147" name="Rectangle 3"/>
          <p:cNvSpPr>
            <a:spLocks noGrp="1" noChangeArrowheads="1"/>
          </p:cNvSpPr>
          <p:nvPr>
            <p:ph type="dt" sz="quarter" idx="1"/>
          </p:nvPr>
        </p:nvSpPr>
        <p:spPr bwMode="auto">
          <a:xfrm>
            <a:off x="3831326"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fr-FR"/>
          </a:p>
        </p:txBody>
      </p:sp>
      <p:sp>
        <p:nvSpPr>
          <p:cNvPr id="6148" name="Rectangle 4"/>
          <p:cNvSpPr>
            <a:spLocks noGrp="1" noChangeArrowheads="1"/>
          </p:cNvSpPr>
          <p:nvPr>
            <p:ph type="ftr" sz="quarter" idx="2"/>
          </p:nvPr>
        </p:nvSpPr>
        <p:spPr bwMode="auto">
          <a:xfrm>
            <a:off x="0"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fr-FR"/>
          </a:p>
        </p:txBody>
      </p:sp>
      <p:sp>
        <p:nvSpPr>
          <p:cNvPr id="6149" name="Rectangle 5"/>
          <p:cNvSpPr>
            <a:spLocks noGrp="1" noChangeArrowheads="1"/>
          </p:cNvSpPr>
          <p:nvPr>
            <p:ph type="sldNum" sz="quarter" idx="3"/>
          </p:nvPr>
        </p:nvSpPr>
        <p:spPr bwMode="auto">
          <a:xfrm>
            <a:off x="3831326"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BB3BAB82-A1A0-4AEC-9151-EA8360E54B1E}" type="slidenum">
              <a:rPr lang="fr-CA"/>
              <a:pPr/>
              <a:t>‹N°›</a:t>
            </a:fld>
            <a:endParaRPr lang="fr-CA"/>
          </a:p>
        </p:txBody>
      </p:sp>
    </p:spTree>
    <p:extLst>
      <p:ext uri="{BB962C8B-B14F-4D97-AF65-F5344CB8AC3E}">
        <p14:creationId xmlns:p14="http://schemas.microsoft.com/office/powerpoint/2010/main" val="3387130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fr-FR"/>
          </a:p>
        </p:txBody>
      </p:sp>
      <p:sp>
        <p:nvSpPr>
          <p:cNvPr id="8195" name="Rectangle 3"/>
          <p:cNvSpPr>
            <a:spLocks noGrp="1" noChangeArrowheads="1"/>
          </p:cNvSpPr>
          <p:nvPr>
            <p:ph type="dt" idx="1"/>
          </p:nvPr>
        </p:nvSpPr>
        <p:spPr bwMode="auto">
          <a:xfrm>
            <a:off x="3831326" y="0"/>
            <a:ext cx="2929837" cy="497126"/>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fr-FR"/>
          </a:p>
        </p:txBody>
      </p:sp>
      <p:sp>
        <p:nvSpPr>
          <p:cNvPr id="14340" name="Rectangle 4"/>
          <p:cNvSpPr>
            <a:spLocks noGrp="1" noRot="1" noChangeAspect="1" noChangeArrowheads="1" noTextEdit="1"/>
          </p:cNvSpPr>
          <p:nvPr>
            <p:ph type="sldImg" idx="2"/>
          </p:nvPr>
        </p:nvSpPr>
        <p:spPr bwMode="auto">
          <a:xfrm>
            <a:off x="68263" y="746125"/>
            <a:ext cx="6624637" cy="3727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489" y="4722694"/>
            <a:ext cx="4958186" cy="447413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8198" name="Rectangle 6"/>
          <p:cNvSpPr>
            <a:spLocks noGrp="1" noChangeArrowheads="1"/>
          </p:cNvSpPr>
          <p:nvPr>
            <p:ph type="ftr" sz="quarter" idx="4"/>
          </p:nvPr>
        </p:nvSpPr>
        <p:spPr bwMode="auto">
          <a:xfrm>
            <a:off x="0"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fr-FR"/>
          </a:p>
        </p:txBody>
      </p:sp>
      <p:sp>
        <p:nvSpPr>
          <p:cNvPr id="8199" name="Rectangle 7"/>
          <p:cNvSpPr>
            <a:spLocks noGrp="1" noChangeArrowheads="1"/>
          </p:cNvSpPr>
          <p:nvPr>
            <p:ph type="sldNum" sz="quarter" idx="5"/>
          </p:nvPr>
        </p:nvSpPr>
        <p:spPr bwMode="auto">
          <a:xfrm>
            <a:off x="3831326" y="9445387"/>
            <a:ext cx="2929837" cy="497126"/>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57A13AAB-1331-4A70-8C7B-0177678F01D6}" type="slidenum">
              <a:rPr lang="fr-CA"/>
              <a:pPr/>
              <a:t>‹N°›</a:t>
            </a:fld>
            <a:endParaRPr lang="fr-CA"/>
          </a:p>
        </p:txBody>
      </p:sp>
    </p:spTree>
    <p:extLst>
      <p:ext uri="{BB962C8B-B14F-4D97-AF65-F5344CB8AC3E}">
        <p14:creationId xmlns:p14="http://schemas.microsoft.com/office/powerpoint/2010/main" val="3651274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r>
              <a:rPr lang="fr-CA" dirty="0"/>
              <a:t>Titre...</a:t>
            </a:r>
          </a:p>
          <a:p>
            <a:endParaRPr lang="fr-CA" dirty="0"/>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err="1">
                <a:solidFill>
                  <a:schemeClr val="tx1"/>
                </a:solidFill>
                <a:effectLst/>
                <a:latin typeface="Times" pitchFamily="-65" charset="0"/>
                <a:ea typeface="ＭＳ Ｐゴシック" pitchFamily="-65" charset="-128"/>
                <a:cs typeface="+mn-cs"/>
              </a:rPr>
              <a:t>Randomized</a:t>
            </a:r>
            <a:r>
              <a:rPr lang="fr-FR" sz="1200" kern="1200" dirty="0">
                <a:solidFill>
                  <a:schemeClr val="tx1"/>
                </a:solidFill>
                <a:effectLst/>
                <a:latin typeface="Times" pitchFamily="-65" charset="0"/>
                <a:ea typeface="ＭＳ Ｐゴシック" pitchFamily="-65" charset="-128"/>
                <a:cs typeface="+mn-cs"/>
              </a:rPr>
              <a:t> Trial to </a:t>
            </a:r>
            <a:r>
              <a:rPr lang="fr-FR" sz="1200" kern="1200" dirty="0" err="1">
                <a:solidFill>
                  <a:schemeClr val="tx1"/>
                </a:solidFill>
                <a:effectLst/>
                <a:latin typeface="Times" pitchFamily="-65" charset="0"/>
                <a:ea typeface="ＭＳ Ｐゴシック" pitchFamily="-65" charset="-128"/>
                <a:cs typeface="+mn-cs"/>
              </a:rPr>
              <a:t>Prevent</a:t>
            </a:r>
            <a:r>
              <a:rPr lang="fr-FR" sz="1200" kern="1200" dirty="0">
                <a:solidFill>
                  <a:schemeClr val="tx1"/>
                </a:solidFill>
                <a:effectLst/>
                <a:latin typeface="Times" pitchFamily="-65" charset="0"/>
                <a:ea typeface="ＭＳ Ｐゴシック" pitchFamily="-65" charset="-128"/>
                <a:cs typeface="+mn-cs"/>
              </a:rPr>
              <a:t> </a:t>
            </a:r>
            <a:r>
              <a:rPr lang="fr-FR" sz="1200" kern="1200" dirty="0" err="1">
                <a:solidFill>
                  <a:schemeClr val="tx1"/>
                </a:solidFill>
                <a:effectLst/>
                <a:latin typeface="Times" pitchFamily="-65" charset="0"/>
                <a:ea typeface="ＭＳ Ｐゴシック" pitchFamily="-65" charset="-128"/>
                <a:cs typeface="+mn-cs"/>
              </a:rPr>
              <a:t>Vascular</a:t>
            </a:r>
            <a:r>
              <a:rPr lang="fr-FR" sz="1200" kern="1200" dirty="0">
                <a:solidFill>
                  <a:schemeClr val="tx1"/>
                </a:solidFill>
                <a:effectLst/>
                <a:latin typeface="Times" pitchFamily="-65" charset="0"/>
                <a:ea typeface="ＭＳ Ｐゴシック" pitchFamily="-65" charset="-128"/>
                <a:cs typeface="+mn-cs"/>
              </a:rPr>
              <a:t> Events in HIV –</a:t>
            </a:r>
            <a:r>
              <a:rPr lang="fr-FR" sz="1200" kern="1200" baseline="0" dirty="0">
                <a:solidFill>
                  <a:schemeClr val="tx1"/>
                </a:solidFill>
                <a:effectLst/>
                <a:latin typeface="Times" pitchFamily="-65" charset="0"/>
                <a:ea typeface="ＭＳ Ｐゴシック" pitchFamily="-65" charset="-128"/>
                <a:cs typeface="+mn-cs"/>
              </a:rPr>
              <a:t> </a:t>
            </a:r>
            <a:r>
              <a:rPr lang="fr-FR" sz="1200" kern="1200" dirty="0">
                <a:solidFill>
                  <a:schemeClr val="tx1"/>
                </a:solidFill>
                <a:effectLst/>
                <a:latin typeface="Times" pitchFamily="-65" charset="0"/>
                <a:ea typeface="ＭＳ Ｐゴシック" pitchFamily="-65" charset="-128"/>
                <a:cs typeface="+mn-cs"/>
              </a:rPr>
              <a:t>REPRIEVE</a:t>
            </a:r>
            <a:endParaRPr lang="fr-CA" dirty="0"/>
          </a:p>
          <a:p>
            <a:endParaRPr lang="fr-CA" dirty="0"/>
          </a:p>
          <a:p>
            <a:r>
              <a:rPr lang="fr-CA" dirty="0"/>
              <a:t>Auteurs...</a:t>
            </a:r>
          </a:p>
          <a:p>
            <a:endParaRPr lang="fr-CA" dirty="0"/>
          </a:p>
          <a:p>
            <a:r>
              <a:rPr lang="fr-CA" dirty="0"/>
              <a:t>Date : publié dans le NEJM sous forme électronique le 23 juillet 2023</a:t>
            </a:r>
          </a:p>
          <a:p>
            <a:endParaRPr lang="fr-CA" dirty="0"/>
          </a:p>
          <a:p>
            <a:r>
              <a:rPr lang="fr-CA" dirty="0"/>
              <a:t>https://</a:t>
            </a:r>
            <a:r>
              <a:rPr lang="fr-CA" dirty="0" err="1"/>
              <a:t>clinicaltrials.gov</a:t>
            </a:r>
            <a:r>
              <a:rPr lang="fr-CA" dirty="0"/>
              <a:t>/</a:t>
            </a:r>
            <a:r>
              <a:rPr lang="fr-CA" dirty="0" err="1"/>
              <a:t>study</a:t>
            </a:r>
            <a:r>
              <a:rPr lang="fr-CA" dirty="0"/>
              <a:t>/NCT02344290</a:t>
            </a:r>
          </a:p>
          <a:p>
            <a:endParaRPr lang="fr-CA"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a:t>
            </a:fld>
            <a:endParaRPr lang="fr-FR"/>
          </a:p>
        </p:txBody>
      </p:sp>
    </p:spTree>
    <p:extLst>
      <p:ext uri="{BB962C8B-B14F-4D97-AF65-F5344CB8AC3E}">
        <p14:creationId xmlns:p14="http://schemas.microsoft.com/office/powerpoint/2010/main" val="2831081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92500" lnSpcReduction="10000"/>
          </a:bodyPr>
          <a:lstStyle/>
          <a:p>
            <a:r>
              <a:rPr lang="fr-CA" b="1" dirty="0"/>
              <a:t>Caractéristiques principales</a:t>
            </a:r>
            <a:r>
              <a:rPr lang="fr-CA" b="1" baseline="0" dirty="0"/>
              <a:t> </a:t>
            </a:r>
            <a:r>
              <a:rPr lang="fr-CA" b="1" dirty="0"/>
              <a:t>des pts</a:t>
            </a:r>
          </a:p>
          <a:p>
            <a:endParaRPr lang="fr-CA" dirty="0"/>
          </a:p>
          <a:p>
            <a:r>
              <a:rPr lang="fr-CA" dirty="0"/>
              <a:t>Âge médian</a:t>
            </a:r>
            <a:r>
              <a:rPr lang="fr-CA" baseline="0" dirty="0"/>
              <a:t> 50 ans, 31 % femme, 65 % races non-blanches, dont 41 % race noire et 15 % Asiatiques.</a:t>
            </a:r>
          </a:p>
          <a:p>
            <a:endParaRPr lang="fr-CA" baseline="0" dirty="0"/>
          </a:p>
          <a:p>
            <a:r>
              <a:rPr lang="fr-CA" baseline="0" dirty="0"/>
              <a:t>É-U : n = 3787, Brésil 1099, Thaïlande 590, Botswana 281, Canada 131 (CHUL).</a:t>
            </a:r>
          </a:p>
          <a:p>
            <a:endParaRPr lang="fr-CA" baseline="0" dirty="0"/>
          </a:p>
          <a:p>
            <a:r>
              <a:rPr lang="fr-CA" baseline="0" dirty="0"/>
              <a:t>LDL médian 2,79 mmol/L.</a:t>
            </a:r>
          </a:p>
          <a:p>
            <a:r>
              <a:rPr lang="fr-CA" baseline="0" dirty="0"/>
              <a:t>CD4 médian 0,621 x 109/L</a:t>
            </a:r>
          </a:p>
          <a:p>
            <a:r>
              <a:rPr lang="fr-CA" baseline="0" dirty="0"/>
              <a:t>Score de MCVAS à 10 ans médian = 4,5 %</a:t>
            </a:r>
          </a:p>
          <a:p>
            <a:r>
              <a:rPr lang="fr-CA" baseline="0" dirty="0"/>
              <a:t>Charge virale non détectable chez 88 % des participants.</a:t>
            </a:r>
          </a:p>
          <a:p>
            <a:endParaRPr lang="fr-CA" baseline="0" dirty="0"/>
          </a:p>
          <a:p>
            <a:r>
              <a:rPr lang="fr-CA" baseline="0" dirty="0"/>
              <a:t>Autres FR CV : tabac actif 25 %, IMC 26, DM &lt; 1 %, HTA 36 %.</a:t>
            </a:r>
          </a:p>
          <a:p>
            <a:endParaRPr lang="fr-CA" baseline="0" dirty="0"/>
          </a:p>
          <a:p>
            <a:r>
              <a:rPr lang="fr-CA" baseline="0" dirty="0"/>
              <a:t>Groupes comparables</a:t>
            </a:r>
          </a:p>
          <a:p>
            <a:endParaRPr lang="fr-CA" baseline="0" dirty="0"/>
          </a:p>
          <a:p>
            <a:r>
              <a:rPr lang="fr-CA" baseline="0" dirty="0"/>
              <a:t>Chez les participants ayant poursuivi leur suivi, 74,8% dans le groupe </a:t>
            </a:r>
            <a:r>
              <a:rPr lang="fr-CA" baseline="0" dirty="0" err="1"/>
              <a:t>pitavastatine</a:t>
            </a:r>
            <a:r>
              <a:rPr lang="fr-CA" baseline="0" dirty="0"/>
              <a:t> et 71,0% dans le groupe placebo continuaient de recevoir leur traitement randomisé. L'arrêt du traitement en raison d’effets indésirables s'est produit chez 2,1% des participants dans le groupe </a:t>
            </a:r>
            <a:r>
              <a:rPr lang="fr-CA" baseline="0" dirty="0" err="1"/>
              <a:t>pitavastatine</a:t>
            </a:r>
            <a:r>
              <a:rPr lang="fr-CA" baseline="0" dirty="0"/>
              <a:t> et chez 1,2% dans le groupe placebo. L'initiation d'une statine par le biais des soins cliniques (</a:t>
            </a:r>
            <a:r>
              <a:rPr lang="fr-CA" b="1" baseline="0" dirty="0" err="1"/>
              <a:t>co</a:t>
            </a:r>
            <a:r>
              <a:rPr lang="fr-CA" b="1" baseline="0" dirty="0"/>
              <a:t>-traitement, à la discrétion du md traitant, à l’insu</a:t>
            </a:r>
            <a:r>
              <a:rPr lang="fr-CA" baseline="0" dirty="0"/>
              <a:t>) s'est produite chez 223 participants (5,7%) assignés à recevoir la </a:t>
            </a:r>
            <a:r>
              <a:rPr lang="fr-CA" baseline="0" dirty="0" err="1"/>
              <a:t>pitavastatine</a:t>
            </a:r>
            <a:r>
              <a:rPr lang="fr-CA" baseline="0" dirty="0"/>
              <a:t> (</a:t>
            </a:r>
            <a:r>
              <a:rPr lang="fr-CA" b="1" baseline="0" dirty="0"/>
              <a:t>donc double statine) </a:t>
            </a:r>
            <a:r>
              <a:rPr lang="fr-CA" baseline="0" dirty="0"/>
              <a:t>et chez 373 (9,6%) assignés à recevoir le placebo.</a:t>
            </a:r>
          </a:p>
          <a:p>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11</a:t>
            </a:fld>
            <a:endParaRPr lang="fr-FR"/>
          </a:p>
        </p:txBody>
      </p:sp>
    </p:spTree>
    <p:extLst>
      <p:ext uri="{BB962C8B-B14F-4D97-AF65-F5344CB8AC3E}">
        <p14:creationId xmlns:p14="http://schemas.microsoft.com/office/powerpoint/2010/main" val="1298306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85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CA" b="1" dirty="0"/>
              <a:t>Résultats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a:t>Pour ce qui est des résultats, concernant de </a:t>
            </a:r>
            <a:r>
              <a:rPr lang="fr-CA" sz="1200" kern="1200" dirty="0">
                <a:solidFill>
                  <a:schemeClr val="tx1"/>
                </a:solidFill>
                <a:effectLst/>
                <a:latin typeface="Times" pitchFamily="-65" charset="0"/>
                <a:ea typeface="ＭＳ Ｐゴシック" pitchFamily="-65" charset="-128"/>
                <a:cs typeface="+mn-cs"/>
              </a:rPr>
              <a:t>critère de jugement</a:t>
            </a:r>
            <a:r>
              <a:rPr lang="fr-CA" sz="1200" kern="1200" baseline="0" dirty="0">
                <a:solidFill>
                  <a:schemeClr val="tx1"/>
                </a:solidFill>
                <a:effectLst/>
                <a:latin typeface="Times" pitchFamily="-65" charset="0"/>
                <a:ea typeface="ＭＳ Ｐゴシック" pitchFamily="-65" charset="-128"/>
                <a:cs typeface="+mn-cs"/>
              </a:rPr>
              <a:t> </a:t>
            </a:r>
            <a:r>
              <a:rPr lang="fr-CA" dirty="0"/>
              <a:t>principal, soit la combinaison des ECV, il y a eu 2,3 % d’ECV dans le groupe </a:t>
            </a:r>
            <a:r>
              <a:rPr lang="fr-CA" dirty="0" err="1"/>
              <a:t>pitavastatine</a:t>
            </a:r>
            <a:r>
              <a:rPr lang="fr-CA" dirty="0"/>
              <a:t> (ou</a:t>
            </a:r>
            <a:r>
              <a:rPr lang="fr-CA" baseline="0" dirty="0"/>
              <a:t> 89 </a:t>
            </a:r>
            <a:r>
              <a:rPr lang="fr-CA" baseline="0" dirty="0" err="1"/>
              <a:t>évén</a:t>
            </a:r>
            <a:r>
              <a:rPr lang="fr-CA" baseline="0" dirty="0"/>
              <a:t> totaux ou 4,81 </a:t>
            </a:r>
            <a:r>
              <a:rPr lang="fr-CA" baseline="0" dirty="0" err="1"/>
              <a:t>évén</a:t>
            </a:r>
            <a:r>
              <a:rPr lang="fr-CA" baseline="0" dirty="0"/>
              <a:t>/1000 pers-années</a:t>
            </a:r>
            <a:r>
              <a:rPr lang="fr-CA" dirty="0"/>
              <a:t>) comparativement à 3,5 % dans le groupe placébo (ou</a:t>
            </a:r>
            <a:r>
              <a:rPr lang="fr-CA" baseline="0" dirty="0"/>
              <a:t> 136 </a:t>
            </a:r>
            <a:r>
              <a:rPr lang="fr-CA" baseline="0" dirty="0" err="1"/>
              <a:t>évén</a:t>
            </a:r>
            <a:r>
              <a:rPr lang="fr-CA" dirty="0"/>
              <a:t> ou 7,32 </a:t>
            </a:r>
            <a:r>
              <a:rPr lang="fr-CA" dirty="0" err="1"/>
              <a:t>évén</a:t>
            </a:r>
            <a:r>
              <a:rPr lang="fr-CA" dirty="0"/>
              <a:t>/1000 pers-année, pour une différence absolue entre les groupes de </a:t>
            </a:r>
            <a:r>
              <a:rPr lang="fr-CA" dirty="0" err="1"/>
              <a:t>Tx</a:t>
            </a:r>
            <a:r>
              <a:rPr lang="fr-CA" dirty="0"/>
              <a:t> de 1,2 % (IC 95 % 0,5-2</a:t>
            </a:r>
            <a:r>
              <a:rPr lang="fr-CA" baseline="0" dirty="0"/>
              <a:t> %</a:t>
            </a:r>
            <a:r>
              <a:rPr lang="fr-CA" dirty="0"/>
              <a:t>), un </a:t>
            </a:r>
            <a:r>
              <a:rPr lang="fr-CA" dirty="0" err="1"/>
              <a:t>RRi</a:t>
            </a:r>
            <a:r>
              <a:rPr lang="fr-CA" dirty="0"/>
              <a:t> de 0,65 (IC 95 % 0,48-0,90) et un p = 0,002.</a:t>
            </a:r>
          </a:p>
          <a:p>
            <a:endParaRPr lang="fr-CA" baseline="0" dirty="0"/>
          </a:p>
          <a:p>
            <a:r>
              <a:rPr lang="fr-CA" baseline="0" dirty="0"/>
              <a:t>Ce qui correspond à un nombre de sujet à traiter (NNT) d’environ 83 (IC 95 % 51-213), ce qui signifie qu’il faut </a:t>
            </a:r>
            <a:r>
              <a:rPr lang="fr-CA" baseline="0" dirty="0" err="1"/>
              <a:t>Tx</a:t>
            </a:r>
            <a:r>
              <a:rPr lang="fr-CA" baseline="0" dirty="0"/>
              <a:t> environ 83 pts remplissant les critères de l’étude pendant 5 ans pour empêcher un ECV.</a:t>
            </a:r>
          </a:p>
          <a:p>
            <a:endParaRPr lang="fr-CA" baseline="0" dirty="0"/>
          </a:p>
          <a:p>
            <a:r>
              <a:rPr lang="fr-CA" baseline="0" dirty="0"/>
              <a:t>Et ces résultats étaient identiques en analyse selon le respect du protocole et selon le </a:t>
            </a:r>
            <a:r>
              <a:rPr lang="fr-CA" baseline="0" dirty="0" err="1"/>
              <a:t>Tx</a:t>
            </a:r>
            <a:r>
              <a:rPr lang="fr-CA" baseline="0" dirty="0"/>
              <a:t> reçu.</a:t>
            </a:r>
          </a:p>
          <a:p>
            <a:endParaRPr lang="fr-CA"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b="0" baseline="0" dirty="0"/>
              <a:t>Par ailleurs, l’indice de fragilité de l’étude</a:t>
            </a:r>
            <a:r>
              <a:rPr lang="fr-CA" b="0" dirty="0"/>
              <a:t>, qui je vous le rappelle </a:t>
            </a:r>
            <a:r>
              <a:rPr lang="fr-CA" b="0" baseline="0" dirty="0"/>
              <a:t>est le # de pts requis pour qu’une étude perde sa signification statistique, = 17.</a:t>
            </a:r>
          </a:p>
          <a:p>
            <a:endParaRPr lang="fr-CA" dirty="0"/>
          </a:p>
          <a:p>
            <a:r>
              <a:rPr lang="fr-CA" dirty="0"/>
              <a:t>Pas</a:t>
            </a:r>
            <a:r>
              <a:rPr lang="fr-CA" baseline="0" dirty="0"/>
              <a:t> de différence significative </a:t>
            </a:r>
            <a:r>
              <a:rPr lang="fr-CA" dirty="0"/>
              <a:t>dans la mortalité totale ou de la mortalité CV.</a:t>
            </a:r>
          </a:p>
          <a:p>
            <a:endParaRPr lang="fr-CA" dirty="0"/>
          </a:p>
          <a:p>
            <a:r>
              <a:rPr lang="fr-CA" dirty="0"/>
              <a:t>Pas de différence dans</a:t>
            </a:r>
            <a:r>
              <a:rPr lang="fr-CA" baseline="0" dirty="0"/>
              <a:t> les décès de cause non-CV (82 vs 81).</a:t>
            </a:r>
            <a:endParaRPr lang="fr-CA" dirty="0"/>
          </a:p>
          <a:p>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Et dans les composantes individuelles de la combinaison étudiée,</a:t>
            </a:r>
            <a:r>
              <a:rPr lang="fr-CA" baseline="0" dirty="0"/>
              <a:t> </a:t>
            </a:r>
            <a:r>
              <a:rPr lang="fr-CA" b="1" baseline="0" dirty="0"/>
              <a:t>il y a une tendance vers une diminution des différents éléments, mais</a:t>
            </a:r>
            <a:r>
              <a:rPr lang="fr-CA" baseline="0" dirty="0"/>
              <a:t> une </a:t>
            </a:r>
            <a:r>
              <a:rPr lang="fr-CA" b="1" baseline="0" dirty="0"/>
              <a:t>diminution statistiquement significative de seulement </a:t>
            </a:r>
            <a:r>
              <a:rPr lang="fr-CA" baseline="0" dirty="0"/>
              <a:t>la survenue d’ischémie cardiaque ou d’IM.</a:t>
            </a:r>
          </a:p>
          <a:p>
            <a:endParaRPr lang="fr-CA" baseline="0" dirty="0"/>
          </a:p>
          <a:p>
            <a:endParaRPr lang="fr-CA" baseline="0" dirty="0"/>
          </a:p>
          <a:p>
            <a:r>
              <a:rPr lang="fr-CA" baseline="0" dirty="0"/>
              <a:t>Pas de donnée disponible sur le « triple MACE – </a:t>
            </a:r>
            <a:r>
              <a:rPr lang="fr-CA" i="1" baseline="0" dirty="0"/>
              <a:t>Major Adverse </a:t>
            </a:r>
            <a:r>
              <a:rPr lang="fr-CA" i="1" baseline="0" dirty="0" err="1"/>
              <a:t>Cardiovasc</a:t>
            </a:r>
            <a:r>
              <a:rPr lang="fr-CA" i="1" baseline="0" dirty="0"/>
              <a:t> </a:t>
            </a:r>
            <a:r>
              <a:rPr lang="fr-CA" i="1" baseline="0" dirty="0" err="1"/>
              <a:t>Event</a:t>
            </a:r>
            <a:r>
              <a:rPr lang="fr-CA" i="1" baseline="0" dirty="0"/>
              <a:t> </a:t>
            </a:r>
            <a:r>
              <a:rPr lang="fr-CA" baseline="0" dirty="0"/>
              <a:t>» le plus intéressant (mort CV, IM, AVC).</a:t>
            </a:r>
          </a:p>
          <a:p>
            <a:endParaRPr lang="fr-CA" baseline="0" dirty="0"/>
          </a:p>
          <a:p>
            <a:endParaRPr lang="fr-CA" dirty="0"/>
          </a:p>
          <a:p>
            <a:endParaRPr lang="fr-CA" baseline="0"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12</a:t>
            </a:fld>
            <a:endParaRPr lang="fr-FR"/>
          </a:p>
        </p:txBody>
      </p:sp>
    </p:spTree>
    <p:extLst>
      <p:ext uri="{BB962C8B-B14F-4D97-AF65-F5344CB8AC3E}">
        <p14:creationId xmlns:p14="http://schemas.microsoft.com/office/powerpoint/2010/main" val="844921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57A13AAB-1331-4A70-8C7B-0177678F01D6}" type="slidenum">
              <a:rPr lang="fr-CA" smtClean="0"/>
              <a:pPr/>
              <a:t>14</a:t>
            </a:fld>
            <a:endParaRPr lang="fr-CA"/>
          </a:p>
        </p:txBody>
      </p:sp>
    </p:spTree>
    <p:extLst>
      <p:ext uri="{BB962C8B-B14F-4D97-AF65-F5344CB8AC3E}">
        <p14:creationId xmlns:p14="http://schemas.microsoft.com/office/powerpoint/2010/main" val="2830989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a:t>Sous-groupes</a:t>
            </a:r>
          </a:p>
          <a:p>
            <a:endParaRPr lang="fr-FR" dirty="0"/>
          </a:p>
          <a:p>
            <a:r>
              <a:rPr lang="fr-FR" dirty="0"/>
              <a:t>Effets consistants dans les différents sous-groupes, sauf peut-être chez les sujets avec HTA</a:t>
            </a:r>
            <a:r>
              <a:rPr lang="fr-FR" baseline="0" dirty="0"/>
              <a:t> (mais possibles anomalies STAT avec 12 SG étudiés).</a:t>
            </a:r>
          </a:p>
          <a:p>
            <a:endParaRPr lang="fr-FR"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1" baseline="0" dirty="0"/>
              <a:t>Plus de 60 ans en bénéficie davantage?</a:t>
            </a:r>
            <a:endParaRPr lang="fr-FR" b="1" dirty="0"/>
          </a:p>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15</a:t>
            </a:fld>
            <a:endParaRPr lang="fr-CA"/>
          </a:p>
        </p:txBody>
      </p:sp>
    </p:spTree>
    <p:extLst>
      <p:ext uri="{BB962C8B-B14F-4D97-AF65-F5344CB8AC3E}">
        <p14:creationId xmlns:p14="http://schemas.microsoft.com/office/powerpoint/2010/main" val="6872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Effet du </a:t>
            </a:r>
            <a:r>
              <a:rPr lang="fr-FR" dirty="0" err="1"/>
              <a:t>Tx</a:t>
            </a:r>
            <a:r>
              <a:rPr lang="fr-FR" dirty="0"/>
              <a:t> sur les</a:t>
            </a:r>
            <a:r>
              <a:rPr lang="fr-FR" baseline="0" dirty="0"/>
              <a:t> LDL : LDL sont passé de 2,77 à 1,91 </a:t>
            </a:r>
            <a:r>
              <a:rPr lang="fr-FR" baseline="0" dirty="0" err="1"/>
              <a:t>mmol</a:t>
            </a:r>
            <a:r>
              <a:rPr lang="fr-FR" baseline="0" dirty="0"/>
              <a:t>/L avec pita (soit une diminution modérée de 31 %) vs stable à 2,72-2,74 avec le placébo à 12 mois.</a:t>
            </a:r>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16</a:t>
            </a:fld>
            <a:endParaRPr lang="fr-CA"/>
          </a:p>
        </p:txBody>
      </p:sp>
    </p:spTree>
    <p:extLst>
      <p:ext uri="{BB962C8B-B14F-4D97-AF65-F5344CB8AC3E}">
        <p14:creationId xmlns:p14="http://schemas.microsoft.com/office/powerpoint/2010/main" val="79224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r>
              <a:rPr lang="fr-CA" b="1" baseline="0" dirty="0"/>
              <a:t>Effets indésirables</a:t>
            </a:r>
          </a:p>
          <a:p>
            <a:endParaRPr lang="fr-CA" baseline="0" dirty="0"/>
          </a:p>
          <a:p>
            <a:r>
              <a:rPr lang="fr-CA" baseline="0" dirty="0"/>
              <a:t>L'arrêt du traitement en raison d’effets indésirables s'est produit chez 2,1% des participants dans le groupe </a:t>
            </a:r>
            <a:r>
              <a:rPr lang="fr-CA" baseline="0" dirty="0" err="1"/>
              <a:t>pitavastatine</a:t>
            </a:r>
            <a:r>
              <a:rPr lang="fr-CA" baseline="0" dirty="0"/>
              <a:t> et chez 1,2% dans le groupe placebo (NNH environ 100)</a:t>
            </a:r>
          </a:p>
          <a:p>
            <a:endParaRPr lang="fr-CA" baseline="0" dirty="0"/>
          </a:p>
          <a:p>
            <a:r>
              <a:rPr lang="fr-CA" baseline="0" dirty="0"/>
              <a:t>L’incidence d’effets indésirables sérieux étaient similaires entre les 2 groupes de </a:t>
            </a:r>
            <a:r>
              <a:rPr lang="fr-CA" baseline="0" dirty="0" err="1"/>
              <a:t>Tx</a:t>
            </a:r>
            <a:r>
              <a:rPr lang="fr-CA" baseline="0" dirty="0"/>
              <a:t>.</a:t>
            </a:r>
          </a:p>
          <a:p>
            <a:endParaRPr lang="fr-CA" baseline="0" dirty="0"/>
          </a:p>
          <a:p>
            <a:r>
              <a:rPr lang="fr-CA" baseline="0" dirty="0"/>
              <a:t>Il y a eu une plus grande incidence de diabète dans le groupe pita : n = 206 vs 155, RR 1,35 (IC 95 % 1,09-1,66), mais pas d’effet sur la glycémie.</a:t>
            </a:r>
          </a:p>
          <a:p>
            <a:endParaRPr lang="fr-CA" baseline="0"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17</a:t>
            </a:fld>
            <a:endParaRPr lang="fr-FR"/>
          </a:p>
        </p:txBody>
      </p:sp>
    </p:spTree>
    <p:extLst>
      <p:ext uri="{BB962C8B-B14F-4D97-AF65-F5344CB8AC3E}">
        <p14:creationId xmlns:p14="http://schemas.microsoft.com/office/powerpoint/2010/main" val="3323787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r>
              <a:rPr lang="fr-CA" baseline="0" dirty="0"/>
              <a:t>Une fréquence plus élevée de myalgie ou de myopathie de grade 3 ou supérieur, ou ayant entraîné un changement de traitement, s'est produite dans le groupe </a:t>
            </a:r>
            <a:r>
              <a:rPr lang="fr-CA" baseline="0" dirty="0" err="1"/>
              <a:t>pitavastatine</a:t>
            </a:r>
            <a:r>
              <a:rPr lang="fr-CA" baseline="0" dirty="0"/>
              <a:t> (RR 1,74 ; IC à 95 %, 1,24 à 2,45). La majorité des symptômes musculaires dans les deux groupes étaient des myalgies et une faiblesse musculaire de faible intensité, avec une faible incidence de myopathie, chez environ 2 % des participants dans les 2 groupes de </a:t>
            </a:r>
            <a:r>
              <a:rPr lang="fr-CA" baseline="0" dirty="0" err="1"/>
              <a:t>Tx</a:t>
            </a:r>
            <a:r>
              <a:rPr lang="fr-CA" baseline="0" dirty="0"/>
              <a:t>. </a:t>
            </a:r>
          </a:p>
          <a:p>
            <a:endParaRPr lang="fr-CA" baseline="0" dirty="0"/>
          </a:p>
          <a:p>
            <a:r>
              <a:rPr lang="fr-CA" baseline="0" dirty="0"/>
              <a:t>Les symptômes musculaires ont entraîné l'arrêt du traitement chez 44 participants (1,1 %) dans le groupe </a:t>
            </a:r>
            <a:r>
              <a:rPr lang="fr-CA" baseline="0" dirty="0" err="1"/>
              <a:t>pitavastatine</a:t>
            </a:r>
            <a:r>
              <a:rPr lang="fr-CA" baseline="0" dirty="0"/>
              <a:t> et chez 21 (0,5 %) dans le groupe placebo (NNH environ 200).</a:t>
            </a:r>
          </a:p>
          <a:p>
            <a:endParaRPr lang="fr-CA" baseline="0" dirty="0"/>
          </a:p>
          <a:p>
            <a:r>
              <a:rPr lang="fr-CA" baseline="0" dirty="0"/>
              <a:t>La myopathie, la rhabdomyolyse et la dysfonction hépatique (niveau d'ALT de grade 3 ou supérieur) se sont produites rarement et avec des fréquences similaires dans les deux groupes.</a:t>
            </a:r>
          </a:p>
          <a:p>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18</a:t>
            </a:fld>
            <a:endParaRPr lang="fr-FR"/>
          </a:p>
        </p:txBody>
      </p:sp>
    </p:spTree>
    <p:extLst>
      <p:ext uri="{BB962C8B-B14F-4D97-AF65-F5344CB8AC3E}">
        <p14:creationId xmlns:p14="http://schemas.microsoft.com/office/powerpoint/2010/main" val="1401528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r>
              <a:rPr lang="fr-CA" dirty="0"/>
              <a:t>En conclusion, selon les auteurs...</a:t>
            </a:r>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19</a:t>
            </a:fld>
            <a:endParaRPr lang="fr-FR"/>
          </a:p>
        </p:txBody>
      </p:sp>
    </p:spTree>
    <p:extLst>
      <p:ext uri="{BB962C8B-B14F-4D97-AF65-F5344CB8AC3E}">
        <p14:creationId xmlns:p14="http://schemas.microsoft.com/office/powerpoint/2010/main" val="701966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77500" lnSpcReduction="20000"/>
          </a:bodyPr>
          <a:lstStyle/>
          <a:p>
            <a:r>
              <a:rPr lang="fr-CA" dirty="0"/>
              <a:t>Forces :</a:t>
            </a:r>
          </a:p>
          <a:p>
            <a:r>
              <a:rPr lang="fr-CA" dirty="0"/>
              <a:t>Question clinique pertinente en clinique. Gros ECR avec</a:t>
            </a:r>
            <a:r>
              <a:rPr lang="fr-CA" baseline="0" dirty="0"/>
              <a:t> plus de 7700 participants.</a:t>
            </a:r>
            <a:endParaRPr lang="fr-CA" dirty="0"/>
          </a:p>
          <a:p>
            <a:r>
              <a:rPr lang="fr-CA" dirty="0"/>
              <a:t>Méthodologie</a:t>
            </a:r>
            <a:r>
              <a:rPr lang="fr-CA" baseline="0" dirty="0"/>
              <a:t> rigoureuse.</a:t>
            </a:r>
          </a:p>
          <a:p>
            <a:r>
              <a:rPr lang="fr-CA" baseline="0" dirty="0"/>
              <a:t>La population est assez représentative des personnes avec le VIH (</a:t>
            </a:r>
            <a:r>
              <a:rPr lang="fr-CA" dirty="0"/>
              <a:t>54 % femmes dans le monde – surtout en Afrique - mais 23 % aux É-U...)</a:t>
            </a:r>
            <a:r>
              <a:rPr lang="fr-CA" baseline="0" dirty="0"/>
              <a:t>, ce qui donne une bonne validité externe.</a:t>
            </a:r>
          </a:p>
          <a:p>
            <a:r>
              <a:rPr lang="fr-CA" baseline="0" dirty="0"/>
              <a:t>Résultats compatibles avec autres ECR sur les statines, avec des RRR de 25-35%.</a:t>
            </a:r>
          </a:p>
          <a:p>
            <a:r>
              <a:rPr lang="fr-CA" baseline="0" dirty="0"/>
              <a:t>Résultats sont cliniquement significatifs et applicables dès maintenant.</a:t>
            </a:r>
            <a:endParaRPr lang="fr-CA" dirty="0"/>
          </a:p>
          <a:p>
            <a:endParaRPr lang="fr-CA" dirty="0"/>
          </a:p>
          <a:p>
            <a:r>
              <a:rPr lang="fr-CA" dirty="0"/>
              <a:t>Limitations :</a:t>
            </a:r>
          </a:p>
          <a:p>
            <a:r>
              <a:rPr lang="fr-CA" dirty="0"/>
              <a:t>L’arrêt prématurée d’un</a:t>
            </a:r>
            <a:r>
              <a:rPr lang="fr-CA" baseline="0" dirty="0"/>
              <a:t> ECR peut affecter la validité interne de l’ECR en surestimant le bénéfice. </a:t>
            </a:r>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a:t>Pita ? Non disponible au Canada... Effet de classe ? </a:t>
            </a:r>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a:t>Score ASCVD américain vs Framingham canadien ...</a:t>
            </a:r>
            <a:r>
              <a:rPr lang="fr-CA" baseline="0" dirty="0"/>
              <a:t> Mais pas très important car toute personnes à risque faible-modérée était inclus.</a:t>
            </a:r>
            <a:endParaRPr lang="fr-CA" dirty="0"/>
          </a:p>
          <a:p>
            <a:r>
              <a:rPr lang="fr-CA" dirty="0"/>
              <a:t>Moins d’ECV qu’attendus, mais compatible avec ECV attendus 6,18/1000 personnes-année</a:t>
            </a:r>
            <a:r>
              <a:rPr lang="fr-CA" baseline="0" dirty="0"/>
              <a:t> (Shah).</a:t>
            </a:r>
            <a:endParaRPr lang="fr-CA" dirty="0"/>
          </a:p>
          <a:p>
            <a:r>
              <a:rPr lang="fr-CA" dirty="0"/>
              <a:t>Effet du traitement plus important qu’attendu (0,65 vs 0,70).</a:t>
            </a:r>
          </a:p>
          <a:p>
            <a:r>
              <a:rPr lang="fr-CA" dirty="0"/>
              <a:t>NNT assez haut, et dépendant du risque de base : NNT à 5 ans moyen</a:t>
            </a:r>
            <a:r>
              <a:rPr lang="fr-CA" baseline="0" dirty="0"/>
              <a:t> 106, mais si score ASCVD &lt; 2,5 %, NNT = 199 (contre 35 si risque &gt; 10 %)</a:t>
            </a:r>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a:t>Cout-bénéfice ? </a:t>
            </a:r>
          </a:p>
          <a:p>
            <a:r>
              <a:rPr lang="fr-CA" baseline="0" dirty="0"/>
              <a:t>Nombre assez important de perte au suivi (17 %), mais compatible avec un ECR se statines avec un suivi de 5 ans.</a:t>
            </a:r>
          </a:p>
          <a:p>
            <a:r>
              <a:rPr lang="fr-CA" baseline="0" dirty="0"/>
              <a:t>Mécanismes d’action inconnu, mais sous-étude mécanistique en cours sur la question à venir (ex : effet sur </a:t>
            </a:r>
            <a:r>
              <a:rPr lang="fr-CA" baseline="0" dirty="0" err="1"/>
              <a:t>hs</a:t>
            </a:r>
            <a:r>
              <a:rPr lang="fr-CA" baseline="0" dirty="0"/>
              <a:t>-CRP).</a:t>
            </a:r>
            <a:endParaRPr lang="fr-CA" dirty="0"/>
          </a:p>
          <a:p>
            <a:endParaRPr lang="fr-CA" baseline="0" dirty="0"/>
          </a:p>
          <a:p>
            <a:r>
              <a:rPr lang="fr-CA" baseline="0" dirty="0"/>
              <a:t>Recherche biais : </a:t>
            </a:r>
            <a:r>
              <a:rPr lang="fr-CA" baseline="0" dirty="0" err="1"/>
              <a:t>RoB</a:t>
            </a:r>
            <a:r>
              <a:rPr lang="fr-CA" baseline="0" dirty="0"/>
              <a:t> 2.0 :</a:t>
            </a:r>
          </a:p>
          <a:p>
            <a:r>
              <a:rPr lang="fr-CA" baseline="0" dirty="0"/>
              <a:t>Biais qui émerge du processus de randomisation : Non</a:t>
            </a:r>
          </a:p>
          <a:p>
            <a:r>
              <a:rPr lang="fr-CA" baseline="0" dirty="0"/>
              <a:t>Biais dû à des déviations par rapport aux interventions prévues : Non</a:t>
            </a:r>
          </a:p>
          <a:p>
            <a:r>
              <a:rPr lang="fr-CA" baseline="0" dirty="0"/>
              <a:t>Biais dû à des données finales manquantes : Peu probable, # de perte au suivi semblable entre les 2 groupes.</a:t>
            </a:r>
          </a:p>
          <a:p>
            <a:r>
              <a:rPr lang="fr-CA" baseline="0" dirty="0"/>
              <a:t>Biais dû à la mesure du résultat : Non, mais combinaison de gravité variable.</a:t>
            </a:r>
          </a:p>
          <a:p>
            <a:r>
              <a:rPr lang="fr-CA" baseline="0" dirty="0"/>
              <a:t>Biais dans la sélection des résultats rapportés : Non</a:t>
            </a:r>
            <a:endParaRPr lang="fr-CA"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20</a:t>
            </a:fld>
            <a:endParaRPr lang="fr-FR"/>
          </a:p>
        </p:txBody>
      </p:sp>
    </p:spTree>
    <p:extLst>
      <p:ext uri="{BB962C8B-B14F-4D97-AF65-F5344CB8AC3E}">
        <p14:creationId xmlns:p14="http://schemas.microsoft.com/office/powerpoint/2010/main" val="1964648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5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Pour ce qui est des implications cliniques de cette étude et est-ce que cette étude changera la pratique...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Le VIH a fait environ 40 millions de morts depuis 1981 selon l’OMS, et actuellement</a:t>
            </a:r>
            <a:r>
              <a:rPr lang="fr-CA" baseline="0" dirty="0"/>
              <a:t> 39 millions de personnes en sont atteintes, les 2/3 en Afrique. Au Canada = environ 63 000 personnes, 29 % femmes.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En 2022, c’est 630 000 personnes qui sont mortes à cause du VIH dans le monde, et 1,3 millions de personnes ont contractés le VIH.</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Donc ça reste une maladie importante en clinique.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Et la MCVAS est une cause importante de mortalité chez les personnes vivant avec le VIH, surtout dans les pays les plus riches.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Et selon l’étude de Shah, c’est environ 0,92 % des cas de MCVAS dans le monde (ou le % attribuable à la population) qui serait attribuable au VIH dans le monde.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Les résultats de l’EC REPRIEVE montre une efficacité intéressante du traitement à base de </a:t>
            </a:r>
            <a:r>
              <a:rPr lang="fr-CA" baseline="0" dirty="0" err="1"/>
              <a:t>pitavastatine</a:t>
            </a:r>
            <a:r>
              <a:rPr lang="fr-CA" baseline="0" dirty="0"/>
              <a:t>, tout en étant bien toléré.</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Compatible avec la littérature sur les statines, qui montre souvent une RRR 25-35 %, mais avec un NNT qui dépend du risque de base (plus élevé en </a:t>
            </a:r>
            <a:r>
              <a:rPr lang="fr-CA" baseline="0" dirty="0" err="1"/>
              <a:t>prév</a:t>
            </a:r>
            <a:r>
              <a:rPr lang="fr-CA" baseline="0" dirty="0"/>
              <a:t> 1</a:t>
            </a:r>
            <a:r>
              <a:rPr lang="fr-CA" baseline="30000" dirty="0"/>
              <a:t>e</a:t>
            </a:r>
            <a:r>
              <a:rPr lang="fr-CA" baseline="0" dirty="0"/>
              <a:t> que 2</a:t>
            </a:r>
            <a:r>
              <a:rPr lang="fr-CA" baseline="30000" dirty="0"/>
              <a:t>e</a:t>
            </a:r>
            <a:r>
              <a:rPr lang="fr-CA" baseline="0" dirty="0"/>
              <a:t>, </a:t>
            </a:r>
            <a:r>
              <a:rPr lang="fr-CA" b="0" baseline="0" dirty="0"/>
              <a:t>plus élevé chez faible risque).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Autres statines avec peu de risque d’interactions </a:t>
            </a:r>
            <a:r>
              <a:rPr lang="fr-CA" baseline="0" dirty="0" err="1"/>
              <a:t>Rx</a:t>
            </a:r>
            <a:r>
              <a:rPr lang="fr-CA" baseline="0" dirty="0"/>
              <a:t> : rosuvastatine et pravastatine (pas via CYP 3A4 qui est un problème avec les </a:t>
            </a:r>
            <a:r>
              <a:rPr lang="fr-CA" baseline="0" dirty="0" err="1"/>
              <a:t>inh</a:t>
            </a:r>
            <a:r>
              <a:rPr lang="fr-CA" baseline="0" dirty="0"/>
              <a:t>. protéases).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Ne pas oublier d’optimiser les autres FR CV (tabac, </a:t>
            </a:r>
            <a:r>
              <a:rPr lang="fr-CA" b="0" baseline="0" dirty="0"/>
              <a:t>HTA, diabète</a:t>
            </a:r>
            <a:r>
              <a:rPr lang="fr-CA" baseline="0" dirty="0"/>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Les infectiologues vont devoir devenir un peu des internistes ou des MDF, car ils sont parfois</a:t>
            </a:r>
            <a:r>
              <a:rPr lang="fr-CA" b="1" baseline="0" dirty="0"/>
              <a:t> </a:t>
            </a:r>
            <a:r>
              <a:rPr lang="fr-CA" baseline="0" dirty="0"/>
              <a:t>les seuls MD traitant et suivant les personnes vivant avec le VIH !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Édito Dr Freiberg : une 1</a:t>
            </a:r>
            <a:r>
              <a:rPr lang="fr-CA" baseline="30000" dirty="0"/>
              <a:t>e</a:t>
            </a:r>
            <a:r>
              <a:rPr lang="fr-CA" baseline="0" dirty="0"/>
              <a:t> étape importante vers une approche préventive globale visant à réduire le risque de maladie CV chez les personnes atteintes d’une infection avec le VIH.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aseline="0" dirty="0"/>
          </a:p>
          <a:p>
            <a:r>
              <a:rPr lang="fr-CA" baseline="0" dirty="0" err="1"/>
              <a:t>GdP</a:t>
            </a:r>
            <a:r>
              <a:rPr lang="fr-CA" baseline="0" dirty="0"/>
              <a:t> à venir …</a:t>
            </a:r>
          </a:p>
          <a:p>
            <a:endParaRPr lang="fr-CA" baseline="0" dirty="0"/>
          </a:p>
          <a:p>
            <a:r>
              <a:rPr lang="fr-CA" baseline="0" dirty="0"/>
              <a:t>SCC 2021…</a:t>
            </a:r>
          </a:p>
          <a:p>
            <a:endParaRPr lang="fr-CA" baseline="0" dirty="0"/>
          </a:p>
          <a:p>
            <a:r>
              <a:rPr lang="fr-CA" baseline="0" dirty="0"/>
              <a:t>Approche en attendant ? </a:t>
            </a:r>
          </a:p>
          <a:p>
            <a:endParaRPr lang="fr-CA" baseline="0" dirty="0"/>
          </a:p>
          <a:p>
            <a:r>
              <a:rPr lang="fr-CA" baseline="0" dirty="0"/>
              <a:t>En donner (à </a:t>
            </a:r>
            <a:r>
              <a:rPr lang="fr-CA" b="0" baseline="0" dirty="0"/>
              <a:t>dose modérée de certaines statines) à toutes les personnes vivant avec le VIH+ traitements antiviraux ? </a:t>
            </a:r>
            <a:r>
              <a:rPr lang="fr-CA" baseline="0" dirty="0"/>
              <a:t>Ou en fonction du risque ? FRS 5% ? 10% ? Pour avoir un coût-bénéfice intéressant ? À suivre ! </a:t>
            </a:r>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21</a:t>
            </a:fld>
            <a:endParaRPr lang="fr-FR"/>
          </a:p>
        </p:txBody>
      </p:sp>
    </p:spTree>
    <p:extLst>
      <p:ext uri="{BB962C8B-B14F-4D97-AF65-F5344CB8AC3E}">
        <p14:creationId xmlns:p14="http://schemas.microsoft.com/office/powerpoint/2010/main" val="181965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sz="1200" kern="1200" dirty="0">
              <a:solidFill>
                <a:schemeClr val="tx1"/>
              </a:solidFill>
              <a:effectLst/>
              <a:latin typeface="Times" pitchFamily="-65" charset="0"/>
              <a:ea typeface="ＭＳ Ｐゴシック" pitchFamily="-65"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FR" sz="1200" kern="1200" dirty="0">
                <a:solidFill>
                  <a:schemeClr val="tx1"/>
                </a:solidFill>
                <a:effectLst/>
                <a:latin typeface="Times" pitchFamily="-65" charset="0"/>
                <a:ea typeface="ＭＳ Ｐゴシック" pitchFamily="-65" charset="-128"/>
                <a:cs typeface="+mn-cs"/>
              </a:rPr>
              <a:t> </a:t>
            </a:r>
            <a:endParaRPr lang="fr-FR"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2</a:t>
            </a:fld>
            <a:endParaRPr lang="fr-FR"/>
          </a:p>
        </p:txBody>
      </p:sp>
    </p:spTree>
    <p:extLst>
      <p:ext uri="{BB962C8B-B14F-4D97-AF65-F5344CB8AC3E}">
        <p14:creationId xmlns:p14="http://schemas.microsoft.com/office/powerpoint/2010/main" val="3937105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22</a:t>
            </a:fld>
            <a:endParaRPr lang="fr-CA"/>
          </a:p>
        </p:txBody>
      </p:sp>
    </p:spTree>
    <p:extLst>
      <p:ext uri="{BB962C8B-B14F-4D97-AF65-F5344CB8AC3E}">
        <p14:creationId xmlns:p14="http://schemas.microsoft.com/office/powerpoint/2010/main" val="704432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0" dirty="0"/>
              <a:t>VIH recevant </a:t>
            </a:r>
            <a:r>
              <a:rPr lang="fr-FR" b="0" dirty="0" err="1"/>
              <a:t>antiréroviraux</a:t>
            </a:r>
            <a:endParaRPr lang="fr-FR" b="0" dirty="0"/>
          </a:p>
          <a:p>
            <a:r>
              <a:rPr lang="fr-FR" b="0" dirty="0"/>
              <a:t>Certaines statines à dose modérée</a:t>
            </a:r>
          </a:p>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23</a:t>
            </a:fld>
            <a:endParaRPr lang="fr-CA"/>
          </a:p>
        </p:txBody>
      </p:sp>
    </p:spTree>
    <p:extLst>
      <p:ext uri="{BB962C8B-B14F-4D97-AF65-F5344CB8AC3E}">
        <p14:creationId xmlns:p14="http://schemas.microsoft.com/office/powerpoint/2010/main" val="6100336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Pour ce qui est des autres articles qui ont retenu notre attention en juin et juillet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Juin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TOBOGM, NEJM 8 juin : </a:t>
            </a:r>
            <a:r>
              <a:rPr lang="fr-CA" dirty="0" err="1"/>
              <a:t>Tx</a:t>
            </a:r>
            <a:r>
              <a:rPr lang="fr-CA" dirty="0"/>
              <a:t> du DG avant la 20</a:t>
            </a:r>
            <a:r>
              <a:rPr lang="fr-CA" baseline="30000" dirty="0"/>
              <a:t>e</a:t>
            </a:r>
            <a:r>
              <a:rPr lang="fr-CA" dirty="0"/>
              <a:t> </a:t>
            </a:r>
            <a:r>
              <a:rPr lang="fr-CA" dirty="0" err="1"/>
              <a:t>sem</a:t>
            </a:r>
            <a:r>
              <a:rPr lang="fr-CA" dirty="0"/>
              <a:t> de gestation a diminué de façon modeste une combinaison d’</a:t>
            </a:r>
            <a:r>
              <a:rPr lang="fr-CA" dirty="0" err="1"/>
              <a:t>évén</a:t>
            </a:r>
            <a:r>
              <a:rPr lang="fr-CA" dirty="0"/>
              <a:t> </a:t>
            </a:r>
            <a:r>
              <a:rPr lang="fr-CA" dirty="0" err="1"/>
              <a:t>néotanal</a:t>
            </a:r>
            <a:r>
              <a:rPr lang="fr-CA" dirty="0"/>
              <a:t> mais sans diff sur l’HTA durant la grossesse ou le poids du BB.</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ELAN, NEJM 29 juin : chez les sujets avec AVC </a:t>
            </a:r>
            <a:r>
              <a:rPr lang="fr-CA" dirty="0" err="1"/>
              <a:t>isch</a:t>
            </a:r>
            <a:r>
              <a:rPr lang="fr-CA" dirty="0"/>
              <a:t> et FA, l’initiation précoce comparativement à une initiation plus tardive des AOD entraine un risque d’AVC récidivant, d’embolie systémique ou de </a:t>
            </a:r>
            <a:r>
              <a:rPr lang="fr-CA" dirty="0" err="1"/>
              <a:t>saign</a:t>
            </a:r>
            <a:r>
              <a:rPr lang="fr-CA" dirty="0"/>
              <a:t> majeurs </a:t>
            </a:r>
            <a:r>
              <a:rPr lang="fr-CA" dirty="0" err="1"/>
              <a:t>extracrânien</a:t>
            </a:r>
            <a:r>
              <a:rPr lang="fr-CA" dirty="0"/>
              <a:t> ou IC ou de décès vasculaire à 30 jours qui est estimé entre un intervalle de 2,8 % plus faible jusqu’à 0,5 % plus élevé.</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CANVAS, JAMA 13 juin : chez 638 pts avec cancer et MTE, les AOD sont non-inférieur au HFPM pour prévenir la récidive de MTE à 6 mois dans cette ECR pragmatique utilisant toute une gamme d’AOD différents.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MONITOR-HF, Lancet 24 juin : chez 348 sujets avec IC CF 3/4 et déjà </a:t>
            </a:r>
            <a:r>
              <a:rPr lang="fr-CA" dirty="0" err="1"/>
              <a:t>hospit</a:t>
            </a:r>
            <a:r>
              <a:rPr lang="fr-CA" dirty="0"/>
              <a:t> pour IC, le monitorage HD avec </a:t>
            </a:r>
            <a:r>
              <a:rPr lang="fr-CA" dirty="0" err="1"/>
              <a:t>CardioMEMS</a:t>
            </a:r>
            <a:r>
              <a:rPr lang="fr-CA" dirty="0"/>
              <a:t> améliore la </a:t>
            </a:r>
            <a:r>
              <a:rPr lang="fr-CA" dirty="0" err="1"/>
              <a:t>QdV</a:t>
            </a:r>
            <a:r>
              <a:rPr lang="fr-CA" dirty="0"/>
              <a:t> et diminue le risque d’</a:t>
            </a:r>
            <a:r>
              <a:rPr lang="fr-CA" dirty="0" err="1"/>
              <a:t>hospit</a:t>
            </a:r>
            <a:r>
              <a:rPr lang="fr-CA" dirty="0"/>
              <a:t> pour IC de près de 50 %. À suivre !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24</a:t>
            </a:fld>
            <a:endParaRPr lang="fr-CA"/>
          </a:p>
        </p:txBody>
      </p:sp>
    </p:spTree>
    <p:extLst>
      <p:ext uri="{BB962C8B-B14F-4D97-AF65-F5344CB8AC3E}">
        <p14:creationId xmlns:p14="http://schemas.microsoft.com/office/powerpoint/2010/main" val="228280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Juillet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TRAVERSE, NEJM 13 </a:t>
            </a:r>
            <a:r>
              <a:rPr lang="fr-CA" dirty="0" err="1"/>
              <a:t>juill</a:t>
            </a:r>
            <a:r>
              <a:rPr lang="fr-CA" dirty="0"/>
              <a:t> : dans cet ECR chez 5246 hommes avec hypogonadisme et à risque ou avec MCVAS, la testostérone était non inférieure au placébo sur les ECV majeurs (3-MACE) avec un RR 0,96, à près de 2 ans de suivi.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err="1"/>
              <a:t>Dupilumab</a:t>
            </a:r>
            <a:r>
              <a:rPr lang="fr-CA" dirty="0"/>
              <a:t>, NEJM 20 </a:t>
            </a:r>
            <a:r>
              <a:rPr lang="fr-CA" dirty="0" err="1"/>
              <a:t>juill</a:t>
            </a:r>
            <a:r>
              <a:rPr lang="fr-CA" dirty="0"/>
              <a:t> : dans cet ECR, chez les sujets avec MPOC (BPCO) et éosinophilie, le </a:t>
            </a:r>
            <a:r>
              <a:rPr lang="fr-CA" dirty="0" err="1"/>
              <a:t>dupilumab</a:t>
            </a:r>
            <a:r>
              <a:rPr lang="fr-CA" dirty="0"/>
              <a:t>, un </a:t>
            </a:r>
            <a:r>
              <a:rPr lang="fr-CA" dirty="0" err="1"/>
              <a:t>Ac</a:t>
            </a:r>
            <a:r>
              <a:rPr lang="fr-CA" dirty="0"/>
              <a:t> </a:t>
            </a:r>
            <a:r>
              <a:rPr lang="fr-CA" dirty="0" err="1"/>
              <a:t>monclonal</a:t>
            </a:r>
            <a:r>
              <a:rPr lang="fr-CA" dirty="0"/>
              <a:t> bloquant IL-4 et IL-13, diminue le risque annuel d’EA d’environ 30 % comparativement au placébo.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dirty="0"/>
              <a:t>EXIT-SEP, JAMA </a:t>
            </a:r>
            <a:r>
              <a:rPr lang="fr-CA" dirty="0" err="1"/>
              <a:t>Intern</a:t>
            </a:r>
            <a:r>
              <a:rPr lang="fr-CA" dirty="0"/>
              <a:t> Med juillet : démontre que chez 1817 pts en Chine avec sepsis, un cocktail d’herbes chinoise en injection appelé </a:t>
            </a:r>
            <a:r>
              <a:rPr lang="fr-CA" dirty="0" err="1"/>
              <a:t>Xuebijng</a:t>
            </a:r>
            <a:r>
              <a:rPr lang="fr-CA" dirty="0"/>
              <a:t> diminue la mortalité à 28 jours </a:t>
            </a:r>
            <a:r>
              <a:rPr lang="fr-CA"/>
              <a:t>de 28% </a:t>
            </a:r>
            <a:r>
              <a:rPr lang="fr-CA" dirty="0"/>
              <a:t>comparativement au placébo, passant de 26 % à 19 %. Résultats étonnants, presque trop beau pour être vrai, à reproduire ailleurs !!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25</a:t>
            </a:fld>
            <a:endParaRPr lang="fr-CA"/>
          </a:p>
        </p:txBody>
      </p:sp>
    </p:spTree>
    <p:extLst>
      <p:ext uri="{BB962C8B-B14F-4D97-AF65-F5344CB8AC3E}">
        <p14:creationId xmlns:p14="http://schemas.microsoft.com/office/powerpoint/2010/main" val="1474865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r>
              <a:rPr lang="fr-FR" dirty="0"/>
              <a:t>Juin</a:t>
            </a:r>
          </a:p>
          <a:p>
            <a:endParaRPr lang="fr-FR" dirty="0"/>
          </a:p>
          <a:p>
            <a:r>
              <a:rPr lang="fr-FR" dirty="0" err="1"/>
              <a:t>Thromboprophylaxie</a:t>
            </a:r>
            <a:r>
              <a:rPr lang="fr-FR" dirty="0"/>
              <a:t> et </a:t>
            </a:r>
            <a:r>
              <a:rPr lang="fr-FR" dirty="0" err="1"/>
              <a:t>Tx</a:t>
            </a:r>
            <a:r>
              <a:rPr lang="fr-FR" dirty="0"/>
              <a:t> des MTE des pts avec cancer, ASCO, J Clin </a:t>
            </a:r>
            <a:r>
              <a:rPr lang="fr-FR" dirty="0" err="1"/>
              <a:t>Oncol</a:t>
            </a:r>
            <a:endParaRPr lang="fr-FR" dirty="0"/>
          </a:p>
          <a:p>
            <a:r>
              <a:rPr lang="fr-FR" dirty="0"/>
              <a:t>RGO, AGA, </a:t>
            </a:r>
            <a:r>
              <a:rPr lang="en-US" sz="1200" dirty="0">
                <a:solidFill>
                  <a:srgbClr val="000000"/>
                </a:solidFill>
                <a:effectLst/>
                <a:latin typeface="Arial" panose="020B0604020202020204" pitchFamily="34" charset="0"/>
                <a:ea typeface="Calibri" panose="020F0502020204030204" pitchFamily="34" charset="0"/>
              </a:rPr>
              <a:t>Clin Gastroenterol Hepatol</a:t>
            </a:r>
            <a:endParaRPr lang="fr-FR" dirty="0"/>
          </a:p>
          <a:p>
            <a:r>
              <a:rPr lang="fr-FR" dirty="0"/>
              <a:t>Constipation, </a:t>
            </a:r>
            <a:r>
              <a:rPr lang="en-US" sz="1200" dirty="0">
                <a:solidFill>
                  <a:srgbClr val="000000"/>
                </a:solidFill>
                <a:effectLst/>
                <a:latin typeface="Arial" panose="020B0604020202020204" pitchFamily="34" charset="0"/>
                <a:ea typeface="Calibri" panose="020F0502020204030204" pitchFamily="34" charset="0"/>
              </a:rPr>
              <a:t>American Gastroenterological Association-American College of Gastroenterology, Am J Gastroenterol</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26</a:t>
            </a:fld>
            <a:endParaRPr lang="fr-CA"/>
          </a:p>
        </p:txBody>
      </p:sp>
    </p:spTree>
    <p:extLst>
      <p:ext uri="{BB962C8B-B14F-4D97-AF65-F5344CB8AC3E}">
        <p14:creationId xmlns:p14="http://schemas.microsoft.com/office/powerpoint/2010/main" val="595699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lstStyle/>
          <a:p>
            <a:r>
              <a:rPr lang="fr-FR" dirty="0"/>
              <a:t>Juillet </a:t>
            </a:r>
          </a:p>
          <a:p>
            <a:endParaRPr lang="fr-FR" dirty="0"/>
          </a:p>
          <a:p>
            <a:r>
              <a:rPr lang="fr-FR" dirty="0"/>
              <a:t>Trouble  plèvre, BTS, Thorax</a:t>
            </a:r>
          </a:p>
          <a:p>
            <a:r>
              <a:rPr lang="fr-FR" dirty="0"/>
              <a:t>HSA anévrismale, </a:t>
            </a:r>
            <a:r>
              <a:rPr lang="en-US" sz="1200" dirty="0">
                <a:solidFill>
                  <a:srgbClr val="000000"/>
                </a:solidFill>
                <a:effectLst/>
                <a:ea typeface="Calibri" panose="020F0502020204030204" pitchFamily="34" charset="0"/>
              </a:rPr>
              <a:t>American Heart Association/American Stroke Association, Stroke</a:t>
            </a:r>
            <a:endParaRPr lang="fr-FR" dirty="0"/>
          </a:p>
          <a:p>
            <a:r>
              <a:rPr lang="fr-FR" dirty="0"/>
              <a:t>SDRA. </a:t>
            </a:r>
            <a:r>
              <a:rPr lang="fr-CA" sz="1200" b="0" i="0" dirty="0" err="1">
                <a:solidFill>
                  <a:srgbClr val="212121"/>
                </a:solidFill>
                <a:effectLst/>
              </a:rPr>
              <a:t>European</a:t>
            </a:r>
            <a:r>
              <a:rPr lang="fr-CA" sz="1200" b="0" i="0" dirty="0">
                <a:solidFill>
                  <a:srgbClr val="212121"/>
                </a:solidFill>
                <a:effectLst/>
              </a:rPr>
              <a:t> Society of Intensive Care Medicine, Intensive Care Med</a:t>
            </a:r>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27</a:t>
            </a:fld>
            <a:endParaRPr lang="fr-CA"/>
          </a:p>
        </p:txBody>
      </p:sp>
    </p:spTree>
    <p:extLst>
      <p:ext uri="{BB962C8B-B14F-4D97-AF65-F5344CB8AC3E}">
        <p14:creationId xmlns:p14="http://schemas.microsoft.com/office/powerpoint/2010/main" val="83598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77500" lnSpcReduction="20000"/>
          </a:bodyPr>
          <a:lstStyle/>
          <a:p>
            <a:r>
              <a:rPr lang="fr-CA" b="1" dirty="0"/>
              <a:t>Mise en contexte</a:t>
            </a:r>
          </a:p>
          <a:p>
            <a:endParaRPr lang="fr-CA" dirty="0"/>
          </a:p>
          <a:p>
            <a:r>
              <a:rPr lang="fr-CA" dirty="0"/>
              <a:t>Le risque de maladie cardiovasculaire athérosclérotique, y compris l'infarctus du myocarde et l'accident vasculaire cérébral, est jusqu'à deux fois plus élevé chez les personnes atteintes du virus de l'immunodéficience humaine que dans la population générale.</a:t>
            </a:r>
          </a:p>
          <a:p>
            <a:endParaRPr lang="fr-CA" dirty="0"/>
          </a:p>
          <a:p>
            <a:r>
              <a:rPr lang="fr-CA" dirty="0"/>
              <a:t>Les mécanismes de l'augmentation du risque de maladie cardiovasculaire dans cette population ne sont pas complètement compris, mais pourraient être liés à des facteurs de risque traditionnels, ainsi qu'à une inflammation résiduelle et à une activation immunitaire.</a:t>
            </a:r>
          </a:p>
          <a:p>
            <a:endParaRPr lang="fr-CA" dirty="0"/>
          </a:p>
          <a:p>
            <a:r>
              <a:rPr lang="fr-CA" dirty="0"/>
              <a:t>Des études de cohortes importantes ont suggéré qu'une augmentation du risque de maladie cardiovasculaire persiste après ajustement pour les facteurs de risque traditionnels.</a:t>
            </a:r>
          </a:p>
          <a:p>
            <a:endParaRPr lang="fr-CA" dirty="0"/>
          </a:p>
          <a:p>
            <a:r>
              <a:rPr lang="fr-CA" dirty="0"/>
              <a:t>Bien que les lignes directrices de prévention CV reconnaissent l'infection au VIH comme un "modificateur de risque", aucune recommandation particulière de protection cardiaque pour cette population n'a été émise en attendant les résultats d’ECR de grande envergure sur les interventions de prévention primaire dans cette population.</a:t>
            </a:r>
          </a:p>
          <a:p>
            <a:endParaRPr lang="fr-CA" dirty="0"/>
          </a:p>
          <a:p>
            <a:r>
              <a:rPr lang="fr-CA" dirty="0"/>
              <a:t>Le bénéfice de l'utilisation de statines sur les événements CV athérosclérotique chez les personnes vivant avec VIH est inconnu, mais sachant que les statines abaissent simultanément les</a:t>
            </a:r>
            <a:r>
              <a:rPr lang="fr-CA" baseline="0" dirty="0"/>
              <a:t> </a:t>
            </a:r>
            <a:r>
              <a:rPr lang="fr-CA" dirty="0"/>
              <a:t>LDL, le principal facteur de risque de maladie cardiovasculaire athérosclérotique, et qu’elles ont des effets bénéfiques sur les voies inflammatoires et immunitaires pertinentes,</a:t>
            </a:r>
            <a:r>
              <a:rPr lang="fr-CA" baseline="0" dirty="0"/>
              <a:t> cette hypothèse était intéressante à évaluer dans le contexte d’un ECR.</a:t>
            </a:r>
          </a:p>
          <a:p>
            <a:endParaRPr lang="fr-CA"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La </a:t>
            </a:r>
            <a:r>
              <a:rPr lang="fr-CA" baseline="0" dirty="0" err="1"/>
              <a:t>pitavastatine</a:t>
            </a:r>
            <a:r>
              <a:rPr lang="fr-CA" baseline="0" dirty="0"/>
              <a:t> est une statine commercialisée par la CIE </a:t>
            </a:r>
            <a:r>
              <a:rPr lang="fr-CA" baseline="0" dirty="0" err="1"/>
              <a:t>Kowa</a:t>
            </a:r>
            <a:r>
              <a:rPr lang="fr-CA" baseline="0" dirty="0"/>
              <a:t> aux É-U, dans certains pays de l’UE, en Russie, au Japon, en Corée du sud et en Inde, mais n’est pas disponible au Canada ni en France. C’est une statine hydrosoluble de puissance modérée, équivalent à atorvastatine 10-20 mg ou rosuvastatine 5-10 mg, avec des baisses de LDL attendu entre 30-50 %. </a:t>
            </a:r>
            <a:r>
              <a:rPr lang="fr-CA" b="0" baseline="0" dirty="0"/>
              <a:t>Toutefois, il n’y a pas d’étude évaluant son impact clinique sur la morbidité/mortalité que ce soit en prévention primaire ou secondaire. Seulement impact sur bilan lipidique (paramètres intermédiaires).</a:t>
            </a:r>
          </a:p>
          <a:p>
            <a:endParaRPr lang="fr-CA" baseline="0" dirty="0"/>
          </a:p>
          <a:p>
            <a:endParaRPr lang="fr-CA" dirty="0"/>
          </a:p>
          <a:p>
            <a:endParaRPr lang="fr-CA"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3</a:t>
            </a:fld>
            <a:endParaRPr lang="fr-FR"/>
          </a:p>
        </p:txBody>
      </p:sp>
    </p:spTree>
    <p:extLst>
      <p:ext uri="{BB962C8B-B14F-4D97-AF65-F5344CB8AC3E}">
        <p14:creationId xmlns:p14="http://schemas.microsoft.com/office/powerpoint/2010/main" val="566861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40000" lnSpcReduction="20000"/>
          </a:bodyPr>
          <a:lstStyle/>
          <a:p>
            <a:pPr>
              <a:buNone/>
            </a:pPr>
            <a:r>
              <a:rPr lang="fr-CA" b="1" dirty="0">
                <a:solidFill>
                  <a:srgbClr val="000000"/>
                </a:solidFill>
              </a:rPr>
              <a:t>Méthode de l’ECR</a:t>
            </a:r>
          </a:p>
          <a:p>
            <a:pPr>
              <a:buNone/>
            </a:pPr>
            <a:endParaRPr lang="fr-CA" dirty="0">
              <a:solidFill>
                <a:srgbClr val="000000"/>
              </a:solidFill>
            </a:endParaRPr>
          </a:p>
          <a:p>
            <a:pPr>
              <a:buNone/>
            </a:pPr>
            <a:r>
              <a:rPr lang="fr-CA" dirty="0">
                <a:solidFill>
                  <a:srgbClr val="000000"/>
                </a:solidFill>
              </a:rPr>
              <a:t>Devis : essai clinique randomisé (quadruple insu)</a:t>
            </a:r>
            <a:r>
              <a:rPr lang="fr-CA" baseline="0" dirty="0">
                <a:solidFill>
                  <a:srgbClr val="000000"/>
                </a:solidFill>
              </a:rPr>
              <a:t> </a:t>
            </a:r>
            <a:r>
              <a:rPr lang="fr-CA" sz="1200" b="0" i="0" u="none" strike="noStrike" kern="1200" dirty="0">
                <a:solidFill>
                  <a:schemeClr val="tx1"/>
                </a:solidFill>
                <a:effectLst/>
                <a:latin typeface="Times" pitchFamily="-65" charset="0"/>
                <a:ea typeface="ＭＳ Ｐゴシック" pitchFamily="-65" charset="-128"/>
                <a:cs typeface="+mn-cs"/>
              </a:rPr>
              <a:t>(Participant, Care Provider, </a:t>
            </a:r>
            <a:r>
              <a:rPr lang="fr-CA" sz="1200" b="0" i="0" u="none" strike="noStrike" kern="1200" dirty="0" err="1">
                <a:solidFill>
                  <a:schemeClr val="tx1"/>
                </a:solidFill>
                <a:effectLst/>
                <a:latin typeface="Times" pitchFamily="-65" charset="0"/>
                <a:ea typeface="ＭＳ Ｐゴシック" pitchFamily="-65" charset="-128"/>
                <a:cs typeface="+mn-cs"/>
              </a:rPr>
              <a:t>Investigator</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Outcomes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Assessor</a:t>
            </a:r>
            <a:r>
              <a:rPr lang="fr-CA" sz="1200" b="0" i="0" u="none" strike="noStrike" kern="1200" dirty="0">
                <a:solidFill>
                  <a:schemeClr val="tx1"/>
                </a:solidFill>
                <a:effectLst/>
                <a:latin typeface="Times" pitchFamily="-65" charset="0"/>
                <a:ea typeface="ＭＳ Ｐゴシック" pitchFamily="-65" charset="-128"/>
                <a:cs typeface="+mn-cs"/>
              </a:rPr>
              <a:t>)</a:t>
            </a:r>
            <a:endParaRPr lang="fr-CA" dirty="0">
              <a:solidFill>
                <a:srgbClr val="000000"/>
              </a:solidFill>
            </a:endParaRPr>
          </a:p>
          <a:p>
            <a:pPr>
              <a:buNone/>
            </a:pPr>
            <a:endParaRPr lang="fr-CA" dirty="0">
              <a:solidFill>
                <a:srgbClr val="000000"/>
              </a:solidFill>
            </a:endParaRPr>
          </a:p>
          <a:p>
            <a:pPr>
              <a:buNone/>
            </a:pPr>
            <a:r>
              <a:rPr lang="fr-CA" b="1" dirty="0">
                <a:solidFill>
                  <a:srgbClr val="000000"/>
                </a:solidFill>
              </a:rPr>
              <a:t>P</a:t>
            </a:r>
            <a:r>
              <a:rPr lang="fr-CA" dirty="0">
                <a:solidFill>
                  <a:srgbClr val="000000"/>
                </a:solidFill>
              </a:rPr>
              <a:t>opulation : 7769 adultes de 40 à 75 ans avec VIH sous antirétroviraux depuis au moins 180 jours et avec des CD4 &gt; 100/mm3 (ou 0,100 x 10</a:t>
            </a:r>
            <a:r>
              <a:rPr lang="fr-CA" baseline="30000" dirty="0">
                <a:solidFill>
                  <a:srgbClr val="000000"/>
                </a:solidFill>
              </a:rPr>
              <a:t>9</a:t>
            </a:r>
            <a:r>
              <a:rPr lang="fr-CA" dirty="0">
                <a:solidFill>
                  <a:srgbClr val="000000"/>
                </a:solidFill>
              </a:rPr>
              <a:t>/L) à risque CV faible à modéré selon la </a:t>
            </a:r>
            <a:r>
              <a:rPr lang="fr-CA" i="1" dirty="0" err="1">
                <a:solidFill>
                  <a:srgbClr val="000000"/>
                </a:solidFill>
              </a:rPr>
              <a:t>Pooled</a:t>
            </a:r>
            <a:r>
              <a:rPr lang="fr-CA" i="1" dirty="0">
                <a:solidFill>
                  <a:srgbClr val="000000"/>
                </a:solidFill>
              </a:rPr>
              <a:t> </a:t>
            </a:r>
            <a:r>
              <a:rPr lang="fr-CA" i="1" dirty="0" err="1">
                <a:solidFill>
                  <a:srgbClr val="000000"/>
                </a:solidFill>
              </a:rPr>
              <a:t>Cohort</a:t>
            </a:r>
            <a:r>
              <a:rPr lang="fr-CA" i="1" dirty="0">
                <a:solidFill>
                  <a:srgbClr val="000000"/>
                </a:solidFill>
              </a:rPr>
              <a:t> </a:t>
            </a:r>
            <a:r>
              <a:rPr lang="fr-CA" i="1" dirty="0" err="1">
                <a:solidFill>
                  <a:srgbClr val="000000"/>
                </a:solidFill>
              </a:rPr>
              <a:t>Equation</a:t>
            </a:r>
            <a:r>
              <a:rPr lang="fr-CA" dirty="0">
                <a:solidFill>
                  <a:srgbClr val="000000"/>
                </a:solidFill>
              </a:rPr>
              <a:t> de l’AHA-ACC 2013 (avec un risque CV maximal 15 % à 10 ans et des valeurs de LDL inférieures à certains niveaux), sans histoire de maladie CV athérosclérotique ou de prise de statines dans les 90 derniers jours avant</a:t>
            </a:r>
            <a:r>
              <a:rPr lang="fr-CA" baseline="0" dirty="0">
                <a:solidFill>
                  <a:srgbClr val="000000"/>
                </a:solidFill>
              </a:rPr>
              <a:t> la rando</a:t>
            </a:r>
            <a:r>
              <a:rPr lang="fr-CA" dirty="0">
                <a:solidFill>
                  <a:srgbClr val="000000"/>
                </a:solidFill>
              </a:rPr>
              <a:t>.</a:t>
            </a:r>
            <a:endParaRPr lang="en-US" dirty="0">
              <a:solidFill>
                <a:srgbClr val="000000"/>
              </a:solidFill>
            </a:endParaRPr>
          </a:p>
          <a:p>
            <a:endParaRPr lang="fr-CA" baseline="0" dirty="0"/>
          </a:p>
          <a:p>
            <a:r>
              <a:rPr lang="fr-CA" sz="1200" b="1" i="0" u="none" strike="noStrike" kern="1200" dirty="0">
                <a:solidFill>
                  <a:schemeClr val="tx1"/>
                </a:solidFill>
                <a:effectLst/>
                <a:latin typeface="Times" pitchFamily="-65" charset="0"/>
                <a:ea typeface="ＭＳ Ｐゴシック" pitchFamily="-65" charset="-128"/>
                <a:cs typeface="+mn-cs"/>
              </a:rPr>
              <a:t>(Inclusion </a:t>
            </a:r>
            <a:r>
              <a:rPr lang="fr-CA" sz="1200" b="1" i="0" u="none" strike="noStrike" kern="1200" dirty="0" err="1">
                <a:solidFill>
                  <a:schemeClr val="tx1"/>
                </a:solidFill>
                <a:effectLst/>
                <a:latin typeface="Times" pitchFamily="-65" charset="0"/>
                <a:ea typeface="ＭＳ Ｐゴシック" pitchFamily="-65" charset="-128"/>
                <a:cs typeface="+mn-cs"/>
              </a:rPr>
              <a:t>Criteria</a:t>
            </a:r>
            <a:r>
              <a:rPr lang="fr-CA" sz="1200" b="1" i="0" u="none" strike="noStrike" kern="1200" dirty="0">
                <a:solidFill>
                  <a:schemeClr val="tx1"/>
                </a:solidFill>
                <a:effectLst/>
                <a:latin typeface="Times" pitchFamily="-65" charset="0"/>
                <a:ea typeface="ＭＳ Ｐゴシック" pitchFamily="-65" charset="-128"/>
                <a:cs typeface="+mn-cs"/>
              </a:rPr>
              <a:t>:</a:t>
            </a:r>
          </a:p>
          <a:p>
            <a:r>
              <a:rPr lang="fr-CA" sz="1200" b="0" i="0" u="none" strike="noStrike" kern="1200" dirty="0">
                <a:solidFill>
                  <a:schemeClr val="tx1"/>
                </a:solidFill>
                <a:effectLst/>
                <a:latin typeface="Times" pitchFamily="-65" charset="0"/>
                <a:ea typeface="ＭＳ Ｐゴシック" pitchFamily="-65" charset="-128"/>
                <a:cs typeface="+mn-cs"/>
              </a:rPr>
              <a:t>HIV-1 </a:t>
            </a:r>
            <a:r>
              <a:rPr lang="fr-CA" sz="1200" b="0" i="0" u="none" strike="noStrike" kern="1200" dirty="0" err="1">
                <a:solidFill>
                  <a:schemeClr val="tx1"/>
                </a:solidFill>
                <a:effectLst/>
                <a:latin typeface="Times" pitchFamily="-65" charset="0"/>
                <a:ea typeface="ＭＳ Ｐゴシック" pitchFamily="-65" charset="-128"/>
                <a:cs typeface="+mn-cs"/>
              </a:rPr>
              <a:t>infected</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individuals</a:t>
            </a:r>
            <a:endParaRPr lang="fr-CA" sz="1200" b="0" i="0" u="none" strike="noStrike" kern="1200" dirty="0">
              <a:solidFill>
                <a:schemeClr val="tx1"/>
              </a:solidFill>
              <a:effectLst/>
              <a:latin typeface="Times" pitchFamily="-65" charset="0"/>
              <a:ea typeface="ＭＳ Ｐゴシック" pitchFamily="-65" charset="-128"/>
              <a:cs typeface="+mn-cs"/>
            </a:endParaRPr>
          </a:p>
          <a:p>
            <a:r>
              <a:rPr lang="fr-CA" sz="1200" b="0" i="0" u="none" strike="noStrike" kern="1200" dirty="0" err="1">
                <a:solidFill>
                  <a:schemeClr val="tx1"/>
                </a:solidFill>
                <a:effectLst/>
                <a:latin typeface="Times" pitchFamily="-65" charset="0"/>
                <a:ea typeface="ＭＳ Ｐゴシック" pitchFamily="-65" charset="-128"/>
                <a:cs typeface="+mn-cs"/>
              </a:rPr>
              <a:t>Combination</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antiretroviral</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therapy</a:t>
            </a:r>
            <a:r>
              <a:rPr lang="fr-CA" sz="1200" b="0" i="0" u="none" strike="noStrike" kern="1200" dirty="0">
                <a:solidFill>
                  <a:schemeClr val="tx1"/>
                </a:solidFill>
                <a:effectLst/>
                <a:latin typeface="Times" pitchFamily="-65" charset="0"/>
                <a:ea typeface="ＭＳ Ｐゴシック" pitchFamily="-65" charset="-128"/>
                <a:cs typeface="+mn-cs"/>
              </a:rPr>
              <a:t> (ART) for at least 180 </a:t>
            </a:r>
            <a:r>
              <a:rPr lang="fr-CA" sz="1200" b="0" i="0" u="none" strike="noStrike" kern="1200" dirty="0" err="1">
                <a:solidFill>
                  <a:schemeClr val="tx1"/>
                </a:solidFill>
                <a:effectLst/>
                <a:latin typeface="Times" pitchFamily="-65" charset="0"/>
                <a:ea typeface="ＭＳ Ｐゴシック" pitchFamily="-65" charset="-128"/>
                <a:cs typeface="+mn-cs"/>
              </a:rPr>
              <a:t>days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prior</a:t>
            </a:r>
            <a:r>
              <a:rPr lang="fr-CA" sz="1200" b="0" i="0" u="none" strike="noStrike" kern="1200" dirty="0">
                <a:solidFill>
                  <a:schemeClr val="tx1"/>
                </a:solidFill>
                <a:effectLst/>
                <a:latin typeface="Times" pitchFamily="-65" charset="0"/>
                <a:ea typeface="ＭＳ Ｐゴシック" pitchFamily="-65" charset="-128"/>
                <a:cs typeface="+mn-cs"/>
              </a:rPr>
              <a:t> to </a:t>
            </a:r>
            <a:r>
              <a:rPr lang="fr-CA" sz="1200" b="0" i="0" u="none" strike="noStrike" kern="1200" dirty="0" err="1">
                <a:solidFill>
                  <a:schemeClr val="tx1"/>
                </a:solidFill>
                <a:effectLst/>
                <a:latin typeface="Times" pitchFamily="-65" charset="0"/>
                <a:ea typeface="ＭＳ Ｐゴシック" pitchFamily="-65" charset="-128"/>
                <a:cs typeface="+mn-cs"/>
              </a:rPr>
              <a:t>study</a:t>
            </a:r>
            <a:r>
              <a:rPr lang="fr-CA" sz="1200" b="0" i="0" u="none" strike="noStrike" kern="1200" dirty="0">
                <a:solidFill>
                  <a:schemeClr val="tx1"/>
                </a:solidFill>
                <a:effectLst/>
                <a:latin typeface="Times" pitchFamily="-65" charset="0"/>
                <a:ea typeface="ＭＳ Ｐゴシック" pitchFamily="-65" charset="-128"/>
                <a:cs typeface="+mn-cs"/>
              </a:rPr>
              <a:t> entry</a:t>
            </a:r>
          </a:p>
          <a:p>
            <a:r>
              <a:rPr lang="fr-CA" sz="1200" b="0" i="0" u="none" strike="noStrike" kern="1200" dirty="0">
                <a:solidFill>
                  <a:schemeClr val="tx1"/>
                </a:solidFill>
                <a:effectLst/>
                <a:latin typeface="Times" pitchFamily="-65" charset="0"/>
                <a:ea typeface="ＭＳ Ｐゴシック" pitchFamily="-65" charset="-128"/>
                <a:cs typeface="+mn-cs"/>
              </a:rPr>
              <a:t>CD4+ </a:t>
            </a:r>
            <a:r>
              <a:rPr lang="fr-CA" sz="1200" b="0" i="0" u="none" strike="noStrike" kern="1200" dirty="0" err="1">
                <a:solidFill>
                  <a:schemeClr val="tx1"/>
                </a:solidFill>
                <a:effectLst/>
                <a:latin typeface="Times" pitchFamily="-65" charset="0"/>
                <a:ea typeface="ＭＳ Ｐゴシック" pitchFamily="-65" charset="-128"/>
                <a:cs typeface="+mn-cs"/>
              </a:rPr>
              <a:t>cell</a:t>
            </a:r>
            <a:r>
              <a:rPr lang="fr-CA" sz="1200" b="0" i="0" u="none" strike="noStrike" kern="1200" dirty="0">
                <a:solidFill>
                  <a:schemeClr val="tx1"/>
                </a:solidFill>
                <a:effectLst/>
                <a:latin typeface="Times" pitchFamily="-65" charset="0"/>
                <a:ea typeface="ＭＳ Ｐゴシック" pitchFamily="-65" charset="-128"/>
                <a:cs typeface="+mn-cs"/>
              </a:rPr>
              <a:t> count &gt; 100 </a:t>
            </a:r>
            <a:r>
              <a:rPr lang="fr-CA" sz="1200" b="0" i="0" u="none" strike="noStrike" kern="1200" dirty="0" err="1">
                <a:solidFill>
                  <a:schemeClr val="tx1"/>
                </a:solidFill>
                <a:effectLst/>
                <a:latin typeface="Times" pitchFamily="-65" charset="0"/>
                <a:ea typeface="ＭＳ Ｐゴシック" pitchFamily="-65" charset="-128"/>
                <a:cs typeface="+mn-cs"/>
              </a:rPr>
              <a:t>cells</a:t>
            </a:r>
            <a:r>
              <a:rPr lang="fr-CA" sz="1200" b="0" i="0" u="none" strike="noStrike" kern="1200" dirty="0">
                <a:solidFill>
                  <a:schemeClr val="tx1"/>
                </a:solidFill>
                <a:effectLst/>
                <a:latin typeface="Times" pitchFamily="-65" charset="0"/>
                <a:ea typeface="ＭＳ Ｐゴシック" pitchFamily="-65" charset="-128"/>
                <a:cs typeface="+mn-cs"/>
              </a:rPr>
              <a:t>/mm3</a:t>
            </a:r>
          </a:p>
          <a:p>
            <a:r>
              <a:rPr lang="fr-CA" sz="1200" b="0" i="0" u="none" strike="noStrike" kern="1200" dirty="0">
                <a:solidFill>
                  <a:schemeClr val="tx1"/>
                </a:solidFill>
                <a:effectLst/>
                <a:latin typeface="Times" pitchFamily="-65" charset="0"/>
                <a:ea typeface="ＭＳ Ｐゴシック" pitchFamily="-65" charset="-128"/>
                <a:cs typeface="+mn-cs"/>
              </a:rPr>
              <a:t>Acceptable screening </a:t>
            </a:r>
            <a:r>
              <a:rPr lang="fr-CA" sz="1200" b="0" i="0" u="none" strike="noStrike" kern="1200" dirty="0" err="1">
                <a:solidFill>
                  <a:schemeClr val="tx1"/>
                </a:solidFill>
                <a:effectLst/>
                <a:latin typeface="Times" pitchFamily="-65" charset="0"/>
                <a:ea typeface="ＭＳ Ｐゴシック" pitchFamily="-65" charset="-128"/>
                <a:cs typeface="+mn-cs"/>
              </a:rPr>
              <a:t>laboratories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including</a:t>
            </a:r>
            <a:r>
              <a:rPr lang="fr-CA" sz="1200" b="0" i="0" u="none" strike="noStrike" kern="1200" dirty="0">
                <a:solidFill>
                  <a:schemeClr val="tx1"/>
                </a:solidFill>
                <a:effectLst/>
                <a:latin typeface="Times" pitchFamily="-65" charset="0"/>
                <a:ea typeface="ＭＳ Ｐゴシック" pitchFamily="-65" charset="-128"/>
                <a:cs typeface="+mn-cs"/>
              </a:rPr>
              <a:t> a:</a:t>
            </a:r>
          </a:p>
          <a:p>
            <a:pPr lvl="1"/>
            <a:r>
              <a:rPr lang="fr-CA" sz="1200" b="0" i="0" u="none" strike="noStrike" kern="1200" dirty="0" err="1">
                <a:solidFill>
                  <a:schemeClr val="tx1"/>
                </a:solidFill>
                <a:effectLst/>
                <a:latin typeface="Times" pitchFamily="-65" charset="0"/>
                <a:ea typeface="ＭＳ Ｐゴシック" pitchFamily="-65" charset="-128"/>
                <a:cs typeface="+mn-cs"/>
              </a:rPr>
              <a:t>Fasting</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low-density</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lipoprotein</a:t>
            </a:r>
            <a:r>
              <a:rPr lang="fr-CA" sz="1200" b="0" i="0" u="none" strike="noStrike" kern="1200" dirty="0">
                <a:solidFill>
                  <a:schemeClr val="tx1"/>
                </a:solidFill>
                <a:effectLst/>
                <a:latin typeface="Times" pitchFamily="-65" charset="0"/>
                <a:ea typeface="ＭＳ Ｐゴシック" pitchFamily="-65" charset="-128"/>
                <a:cs typeface="+mn-cs"/>
              </a:rPr>
              <a:t> (LDL) </a:t>
            </a:r>
            <a:r>
              <a:rPr lang="fr-CA" sz="1200" b="0" i="0" u="none" strike="noStrike" kern="1200" dirty="0" err="1">
                <a:solidFill>
                  <a:schemeClr val="tx1"/>
                </a:solidFill>
                <a:effectLst/>
                <a:latin typeface="Times" pitchFamily="-65" charset="0"/>
                <a:ea typeface="ＭＳ Ｐゴシック" pitchFamily="-65" charset="-128"/>
                <a:cs typeface="+mn-cs"/>
              </a:rPr>
              <a:t>cholesterol</a:t>
            </a:r>
            <a:r>
              <a:rPr lang="fr-CA" sz="1200" b="0" i="0" u="none" strike="noStrike" kern="1200" dirty="0">
                <a:solidFill>
                  <a:schemeClr val="tx1"/>
                </a:solidFill>
                <a:effectLst/>
                <a:latin typeface="Times" pitchFamily="-65" charset="0"/>
                <a:ea typeface="ＭＳ Ｐゴシック" pitchFamily="-65" charset="-128"/>
                <a:cs typeface="+mn-cs"/>
              </a:rPr>
              <a:t> as </a:t>
            </a:r>
            <a:r>
              <a:rPr lang="fr-CA" sz="1200" b="0" i="0" u="none" strike="noStrike" kern="1200" dirty="0" err="1">
                <a:solidFill>
                  <a:schemeClr val="tx1"/>
                </a:solidFill>
                <a:effectLst/>
                <a:latin typeface="Times" pitchFamily="-65" charset="0"/>
                <a:ea typeface="ＭＳ Ｐゴシック" pitchFamily="-65" charset="-128"/>
                <a:cs typeface="+mn-cs"/>
              </a:rPr>
              <a:t>follows</a:t>
            </a:r>
            <a:r>
              <a:rPr lang="fr-CA" sz="1200" b="0" i="0" u="none" strike="noStrike" kern="1200" dirty="0">
                <a:solidFill>
                  <a:schemeClr val="tx1"/>
                </a:solidFill>
                <a:effectLst/>
                <a:latin typeface="Times" pitchFamily="-65" charset="0"/>
                <a:ea typeface="ＭＳ Ｐゴシック" pitchFamily="-65" charset="-128"/>
                <a:cs typeface="+mn-cs"/>
              </a:rPr>
              <a:t>: If ASCVD </a:t>
            </a:r>
            <a:r>
              <a:rPr lang="fr-CA" sz="1200" b="0" i="0" u="none" strike="noStrike" kern="1200" dirty="0" err="1">
                <a:solidFill>
                  <a:schemeClr val="tx1"/>
                </a:solidFill>
                <a:effectLst/>
                <a:latin typeface="Times" pitchFamily="-65" charset="0"/>
                <a:ea typeface="ＭＳ Ｐゴシック" pitchFamily="-65" charset="-128"/>
                <a:cs typeface="+mn-cs"/>
              </a:rPr>
              <a:t>risk</a:t>
            </a:r>
            <a:r>
              <a:rPr lang="fr-CA" sz="1200" b="0" i="0" u="none" strike="noStrike" kern="1200" dirty="0">
                <a:solidFill>
                  <a:schemeClr val="tx1"/>
                </a:solidFill>
                <a:effectLst/>
                <a:latin typeface="Times" pitchFamily="-65" charset="0"/>
                <a:ea typeface="ＭＳ Ｐゴシック" pitchFamily="-65" charset="-128"/>
                <a:cs typeface="+mn-cs"/>
              </a:rPr>
              <a:t> score </a:t>
            </a:r>
            <a:r>
              <a:rPr lang="fr-CA" sz="1200" b="0" i="0" u="none" strike="noStrike" kern="1200" dirty="0" err="1">
                <a:solidFill>
                  <a:schemeClr val="tx1"/>
                </a:solidFill>
                <a:effectLst/>
                <a:latin typeface="Times" pitchFamily="-65" charset="0"/>
                <a:ea typeface="ＭＳ Ｐゴシック" pitchFamily="-65" charset="-128"/>
                <a:cs typeface="+mn-cs"/>
              </a:rPr>
              <a:t>is</a:t>
            </a:r>
            <a:r>
              <a:rPr lang="fr-CA" sz="1200" b="0" i="0" u="none" strike="noStrike" kern="1200" dirty="0">
                <a:solidFill>
                  <a:schemeClr val="tx1"/>
                </a:solidFill>
                <a:effectLst/>
                <a:latin typeface="Times" pitchFamily="-65" charset="0"/>
                <a:ea typeface="ＭＳ Ｐゴシック" pitchFamily="-65" charset="-128"/>
                <a:cs typeface="+mn-cs"/>
              </a:rPr>
              <a:t> &lt; 7.5%, LDL </a:t>
            </a:r>
            <a:r>
              <a:rPr lang="fr-CA" sz="1200" b="0" i="0" u="none" strike="noStrike" kern="1200" dirty="0" err="1">
                <a:solidFill>
                  <a:schemeClr val="tx1"/>
                </a:solidFill>
                <a:effectLst/>
                <a:latin typeface="Times" pitchFamily="-65" charset="0"/>
                <a:ea typeface="ＭＳ Ｐゴシック" pitchFamily="-65" charset="-128"/>
                <a:cs typeface="+mn-cs"/>
              </a:rPr>
              <a:t>cholesterol</a:t>
            </a:r>
            <a:r>
              <a:rPr lang="fr-CA" sz="1200" b="0" i="0" u="none" strike="noStrike" kern="1200" dirty="0">
                <a:solidFill>
                  <a:schemeClr val="tx1"/>
                </a:solidFill>
                <a:effectLst/>
                <a:latin typeface="Times" pitchFamily="-65" charset="0"/>
                <a:ea typeface="ＭＳ Ｐゴシック" pitchFamily="-65" charset="-128"/>
                <a:cs typeface="+mn-cs"/>
              </a:rPr>
              <a:t> must </a:t>
            </a:r>
            <a:r>
              <a:rPr lang="fr-CA" sz="1200" b="0" i="0" u="none" strike="noStrike" kern="1200" dirty="0" err="1">
                <a:solidFill>
                  <a:schemeClr val="tx1"/>
                </a:solidFill>
                <a:effectLst/>
                <a:latin typeface="Times" pitchFamily="-65" charset="0"/>
                <a:ea typeface="ＭＳ Ｐゴシック" pitchFamily="-65" charset="-128"/>
                <a:cs typeface="+mn-cs"/>
              </a:rPr>
              <a:t>be</a:t>
            </a:r>
            <a:r>
              <a:rPr lang="fr-CA" sz="1200" b="0" i="0" u="none" strike="noStrike" kern="1200" dirty="0">
                <a:solidFill>
                  <a:schemeClr val="tx1"/>
                </a:solidFill>
                <a:effectLst/>
                <a:latin typeface="Times" pitchFamily="-65" charset="0"/>
                <a:ea typeface="ＭＳ Ｐゴシック" pitchFamily="-65" charset="-128"/>
                <a:cs typeface="+mn-cs"/>
              </a:rPr>
              <a:t> &lt; 4,9</a:t>
            </a:r>
            <a:r>
              <a:rPr lang="fr-CA" sz="1200" b="0" i="0" u="none" strike="noStrike" kern="1200" baseline="0" dirty="0">
                <a:solidFill>
                  <a:schemeClr val="tx1"/>
                </a:solidFill>
                <a:effectLst/>
                <a:latin typeface="Times" pitchFamily="-65" charset="0"/>
                <a:ea typeface="ＭＳ Ｐゴシック" pitchFamily="-65" charset="-128"/>
                <a:cs typeface="+mn-cs"/>
              </a:rPr>
              <a:t> mmol/L</a:t>
            </a:r>
            <a:r>
              <a:rPr lang="fr-CA" sz="1200" b="0" i="0" u="none" strike="noStrike" kern="1200" dirty="0">
                <a:solidFill>
                  <a:schemeClr val="tx1"/>
                </a:solidFill>
                <a:effectLst/>
                <a:latin typeface="Times" pitchFamily="-65" charset="0"/>
                <a:ea typeface="ＭＳ Ｐゴシック" pitchFamily="-65" charset="-128"/>
                <a:cs typeface="+mn-cs"/>
              </a:rPr>
              <a:t>. If ASCVD </a:t>
            </a:r>
            <a:r>
              <a:rPr lang="fr-CA" sz="1200" b="0" i="0" u="none" strike="noStrike" kern="1200" dirty="0" err="1">
                <a:solidFill>
                  <a:schemeClr val="tx1"/>
                </a:solidFill>
                <a:effectLst/>
                <a:latin typeface="Times" pitchFamily="-65" charset="0"/>
                <a:ea typeface="ＭＳ Ｐゴシック" pitchFamily="-65" charset="-128"/>
                <a:cs typeface="+mn-cs"/>
              </a:rPr>
              <a:t>risk</a:t>
            </a:r>
            <a:r>
              <a:rPr lang="fr-CA" sz="1200" b="0" i="0" u="none" strike="noStrike" kern="1200" dirty="0">
                <a:solidFill>
                  <a:schemeClr val="tx1"/>
                </a:solidFill>
                <a:effectLst/>
                <a:latin typeface="Times" pitchFamily="-65" charset="0"/>
                <a:ea typeface="ＭＳ Ｐゴシック" pitchFamily="-65" charset="-128"/>
                <a:cs typeface="+mn-cs"/>
              </a:rPr>
              <a:t> score </a:t>
            </a:r>
            <a:r>
              <a:rPr lang="fr-CA" sz="1200" b="0" i="0" u="none" strike="noStrike" kern="1200" dirty="0" err="1">
                <a:solidFill>
                  <a:schemeClr val="tx1"/>
                </a:solidFill>
                <a:effectLst/>
                <a:latin typeface="Times" pitchFamily="-65" charset="0"/>
                <a:ea typeface="ＭＳ Ｐゴシック" pitchFamily="-65" charset="-128"/>
                <a:cs typeface="+mn-cs"/>
              </a:rPr>
              <a:t>is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1" i="0" u="none" strike="noStrike" kern="1200" dirty="0">
                <a:solidFill>
                  <a:schemeClr val="tx1"/>
                </a:solidFill>
                <a:effectLst/>
                <a:latin typeface="Times" pitchFamily="-65" charset="0"/>
                <a:ea typeface="ＭＳ Ｐゴシック" pitchFamily="-65" charset="-128"/>
                <a:cs typeface="+mn-cs"/>
                <a:sym typeface="Symbol" panose="05050102010706020507" pitchFamily="18" charset="2"/>
              </a:rPr>
              <a:t> </a:t>
            </a:r>
            <a:r>
              <a:rPr lang="fr-CA" sz="1200" b="0" i="0" u="none" strike="noStrike" kern="1200" dirty="0">
                <a:solidFill>
                  <a:schemeClr val="tx1"/>
                </a:solidFill>
                <a:effectLst/>
                <a:latin typeface="Times" pitchFamily="-65" charset="0"/>
                <a:ea typeface="ＭＳ Ｐゴシック" pitchFamily="-65" charset="-128"/>
                <a:cs typeface="+mn-cs"/>
              </a:rPr>
              <a:t>7.5% and ≤ 10%, LDL must </a:t>
            </a:r>
            <a:r>
              <a:rPr lang="fr-CA" sz="1200" b="0" i="0" u="none" strike="noStrike" kern="1200" dirty="0" err="1">
                <a:solidFill>
                  <a:schemeClr val="tx1"/>
                </a:solidFill>
                <a:effectLst/>
                <a:latin typeface="Times" pitchFamily="-65" charset="0"/>
                <a:ea typeface="ＭＳ Ｐゴシック" pitchFamily="-65" charset="-128"/>
                <a:cs typeface="+mn-cs"/>
              </a:rPr>
              <a:t>be</a:t>
            </a:r>
            <a:r>
              <a:rPr lang="fr-CA" sz="1200" b="0" i="0" u="none" strike="noStrike" kern="1200" dirty="0">
                <a:solidFill>
                  <a:schemeClr val="tx1"/>
                </a:solidFill>
                <a:effectLst/>
                <a:latin typeface="Times" pitchFamily="-65" charset="0"/>
                <a:ea typeface="ＭＳ Ｐゴシック" pitchFamily="-65" charset="-128"/>
                <a:cs typeface="+mn-cs"/>
              </a:rPr>
              <a:t> &lt; 4,1</a:t>
            </a:r>
            <a:r>
              <a:rPr lang="fr-CA" sz="1200" b="0" i="0" u="none" strike="noStrike" kern="1200" baseline="0" dirty="0">
                <a:solidFill>
                  <a:schemeClr val="tx1"/>
                </a:solidFill>
                <a:effectLst/>
                <a:latin typeface="Times" pitchFamily="-65" charset="0"/>
                <a:ea typeface="ＭＳ Ｐゴシック" pitchFamily="-65" charset="-128"/>
                <a:cs typeface="+mn-cs"/>
              </a:rPr>
              <a:t> mmol/L</a:t>
            </a:r>
            <a:r>
              <a:rPr lang="fr-CA" sz="1200" b="0" i="0" u="none" strike="noStrike" kern="1200" dirty="0">
                <a:solidFill>
                  <a:schemeClr val="tx1"/>
                </a:solidFill>
                <a:effectLst/>
                <a:latin typeface="Times" pitchFamily="-65" charset="0"/>
                <a:ea typeface="ＭＳ Ｐゴシック" pitchFamily="-65" charset="-128"/>
                <a:cs typeface="+mn-cs"/>
              </a:rPr>
              <a:t>. If ASCVD </a:t>
            </a:r>
            <a:r>
              <a:rPr lang="fr-CA" sz="1200" b="0" i="0" u="none" strike="noStrike" kern="1200" dirty="0" err="1">
                <a:solidFill>
                  <a:schemeClr val="tx1"/>
                </a:solidFill>
                <a:effectLst/>
                <a:latin typeface="Times" pitchFamily="-65" charset="0"/>
                <a:ea typeface="ＭＳ Ｐゴシック" pitchFamily="-65" charset="-128"/>
                <a:cs typeface="+mn-cs"/>
              </a:rPr>
              <a:t>risk</a:t>
            </a:r>
            <a:r>
              <a:rPr lang="fr-CA" sz="1200" b="0" i="0" u="none" strike="noStrike" kern="1200" dirty="0">
                <a:solidFill>
                  <a:schemeClr val="tx1"/>
                </a:solidFill>
                <a:effectLst/>
                <a:latin typeface="Times" pitchFamily="-65" charset="0"/>
                <a:ea typeface="ＭＳ Ｐゴシック" pitchFamily="-65" charset="-128"/>
                <a:cs typeface="+mn-cs"/>
              </a:rPr>
              <a:t> score </a:t>
            </a:r>
            <a:r>
              <a:rPr lang="fr-CA" sz="1200" b="0" i="0" u="none" strike="noStrike" kern="1200" dirty="0" err="1">
                <a:solidFill>
                  <a:schemeClr val="tx1"/>
                </a:solidFill>
                <a:effectLst/>
                <a:latin typeface="Times" pitchFamily="-65" charset="0"/>
                <a:ea typeface="ＭＳ Ｐゴシック" pitchFamily="-65" charset="-128"/>
                <a:cs typeface="+mn-cs"/>
              </a:rPr>
              <a:t>is</a:t>
            </a:r>
            <a:r>
              <a:rPr lang="fr-CA" sz="1200" b="0" i="0" u="none" strike="noStrike" kern="1200" dirty="0">
                <a:solidFill>
                  <a:schemeClr val="tx1"/>
                </a:solidFill>
                <a:effectLst/>
                <a:latin typeface="Times" pitchFamily="-65" charset="0"/>
                <a:ea typeface="ＭＳ Ｐゴシック" pitchFamily="-65" charset="-128"/>
                <a:cs typeface="+mn-cs"/>
              </a:rPr>
              <a:t> &gt; 10% and ≤ 15%, LDL must </a:t>
            </a:r>
            <a:r>
              <a:rPr lang="fr-CA" sz="1200" b="0" i="0" u="none" strike="noStrike" kern="1200" dirty="0" err="1">
                <a:solidFill>
                  <a:schemeClr val="tx1"/>
                </a:solidFill>
                <a:effectLst/>
                <a:latin typeface="Times" pitchFamily="-65" charset="0"/>
                <a:ea typeface="ＭＳ Ｐゴシック" pitchFamily="-65" charset="-128"/>
                <a:cs typeface="+mn-cs"/>
              </a:rPr>
              <a:t>be</a:t>
            </a:r>
            <a:r>
              <a:rPr lang="fr-CA" sz="1200" b="0" i="0" u="none" strike="noStrike" kern="1200" dirty="0">
                <a:solidFill>
                  <a:schemeClr val="tx1"/>
                </a:solidFill>
                <a:effectLst/>
                <a:latin typeface="Times" pitchFamily="-65" charset="0"/>
                <a:ea typeface="ＭＳ Ｐゴシック" pitchFamily="-65" charset="-128"/>
                <a:cs typeface="+mn-cs"/>
              </a:rPr>
              <a:t> &lt; 3,4 mmol/L. </a:t>
            </a:r>
          </a:p>
          <a:p>
            <a:pPr lvl="1"/>
            <a:r>
              <a:rPr lang="fr-CA" sz="1200" b="0" i="0" u="none" strike="noStrike" kern="1200" dirty="0">
                <a:solidFill>
                  <a:schemeClr val="tx1"/>
                </a:solidFill>
                <a:effectLst/>
                <a:latin typeface="Times" pitchFamily="-65" charset="0"/>
                <a:ea typeface="ＭＳ Ｐゴシック" pitchFamily="-65" charset="-128"/>
                <a:cs typeface="+mn-cs"/>
              </a:rPr>
              <a:t>NOTE: If LDL </a:t>
            </a:r>
            <a:r>
              <a:rPr lang="fr-CA" sz="1200" b="0" i="0" u="none" strike="noStrike" kern="1200" dirty="0" err="1">
                <a:solidFill>
                  <a:schemeClr val="tx1"/>
                </a:solidFill>
                <a:effectLst/>
                <a:latin typeface="Times" pitchFamily="-65" charset="0"/>
                <a:ea typeface="ＭＳ Ｐゴシック" pitchFamily="-65" charset="-128"/>
                <a:cs typeface="+mn-cs"/>
              </a:rPr>
              <a:t>is</a:t>
            </a:r>
            <a:r>
              <a:rPr lang="fr-CA" sz="1200" b="0" i="0" u="none" strike="noStrike" kern="1200" dirty="0">
                <a:solidFill>
                  <a:schemeClr val="tx1"/>
                </a:solidFill>
                <a:effectLst/>
                <a:latin typeface="Times" pitchFamily="-65" charset="0"/>
                <a:ea typeface="ＭＳ Ｐゴシック" pitchFamily="-65" charset="-128"/>
                <a:cs typeface="+mn-cs"/>
              </a:rPr>
              <a:t> &lt;1,8 mmol/L, participant </a:t>
            </a:r>
            <a:r>
              <a:rPr lang="fr-CA" sz="1200" b="0" i="0" u="none" strike="noStrike" kern="1200" dirty="0" err="1">
                <a:solidFill>
                  <a:schemeClr val="tx1"/>
                </a:solidFill>
                <a:effectLst/>
                <a:latin typeface="Times" pitchFamily="-65" charset="0"/>
                <a:ea typeface="ＭＳ Ｐゴシック" pitchFamily="-65" charset="-128"/>
                <a:cs typeface="+mn-cs"/>
              </a:rPr>
              <a:t>is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eligible</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regardless</a:t>
            </a:r>
            <a:r>
              <a:rPr lang="fr-CA" sz="1200" b="0" i="0" u="none" strike="noStrike" kern="1200" dirty="0">
                <a:solidFill>
                  <a:schemeClr val="tx1"/>
                </a:solidFill>
                <a:effectLst/>
                <a:latin typeface="Times" pitchFamily="-65" charset="0"/>
                <a:ea typeface="ＭＳ Ｐゴシック" pitchFamily="-65" charset="-128"/>
                <a:cs typeface="+mn-cs"/>
              </a:rPr>
              <a:t> of 10-year ASCVD </a:t>
            </a:r>
            <a:r>
              <a:rPr lang="fr-CA" sz="1200" b="0" i="0" u="none" strike="noStrike" kern="1200" dirty="0" err="1">
                <a:solidFill>
                  <a:schemeClr val="tx1"/>
                </a:solidFill>
                <a:effectLst/>
                <a:latin typeface="Times" pitchFamily="-65" charset="0"/>
                <a:ea typeface="ＭＳ Ｐゴシック" pitchFamily="-65" charset="-128"/>
                <a:cs typeface="+mn-cs"/>
              </a:rPr>
              <a:t>risk</a:t>
            </a:r>
            <a:r>
              <a:rPr lang="fr-CA" sz="1200" b="0" i="0" u="none" strike="noStrike" kern="1200" dirty="0">
                <a:solidFill>
                  <a:schemeClr val="tx1"/>
                </a:solidFill>
                <a:effectLst/>
                <a:latin typeface="Times" pitchFamily="-65" charset="0"/>
                <a:ea typeface="ＭＳ Ｐゴシック" pitchFamily="-65" charset="-128"/>
                <a:cs typeface="+mn-cs"/>
              </a:rPr>
              <a:t> score in line with the ACC/AHA 2013 Prevention Guidelines.</a:t>
            </a:r>
          </a:p>
          <a:p>
            <a:pPr lvl="1"/>
            <a:r>
              <a:rPr lang="fr-CA" sz="1200" b="1" i="0" u="none" strike="noStrike" kern="1200" dirty="0" err="1">
                <a:solidFill>
                  <a:schemeClr val="tx1"/>
                </a:solidFill>
                <a:effectLst/>
                <a:latin typeface="Times" pitchFamily="-65" charset="0"/>
                <a:ea typeface="ＭＳ Ｐゴシック" pitchFamily="-65" charset="-128"/>
                <a:cs typeface="+mn-cs"/>
              </a:rPr>
              <a:t>Fasting</a:t>
            </a:r>
            <a:r>
              <a:rPr lang="fr-CA" sz="1200" b="1" i="0" u="none" strike="noStrike" kern="1200" dirty="0">
                <a:solidFill>
                  <a:schemeClr val="tx1"/>
                </a:solidFill>
                <a:effectLst/>
                <a:latin typeface="Times" pitchFamily="-65" charset="0"/>
                <a:ea typeface="ＭＳ Ｐゴシック" pitchFamily="-65" charset="-128"/>
                <a:cs typeface="+mn-cs"/>
              </a:rPr>
              <a:t> </a:t>
            </a:r>
            <a:r>
              <a:rPr lang="fr-CA" sz="1200" b="1" i="0" u="none" strike="noStrike" kern="1200" dirty="0" err="1">
                <a:solidFill>
                  <a:schemeClr val="tx1"/>
                </a:solidFill>
                <a:effectLst/>
                <a:latin typeface="Times" pitchFamily="-65" charset="0"/>
                <a:ea typeface="ＭＳ Ｐゴシック" pitchFamily="-65" charset="-128"/>
                <a:cs typeface="+mn-cs"/>
              </a:rPr>
              <a:t>triglycerides</a:t>
            </a:r>
            <a:r>
              <a:rPr lang="fr-CA" sz="1200" b="1" i="0" u="none" strike="noStrike" kern="1200" dirty="0">
                <a:solidFill>
                  <a:schemeClr val="tx1"/>
                </a:solidFill>
                <a:effectLst/>
                <a:latin typeface="Times" pitchFamily="-65" charset="0"/>
                <a:ea typeface="ＭＳ Ｐゴシック" pitchFamily="-65" charset="-128"/>
                <a:cs typeface="+mn-cs"/>
              </a:rPr>
              <a:t> &lt; 5,6 mmol/L.</a:t>
            </a:r>
          </a:p>
          <a:p>
            <a:pPr lvl="1"/>
            <a:r>
              <a:rPr lang="fr-CA" sz="1200" b="1" i="0" u="none" strike="noStrike" kern="1200" dirty="0" err="1">
                <a:solidFill>
                  <a:schemeClr val="tx1"/>
                </a:solidFill>
                <a:effectLst/>
                <a:latin typeface="Times" pitchFamily="-65" charset="0"/>
                <a:ea typeface="ＭＳ Ｐゴシック" pitchFamily="-65" charset="-128"/>
                <a:cs typeface="+mn-cs"/>
              </a:rPr>
              <a:t>Hemoglobin</a:t>
            </a:r>
            <a:r>
              <a:rPr lang="fr-CA" sz="1200" b="1" i="0" u="none" strike="noStrike" kern="1200" dirty="0">
                <a:solidFill>
                  <a:schemeClr val="tx1"/>
                </a:solidFill>
                <a:effectLst/>
                <a:latin typeface="Times" pitchFamily="-65" charset="0"/>
                <a:ea typeface="ＭＳ Ｐゴシック" pitchFamily="-65" charset="-128"/>
                <a:cs typeface="+mn-cs"/>
              </a:rPr>
              <a:t> </a:t>
            </a:r>
            <a:r>
              <a:rPr lang="fr-CA" sz="1200" b="1" i="0" u="none" strike="noStrike" kern="1200" dirty="0">
                <a:solidFill>
                  <a:schemeClr val="tx1"/>
                </a:solidFill>
                <a:effectLst/>
                <a:latin typeface="Times" pitchFamily="-65" charset="0"/>
                <a:ea typeface="ＭＳ Ｐゴシック" pitchFamily="-65" charset="-128"/>
                <a:cs typeface="+mn-cs"/>
                <a:sym typeface="Symbol" panose="05050102010706020507" pitchFamily="18" charset="2"/>
              </a:rPr>
              <a:t> </a:t>
            </a:r>
            <a:r>
              <a:rPr lang="fr-CA" sz="1200" b="1" i="0" u="none" strike="noStrike" kern="1200" dirty="0">
                <a:solidFill>
                  <a:schemeClr val="tx1"/>
                </a:solidFill>
                <a:effectLst/>
                <a:latin typeface="Times" pitchFamily="-65" charset="0"/>
                <a:ea typeface="ＭＳ Ｐゴシック" pitchFamily="-65" charset="-128"/>
                <a:cs typeface="+mn-cs"/>
              </a:rPr>
              <a:t>80 g/L for </a:t>
            </a:r>
            <a:r>
              <a:rPr lang="fr-CA" sz="1200" b="1" i="0" u="none" strike="noStrike" kern="1200" dirty="0" err="1">
                <a:solidFill>
                  <a:schemeClr val="tx1"/>
                </a:solidFill>
                <a:effectLst/>
                <a:latin typeface="Times" pitchFamily="-65" charset="0"/>
                <a:ea typeface="ＭＳ Ｐゴシック" pitchFamily="-65" charset="-128"/>
                <a:cs typeface="+mn-cs"/>
              </a:rPr>
              <a:t>female</a:t>
            </a:r>
            <a:r>
              <a:rPr lang="fr-CA" sz="1200" b="1" i="0" u="none" strike="noStrike" kern="1200" dirty="0">
                <a:solidFill>
                  <a:schemeClr val="tx1"/>
                </a:solidFill>
                <a:effectLst/>
                <a:latin typeface="Times" pitchFamily="-65" charset="0"/>
                <a:ea typeface="ＭＳ Ｐゴシック" pitchFamily="-65" charset="-128"/>
                <a:cs typeface="+mn-cs"/>
              </a:rPr>
              <a:t> participants and </a:t>
            </a:r>
            <a:r>
              <a:rPr lang="fr-CA" sz="1200" b="1" i="0" u="none" strike="noStrike" kern="1200" dirty="0">
                <a:solidFill>
                  <a:schemeClr val="tx1"/>
                </a:solidFill>
                <a:effectLst/>
                <a:latin typeface="Times" pitchFamily="-65" charset="0"/>
                <a:ea typeface="ＭＳ Ｐゴシック" pitchFamily="-65" charset="-128"/>
                <a:cs typeface="+mn-cs"/>
                <a:sym typeface="Symbol" panose="05050102010706020507" pitchFamily="18" charset="2"/>
              </a:rPr>
              <a:t> </a:t>
            </a:r>
            <a:r>
              <a:rPr lang="fr-CA" sz="1200" b="1" i="0" u="none" strike="noStrike" kern="1200" dirty="0">
                <a:solidFill>
                  <a:schemeClr val="tx1"/>
                </a:solidFill>
                <a:effectLst/>
                <a:latin typeface="Times" pitchFamily="-65" charset="0"/>
                <a:ea typeface="ＭＳ Ｐゴシック" pitchFamily="-65" charset="-128"/>
                <a:cs typeface="+mn-cs"/>
              </a:rPr>
              <a:t>90 g/L for male participants.</a:t>
            </a:r>
          </a:p>
          <a:p>
            <a:pPr lvl="1"/>
            <a:r>
              <a:rPr lang="fr-CA" sz="1200" b="1" i="0" u="none" strike="noStrike" kern="1200" dirty="0" err="1">
                <a:solidFill>
                  <a:schemeClr val="tx1"/>
                </a:solidFill>
                <a:effectLst/>
                <a:latin typeface="Times" pitchFamily="-65" charset="0"/>
                <a:ea typeface="ＭＳ Ｐゴシック" pitchFamily="-65" charset="-128"/>
                <a:cs typeface="+mn-cs"/>
              </a:rPr>
              <a:t>Glomerular</a:t>
            </a:r>
            <a:r>
              <a:rPr lang="fr-CA" sz="1200" b="1" i="0" u="none" strike="noStrike" kern="1200" dirty="0">
                <a:solidFill>
                  <a:schemeClr val="tx1"/>
                </a:solidFill>
                <a:effectLst/>
                <a:latin typeface="Times" pitchFamily="-65" charset="0"/>
                <a:ea typeface="ＭＳ Ｐゴシック" pitchFamily="-65" charset="-128"/>
                <a:cs typeface="+mn-cs"/>
              </a:rPr>
              <a:t> filtration rate (GFR) </a:t>
            </a:r>
            <a:r>
              <a:rPr lang="fr-CA" sz="1200" b="1" i="0" u="none" strike="noStrike" kern="1200" dirty="0">
                <a:solidFill>
                  <a:schemeClr val="tx1"/>
                </a:solidFill>
                <a:effectLst/>
                <a:latin typeface="Times" pitchFamily="-65" charset="0"/>
                <a:ea typeface="ＭＳ Ｐゴシック" pitchFamily="-65" charset="-128"/>
                <a:cs typeface="+mn-cs"/>
                <a:sym typeface="Symbol" panose="05050102010706020507" pitchFamily="18" charset="2"/>
              </a:rPr>
              <a:t> </a:t>
            </a:r>
            <a:r>
              <a:rPr lang="fr-CA" sz="1200" b="1" i="0" u="none" strike="noStrike" kern="1200" dirty="0">
                <a:solidFill>
                  <a:schemeClr val="tx1"/>
                </a:solidFill>
                <a:effectLst/>
                <a:latin typeface="Times" pitchFamily="-65" charset="0"/>
                <a:ea typeface="ＭＳ Ｐゴシック" pitchFamily="-65" charset="-128"/>
                <a:cs typeface="+mn-cs"/>
              </a:rPr>
              <a:t>60 mL/min/1.73m2 or creatinine clearance (</a:t>
            </a:r>
            <a:r>
              <a:rPr lang="fr-CA" sz="1200" b="1" i="0" u="none" strike="noStrike" kern="1200" dirty="0" err="1">
                <a:solidFill>
                  <a:schemeClr val="tx1"/>
                </a:solidFill>
                <a:effectLst/>
                <a:latin typeface="Times" pitchFamily="-65" charset="0"/>
                <a:ea typeface="ＭＳ Ｐゴシック" pitchFamily="-65" charset="-128"/>
                <a:cs typeface="+mn-cs"/>
              </a:rPr>
              <a:t>CrCl</a:t>
            </a:r>
            <a:r>
              <a:rPr lang="fr-CA" sz="1200" b="1" i="0" u="none" strike="noStrike" kern="1200" dirty="0">
                <a:solidFill>
                  <a:schemeClr val="tx1"/>
                </a:solidFill>
                <a:effectLst/>
                <a:latin typeface="Times" pitchFamily="-65" charset="0"/>
                <a:ea typeface="ＭＳ Ｐゴシック" pitchFamily="-65" charset="-128"/>
                <a:cs typeface="+mn-cs"/>
              </a:rPr>
              <a:t>) </a:t>
            </a:r>
            <a:r>
              <a:rPr lang="fr-CA" sz="1200" b="1" i="0" u="none" strike="noStrike" kern="1200" dirty="0">
                <a:solidFill>
                  <a:schemeClr val="tx1"/>
                </a:solidFill>
                <a:effectLst/>
                <a:latin typeface="Times" pitchFamily="-65" charset="0"/>
                <a:ea typeface="ＭＳ Ｐゴシック" pitchFamily="-65" charset="-128"/>
                <a:cs typeface="+mn-cs"/>
                <a:sym typeface="Symbol" panose="05050102010706020507" pitchFamily="18" charset="2"/>
              </a:rPr>
              <a:t> </a:t>
            </a:r>
            <a:r>
              <a:rPr lang="fr-CA" sz="1200" b="1" i="0" u="none" strike="noStrike" kern="1200" dirty="0">
                <a:solidFill>
                  <a:schemeClr val="tx1"/>
                </a:solidFill>
                <a:effectLst/>
                <a:latin typeface="Times" pitchFamily="-65" charset="0"/>
                <a:ea typeface="ＭＳ Ｐゴシック" pitchFamily="-65" charset="-128"/>
                <a:cs typeface="+mn-cs"/>
              </a:rPr>
              <a:t>60 mL/min</a:t>
            </a:r>
          </a:p>
          <a:p>
            <a:pPr lvl="1"/>
            <a:r>
              <a:rPr lang="fr-CA" sz="1200" b="0" i="0" u="none" strike="noStrike" kern="1200" dirty="0">
                <a:solidFill>
                  <a:schemeClr val="tx1"/>
                </a:solidFill>
                <a:effectLst/>
                <a:latin typeface="Times" pitchFamily="-65" charset="0"/>
                <a:ea typeface="ＭＳ Ｐゴシック" pitchFamily="-65" charset="-128"/>
                <a:cs typeface="+mn-cs"/>
              </a:rPr>
              <a:t>Alanine </a:t>
            </a:r>
            <a:r>
              <a:rPr lang="fr-CA" sz="1200" b="0" i="0" u="none" strike="noStrike" kern="1200" dirty="0" err="1">
                <a:solidFill>
                  <a:schemeClr val="tx1"/>
                </a:solidFill>
                <a:effectLst/>
                <a:latin typeface="Times" pitchFamily="-65" charset="0"/>
                <a:ea typeface="ＭＳ Ｐゴシック" pitchFamily="-65" charset="-128"/>
                <a:cs typeface="+mn-cs"/>
              </a:rPr>
              <a:t>aminotransferase</a:t>
            </a:r>
            <a:r>
              <a:rPr lang="fr-CA" sz="1200" b="0" i="0" u="none" strike="noStrike" kern="1200" dirty="0">
                <a:solidFill>
                  <a:schemeClr val="tx1"/>
                </a:solidFill>
                <a:effectLst/>
                <a:latin typeface="Times" pitchFamily="-65" charset="0"/>
                <a:ea typeface="ＭＳ Ｐゴシック" pitchFamily="-65" charset="-128"/>
                <a:cs typeface="+mn-cs"/>
              </a:rPr>
              <a:t> (ALT) ≤ 2.5 x the </a:t>
            </a:r>
            <a:r>
              <a:rPr lang="fr-CA" sz="1200" b="0" i="0" u="none" strike="noStrike" kern="1200" dirty="0" err="1">
                <a:solidFill>
                  <a:schemeClr val="tx1"/>
                </a:solidFill>
                <a:effectLst/>
                <a:latin typeface="Times" pitchFamily="-65" charset="0"/>
                <a:ea typeface="ＭＳ Ｐゴシック" pitchFamily="-65" charset="-128"/>
                <a:cs typeface="+mn-cs"/>
              </a:rPr>
              <a:t>upper</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limit</a:t>
            </a:r>
            <a:r>
              <a:rPr lang="fr-CA" sz="1200" b="0" i="0" u="none" strike="noStrike" kern="1200" dirty="0">
                <a:solidFill>
                  <a:schemeClr val="tx1"/>
                </a:solidFill>
                <a:effectLst/>
                <a:latin typeface="Times" pitchFamily="-65" charset="0"/>
                <a:ea typeface="ＭＳ Ｐゴシック" pitchFamily="-65" charset="-128"/>
                <a:cs typeface="+mn-cs"/>
              </a:rPr>
              <a:t> of normal (ULN)</a:t>
            </a:r>
          </a:p>
          <a:p>
            <a:r>
              <a:rPr lang="fr-CA" sz="1200" b="0" i="0" u="none" strike="noStrike" kern="1200" dirty="0">
                <a:solidFill>
                  <a:schemeClr val="tx1"/>
                </a:solidFill>
                <a:effectLst/>
                <a:latin typeface="Times" pitchFamily="-65" charset="0"/>
                <a:ea typeface="ＭＳ Ｐゴシック" pitchFamily="-65" charset="-128"/>
                <a:cs typeface="+mn-cs"/>
              </a:rPr>
              <a:t>For </a:t>
            </a:r>
            <a:r>
              <a:rPr lang="fr-CA" sz="1200" b="0" i="0" u="none" strike="noStrike" kern="1200" dirty="0" err="1">
                <a:solidFill>
                  <a:schemeClr val="tx1"/>
                </a:solidFill>
                <a:effectLst/>
                <a:latin typeface="Times" pitchFamily="-65" charset="0"/>
                <a:ea typeface="ＭＳ Ｐゴシック" pitchFamily="-65" charset="-128"/>
                <a:cs typeface="+mn-cs"/>
              </a:rPr>
              <a:t>persons</a:t>
            </a:r>
            <a:r>
              <a:rPr lang="fr-CA" sz="1200" b="0" i="0" u="none" strike="noStrike" kern="1200" dirty="0">
                <a:solidFill>
                  <a:schemeClr val="tx1"/>
                </a:solidFill>
                <a:effectLst/>
                <a:latin typeface="Times" pitchFamily="-65" charset="0"/>
                <a:ea typeface="ＭＳ Ｐゴシック" pitchFamily="-65" charset="-128"/>
                <a:cs typeface="+mn-cs"/>
              </a:rPr>
              <a:t> with </a:t>
            </a:r>
            <a:r>
              <a:rPr lang="fr-CA" sz="1200" b="0" i="0" u="none" strike="noStrike" kern="1200" dirty="0" err="1">
                <a:solidFill>
                  <a:schemeClr val="tx1"/>
                </a:solidFill>
                <a:effectLst/>
                <a:latin typeface="Times" pitchFamily="-65" charset="0"/>
                <a:ea typeface="ＭＳ Ｐゴシック" pitchFamily="-65" charset="-128"/>
                <a:cs typeface="+mn-cs"/>
              </a:rPr>
              <a:t>known</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chronic</a:t>
            </a:r>
            <a:r>
              <a:rPr lang="fr-CA" sz="1200" b="0" i="0" u="none" strike="noStrike" kern="1200" dirty="0">
                <a:solidFill>
                  <a:schemeClr val="tx1"/>
                </a:solidFill>
                <a:effectLst/>
                <a:latin typeface="Times" pitchFamily="-65" charset="0"/>
                <a:ea typeface="ＭＳ Ｐゴシック" pitchFamily="-65" charset="-128"/>
                <a:cs typeface="+mn-cs"/>
              </a:rPr>
              <a:t> active </a:t>
            </a:r>
            <a:r>
              <a:rPr lang="fr-CA" sz="1200" b="0" i="0" u="none" strike="noStrike" kern="1200" dirty="0" err="1">
                <a:solidFill>
                  <a:schemeClr val="tx1"/>
                </a:solidFill>
                <a:effectLst/>
                <a:latin typeface="Times" pitchFamily="-65" charset="0"/>
                <a:ea typeface="ＭＳ Ｐゴシック" pitchFamily="-65" charset="-128"/>
                <a:cs typeface="+mn-cs"/>
              </a:rPr>
              <a:t>hepatitis</a:t>
            </a:r>
            <a:r>
              <a:rPr lang="fr-CA" sz="1200" b="0" i="0" u="none" strike="noStrike" kern="1200" dirty="0">
                <a:solidFill>
                  <a:schemeClr val="tx1"/>
                </a:solidFill>
                <a:effectLst/>
                <a:latin typeface="Times" pitchFamily="-65" charset="0"/>
                <a:ea typeface="ＭＳ Ｐゴシック" pitchFamily="-65" charset="-128"/>
                <a:cs typeface="+mn-cs"/>
              </a:rPr>
              <a:t> B or C, </a:t>
            </a:r>
            <a:r>
              <a:rPr lang="fr-CA" sz="1200" b="0" i="0" u="none" strike="noStrike" kern="1200" dirty="0" err="1">
                <a:solidFill>
                  <a:schemeClr val="tx1"/>
                </a:solidFill>
                <a:effectLst/>
                <a:latin typeface="Times" pitchFamily="-65" charset="0"/>
                <a:ea typeface="ＭＳ Ｐゴシック" pitchFamily="-65" charset="-128"/>
                <a:cs typeface="+mn-cs"/>
              </a:rPr>
              <a:t>calculated</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fibrosis</a:t>
            </a:r>
            <a:r>
              <a:rPr lang="fr-CA" sz="1200" b="0" i="0" u="none" strike="noStrike" kern="1200" dirty="0">
                <a:solidFill>
                  <a:schemeClr val="tx1"/>
                </a:solidFill>
                <a:effectLst/>
                <a:latin typeface="Times" pitchFamily="-65" charset="0"/>
                <a:ea typeface="ＭＳ Ｐゴシック" pitchFamily="-65" charset="-128"/>
                <a:cs typeface="+mn-cs"/>
              </a:rPr>
              <a:t> 4 score (FIB-4) must </a:t>
            </a:r>
            <a:r>
              <a:rPr lang="fr-CA" sz="1200" b="0" i="0" u="none" strike="noStrike" kern="1200" dirty="0" err="1">
                <a:solidFill>
                  <a:schemeClr val="tx1"/>
                </a:solidFill>
                <a:effectLst/>
                <a:latin typeface="Times" pitchFamily="-65" charset="0"/>
                <a:ea typeface="ＭＳ Ｐゴシック" pitchFamily="-65" charset="-128"/>
                <a:cs typeface="+mn-cs"/>
              </a:rPr>
              <a:t>be</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less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than</a:t>
            </a:r>
            <a:r>
              <a:rPr lang="fr-CA" sz="1200" b="0" i="0" u="none" strike="noStrike" kern="1200" dirty="0">
                <a:solidFill>
                  <a:schemeClr val="tx1"/>
                </a:solidFill>
                <a:effectLst/>
                <a:latin typeface="Times" pitchFamily="-65" charset="0"/>
                <a:ea typeface="ＭＳ Ｐゴシック" pitchFamily="-65" charset="-128"/>
                <a:cs typeface="+mn-cs"/>
              </a:rPr>
              <a:t> or </a:t>
            </a:r>
            <a:r>
              <a:rPr lang="fr-CA" sz="1200" b="0" i="0" u="none" strike="noStrike" kern="1200" dirty="0" err="1">
                <a:solidFill>
                  <a:schemeClr val="tx1"/>
                </a:solidFill>
                <a:effectLst/>
                <a:latin typeface="Times" pitchFamily="-65" charset="0"/>
                <a:ea typeface="ＭＳ Ｐゴシック" pitchFamily="-65" charset="-128"/>
                <a:cs typeface="+mn-cs"/>
              </a:rPr>
              <a:t>equal</a:t>
            </a:r>
            <a:r>
              <a:rPr lang="fr-CA" sz="1200" b="0" i="0" u="none" strike="noStrike" kern="1200" dirty="0">
                <a:solidFill>
                  <a:schemeClr val="tx1"/>
                </a:solidFill>
                <a:effectLst/>
                <a:latin typeface="Times" pitchFamily="-65" charset="0"/>
                <a:ea typeface="ＭＳ Ｐゴシック" pitchFamily="-65" charset="-128"/>
                <a:cs typeface="+mn-cs"/>
              </a:rPr>
              <a:t> to 3.25</a:t>
            </a:r>
          </a:p>
          <a:p>
            <a:r>
              <a:rPr lang="fr-CA" sz="1200" b="0" i="0" u="none" strike="noStrike" kern="1200" dirty="0" err="1">
                <a:solidFill>
                  <a:schemeClr val="tx1"/>
                </a:solidFill>
                <a:effectLst/>
                <a:latin typeface="Times" pitchFamily="-65" charset="0"/>
                <a:ea typeface="ＭＳ Ｐゴシック" pitchFamily="-65" charset="-128"/>
                <a:cs typeface="+mn-cs"/>
              </a:rPr>
              <a:t>Ability</a:t>
            </a:r>
            <a:r>
              <a:rPr lang="fr-CA" sz="1200" b="0" i="0" u="none" strike="noStrike" kern="1200" dirty="0">
                <a:solidFill>
                  <a:schemeClr val="tx1"/>
                </a:solidFill>
                <a:effectLst/>
                <a:latin typeface="Times" pitchFamily="-65" charset="0"/>
                <a:ea typeface="ＭＳ Ｐゴシック" pitchFamily="-65" charset="-128"/>
                <a:cs typeface="+mn-cs"/>
              </a:rPr>
              <a:t> and </a:t>
            </a:r>
            <a:r>
              <a:rPr lang="fr-CA" sz="1200" b="0" i="0" u="none" strike="noStrike" kern="1200" dirty="0" err="1">
                <a:solidFill>
                  <a:schemeClr val="tx1"/>
                </a:solidFill>
                <a:effectLst/>
                <a:latin typeface="Times" pitchFamily="-65" charset="0"/>
                <a:ea typeface="ＭＳ Ｐゴシック" pitchFamily="-65" charset="-128"/>
                <a:cs typeface="+mn-cs"/>
              </a:rPr>
              <a:t>willingness</a:t>
            </a:r>
            <a:r>
              <a:rPr lang="fr-CA" sz="1200" b="0" i="0" u="none" strike="noStrike" kern="1200" dirty="0">
                <a:solidFill>
                  <a:schemeClr val="tx1"/>
                </a:solidFill>
                <a:effectLst/>
                <a:latin typeface="Times" pitchFamily="-65" charset="0"/>
                <a:ea typeface="ＭＳ Ｐゴシック" pitchFamily="-65" charset="-128"/>
                <a:cs typeface="+mn-cs"/>
              </a:rPr>
              <a:t> of participant or </a:t>
            </a:r>
            <a:r>
              <a:rPr lang="fr-CA" sz="1200" b="0" i="0" u="none" strike="noStrike" kern="1200" dirty="0" err="1">
                <a:solidFill>
                  <a:schemeClr val="tx1"/>
                </a:solidFill>
                <a:effectLst/>
                <a:latin typeface="Times" pitchFamily="-65" charset="0"/>
                <a:ea typeface="ＭＳ Ｐゴシック" pitchFamily="-65" charset="-128"/>
                <a:cs typeface="+mn-cs"/>
              </a:rPr>
              <a:t>legal</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representative</a:t>
            </a:r>
            <a:r>
              <a:rPr lang="fr-CA" sz="1200" b="0" i="0" u="none" strike="noStrike" kern="1200" dirty="0">
                <a:solidFill>
                  <a:schemeClr val="tx1"/>
                </a:solidFill>
                <a:effectLst/>
                <a:latin typeface="Times" pitchFamily="-65" charset="0"/>
                <a:ea typeface="ＭＳ Ｐゴシック" pitchFamily="-65" charset="-128"/>
                <a:cs typeface="+mn-cs"/>
              </a:rPr>
              <a:t> to </a:t>
            </a:r>
            <a:r>
              <a:rPr lang="fr-CA" sz="1200" b="0" i="0" u="none" strike="noStrike" kern="1200" dirty="0" err="1">
                <a:solidFill>
                  <a:schemeClr val="tx1"/>
                </a:solidFill>
                <a:effectLst/>
                <a:latin typeface="Times" pitchFamily="-65" charset="0"/>
                <a:ea typeface="ＭＳ Ｐゴシック" pitchFamily="-65" charset="-128"/>
                <a:cs typeface="+mn-cs"/>
              </a:rPr>
              <a:t>provide</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written</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informed</a:t>
            </a:r>
            <a:r>
              <a:rPr lang="fr-CA" sz="1200" b="0" i="0" u="none" strike="noStrike" kern="1200" dirty="0">
                <a:solidFill>
                  <a:schemeClr val="tx1"/>
                </a:solidFill>
                <a:effectLst/>
                <a:latin typeface="Times" pitchFamily="-65" charset="0"/>
                <a:ea typeface="ＭＳ Ｐゴシック" pitchFamily="-65" charset="-128"/>
                <a:cs typeface="+mn-cs"/>
              </a:rPr>
              <a:t> consent</a:t>
            </a:r>
          </a:p>
          <a:p>
            <a:endParaRPr lang="fr-CA" sz="1200" b="0" i="0" u="none" strike="noStrike" kern="1200" dirty="0">
              <a:solidFill>
                <a:schemeClr val="tx1"/>
              </a:solidFill>
              <a:effectLst/>
              <a:latin typeface="Times" pitchFamily="-65" charset="0"/>
              <a:ea typeface="ＭＳ Ｐゴシック" pitchFamily="-65" charset="-128"/>
              <a:cs typeface="+mn-cs"/>
            </a:endParaRPr>
          </a:p>
          <a:p>
            <a:r>
              <a:rPr lang="fr-CA" sz="1200" b="1" i="0" u="none" strike="noStrike" kern="1200" dirty="0">
                <a:solidFill>
                  <a:schemeClr val="tx1"/>
                </a:solidFill>
                <a:effectLst/>
                <a:latin typeface="Times" pitchFamily="-65" charset="0"/>
                <a:ea typeface="ＭＳ Ｐゴシック" pitchFamily="-65" charset="-128"/>
                <a:cs typeface="+mn-cs"/>
              </a:rPr>
              <a:t>Exclusion </a:t>
            </a:r>
            <a:r>
              <a:rPr lang="fr-CA" sz="1200" b="1" i="0" u="none" strike="noStrike" kern="1200" dirty="0" err="1">
                <a:solidFill>
                  <a:schemeClr val="tx1"/>
                </a:solidFill>
                <a:effectLst/>
                <a:latin typeface="Times" pitchFamily="-65" charset="0"/>
                <a:ea typeface="ＭＳ Ｐゴシック" pitchFamily="-65" charset="-128"/>
                <a:cs typeface="+mn-cs"/>
              </a:rPr>
              <a:t>Criteria</a:t>
            </a:r>
            <a:r>
              <a:rPr lang="fr-CA" sz="1200" b="1" i="0" u="none" strike="noStrike" kern="1200" dirty="0">
                <a:solidFill>
                  <a:schemeClr val="tx1"/>
                </a:solidFill>
                <a:effectLst/>
                <a:latin typeface="Times" pitchFamily="-65" charset="0"/>
                <a:ea typeface="ＭＳ Ｐゴシック" pitchFamily="-65" charset="-128"/>
                <a:cs typeface="+mn-cs"/>
              </a:rPr>
              <a:t>:</a:t>
            </a:r>
          </a:p>
          <a:p>
            <a:r>
              <a:rPr lang="fr-CA" sz="1200" b="0" i="0" u="none" strike="noStrike" kern="1200" dirty="0" err="1">
                <a:solidFill>
                  <a:schemeClr val="tx1"/>
                </a:solidFill>
                <a:effectLst/>
                <a:latin typeface="Times" pitchFamily="-65" charset="0"/>
                <a:ea typeface="ＭＳ Ｐゴシック" pitchFamily="-65" charset="-128"/>
                <a:cs typeface="+mn-cs"/>
              </a:rPr>
              <a:t>Clinical</a:t>
            </a:r>
            <a:r>
              <a:rPr lang="fr-CA" sz="1200" b="0" i="0" u="none" strike="noStrike" kern="1200" dirty="0">
                <a:solidFill>
                  <a:schemeClr val="tx1"/>
                </a:solidFill>
                <a:effectLst/>
                <a:latin typeface="Times" pitchFamily="-65" charset="0"/>
                <a:ea typeface="ＭＳ Ｐゴシック" pitchFamily="-65" charset="-128"/>
                <a:cs typeface="+mn-cs"/>
              </a:rPr>
              <a:t> ASCVD, as </a:t>
            </a:r>
            <a:r>
              <a:rPr lang="fr-CA" sz="1200" b="0" i="0" u="none" strike="noStrike" kern="1200" dirty="0" err="1">
                <a:solidFill>
                  <a:schemeClr val="tx1"/>
                </a:solidFill>
                <a:effectLst/>
                <a:latin typeface="Times" pitchFamily="-65" charset="0"/>
                <a:ea typeface="ＭＳ Ｐゴシック" pitchFamily="-65" charset="-128"/>
                <a:cs typeface="+mn-cs"/>
              </a:rPr>
              <a:t>defined</a:t>
            </a:r>
            <a:r>
              <a:rPr lang="fr-CA" sz="1200" b="0" i="0" u="none" strike="noStrike" kern="1200" dirty="0">
                <a:solidFill>
                  <a:schemeClr val="tx1"/>
                </a:solidFill>
                <a:effectLst/>
                <a:latin typeface="Times" pitchFamily="-65" charset="0"/>
                <a:ea typeface="ＭＳ Ｐゴシック" pitchFamily="-65" charset="-128"/>
                <a:cs typeface="+mn-cs"/>
              </a:rPr>
              <a:t> by 2013 American </a:t>
            </a:r>
            <a:r>
              <a:rPr lang="fr-CA" sz="1200" b="0" i="0" u="none" strike="noStrike" kern="1200" dirty="0" err="1">
                <a:solidFill>
                  <a:schemeClr val="tx1"/>
                </a:solidFill>
                <a:effectLst/>
                <a:latin typeface="Times" pitchFamily="-65" charset="0"/>
                <a:ea typeface="ＭＳ Ｐゴシック" pitchFamily="-65" charset="-128"/>
                <a:cs typeface="+mn-cs"/>
              </a:rPr>
              <a:t>College</a:t>
            </a:r>
            <a:r>
              <a:rPr lang="fr-CA" sz="1200" b="0" i="0" u="none" strike="noStrike" kern="1200" dirty="0">
                <a:solidFill>
                  <a:schemeClr val="tx1"/>
                </a:solidFill>
                <a:effectLst/>
                <a:latin typeface="Times" pitchFamily="-65" charset="0"/>
                <a:ea typeface="ＭＳ Ｐゴシック" pitchFamily="-65" charset="-128"/>
                <a:cs typeface="+mn-cs"/>
              </a:rPr>
              <a:t> of </a:t>
            </a:r>
            <a:r>
              <a:rPr lang="fr-CA" sz="1200" b="0" i="0" u="none" strike="noStrike" kern="1200" dirty="0" err="1">
                <a:solidFill>
                  <a:schemeClr val="tx1"/>
                </a:solidFill>
                <a:effectLst/>
                <a:latin typeface="Times" pitchFamily="-65" charset="0"/>
                <a:ea typeface="ＭＳ Ｐゴシック" pitchFamily="-65" charset="-128"/>
                <a:cs typeface="+mn-cs"/>
              </a:rPr>
              <a:t>Cardiology</a:t>
            </a:r>
            <a:r>
              <a:rPr lang="fr-CA" sz="1200" b="0" i="0" u="none" strike="noStrike" kern="1200" dirty="0">
                <a:solidFill>
                  <a:schemeClr val="tx1"/>
                </a:solidFill>
                <a:effectLst/>
                <a:latin typeface="Times" pitchFamily="-65" charset="0"/>
                <a:ea typeface="ＭＳ Ｐゴシック" pitchFamily="-65" charset="-128"/>
                <a:cs typeface="+mn-cs"/>
              </a:rPr>
              <a:t> (ACC)/American </a:t>
            </a:r>
            <a:r>
              <a:rPr lang="fr-CA" sz="1200" b="0" i="0" u="none" strike="noStrike" kern="1200" dirty="0" err="1">
                <a:solidFill>
                  <a:schemeClr val="tx1"/>
                </a:solidFill>
                <a:effectLst/>
                <a:latin typeface="Times" pitchFamily="-65" charset="0"/>
                <a:ea typeface="ＭＳ Ｐゴシック" pitchFamily="-65" charset="-128"/>
                <a:cs typeface="+mn-cs"/>
              </a:rPr>
              <a:t>Heart</a:t>
            </a:r>
            <a:r>
              <a:rPr lang="fr-CA" sz="1200" b="0" i="0" u="none" strike="noStrike" kern="1200" dirty="0">
                <a:solidFill>
                  <a:schemeClr val="tx1"/>
                </a:solidFill>
                <a:effectLst/>
                <a:latin typeface="Times" pitchFamily="-65" charset="0"/>
                <a:ea typeface="ＭＳ Ｐゴシック" pitchFamily="-65" charset="-128"/>
                <a:cs typeface="+mn-cs"/>
              </a:rPr>
              <a:t> Association (AHA) guidelines, </a:t>
            </a:r>
            <a:r>
              <a:rPr lang="fr-CA" sz="1200" b="0" i="0" u="none" strike="noStrike" kern="1200" dirty="0" err="1">
                <a:solidFill>
                  <a:schemeClr val="tx1"/>
                </a:solidFill>
                <a:effectLst/>
                <a:latin typeface="Times" pitchFamily="-65" charset="0"/>
                <a:ea typeface="ＭＳ Ｐゴシック" pitchFamily="-65" charset="-128"/>
                <a:cs typeface="+mn-cs"/>
              </a:rPr>
              <a:t>including</a:t>
            </a:r>
            <a:r>
              <a:rPr lang="fr-CA" sz="1200" b="0" i="0" u="none" strike="noStrike" kern="1200" dirty="0">
                <a:solidFill>
                  <a:schemeClr val="tx1"/>
                </a:solidFill>
                <a:effectLst/>
                <a:latin typeface="Times" pitchFamily="-65" charset="0"/>
                <a:ea typeface="ＭＳ Ｐゴシック" pitchFamily="-65" charset="-128"/>
                <a:cs typeface="+mn-cs"/>
              </a:rPr>
              <a:t> a </a:t>
            </a:r>
            <a:r>
              <a:rPr lang="fr-CA" sz="1200" b="0" i="0" u="none" strike="noStrike" kern="1200" dirty="0" err="1">
                <a:solidFill>
                  <a:schemeClr val="tx1"/>
                </a:solidFill>
                <a:effectLst/>
                <a:latin typeface="Times" pitchFamily="-65" charset="0"/>
                <a:ea typeface="ＭＳ Ｐゴシック" pitchFamily="-65" charset="-128"/>
                <a:cs typeface="+mn-cs"/>
              </a:rPr>
              <a:t>previous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diagnosis</a:t>
            </a:r>
            <a:r>
              <a:rPr lang="fr-CA" sz="1200" b="0" i="0" u="none" strike="noStrike" kern="1200" dirty="0">
                <a:solidFill>
                  <a:schemeClr val="tx1"/>
                </a:solidFill>
                <a:effectLst/>
                <a:latin typeface="Times" pitchFamily="-65" charset="0"/>
                <a:ea typeface="ＭＳ Ｐゴシック" pitchFamily="-65" charset="-128"/>
                <a:cs typeface="+mn-cs"/>
              </a:rPr>
              <a:t> of </a:t>
            </a:r>
            <a:r>
              <a:rPr lang="fr-CA" sz="1200" b="0" i="0" u="none" strike="noStrike" kern="1200" dirty="0" err="1">
                <a:solidFill>
                  <a:schemeClr val="tx1"/>
                </a:solidFill>
                <a:effectLst/>
                <a:latin typeface="Times" pitchFamily="-65" charset="0"/>
                <a:ea typeface="ＭＳ Ｐゴシック" pitchFamily="-65" charset="-128"/>
                <a:cs typeface="+mn-cs"/>
              </a:rPr>
              <a:t>any</a:t>
            </a:r>
            <a:r>
              <a:rPr lang="fr-CA" sz="1200" b="0" i="0" u="none" strike="noStrike" kern="1200" dirty="0">
                <a:solidFill>
                  <a:schemeClr val="tx1"/>
                </a:solidFill>
                <a:effectLst/>
                <a:latin typeface="Times" pitchFamily="-65" charset="0"/>
                <a:ea typeface="ＭＳ Ｐゴシック" pitchFamily="-65" charset="-128"/>
                <a:cs typeface="+mn-cs"/>
              </a:rPr>
              <a:t> of the </a:t>
            </a:r>
            <a:r>
              <a:rPr lang="fr-CA" sz="1200" b="0" i="0" u="none" strike="noStrike" kern="1200" dirty="0" err="1">
                <a:solidFill>
                  <a:schemeClr val="tx1"/>
                </a:solidFill>
                <a:effectLst/>
                <a:latin typeface="Times" pitchFamily="-65" charset="0"/>
                <a:ea typeface="ＭＳ Ｐゴシック" pitchFamily="-65" charset="-128"/>
                <a:cs typeface="+mn-cs"/>
              </a:rPr>
              <a:t>following</a:t>
            </a:r>
            <a:r>
              <a:rPr lang="fr-CA" sz="1200" b="0" i="0" u="none" strike="noStrike" kern="1200" dirty="0">
                <a:solidFill>
                  <a:schemeClr val="tx1"/>
                </a:solidFill>
                <a:effectLst/>
                <a:latin typeface="Times" pitchFamily="-65" charset="0"/>
                <a:ea typeface="ＭＳ Ｐゴシック" pitchFamily="-65" charset="-128"/>
                <a:cs typeface="+mn-cs"/>
              </a:rPr>
              <a:t>:</a:t>
            </a:r>
          </a:p>
          <a:p>
            <a:pPr lvl="1"/>
            <a:r>
              <a:rPr lang="fr-CA" sz="1200" b="0" i="0" u="none" strike="noStrike" kern="1200" dirty="0">
                <a:solidFill>
                  <a:schemeClr val="tx1"/>
                </a:solidFill>
                <a:effectLst/>
                <a:latin typeface="Times" pitchFamily="-65" charset="0"/>
                <a:ea typeface="ＭＳ Ｐゴシック" pitchFamily="-65" charset="-128"/>
                <a:cs typeface="+mn-cs"/>
              </a:rPr>
              <a:t>Acute </a:t>
            </a:r>
            <a:r>
              <a:rPr lang="fr-CA" sz="1200" b="0" i="0" u="none" strike="noStrike" kern="1200" dirty="0" err="1">
                <a:solidFill>
                  <a:schemeClr val="tx1"/>
                </a:solidFill>
                <a:effectLst/>
                <a:latin typeface="Times" pitchFamily="-65" charset="0"/>
                <a:ea typeface="ＭＳ Ｐゴシック" pitchFamily="-65" charset="-128"/>
                <a:cs typeface="+mn-cs"/>
              </a:rPr>
              <a:t>myocardial</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infarction</a:t>
            </a:r>
            <a:r>
              <a:rPr lang="fr-CA" sz="1200" b="0" i="0" u="none" strike="noStrike" kern="1200" dirty="0">
                <a:solidFill>
                  <a:schemeClr val="tx1"/>
                </a:solidFill>
                <a:effectLst/>
                <a:latin typeface="Times" pitchFamily="-65" charset="0"/>
                <a:ea typeface="ＭＳ Ｐゴシック" pitchFamily="-65" charset="-128"/>
                <a:cs typeface="+mn-cs"/>
              </a:rPr>
              <a:t> (AMI)</a:t>
            </a:r>
          </a:p>
          <a:p>
            <a:pPr lvl="1"/>
            <a:r>
              <a:rPr lang="fr-CA" sz="1200" b="0" i="0" u="none" strike="noStrike" kern="1200" dirty="0">
                <a:solidFill>
                  <a:schemeClr val="tx1"/>
                </a:solidFill>
                <a:effectLst/>
                <a:latin typeface="Times" pitchFamily="-65" charset="0"/>
                <a:ea typeface="ＭＳ Ｐゴシック" pitchFamily="-65" charset="-128"/>
                <a:cs typeface="+mn-cs"/>
              </a:rPr>
              <a:t>Acute </a:t>
            </a:r>
            <a:r>
              <a:rPr lang="fr-CA" sz="1200" b="0" i="0" u="none" strike="noStrike" kern="1200" dirty="0" err="1">
                <a:solidFill>
                  <a:schemeClr val="tx1"/>
                </a:solidFill>
                <a:effectLst/>
                <a:latin typeface="Times" pitchFamily="-65" charset="0"/>
                <a:ea typeface="ＭＳ Ｐゴシック" pitchFamily="-65" charset="-128"/>
                <a:cs typeface="+mn-cs"/>
              </a:rPr>
              <a:t>coronary</a:t>
            </a:r>
            <a:r>
              <a:rPr lang="fr-CA" sz="1200" b="0" i="0" u="none" strike="noStrike" kern="1200" dirty="0">
                <a:solidFill>
                  <a:schemeClr val="tx1"/>
                </a:solidFill>
                <a:effectLst/>
                <a:latin typeface="Times" pitchFamily="-65" charset="0"/>
                <a:ea typeface="ＭＳ Ｐゴシック" pitchFamily="-65" charset="-128"/>
                <a:cs typeface="+mn-cs"/>
              </a:rPr>
              <a:t> syndromes</a:t>
            </a:r>
          </a:p>
          <a:p>
            <a:pPr lvl="1"/>
            <a:r>
              <a:rPr lang="fr-CA" sz="1200" b="0" i="0" u="none" strike="noStrike" kern="1200" dirty="0">
                <a:solidFill>
                  <a:schemeClr val="tx1"/>
                </a:solidFill>
                <a:effectLst/>
                <a:latin typeface="Times" pitchFamily="-65" charset="0"/>
                <a:ea typeface="ＭＳ Ｐゴシック" pitchFamily="-65" charset="-128"/>
                <a:cs typeface="+mn-cs"/>
              </a:rPr>
              <a:t>Stable or </a:t>
            </a:r>
            <a:r>
              <a:rPr lang="fr-CA" sz="1200" b="0" i="0" u="none" strike="noStrike" kern="1200" dirty="0" err="1">
                <a:solidFill>
                  <a:schemeClr val="tx1"/>
                </a:solidFill>
                <a:effectLst/>
                <a:latin typeface="Times" pitchFamily="-65" charset="0"/>
                <a:ea typeface="ＭＳ Ｐゴシック" pitchFamily="-65" charset="-128"/>
                <a:cs typeface="+mn-cs"/>
              </a:rPr>
              <a:t>unstable</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angina</a:t>
            </a:r>
            <a:endParaRPr lang="fr-CA" sz="1200" b="0" i="0" u="none" strike="noStrike" kern="1200" dirty="0">
              <a:solidFill>
                <a:schemeClr val="tx1"/>
              </a:solidFill>
              <a:effectLst/>
              <a:latin typeface="Times" pitchFamily="-65" charset="0"/>
              <a:ea typeface="ＭＳ Ｐゴシック" pitchFamily="-65" charset="-128"/>
              <a:cs typeface="+mn-cs"/>
            </a:endParaRPr>
          </a:p>
          <a:p>
            <a:pPr lvl="1"/>
            <a:r>
              <a:rPr lang="fr-CA" sz="1200" b="0" i="0" u="none" strike="noStrike" kern="1200" dirty="0" err="1">
                <a:solidFill>
                  <a:schemeClr val="tx1"/>
                </a:solidFill>
                <a:effectLst/>
                <a:latin typeface="Times" pitchFamily="-65" charset="0"/>
                <a:ea typeface="ＭＳ Ｐゴシック" pitchFamily="-65" charset="-128"/>
                <a:cs typeface="+mn-cs"/>
              </a:rPr>
              <a:t>Coronary</a:t>
            </a:r>
            <a:r>
              <a:rPr lang="fr-CA" sz="1200" b="0" i="0" u="none" strike="noStrike" kern="1200" dirty="0">
                <a:solidFill>
                  <a:schemeClr val="tx1"/>
                </a:solidFill>
                <a:effectLst/>
                <a:latin typeface="Times" pitchFamily="-65" charset="0"/>
                <a:ea typeface="ＭＳ Ｐゴシック" pitchFamily="-65" charset="-128"/>
                <a:cs typeface="+mn-cs"/>
              </a:rPr>
              <a:t> or </a:t>
            </a:r>
            <a:r>
              <a:rPr lang="fr-CA" sz="1200" b="0" i="0" u="none" strike="noStrike" kern="1200" dirty="0" err="1">
                <a:solidFill>
                  <a:schemeClr val="tx1"/>
                </a:solidFill>
                <a:effectLst/>
                <a:latin typeface="Times" pitchFamily="-65" charset="0"/>
                <a:ea typeface="ＭＳ Ｐゴシック" pitchFamily="-65" charset="-128"/>
                <a:cs typeface="+mn-cs"/>
              </a:rPr>
              <a:t>other</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arterial</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revascularization</a:t>
            </a:r>
            <a:endParaRPr lang="fr-CA" sz="1200" b="0" i="0" u="none" strike="noStrike" kern="1200" dirty="0">
              <a:solidFill>
                <a:schemeClr val="tx1"/>
              </a:solidFill>
              <a:effectLst/>
              <a:latin typeface="Times" pitchFamily="-65" charset="0"/>
              <a:ea typeface="ＭＳ Ｐゴシック" pitchFamily="-65" charset="-128"/>
              <a:cs typeface="+mn-cs"/>
            </a:endParaRPr>
          </a:p>
          <a:p>
            <a:pPr lvl="1"/>
            <a:r>
              <a:rPr lang="fr-CA" sz="1200" b="0" i="0" u="none" strike="noStrike" kern="1200" dirty="0">
                <a:solidFill>
                  <a:schemeClr val="tx1"/>
                </a:solidFill>
                <a:effectLst/>
                <a:latin typeface="Times" pitchFamily="-65" charset="0"/>
                <a:ea typeface="ＭＳ Ｐゴシック" pitchFamily="-65" charset="-128"/>
                <a:cs typeface="+mn-cs"/>
              </a:rPr>
              <a:t>Stroke</a:t>
            </a:r>
          </a:p>
          <a:p>
            <a:pPr lvl="1"/>
            <a:r>
              <a:rPr lang="fr-CA" sz="1200" b="0" i="0" u="none" strike="noStrike" kern="1200" dirty="0" err="1">
                <a:solidFill>
                  <a:schemeClr val="tx1"/>
                </a:solidFill>
                <a:effectLst/>
                <a:latin typeface="Times" pitchFamily="-65" charset="0"/>
                <a:ea typeface="ＭＳ Ｐゴシック" pitchFamily="-65" charset="-128"/>
                <a:cs typeface="+mn-cs"/>
              </a:rPr>
              <a:t>Transient</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ischemic</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attack</a:t>
            </a:r>
            <a:r>
              <a:rPr lang="fr-CA" sz="1200" b="0" i="0" u="none" strike="noStrike" kern="1200" dirty="0">
                <a:solidFill>
                  <a:schemeClr val="tx1"/>
                </a:solidFill>
                <a:effectLst/>
                <a:latin typeface="Times" pitchFamily="-65" charset="0"/>
                <a:ea typeface="ＭＳ Ｐゴシック" pitchFamily="-65" charset="-128"/>
                <a:cs typeface="+mn-cs"/>
              </a:rPr>
              <a:t> (TIA)</a:t>
            </a:r>
          </a:p>
          <a:p>
            <a:pPr lvl="1"/>
            <a:r>
              <a:rPr lang="fr-CA" sz="1200" b="0" i="0" u="none" strike="noStrike" kern="1200" dirty="0">
                <a:solidFill>
                  <a:schemeClr val="tx1"/>
                </a:solidFill>
                <a:effectLst/>
                <a:latin typeface="Times" pitchFamily="-65" charset="0"/>
                <a:ea typeface="ＭＳ Ｐゴシック" pitchFamily="-65" charset="-128"/>
                <a:cs typeface="+mn-cs"/>
              </a:rPr>
              <a:t>Peripheral </a:t>
            </a:r>
            <a:r>
              <a:rPr lang="fr-CA" sz="1200" b="0" i="0" u="none" strike="noStrike" kern="1200" dirty="0" err="1">
                <a:solidFill>
                  <a:schemeClr val="tx1"/>
                </a:solidFill>
                <a:effectLst/>
                <a:latin typeface="Times" pitchFamily="-65" charset="0"/>
                <a:ea typeface="ＭＳ Ｐゴシック" pitchFamily="-65" charset="-128"/>
                <a:cs typeface="+mn-cs"/>
              </a:rPr>
              <a:t>arterial</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disease</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presumed</a:t>
            </a:r>
            <a:r>
              <a:rPr lang="fr-CA" sz="1200" b="0" i="0" u="none" strike="noStrike" kern="1200" dirty="0">
                <a:solidFill>
                  <a:schemeClr val="tx1"/>
                </a:solidFill>
                <a:effectLst/>
                <a:latin typeface="Times" pitchFamily="-65" charset="0"/>
                <a:ea typeface="ＭＳ Ｐゴシック" pitchFamily="-65" charset="-128"/>
                <a:cs typeface="+mn-cs"/>
              </a:rPr>
              <a:t> to </a:t>
            </a:r>
            <a:r>
              <a:rPr lang="fr-CA" sz="1200" b="0" i="0" u="none" strike="noStrike" kern="1200" dirty="0" err="1">
                <a:solidFill>
                  <a:schemeClr val="tx1"/>
                </a:solidFill>
                <a:effectLst/>
                <a:latin typeface="Times" pitchFamily="-65" charset="0"/>
                <a:ea typeface="ＭＳ Ｐゴシック" pitchFamily="-65" charset="-128"/>
                <a:cs typeface="+mn-cs"/>
              </a:rPr>
              <a:t>be</a:t>
            </a:r>
            <a:r>
              <a:rPr lang="fr-CA" sz="1200" b="0" i="0" u="none" strike="noStrike" kern="1200" dirty="0">
                <a:solidFill>
                  <a:schemeClr val="tx1"/>
                </a:solidFill>
                <a:effectLst/>
                <a:latin typeface="Times" pitchFamily="-65" charset="0"/>
                <a:ea typeface="ＭＳ Ｐゴシック" pitchFamily="-65" charset="-128"/>
                <a:cs typeface="+mn-cs"/>
              </a:rPr>
              <a:t> of </a:t>
            </a:r>
            <a:r>
              <a:rPr lang="fr-CA" sz="1200" b="0" i="0" u="none" strike="noStrike" kern="1200" dirty="0" err="1">
                <a:solidFill>
                  <a:schemeClr val="tx1"/>
                </a:solidFill>
                <a:effectLst/>
                <a:latin typeface="Times" pitchFamily="-65" charset="0"/>
                <a:ea typeface="ＭＳ Ｐゴシック" pitchFamily="-65" charset="-128"/>
                <a:cs typeface="+mn-cs"/>
              </a:rPr>
              <a:t>atherosclerotic</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origin</a:t>
            </a:r>
            <a:endParaRPr lang="fr-CA" sz="1200" b="0" i="0" u="none" strike="noStrike" kern="1200" dirty="0">
              <a:solidFill>
                <a:schemeClr val="tx1"/>
              </a:solidFill>
              <a:effectLst/>
              <a:latin typeface="Times" pitchFamily="-65" charset="0"/>
              <a:ea typeface="ＭＳ Ｐゴシック" pitchFamily="-65" charset="-128"/>
              <a:cs typeface="+mn-cs"/>
            </a:endParaRPr>
          </a:p>
          <a:p>
            <a:r>
              <a:rPr lang="fr-CA" sz="1200" b="1" i="0" u="none" strike="noStrike" kern="1200" dirty="0" err="1">
                <a:solidFill>
                  <a:schemeClr val="tx1"/>
                </a:solidFill>
                <a:effectLst/>
                <a:latin typeface="Times" pitchFamily="-65" charset="0"/>
                <a:ea typeface="ＭＳ Ｐゴシック" pitchFamily="-65" charset="-128"/>
                <a:cs typeface="+mn-cs"/>
              </a:rPr>
              <a:t>Current</a:t>
            </a:r>
            <a:r>
              <a:rPr lang="fr-CA" sz="1200" b="1" i="0" u="none" strike="noStrike" kern="1200" dirty="0">
                <a:solidFill>
                  <a:schemeClr val="tx1"/>
                </a:solidFill>
                <a:effectLst/>
                <a:latin typeface="Times" pitchFamily="-65" charset="0"/>
                <a:ea typeface="ＭＳ Ｐゴシック" pitchFamily="-65" charset="-128"/>
                <a:cs typeface="+mn-cs"/>
              </a:rPr>
              <a:t> diabetes </a:t>
            </a:r>
            <a:r>
              <a:rPr lang="fr-CA" sz="1200" b="1" i="0" u="none" strike="noStrike" kern="1200" dirty="0" err="1">
                <a:solidFill>
                  <a:schemeClr val="tx1"/>
                </a:solidFill>
                <a:effectLst/>
                <a:latin typeface="Times" pitchFamily="-65" charset="0"/>
                <a:ea typeface="ＭＳ Ｐゴシック" pitchFamily="-65" charset="-128"/>
                <a:cs typeface="+mn-cs"/>
              </a:rPr>
              <a:t>mellitus</a:t>
            </a:r>
            <a:r>
              <a:rPr lang="fr-CA" sz="1200" b="1" i="0" u="none" strike="noStrike" kern="1200" dirty="0">
                <a:solidFill>
                  <a:schemeClr val="tx1"/>
                </a:solidFill>
                <a:effectLst/>
                <a:latin typeface="Times" pitchFamily="-65" charset="0"/>
                <a:ea typeface="ＭＳ Ｐゴシック" pitchFamily="-65" charset="-128"/>
                <a:cs typeface="+mn-cs"/>
              </a:rPr>
              <a:t> if LDL </a:t>
            </a:r>
            <a:r>
              <a:rPr lang="fr-CA" sz="1200" b="1" i="0" u="none" strike="noStrike" kern="1200" dirty="0" err="1">
                <a:solidFill>
                  <a:schemeClr val="tx1"/>
                </a:solidFill>
                <a:effectLst/>
                <a:latin typeface="Times" pitchFamily="-65" charset="0"/>
                <a:ea typeface="ＭＳ Ｐゴシック" pitchFamily="-65" charset="-128"/>
                <a:cs typeface="+mn-cs"/>
              </a:rPr>
              <a:t>is</a:t>
            </a:r>
            <a:r>
              <a:rPr lang="fr-CA" sz="1200" b="1" i="0" u="none" strike="noStrike" kern="1200" dirty="0">
                <a:solidFill>
                  <a:schemeClr val="tx1"/>
                </a:solidFill>
                <a:effectLst/>
                <a:latin typeface="Times" pitchFamily="-65" charset="0"/>
                <a:ea typeface="ＭＳ Ｐゴシック" pitchFamily="-65" charset="-128"/>
                <a:cs typeface="+mn-cs"/>
              </a:rPr>
              <a:t> </a:t>
            </a:r>
            <a:r>
              <a:rPr lang="fr-CA" sz="1200" b="1" i="0" u="none" strike="noStrike" kern="1200" dirty="0" err="1">
                <a:solidFill>
                  <a:schemeClr val="tx1"/>
                </a:solidFill>
                <a:effectLst/>
                <a:latin typeface="Times" pitchFamily="-65" charset="0"/>
                <a:ea typeface="ＭＳ Ｐゴシック" pitchFamily="-65" charset="-128"/>
                <a:cs typeface="+mn-cs"/>
              </a:rPr>
              <a:t>greater</a:t>
            </a:r>
            <a:r>
              <a:rPr lang="fr-CA" sz="1200" b="1" i="0" u="none" strike="noStrike" kern="1200" dirty="0">
                <a:solidFill>
                  <a:schemeClr val="tx1"/>
                </a:solidFill>
                <a:effectLst/>
                <a:latin typeface="Times" pitchFamily="-65" charset="0"/>
                <a:ea typeface="ＭＳ Ｐゴシック" pitchFamily="-65" charset="-128"/>
                <a:cs typeface="+mn-cs"/>
              </a:rPr>
              <a:t> </a:t>
            </a:r>
            <a:r>
              <a:rPr lang="fr-CA" sz="1200" b="1" i="0" u="none" strike="noStrike" kern="1200" dirty="0" err="1">
                <a:solidFill>
                  <a:schemeClr val="tx1"/>
                </a:solidFill>
                <a:effectLst/>
                <a:latin typeface="Times" pitchFamily="-65" charset="0"/>
                <a:ea typeface="ＭＳ Ｐゴシック" pitchFamily="-65" charset="-128"/>
                <a:cs typeface="+mn-cs"/>
              </a:rPr>
              <a:t>than</a:t>
            </a:r>
            <a:r>
              <a:rPr lang="fr-CA" sz="1200" b="1" i="0" u="none" strike="noStrike" kern="1200" dirty="0">
                <a:solidFill>
                  <a:schemeClr val="tx1"/>
                </a:solidFill>
                <a:effectLst/>
                <a:latin typeface="Times" pitchFamily="-65" charset="0"/>
                <a:ea typeface="ＭＳ Ｐゴシック" pitchFamily="-65" charset="-128"/>
                <a:cs typeface="+mn-cs"/>
              </a:rPr>
              <a:t> or </a:t>
            </a:r>
            <a:r>
              <a:rPr lang="fr-CA" sz="1200" b="1" i="0" u="none" strike="noStrike" kern="1200" dirty="0" err="1">
                <a:solidFill>
                  <a:schemeClr val="tx1"/>
                </a:solidFill>
                <a:effectLst/>
                <a:latin typeface="Times" pitchFamily="-65" charset="0"/>
                <a:ea typeface="ＭＳ Ｐゴシック" pitchFamily="-65" charset="-128"/>
                <a:cs typeface="+mn-cs"/>
              </a:rPr>
              <a:t>equal</a:t>
            </a:r>
            <a:r>
              <a:rPr lang="fr-CA" sz="1200" b="1" i="0" u="none" strike="noStrike" kern="1200" dirty="0">
                <a:solidFill>
                  <a:schemeClr val="tx1"/>
                </a:solidFill>
                <a:effectLst/>
                <a:latin typeface="Times" pitchFamily="-65" charset="0"/>
                <a:ea typeface="ＭＳ Ｐゴシック" pitchFamily="-65" charset="-128"/>
                <a:cs typeface="+mn-cs"/>
              </a:rPr>
              <a:t> to</a:t>
            </a:r>
            <a:r>
              <a:rPr lang="fr-CA" sz="1200" b="1" i="0" u="none" strike="noStrike" kern="1200" baseline="0" dirty="0">
                <a:solidFill>
                  <a:schemeClr val="tx1"/>
                </a:solidFill>
                <a:effectLst/>
                <a:latin typeface="Times" pitchFamily="-65" charset="0"/>
                <a:ea typeface="ＭＳ Ｐゴシック" pitchFamily="-65" charset="-128"/>
                <a:cs typeface="+mn-cs"/>
              </a:rPr>
              <a:t> 1,8 mmol/L.</a:t>
            </a:r>
            <a:endParaRPr lang="fr-CA" sz="1200" b="1" i="0" u="none" strike="noStrike" kern="1200" dirty="0">
              <a:solidFill>
                <a:schemeClr val="tx1"/>
              </a:solidFill>
              <a:effectLst/>
              <a:latin typeface="Times" pitchFamily="-65" charset="0"/>
              <a:ea typeface="ＭＳ Ｐゴシック" pitchFamily="-65" charset="-128"/>
              <a:cs typeface="+mn-cs"/>
            </a:endParaRPr>
          </a:p>
          <a:p>
            <a:r>
              <a:rPr lang="fr-CA" sz="1200" b="0" i="0" u="none" strike="noStrike" kern="1200" dirty="0">
                <a:solidFill>
                  <a:schemeClr val="tx1"/>
                </a:solidFill>
                <a:effectLst/>
                <a:latin typeface="Times" pitchFamily="-65" charset="0"/>
                <a:ea typeface="ＭＳ Ｐゴシック" pitchFamily="-65" charset="-128"/>
                <a:cs typeface="+mn-cs"/>
              </a:rPr>
              <a:t>10-year ASCVD </a:t>
            </a:r>
            <a:r>
              <a:rPr lang="fr-CA" sz="1200" b="0" i="0" u="none" strike="noStrike" kern="1200" dirty="0" err="1">
                <a:solidFill>
                  <a:schemeClr val="tx1"/>
                </a:solidFill>
                <a:effectLst/>
                <a:latin typeface="Times" pitchFamily="-65" charset="0"/>
                <a:ea typeface="ＭＳ Ｐゴシック" pitchFamily="-65" charset="-128"/>
                <a:cs typeface="+mn-cs"/>
              </a:rPr>
              <a:t>risk</a:t>
            </a:r>
            <a:r>
              <a:rPr lang="fr-CA" sz="1200" b="0" i="0" u="none" strike="noStrike" kern="1200" dirty="0">
                <a:solidFill>
                  <a:schemeClr val="tx1"/>
                </a:solidFill>
                <a:effectLst/>
                <a:latin typeface="Times" pitchFamily="-65" charset="0"/>
                <a:ea typeface="ＭＳ Ｐゴシック" pitchFamily="-65" charset="-128"/>
                <a:cs typeface="+mn-cs"/>
              </a:rPr>
              <a:t> score </a:t>
            </a:r>
            <a:r>
              <a:rPr lang="fr-CA" sz="1200" b="0" i="0" u="none" strike="noStrike" kern="1200" dirty="0" err="1">
                <a:solidFill>
                  <a:schemeClr val="tx1"/>
                </a:solidFill>
                <a:effectLst/>
                <a:latin typeface="Times" pitchFamily="-65" charset="0"/>
                <a:ea typeface="ＭＳ Ｐゴシック" pitchFamily="-65" charset="-128"/>
                <a:cs typeface="+mn-cs"/>
              </a:rPr>
              <a:t>estimated</a:t>
            </a:r>
            <a:r>
              <a:rPr lang="fr-CA" sz="1200" b="0" i="0" u="none" strike="noStrike" kern="1200" dirty="0">
                <a:solidFill>
                  <a:schemeClr val="tx1"/>
                </a:solidFill>
                <a:effectLst/>
                <a:latin typeface="Times" pitchFamily="-65" charset="0"/>
                <a:ea typeface="ＭＳ Ｐゴシック" pitchFamily="-65" charset="-128"/>
                <a:cs typeface="+mn-cs"/>
              </a:rPr>
              <a:t> by </a:t>
            </a:r>
            <a:r>
              <a:rPr lang="fr-CA" sz="1200" b="0" i="0" u="none" strike="noStrike" kern="1200" dirty="0" err="1">
                <a:solidFill>
                  <a:schemeClr val="tx1"/>
                </a:solidFill>
                <a:effectLst/>
                <a:latin typeface="Times" pitchFamily="-65" charset="0"/>
                <a:ea typeface="ＭＳ Ｐゴシック" pitchFamily="-65" charset="-128"/>
                <a:cs typeface="+mn-cs"/>
              </a:rPr>
              <a:t>Pooled</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Cohort</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Equations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greater</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than</a:t>
            </a:r>
            <a:r>
              <a:rPr lang="fr-CA" sz="1200" b="0" i="0" u="none" strike="noStrike" kern="1200" dirty="0">
                <a:solidFill>
                  <a:schemeClr val="tx1"/>
                </a:solidFill>
                <a:effectLst/>
                <a:latin typeface="Times" pitchFamily="-65" charset="0"/>
                <a:ea typeface="ＭＳ Ｐゴシック" pitchFamily="-65" charset="-128"/>
                <a:cs typeface="+mn-cs"/>
              </a:rPr>
              <a:t> 15%</a:t>
            </a:r>
          </a:p>
          <a:p>
            <a:r>
              <a:rPr lang="fr-CA" sz="1200" b="1" i="0" u="none" strike="noStrike" kern="1200" dirty="0">
                <a:solidFill>
                  <a:schemeClr val="tx1"/>
                </a:solidFill>
                <a:effectLst/>
                <a:latin typeface="Times" pitchFamily="-65" charset="0"/>
                <a:ea typeface="ＭＳ Ｐゴシック" pitchFamily="-65" charset="-128"/>
                <a:cs typeface="+mn-cs"/>
              </a:rPr>
              <a:t>Active cancer </a:t>
            </a:r>
            <a:r>
              <a:rPr lang="fr-CA" sz="1200" b="1" i="0" u="none" strike="noStrike" kern="1200" dirty="0" err="1">
                <a:solidFill>
                  <a:schemeClr val="tx1"/>
                </a:solidFill>
                <a:effectLst/>
                <a:latin typeface="Times" pitchFamily="-65" charset="0"/>
                <a:ea typeface="ＭＳ Ｐゴシック" pitchFamily="-65" charset="-128"/>
                <a:cs typeface="+mn-cs"/>
              </a:rPr>
              <a:t>within</a:t>
            </a:r>
            <a:r>
              <a:rPr lang="fr-CA" sz="1200" b="1" i="0" u="none" strike="noStrike" kern="1200" dirty="0">
                <a:solidFill>
                  <a:schemeClr val="tx1"/>
                </a:solidFill>
                <a:effectLst/>
                <a:latin typeface="Times" pitchFamily="-65" charset="0"/>
                <a:ea typeface="ＭＳ Ｐゴシック" pitchFamily="-65" charset="-128"/>
                <a:cs typeface="+mn-cs"/>
              </a:rPr>
              <a:t> 12 </a:t>
            </a:r>
            <a:r>
              <a:rPr lang="fr-CA" sz="1200" b="1" i="0" u="none" strike="noStrike" kern="1200" dirty="0" err="1">
                <a:solidFill>
                  <a:schemeClr val="tx1"/>
                </a:solidFill>
                <a:effectLst/>
                <a:latin typeface="Times" pitchFamily="-65" charset="0"/>
                <a:ea typeface="ＭＳ Ｐゴシック" pitchFamily="-65" charset="-128"/>
                <a:cs typeface="+mn-cs"/>
              </a:rPr>
              <a:t>months</a:t>
            </a:r>
            <a:r>
              <a:rPr lang="fr-CA" sz="1200" b="1"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prior</a:t>
            </a:r>
            <a:r>
              <a:rPr lang="fr-CA" sz="1200" b="0" i="0" u="none" strike="noStrike" kern="1200" dirty="0">
                <a:solidFill>
                  <a:schemeClr val="tx1"/>
                </a:solidFill>
                <a:effectLst/>
                <a:latin typeface="Times" pitchFamily="-65" charset="0"/>
                <a:ea typeface="ＭＳ Ｐゴシック" pitchFamily="-65" charset="-128"/>
                <a:cs typeface="+mn-cs"/>
              </a:rPr>
              <a:t> to </a:t>
            </a:r>
            <a:r>
              <a:rPr lang="fr-CA" sz="1200" b="0" i="0" u="none" strike="noStrike" kern="1200" dirty="0" err="1">
                <a:solidFill>
                  <a:schemeClr val="tx1"/>
                </a:solidFill>
                <a:effectLst/>
                <a:latin typeface="Times" pitchFamily="-65" charset="0"/>
                <a:ea typeface="ＭＳ Ｐゴシック" pitchFamily="-65" charset="-128"/>
                <a:cs typeface="+mn-cs"/>
              </a:rPr>
              <a:t>study</a:t>
            </a:r>
            <a:r>
              <a:rPr lang="fr-CA" sz="1200" b="0" i="0" u="none" strike="noStrike" kern="1200" dirty="0">
                <a:solidFill>
                  <a:schemeClr val="tx1"/>
                </a:solidFill>
                <a:effectLst/>
                <a:latin typeface="Times" pitchFamily="-65" charset="0"/>
                <a:ea typeface="ＭＳ Ｐゴシック" pitchFamily="-65" charset="-128"/>
                <a:cs typeface="+mn-cs"/>
              </a:rPr>
              <a:t> entry.</a:t>
            </a:r>
          </a:p>
          <a:p>
            <a:pPr lvl="1"/>
            <a:r>
              <a:rPr lang="fr-CA" sz="1200" b="0" i="0" u="none" strike="noStrike" kern="1200" dirty="0">
                <a:solidFill>
                  <a:schemeClr val="tx1"/>
                </a:solidFill>
                <a:effectLst/>
                <a:latin typeface="Times" pitchFamily="-65" charset="0"/>
                <a:ea typeface="ＭＳ Ｐゴシック" pitchFamily="-65" charset="-128"/>
                <a:cs typeface="+mn-cs"/>
              </a:rPr>
              <a:t>NOTE: Exceptions:</a:t>
            </a:r>
            <a:r>
              <a:rPr lang="fr-CA" sz="1200" b="0" i="0" u="none" strike="noStrike" kern="1200" baseline="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Successfully</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treated</a:t>
            </a:r>
            <a:r>
              <a:rPr lang="fr-CA" sz="1200" b="0" i="0" u="none" strike="noStrike" kern="1200" dirty="0">
                <a:solidFill>
                  <a:schemeClr val="tx1"/>
                </a:solidFill>
                <a:effectLst/>
                <a:latin typeface="Times" pitchFamily="-65" charset="0"/>
                <a:ea typeface="ＭＳ Ｐゴシック" pitchFamily="-65" charset="-128"/>
                <a:cs typeface="+mn-cs"/>
              </a:rPr>
              <a:t> non-</a:t>
            </a:r>
            <a:r>
              <a:rPr lang="fr-CA" sz="1200" b="0" i="0" u="none" strike="noStrike" kern="1200" dirty="0" err="1">
                <a:solidFill>
                  <a:schemeClr val="tx1"/>
                </a:solidFill>
                <a:effectLst/>
                <a:latin typeface="Times" pitchFamily="-65" charset="0"/>
                <a:ea typeface="ＭＳ Ｐゴシック" pitchFamily="-65" charset="-128"/>
                <a:cs typeface="+mn-cs"/>
              </a:rPr>
              <a:t>melanomatous</a:t>
            </a:r>
            <a:r>
              <a:rPr lang="fr-CA" sz="1200" b="0" i="0" u="none" strike="noStrike" kern="1200" dirty="0">
                <a:solidFill>
                  <a:schemeClr val="tx1"/>
                </a:solidFill>
                <a:effectLst/>
                <a:latin typeface="Times" pitchFamily="-65" charset="0"/>
                <a:ea typeface="ＭＳ Ｐゴシック" pitchFamily="-65" charset="-128"/>
                <a:cs typeface="+mn-cs"/>
              </a:rPr>
              <a:t> skin cancer</a:t>
            </a:r>
          </a:p>
          <a:p>
            <a:pPr lvl="2"/>
            <a:r>
              <a:rPr lang="fr-CA" sz="1200" b="0" i="0" u="none" strike="noStrike" kern="1200" dirty="0">
                <a:solidFill>
                  <a:schemeClr val="tx1"/>
                </a:solidFill>
                <a:effectLst/>
                <a:latin typeface="Times" pitchFamily="-65" charset="0"/>
                <a:ea typeface="ＭＳ Ｐゴシック" pitchFamily="-65" charset="-128"/>
                <a:cs typeface="+mn-cs"/>
              </a:rPr>
              <a:t>Kaposi </a:t>
            </a:r>
            <a:r>
              <a:rPr lang="fr-CA" sz="1200" b="0" i="0" u="none" strike="noStrike" kern="1200" dirty="0" err="1">
                <a:solidFill>
                  <a:schemeClr val="tx1"/>
                </a:solidFill>
                <a:effectLst/>
                <a:latin typeface="Times" pitchFamily="-65" charset="0"/>
                <a:ea typeface="ＭＳ Ｐゴシック" pitchFamily="-65" charset="-128"/>
                <a:cs typeface="+mn-cs"/>
              </a:rPr>
              <a:t>sarcoma</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without</a:t>
            </a:r>
            <a:r>
              <a:rPr lang="fr-CA" sz="1200" b="0" i="0" u="none" strike="noStrike" kern="1200" dirty="0">
                <a:solidFill>
                  <a:schemeClr val="tx1"/>
                </a:solidFill>
                <a:effectLst/>
                <a:latin typeface="Times" pitchFamily="-65" charset="0"/>
                <a:ea typeface="ＭＳ Ｐゴシック" pitchFamily="-65" charset="-128"/>
                <a:cs typeface="+mn-cs"/>
              </a:rPr>
              <a:t> visceral </a:t>
            </a:r>
            <a:r>
              <a:rPr lang="fr-CA" sz="1200" b="0" i="0" u="none" strike="noStrike" kern="1200" dirty="0" err="1">
                <a:solidFill>
                  <a:schemeClr val="tx1"/>
                </a:solidFill>
                <a:effectLst/>
                <a:latin typeface="Times" pitchFamily="-65" charset="0"/>
                <a:ea typeface="ＭＳ Ｐゴシック" pitchFamily="-65" charset="-128"/>
                <a:cs typeface="+mn-cs"/>
              </a:rPr>
              <a:t>organ</a:t>
            </a:r>
            <a:r>
              <a:rPr lang="fr-CA" sz="1200" b="0" i="0" u="none" strike="noStrike" kern="1200" dirty="0">
                <a:solidFill>
                  <a:schemeClr val="tx1"/>
                </a:solidFill>
                <a:effectLst/>
                <a:latin typeface="Times" pitchFamily="-65" charset="0"/>
                <a:ea typeface="ＭＳ Ｐゴシック" pitchFamily="-65" charset="-128"/>
                <a:cs typeface="+mn-cs"/>
              </a:rPr>
              <a:t> involvement</a:t>
            </a:r>
          </a:p>
          <a:p>
            <a:r>
              <a:rPr lang="fr-CA" sz="1200" b="0" i="0" u="none" strike="noStrike" kern="1200" dirty="0" err="1">
                <a:solidFill>
                  <a:schemeClr val="tx1"/>
                </a:solidFill>
                <a:effectLst/>
                <a:latin typeface="Times" pitchFamily="-65" charset="0"/>
                <a:ea typeface="ＭＳ Ｐゴシック" pitchFamily="-65" charset="-128"/>
                <a:cs typeface="+mn-cs"/>
              </a:rPr>
              <a:t>Known</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decompensated</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cirrhosis</a:t>
            </a:r>
            <a:endParaRPr lang="fr-CA" sz="1200" b="0" i="0" u="none" strike="noStrike" kern="1200" dirty="0">
              <a:solidFill>
                <a:schemeClr val="tx1"/>
              </a:solidFill>
              <a:effectLst/>
              <a:latin typeface="Times" pitchFamily="-65" charset="0"/>
              <a:ea typeface="ＭＳ Ｐゴシック" pitchFamily="-65" charset="-128"/>
              <a:cs typeface="+mn-cs"/>
            </a:endParaRPr>
          </a:p>
          <a:p>
            <a:r>
              <a:rPr lang="fr-CA" sz="1200" b="0" i="0" u="none" strike="noStrike" kern="1200" dirty="0" err="1">
                <a:solidFill>
                  <a:schemeClr val="tx1"/>
                </a:solidFill>
                <a:effectLst/>
                <a:latin typeface="Times" pitchFamily="-65" charset="0"/>
                <a:ea typeface="ＭＳ Ｐゴシック" pitchFamily="-65" charset="-128"/>
                <a:cs typeface="+mn-cs"/>
              </a:rPr>
              <a:t>History</a:t>
            </a:r>
            <a:r>
              <a:rPr lang="fr-CA" sz="1200" b="0" i="0" u="none" strike="noStrike" kern="1200" dirty="0">
                <a:solidFill>
                  <a:schemeClr val="tx1"/>
                </a:solidFill>
                <a:effectLst/>
                <a:latin typeface="Times" pitchFamily="-65" charset="0"/>
                <a:ea typeface="ＭＳ Ｐゴシック" pitchFamily="-65" charset="-128"/>
                <a:cs typeface="+mn-cs"/>
              </a:rPr>
              <a:t> of </a:t>
            </a:r>
            <a:r>
              <a:rPr lang="fr-CA" sz="1200" b="0" i="0" u="none" strike="noStrike" kern="1200" dirty="0" err="1">
                <a:solidFill>
                  <a:schemeClr val="tx1"/>
                </a:solidFill>
                <a:effectLst/>
                <a:latin typeface="Times" pitchFamily="-65" charset="0"/>
                <a:ea typeface="ＭＳ Ｐゴシック" pitchFamily="-65" charset="-128"/>
                <a:cs typeface="+mn-cs"/>
              </a:rPr>
              <a:t>myositis</a:t>
            </a:r>
            <a:r>
              <a:rPr lang="fr-CA" sz="1200" b="0" i="0" u="none" strike="noStrike" kern="1200" dirty="0">
                <a:solidFill>
                  <a:schemeClr val="tx1"/>
                </a:solidFill>
                <a:effectLst/>
                <a:latin typeface="Times" pitchFamily="-65" charset="0"/>
                <a:ea typeface="ＭＳ Ｐゴシック" pitchFamily="-65" charset="-128"/>
                <a:cs typeface="+mn-cs"/>
              </a:rPr>
              <a:t> or </a:t>
            </a:r>
            <a:r>
              <a:rPr lang="fr-CA" sz="1200" b="0" i="0" u="none" strike="noStrike" kern="1200" dirty="0" err="1">
                <a:solidFill>
                  <a:schemeClr val="tx1"/>
                </a:solidFill>
                <a:effectLst/>
                <a:latin typeface="Times" pitchFamily="-65" charset="0"/>
                <a:ea typeface="ＭＳ Ｐゴシック" pitchFamily="-65" charset="-128"/>
                <a:cs typeface="+mn-cs"/>
              </a:rPr>
              <a:t>myopathy</a:t>
            </a:r>
            <a:r>
              <a:rPr lang="fr-CA" sz="1200" b="0" i="0" u="none" strike="noStrike" kern="1200" dirty="0">
                <a:solidFill>
                  <a:schemeClr val="tx1"/>
                </a:solidFill>
                <a:effectLst/>
                <a:latin typeface="Times" pitchFamily="-65" charset="0"/>
                <a:ea typeface="ＭＳ Ｐゴシック" pitchFamily="-65" charset="-128"/>
                <a:cs typeface="+mn-cs"/>
              </a:rPr>
              <a:t> with active </a:t>
            </a:r>
            <a:r>
              <a:rPr lang="fr-CA" sz="1200" b="0" i="0" u="none" strike="noStrike" kern="1200" dirty="0" err="1">
                <a:solidFill>
                  <a:schemeClr val="tx1"/>
                </a:solidFill>
                <a:effectLst/>
                <a:latin typeface="Times" pitchFamily="-65" charset="0"/>
                <a:ea typeface="ＭＳ Ｐゴシック" pitchFamily="-65" charset="-128"/>
                <a:cs typeface="+mn-cs"/>
              </a:rPr>
              <a:t>disease</a:t>
            </a:r>
            <a:r>
              <a:rPr lang="fr-CA" sz="1200" b="0" i="0" u="none" strike="noStrike" kern="1200" dirty="0">
                <a:solidFill>
                  <a:schemeClr val="tx1"/>
                </a:solidFill>
                <a:effectLst/>
                <a:latin typeface="Times" pitchFamily="-65" charset="0"/>
                <a:ea typeface="ＭＳ Ｐゴシック" pitchFamily="-65" charset="-128"/>
                <a:cs typeface="+mn-cs"/>
              </a:rPr>
              <a:t> in the 180 </a:t>
            </a:r>
            <a:r>
              <a:rPr lang="fr-CA" sz="1200" b="0" i="0" u="none" strike="noStrike" kern="1200" dirty="0" err="1">
                <a:solidFill>
                  <a:schemeClr val="tx1"/>
                </a:solidFill>
                <a:effectLst/>
                <a:latin typeface="Times" pitchFamily="-65" charset="0"/>
                <a:ea typeface="ＭＳ Ｐゴシック" pitchFamily="-65" charset="-128"/>
                <a:cs typeface="+mn-cs"/>
              </a:rPr>
              <a:t>days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prior</a:t>
            </a:r>
            <a:r>
              <a:rPr lang="fr-CA" sz="1200" b="0" i="0" u="none" strike="noStrike" kern="1200" dirty="0">
                <a:solidFill>
                  <a:schemeClr val="tx1"/>
                </a:solidFill>
                <a:effectLst/>
                <a:latin typeface="Times" pitchFamily="-65" charset="0"/>
                <a:ea typeface="ＭＳ Ｐゴシック" pitchFamily="-65" charset="-128"/>
                <a:cs typeface="+mn-cs"/>
              </a:rPr>
              <a:t> to </a:t>
            </a:r>
            <a:r>
              <a:rPr lang="fr-CA" sz="1200" b="0" i="0" u="none" strike="noStrike" kern="1200" dirty="0" err="1">
                <a:solidFill>
                  <a:schemeClr val="tx1"/>
                </a:solidFill>
                <a:effectLst/>
                <a:latin typeface="Times" pitchFamily="-65" charset="0"/>
                <a:ea typeface="ＭＳ Ｐゴシック" pitchFamily="-65" charset="-128"/>
                <a:cs typeface="+mn-cs"/>
              </a:rPr>
              <a:t>study</a:t>
            </a:r>
            <a:r>
              <a:rPr lang="fr-CA" sz="1200" b="0" i="0" u="none" strike="noStrike" kern="1200" dirty="0">
                <a:solidFill>
                  <a:schemeClr val="tx1"/>
                </a:solidFill>
                <a:effectLst/>
                <a:latin typeface="Times" pitchFamily="-65" charset="0"/>
                <a:ea typeface="ＭＳ Ｐゴシック" pitchFamily="-65" charset="-128"/>
                <a:cs typeface="+mn-cs"/>
              </a:rPr>
              <a:t> entry</a:t>
            </a:r>
          </a:p>
          <a:p>
            <a:r>
              <a:rPr lang="fr-CA" sz="1200" b="0" i="0" u="none" strike="noStrike" kern="1200" dirty="0" err="1">
                <a:solidFill>
                  <a:schemeClr val="tx1"/>
                </a:solidFill>
                <a:effectLst/>
                <a:latin typeface="Times" pitchFamily="-65" charset="0"/>
                <a:ea typeface="ＭＳ Ｐゴシック" pitchFamily="-65" charset="-128"/>
                <a:cs typeface="+mn-cs"/>
              </a:rPr>
              <a:t>Known</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untreated</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symptomatic</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thyroid</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disease</a:t>
            </a:r>
            <a:endParaRPr lang="fr-CA" sz="1200" b="0" i="0" u="none" strike="noStrike" kern="1200" dirty="0">
              <a:solidFill>
                <a:schemeClr val="tx1"/>
              </a:solidFill>
              <a:effectLst/>
              <a:latin typeface="Times" pitchFamily="-65" charset="0"/>
              <a:ea typeface="ＭＳ Ｐゴシック" pitchFamily="-65" charset="-128"/>
              <a:cs typeface="+mn-cs"/>
            </a:endParaRPr>
          </a:p>
          <a:p>
            <a:r>
              <a:rPr lang="fr-CA" sz="1200" b="0" i="0" u="none" strike="noStrike" kern="1200" dirty="0" err="1">
                <a:solidFill>
                  <a:schemeClr val="tx1"/>
                </a:solidFill>
                <a:effectLst/>
                <a:latin typeface="Times" pitchFamily="-65" charset="0"/>
                <a:ea typeface="ＭＳ Ｐゴシック" pitchFamily="-65" charset="-128"/>
                <a:cs typeface="+mn-cs"/>
              </a:rPr>
              <a:t>History</a:t>
            </a:r>
            <a:r>
              <a:rPr lang="fr-CA" sz="1200" b="0" i="0" u="none" strike="noStrike" kern="1200" dirty="0">
                <a:solidFill>
                  <a:schemeClr val="tx1"/>
                </a:solidFill>
                <a:effectLst/>
                <a:latin typeface="Times" pitchFamily="-65" charset="0"/>
                <a:ea typeface="ＭＳ Ｐゴシック" pitchFamily="-65" charset="-128"/>
                <a:cs typeface="+mn-cs"/>
              </a:rPr>
              <a:t> of </a:t>
            </a:r>
            <a:r>
              <a:rPr lang="fr-CA" sz="1200" b="0" i="0" u="none" strike="noStrike" kern="1200" dirty="0" err="1">
                <a:solidFill>
                  <a:schemeClr val="tx1"/>
                </a:solidFill>
                <a:effectLst/>
                <a:latin typeface="Times" pitchFamily="-65" charset="0"/>
                <a:ea typeface="ＭＳ Ｐゴシック" pitchFamily="-65" charset="-128"/>
                <a:cs typeface="+mn-cs"/>
              </a:rPr>
              <a:t>allergy</a:t>
            </a:r>
            <a:r>
              <a:rPr lang="fr-CA" sz="1200" b="0" i="0" u="none" strike="noStrike" kern="1200" dirty="0">
                <a:solidFill>
                  <a:schemeClr val="tx1"/>
                </a:solidFill>
                <a:effectLst/>
                <a:latin typeface="Times" pitchFamily="-65" charset="0"/>
                <a:ea typeface="ＭＳ Ｐゴシック" pitchFamily="-65" charset="-128"/>
                <a:cs typeface="+mn-cs"/>
              </a:rPr>
              <a:t> or </a:t>
            </a:r>
            <a:r>
              <a:rPr lang="fr-CA" sz="1200" b="0" i="0" u="none" strike="noStrike" kern="1200" dirty="0" err="1">
                <a:solidFill>
                  <a:schemeClr val="tx1"/>
                </a:solidFill>
                <a:effectLst/>
                <a:latin typeface="Times" pitchFamily="-65" charset="0"/>
                <a:ea typeface="ＭＳ Ｐゴシック" pitchFamily="-65" charset="-128"/>
                <a:cs typeface="+mn-cs"/>
              </a:rPr>
              <a:t>severe</a:t>
            </a:r>
            <a:r>
              <a:rPr lang="fr-CA" sz="1200" b="0" i="0" u="none" strike="noStrike" kern="1200" dirty="0">
                <a:solidFill>
                  <a:schemeClr val="tx1"/>
                </a:solidFill>
                <a:effectLst/>
                <a:latin typeface="Times" pitchFamily="-65" charset="0"/>
                <a:ea typeface="ＭＳ Ｐゴシック" pitchFamily="-65" charset="-128"/>
                <a:cs typeface="+mn-cs"/>
              </a:rPr>
              <a:t> adverse </a:t>
            </a:r>
            <a:r>
              <a:rPr lang="fr-CA" sz="1200" b="0" i="0" u="none" strike="noStrike" kern="1200" dirty="0" err="1">
                <a:solidFill>
                  <a:schemeClr val="tx1"/>
                </a:solidFill>
                <a:effectLst/>
                <a:latin typeface="Times" pitchFamily="-65" charset="0"/>
                <a:ea typeface="ＭＳ Ｐゴシック" pitchFamily="-65" charset="-128"/>
                <a:cs typeface="+mn-cs"/>
              </a:rPr>
              <a:t>reaction</a:t>
            </a:r>
            <a:r>
              <a:rPr lang="fr-CA" sz="1200" b="0" i="0" u="none" strike="noStrike" kern="1200" dirty="0">
                <a:solidFill>
                  <a:schemeClr val="tx1"/>
                </a:solidFill>
                <a:effectLst/>
                <a:latin typeface="Times" pitchFamily="-65" charset="0"/>
                <a:ea typeface="ＭＳ Ｐゴシック" pitchFamily="-65" charset="-128"/>
                <a:cs typeface="+mn-cs"/>
              </a:rPr>
              <a:t> to </a:t>
            </a:r>
            <a:r>
              <a:rPr lang="fr-CA" sz="1200" b="0" i="0" u="none" strike="noStrike" kern="1200" dirty="0" err="1">
                <a:solidFill>
                  <a:schemeClr val="tx1"/>
                </a:solidFill>
                <a:effectLst/>
                <a:latin typeface="Times" pitchFamily="-65" charset="0"/>
                <a:ea typeface="ＭＳ Ｐゴシック" pitchFamily="-65" charset="-128"/>
                <a:cs typeface="+mn-cs"/>
              </a:rPr>
              <a:t>statins</a:t>
            </a:r>
            <a:endParaRPr lang="fr-CA" sz="1200" b="0" i="0" u="none" strike="noStrike" kern="1200" dirty="0">
              <a:solidFill>
                <a:schemeClr val="tx1"/>
              </a:solidFill>
              <a:effectLst/>
              <a:latin typeface="Times" pitchFamily="-65" charset="0"/>
              <a:ea typeface="ＭＳ Ｐゴシック" pitchFamily="-65" charset="-128"/>
              <a:cs typeface="+mn-cs"/>
            </a:endParaRPr>
          </a:p>
          <a:p>
            <a:r>
              <a:rPr lang="fr-CA" sz="1200" b="0" i="0" u="none" strike="noStrike" kern="1200" dirty="0">
                <a:solidFill>
                  <a:schemeClr val="tx1"/>
                </a:solidFill>
                <a:effectLst/>
                <a:latin typeface="Times" pitchFamily="-65" charset="0"/>
                <a:ea typeface="ＭＳ Ｐゴシック" pitchFamily="-65" charset="-128"/>
                <a:cs typeface="+mn-cs"/>
              </a:rPr>
              <a:t>Use of </a:t>
            </a:r>
            <a:r>
              <a:rPr lang="fr-CA" sz="1200" b="0" i="0" u="none" strike="noStrike" kern="1200" dirty="0" err="1">
                <a:solidFill>
                  <a:schemeClr val="tx1"/>
                </a:solidFill>
                <a:effectLst/>
                <a:latin typeface="Times" pitchFamily="-65" charset="0"/>
                <a:ea typeface="ＭＳ Ｐゴシック" pitchFamily="-65" charset="-128"/>
                <a:cs typeface="+mn-cs"/>
              </a:rPr>
              <a:t>specific</a:t>
            </a:r>
            <a:r>
              <a:rPr lang="fr-CA" sz="1200" b="0" i="0" u="none" strike="noStrike" kern="1200" dirty="0">
                <a:solidFill>
                  <a:schemeClr val="tx1"/>
                </a:solidFill>
                <a:effectLst/>
                <a:latin typeface="Times" pitchFamily="-65" charset="0"/>
                <a:ea typeface="ＭＳ Ｐゴシック" pitchFamily="-65" charset="-128"/>
                <a:cs typeface="+mn-cs"/>
              </a:rPr>
              <a:t> immunosuppressants or </a:t>
            </a:r>
            <a:r>
              <a:rPr lang="fr-CA" sz="1200" b="0" i="0" u="none" strike="noStrike" kern="1200" dirty="0" err="1">
                <a:solidFill>
                  <a:schemeClr val="tx1"/>
                </a:solidFill>
                <a:effectLst/>
                <a:latin typeface="Times" pitchFamily="-65" charset="0"/>
                <a:ea typeface="ＭＳ Ｐゴシック" pitchFamily="-65" charset="-128"/>
                <a:cs typeface="+mn-cs"/>
              </a:rPr>
              <a:t>immunomodulatory</a:t>
            </a:r>
            <a:r>
              <a:rPr lang="fr-CA" sz="1200" b="0" i="0" u="none" strike="noStrike" kern="1200" dirty="0">
                <a:solidFill>
                  <a:schemeClr val="tx1"/>
                </a:solidFill>
                <a:effectLst/>
                <a:latin typeface="Times" pitchFamily="-65" charset="0"/>
                <a:ea typeface="ＭＳ Ｐゴシック" pitchFamily="-65" charset="-128"/>
                <a:cs typeface="+mn-cs"/>
              </a:rPr>
              <a:t> agents </a:t>
            </a:r>
            <a:r>
              <a:rPr lang="fr-CA" sz="1200" b="0" i="0" u="none" strike="noStrike" kern="1200" dirty="0" err="1">
                <a:solidFill>
                  <a:schemeClr val="tx1"/>
                </a:solidFill>
                <a:effectLst/>
                <a:latin typeface="Times" pitchFamily="-65" charset="0"/>
                <a:ea typeface="ＭＳ Ｐゴシック" pitchFamily="-65" charset="-128"/>
                <a:cs typeface="+mn-cs"/>
              </a:rPr>
              <a:t>including</a:t>
            </a:r>
            <a:r>
              <a:rPr lang="fr-CA" sz="1200" b="0" i="0" u="none" strike="noStrike" kern="1200" dirty="0">
                <a:solidFill>
                  <a:schemeClr val="tx1"/>
                </a:solidFill>
                <a:effectLst/>
                <a:latin typeface="Times" pitchFamily="-65" charset="0"/>
                <a:ea typeface="ＭＳ Ｐゴシック" pitchFamily="-65" charset="-128"/>
                <a:cs typeface="+mn-cs"/>
              </a:rPr>
              <a:t> but not </a:t>
            </a:r>
            <a:r>
              <a:rPr lang="fr-CA" sz="1200" b="0" i="0" u="none" strike="noStrike" kern="1200" dirty="0" err="1">
                <a:solidFill>
                  <a:schemeClr val="tx1"/>
                </a:solidFill>
                <a:effectLst/>
                <a:latin typeface="Times" pitchFamily="-65" charset="0"/>
                <a:ea typeface="ＭＳ Ｐゴシック" pitchFamily="-65" charset="-128"/>
                <a:cs typeface="+mn-cs"/>
              </a:rPr>
              <a:t>limited</a:t>
            </a:r>
            <a:r>
              <a:rPr lang="fr-CA" sz="1200" b="0" i="0" u="none" strike="noStrike" kern="1200" dirty="0">
                <a:solidFill>
                  <a:schemeClr val="tx1"/>
                </a:solidFill>
                <a:effectLst/>
                <a:latin typeface="Times" pitchFamily="-65" charset="0"/>
                <a:ea typeface="ＭＳ Ｐゴシック" pitchFamily="-65" charset="-128"/>
                <a:cs typeface="+mn-cs"/>
              </a:rPr>
              <a:t> to tacrolimus, </a:t>
            </a:r>
            <a:r>
              <a:rPr lang="fr-CA" sz="1200" b="0" i="0" u="none" strike="noStrike" kern="1200" dirty="0" err="1">
                <a:solidFill>
                  <a:schemeClr val="tx1"/>
                </a:solidFill>
                <a:effectLst/>
                <a:latin typeface="Times" pitchFamily="-65" charset="0"/>
                <a:ea typeface="ＭＳ Ｐゴシック" pitchFamily="-65" charset="-128"/>
                <a:cs typeface="+mn-cs"/>
              </a:rPr>
              <a:t>sirolimus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rapamycin</a:t>
            </a:r>
            <a:r>
              <a:rPr lang="fr-CA" sz="1200" b="0" i="0" u="none" strike="noStrike" kern="1200" dirty="0">
                <a:solidFill>
                  <a:schemeClr val="tx1"/>
                </a:solidFill>
                <a:effectLst/>
                <a:latin typeface="Times" pitchFamily="-65" charset="0"/>
                <a:ea typeface="ＭＳ Ｐゴシック" pitchFamily="-65" charset="-128"/>
                <a:cs typeface="+mn-cs"/>
              </a:rPr>
              <a:t>, mycophenolate, cyclosporine, </a:t>
            </a:r>
            <a:r>
              <a:rPr lang="fr-CA" sz="1200" b="0" i="0" u="none" strike="noStrike" kern="1200" dirty="0" err="1">
                <a:solidFill>
                  <a:schemeClr val="tx1"/>
                </a:solidFill>
                <a:effectLst/>
                <a:latin typeface="Times" pitchFamily="-65" charset="0"/>
                <a:ea typeface="ＭＳ Ｐゴシック" pitchFamily="-65" charset="-128"/>
                <a:cs typeface="+mn-cs"/>
              </a:rPr>
              <a:t>tumor</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necrosis</a:t>
            </a:r>
            <a:r>
              <a:rPr lang="fr-CA" sz="1200" b="0" i="0" u="none" strike="noStrike" kern="1200" dirty="0">
                <a:solidFill>
                  <a:schemeClr val="tx1"/>
                </a:solidFill>
                <a:effectLst/>
                <a:latin typeface="Times" pitchFamily="-65" charset="0"/>
                <a:ea typeface="ＭＳ Ｐゴシック" pitchFamily="-65" charset="-128"/>
                <a:cs typeface="+mn-cs"/>
              </a:rPr>
              <a:t> factor (TNF)-alpha </a:t>
            </a:r>
            <a:r>
              <a:rPr lang="fr-CA" sz="1200" b="0" i="0" u="none" strike="noStrike" kern="1200" dirty="0" err="1">
                <a:solidFill>
                  <a:schemeClr val="tx1"/>
                </a:solidFill>
                <a:effectLst/>
                <a:latin typeface="Times" pitchFamily="-65" charset="0"/>
                <a:ea typeface="ＭＳ Ｐゴシック" pitchFamily="-65" charset="-128"/>
                <a:cs typeface="+mn-cs"/>
              </a:rPr>
              <a:t>blockers</a:t>
            </a:r>
            <a:r>
              <a:rPr lang="fr-CA" sz="1200" b="0" i="0" u="none" strike="noStrike" kern="1200" dirty="0">
                <a:solidFill>
                  <a:schemeClr val="tx1"/>
                </a:solidFill>
                <a:effectLst/>
                <a:latin typeface="Times" pitchFamily="-65" charset="0"/>
                <a:ea typeface="ＭＳ Ｐゴシック" pitchFamily="-65" charset="-128"/>
                <a:cs typeface="+mn-cs"/>
              </a:rPr>
              <a:t> or </a:t>
            </a:r>
            <a:r>
              <a:rPr lang="fr-CA" sz="1200" b="0" i="0" u="none" strike="noStrike" kern="1200" dirty="0" err="1">
                <a:solidFill>
                  <a:schemeClr val="tx1"/>
                </a:solidFill>
                <a:effectLst/>
                <a:latin typeface="Times" pitchFamily="-65" charset="0"/>
                <a:ea typeface="ＭＳ Ｐゴシック" pitchFamily="-65" charset="-128"/>
                <a:cs typeface="+mn-cs"/>
              </a:rPr>
              <a:t>antagonists</a:t>
            </a:r>
            <a:r>
              <a:rPr lang="fr-CA" sz="1200" b="0" i="0" u="none" strike="noStrike" kern="1200" dirty="0">
                <a:solidFill>
                  <a:schemeClr val="tx1"/>
                </a:solidFill>
                <a:effectLst/>
                <a:latin typeface="Times" pitchFamily="-65" charset="0"/>
                <a:ea typeface="ＭＳ Ｐゴシック" pitchFamily="-65" charset="-128"/>
                <a:cs typeface="+mn-cs"/>
              </a:rPr>
              <a:t>, azathioprine, </a:t>
            </a:r>
            <a:r>
              <a:rPr lang="fr-CA" sz="1200" b="0" i="0" u="none" strike="noStrike" kern="1200" dirty="0" err="1">
                <a:solidFill>
                  <a:schemeClr val="tx1"/>
                </a:solidFill>
                <a:effectLst/>
                <a:latin typeface="Times" pitchFamily="-65" charset="0"/>
                <a:ea typeface="ＭＳ Ｐゴシック" pitchFamily="-65" charset="-128"/>
                <a:cs typeface="+mn-cs"/>
              </a:rPr>
              <a:t>interferon</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growth</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factors</a:t>
            </a:r>
            <a:r>
              <a:rPr lang="fr-CA" sz="1200" b="0" i="0" u="none" strike="noStrike" kern="1200" dirty="0">
                <a:solidFill>
                  <a:schemeClr val="tx1"/>
                </a:solidFill>
                <a:effectLst/>
                <a:latin typeface="Times" pitchFamily="-65" charset="0"/>
                <a:ea typeface="ＭＳ Ｐゴシック" pitchFamily="-65" charset="-128"/>
                <a:cs typeface="+mn-cs"/>
              </a:rPr>
              <a:t>, or </a:t>
            </a:r>
            <a:r>
              <a:rPr lang="fr-CA" sz="1200" b="0" i="0" u="none" strike="noStrike" kern="1200" dirty="0" err="1">
                <a:solidFill>
                  <a:schemeClr val="tx1"/>
                </a:solidFill>
                <a:effectLst/>
                <a:latin typeface="Times" pitchFamily="-65" charset="0"/>
                <a:ea typeface="ＭＳ Ｐゴシック" pitchFamily="-65" charset="-128"/>
                <a:cs typeface="+mn-cs"/>
              </a:rPr>
              <a:t>intravenous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immunoglobulin</a:t>
            </a:r>
            <a:r>
              <a:rPr lang="fr-CA" sz="1200" b="0" i="0" u="none" strike="noStrike" kern="1200" dirty="0">
                <a:solidFill>
                  <a:schemeClr val="tx1"/>
                </a:solidFill>
                <a:effectLst/>
                <a:latin typeface="Times" pitchFamily="-65" charset="0"/>
                <a:ea typeface="ＭＳ Ｐゴシック" pitchFamily="-65" charset="-128"/>
                <a:cs typeface="+mn-cs"/>
              </a:rPr>
              <a:t> (IVIG) in the 30 </a:t>
            </a:r>
            <a:r>
              <a:rPr lang="fr-CA" sz="1200" b="0" i="0" u="none" strike="noStrike" kern="1200" dirty="0" err="1">
                <a:solidFill>
                  <a:schemeClr val="tx1"/>
                </a:solidFill>
                <a:effectLst/>
                <a:latin typeface="Times" pitchFamily="-65" charset="0"/>
                <a:ea typeface="ＭＳ Ｐゴシック" pitchFamily="-65" charset="-128"/>
                <a:cs typeface="+mn-cs"/>
              </a:rPr>
              <a:t>days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prior</a:t>
            </a:r>
            <a:r>
              <a:rPr lang="fr-CA" sz="1200" b="0" i="0" u="none" strike="noStrike" kern="1200" dirty="0">
                <a:solidFill>
                  <a:schemeClr val="tx1"/>
                </a:solidFill>
                <a:effectLst/>
                <a:latin typeface="Times" pitchFamily="-65" charset="0"/>
                <a:ea typeface="ＭＳ Ｐゴシック" pitchFamily="-65" charset="-128"/>
                <a:cs typeface="+mn-cs"/>
              </a:rPr>
              <a:t> to </a:t>
            </a:r>
            <a:r>
              <a:rPr lang="fr-CA" sz="1200" b="0" i="0" u="none" strike="noStrike" kern="1200" dirty="0" err="1">
                <a:solidFill>
                  <a:schemeClr val="tx1"/>
                </a:solidFill>
                <a:effectLst/>
                <a:latin typeface="Times" pitchFamily="-65" charset="0"/>
                <a:ea typeface="ＭＳ Ｐゴシック" pitchFamily="-65" charset="-128"/>
                <a:cs typeface="+mn-cs"/>
              </a:rPr>
              <a:t>study</a:t>
            </a:r>
            <a:r>
              <a:rPr lang="fr-CA" sz="1200" b="0" i="0" u="none" strike="noStrike" kern="1200" dirty="0">
                <a:solidFill>
                  <a:schemeClr val="tx1"/>
                </a:solidFill>
                <a:effectLst/>
                <a:latin typeface="Times" pitchFamily="-65" charset="0"/>
                <a:ea typeface="ＭＳ Ｐゴシック" pitchFamily="-65" charset="-128"/>
                <a:cs typeface="+mn-cs"/>
              </a:rPr>
              <a:t> entry. NOTE: Use of oral prednisone </a:t>
            </a:r>
            <a:r>
              <a:rPr lang="fr-CA" sz="1200" b="0" i="0" u="none" strike="noStrike" kern="1200" dirty="0" err="1">
                <a:solidFill>
                  <a:schemeClr val="tx1"/>
                </a:solidFill>
                <a:effectLst/>
                <a:latin typeface="Times" pitchFamily="-65" charset="0"/>
                <a:ea typeface="ＭＳ Ｐゴシック" pitchFamily="-65" charset="-128"/>
                <a:cs typeface="+mn-cs"/>
              </a:rPr>
              <a:t>less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than</a:t>
            </a:r>
            <a:r>
              <a:rPr lang="fr-CA" sz="1200" b="0" i="0" u="none" strike="noStrike" kern="1200" dirty="0">
                <a:solidFill>
                  <a:schemeClr val="tx1"/>
                </a:solidFill>
                <a:effectLst/>
                <a:latin typeface="Times" pitchFamily="-65" charset="0"/>
                <a:ea typeface="ＭＳ Ｐゴシック" pitchFamily="-65" charset="-128"/>
                <a:cs typeface="+mn-cs"/>
              </a:rPr>
              <a:t> or </a:t>
            </a:r>
            <a:r>
              <a:rPr lang="fr-CA" sz="1200" b="0" i="0" u="none" strike="noStrike" kern="1200" dirty="0" err="1">
                <a:solidFill>
                  <a:schemeClr val="tx1"/>
                </a:solidFill>
                <a:effectLst/>
                <a:latin typeface="Times" pitchFamily="-65" charset="0"/>
                <a:ea typeface="ＭＳ Ｐゴシック" pitchFamily="-65" charset="-128"/>
                <a:cs typeface="+mn-cs"/>
              </a:rPr>
              <a:t>equal</a:t>
            </a:r>
            <a:r>
              <a:rPr lang="fr-CA" sz="1200" b="0" i="0" u="none" strike="noStrike" kern="1200" dirty="0">
                <a:solidFill>
                  <a:schemeClr val="tx1"/>
                </a:solidFill>
                <a:effectLst/>
                <a:latin typeface="Times" pitchFamily="-65" charset="0"/>
                <a:ea typeface="ＭＳ Ｐゴシック" pitchFamily="-65" charset="-128"/>
                <a:cs typeface="+mn-cs"/>
              </a:rPr>
              <a:t> to 10 mg/</a:t>
            </a:r>
            <a:r>
              <a:rPr lang="fr-CA" sz="1200" b="0" i="0" u="none" strike="noStrike" kern="1200" dirty="0" err="1">
                <a:solidFill>
                  <a:schemeClr val="tx1"/>
                </a:solidFill>
                <a:effectLst/>
                <a:latin typeface="Times" pitchFamily="-65" charset="0"/>
                <a:ea typeface="ＭＳ Ｐゴシック" pitchFamily="-65" charset="-128"/>
                <a:cs typeface="+mn-cs"/>
              </a:rPr>
              <a:t>day</a:t>
            </a:r>
            <a:r>
              <a:rPr lang="fr-CA" sz="1200" b="0" i="0" u="none" strike="noStrike" kern="1200" dirty="0">
                <a:solidFill>
                  <a:schemeClr val="tx1"/>
                </a:solidFill>
                <a:effectLst/>
                <a:latin typeface="Times" pitchFamily="-65" charset="0"/>
                <a:ea typeface="ＭＳ Ｐゴシック" pitchFamily="-65" charset="-128"/>
                <a:cs typeface="+mn-cs"/>
              </a:rPr>
              <a:t> or </a:t>
            </a:r>
            <a:r>
              <a:rPr lang="fr-CA" sz="1200" b="0" i="0" u="none" strike="noStrike" kern="1200" dirty="0" err="1">
                <a:solidFill>
                  <a:schemeClr val="tx1"/>
                </a:solidFill>
                <a:effectLst/>
                <a:latin typeface="Times" pitchFamily="-65" charset="0"/>
                <a:ea typeface="ＭＳ Ｐゴシック" pitchFamily="-65" charset="-128"/>
                <a:cs typeface="+mn-cs"/>
              </a:rPr>
              <a:t>equivalent</a:t>
            </a:r>
            <a:r>
              <a:rPr lang="fr-CA" sz="1200" b="0" i="0" u="none" strike="noStrike" kern="1200" dirty="0">
                <a:solidFill>
                  <a:schemeClr val="tx1"/>
                </a:solidFill>
                <a:effectLst/>
                <a:latin typeface="Times" pitchFamily="-65" charset="0"/>
                <a:ea typeface="ＭＳ Ｐゴシック" pitchFamily="-65" charset="-128"/>
                <a:cs typeface="+mn-cs"/>
              </a:rPr>
              <a:t> dosage </a:t>
            </a:r>
            <a:r>
              <a:rPr lang="fr-CA" sz="1200" b="0" i="0" u="none" strike="noStrike" kern="1200" dirty="0" err="1">
                <a:solidFill>
                  <a:schemeClr val="tx1"/>
                </a:solidFill>
                <a:effectLst/>
                <a:latin typeface="Times" pitchFamily="-65" charset="0"/>
                <a:ea typeface="ＭＳ Ｐゴシック" pitchFamily="-65" charset="-128"/>
                <a:cs typeface="+mn-cs"/>
              </a:rPr>
              <a:t>is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allowed</a:t>
            </a:r>
            <a:r>
              <a:rPr lang="fr-CA" sz="1200" b="0" i="0" u="none" strike="noStrike" kern="1200" dirty="0">
                <a:solidFill>
                  <a:schemeClr val="tx1"/>
                </a:solidFill>
                <a:effectLst/>
                <a:latin typeface="Times" pitchFamily="-65" charset="0"/>
                <a:ea typeface="ＭＳ Ｐゴシック" pitchFamily="-65" charset="-128"/>
                <a:cs typeface="+mn-cs"/>
              </a:rPr>
              <a:t>.</a:t>
            </a:r>
          </a:p>
          <a:p>
            <a:r>
              <a:rPr lang="fr-CA" sz="1200" b="0" i="0" u="none" strike="noStrike" kern="1200" dirty="0" err="1">
                <a:solidFill>
                  <a:schemeClr val="tx1"/>
                </a:solidFill>
                <a:effectLst/>
                <a:latin typeface="Times" pitchFamily="-65" charset="0"/>
                <a:ea typeface="ＭＳ Ｐゴシック" pitchFamily="-65" charset="-128"/>
                <a:cs typeface="+mn-cs"/>
              </a:rPr>
              <a:t>Current</a:t>
            </a:r>
            <a:r>
              <a:rPr lang="fr-CA" sz="1200" b="0" i="0" u="none" strike="noStrike" kern="1200" dirty="0">
                <a:solidFill>
                  <a:schemeClr val="tx1"/>
                </a:solidFill>
                <a:effectLst/>
                <a:latin typeface="Times" pitchFamily="-65" charset="0"/>
                <a:ea typeface="ＭＳ Ｐゴシック" pitchFamily="-65" charset="-128"/>
                <a:cs typeface="+mn-cs"/>
              </a:rPr>
              <a:t> use of </a:t>
            </a:r>
            <a:r>
              <a:rPr lang="fr-CA" sz="1200" b="0" i="0" u="none" strike="noStrike" kern="1200" dirty="0" err="1">
                <a:solidFill>
                  <a:schemeClr val="tx1"/>
                </a:solidFill>
                <a:effectLst/>
                <a:latin typeface="Times" pitchFamily="-65" charset="0"/>
                <a:ea typeface="ＭＳ Ｐゴシック" pitchFamily="-65" charset="-128"/>
                <a:cs typeface="+mn-cs"/>
              </a:rPr>
              <a:t>erythromycin</a:t>
            </a:r>
            <a:r>
              <a:rPr lang="fr-CA" sz="1200" b="0" i="0" u="none" strike="noStrike" kern="1200" dirty="0">
                <a:solidFill>
                  <a:schemeClr val="tx1"/>
                </a:solidFill>
                <a:effectLst/>
                <a:latin typeface="Times" pitchFamily="-65" charset="0"/>
                <a:ea typeface="ＭＳ Ｐゴシック" pitchFamily="-65" charset="-128"/>
                <a:cs typeface="+mn-cs"/>
              </a:rPr>
              <a:t>, colchicine, or </a:t>
            </a:r>
            <a:r>
              <a:rPr lang="fr-CA" sz="1200" b="0" i="0" u="none" strike="noStrike" kern="1200" dirty="0" err="1">
                <a:solidFill>
                  <a:schemeClr val="tx1"/>
                </a:solidFill>
                <a:effectLst/>
                <a:latin typeface="Times" pitchFamily="-65" charset="0"/>
                <a:ea typeface="ＭＳ Ｐゴシック" pitchFamily="-65" charset="-128"/>
                <a:cs typeface="+mn-cs"/>
              </a:rPr>
              <a:t>rifampin</a:t>
            </a:r>
            <a:r>
              <a:rPr lang="fr-CA" sz="1200" b="0" i="0" u="none" strike="noStrike" kern="1200" dirty="0">
                <a:solidFill>
                  <a:schemeClr val="tx1"/>
                </a:solidFill>
                <a:effectLst/>
                <a:latin typeface="Times" pitchFamily="-65" charset="0"/>
                <a:ea typeface="ＭＳ Ｐゴシック" pitchFamily="-65" charset="-128"/>
                <a:cs typeface="+mn-cs"/>
              </a:rPr>
              <a:t>.</a:t>
            </a:r>
          </a:p>
          <a:p>
            <a:r>
              <a:rPr lang="fr-CA" sz="1200" b="0" i="0" u="none" strike="noStrike" kern="1200" dirty="0">
                <a:solidFill>
                  <a:schemeClr val="tx1"/>
                </a:solidFill>
                <a:effectLst/>
                <a:latin typeface="Times" pitchFamily="-65" charset="0"/>
                <a:ea typeface="ＭＳ Ｐゴシック" pitchFamily="-65" charset="-128"/>
                <a:cs typeface="+mn-cs"/>
              </a:rPr>
              <a:t>Use of </a:t>
            </a:r>
            <a:r>
              <a:rPr lang="fr-CA" sz="1200" b="0" i="0" u="none" strike="noStrike" kern="1200" dirty="0" err="1">
                <a:solidFill>
                  <a:schemeClr val="tx1"/>
                </a:solidFill>
                <a:effectLst/>
                <a:latin typeface="Times" pitchFamily="-65" charset="0"/>
                <a:ea typeface="ＭＳ Ｐゴシック" pitchFamily="-65" charset="-128"/>
                <a:cs typeface="+mn-cs"/>
              </a:rPr>
              <a:t>any</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statin</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drugs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gemfibrozil</a:t>
            </a:r>
            <a:r>
              <a:rPr lang="fr-CA" sz="1200" b="0" i="0" u="none" strike="noStrike" kern="1200" dirty="0">
                <a:solidFill>
                  <a:schemeClr val="tx1"/>
                </a:solidFill>
                <a:effectLst/>
                <a:latin typeface="Times" pitchFamily="-65" charset="0"/>
                <a:ea typeface="ＭＳ Ｐゴシック" pitchFamily="-65" charset="-128"/>
                <a:cs typeface="+mn-cs"/>
              </a:rPr>
              <a:t>, or PCSK9 </a:t>
            </a:r>
            <a:r>
              <a:rPr lang="fr-CA" sz="1200" b="0" i="0" u="none" strike="noStrike" kern="1200" dirty="0" err="1">
                <a:solidFill>
                  <a:schemeClr val="tx1"/>
                </a:solidFill>
                <a:effectLst/>
                <a:latin typeface="Times" pitchFamily="-65" charset="0"/>
                <a:ea typeface="ＭＳ Ｐゴシック" pitchFamily="-65" charset="-128"/>
                <a:cs typeface="+mn-cs"/>
              </a:rPr>
              <a:t>inhibitors</a:t>
            </a:r>
            <a:r>
              <a:rPr lang="fr-CA" sz="1200" b="0" i="0" u="none" strike="noStrike" kern="1200" dirty="0">
                <a:solidFill>
                  <a:schemeClr val="tx1"/>
                </a:solidFill>
                <a:effectLst/>
                <a:latin typeface="Times" pitchFamily="-65" charset="0"/>
                <a:ea typeface="ＭＳ Ｐゴシック" pitchFamily="-65" charset="-128"/>
                <a:cs typeface="+mn-cs"/>
              </a:rPr>
              <a:t> in the 90 </a:t>
            </a:r>
            <a:r>
              <a:rPr lang="fr-CA" sz="1200" b="0" i="0" u="none" strike="noStrike" kern="1200" dirty="0" err="1">
                <a:solidFill>
                  <a:schemeClr val="tx1"/>
                </a:solidFill>
                <a:effectLst/>
                <a:latin typeface="Times" pitchFamily="-65" charset="0"/>
                <a:ea typeface="ＭＳ Ｐゴシック" pitchFamily="-65" charset="-128"/>
                <a:cs typeface="+mn-cs"/>
              </a:rPr>
              <a:t>days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prior</a:t>
            </a:r>
            <a:r>
              <a:rPr lang="fr-CA" sz="1200" b="0" i="0" u="none" strike="noStrike" kern="1200" dirty="0">
                <a:solidFill>
                  <a:schemeClr val="tx1"/>
                </a:solidFill>
                <a:effectLst/>
                <a:latin typeface="Times" pitchFamily="-65" charset="0"/>
                <a:ea typeface="ＭＳ Ｐゴシック" pitchFamily="-65" charset="-128"/>
                <a:cs typeface="+mn-cs"/>
              </a:rPr>
              <a:t> to </a:t>
            </a:r>
            <a:r>
              <a:rPr lang="fr-CA" sz="1200" b="0" i="0" u="none" strike="noStrike" kern="1200" dirty="0" err="1">
                <a:solidFill>
                  <a:schemeClr val="tx1"/>
                </a:solidFill>
                <a:effectLst/>
                <a:latin typeface="Times" pitchFamily="-65" charset="0"/>
                <a:ea typeface="ＭＳ Ｐゴシック" pitchFamily="-65" charset="-128"/>
                <a:cs typeface="+mn-cs"/>
              </a:rPr>
              <a:t>study</a:t>
            </a:r>
            <a:r>
              <a:rPr lang="fr-CA" sz="1200" b="0" i="0" u="none" strike="noStrike" kern="1200" dirty="0">
                <a:solidFill>
                  <a:schemeClr val="tx1"/>
                </a:solidFill>
                <a:effectLst/>
                <a:latin typeface="Times" pitchFamily="-65" charset="0"/>
                <a:ea typeface="ＭＳ Ｐゴシック" pitchFamily="-65" charset="-128"/>
                <a:cs typeface="+mn-cs"/>
              </a:rPr>
              <a:t> entry.</a:t>
            </a:r>
          </a:p>
          <a:p>
            <a:r>
              <a:rPr lang="fr-CA" sz="1200" b="0" i="0" u="none" strike="noStrike" kern="1200" dirty="0" err="1">
                <a:solidFill>
                  <a:schemeClr val="tx1"/>
                </a:solidFill>
                <a:effectLst/>
                <a:latin typeface="Times" pitchFamily="-65" charset="0"/>
                <a:ea typeface="ＭＳ Ｐゴシック" pitchFamily="-65" charset="-128"/>
                <a:cs typeface="+mn-cs"/>
              </a:rPr>
              <a:t>Current</a:t>
            </a:r>
            <a:r>
              <a:rPr lang="fr-CA" sz="1200" b="0" i="0" u="none" strike="noStrike" kern="1200" dirty="0">
                <a:solidFill>
                  <a:schemeClr val="tx1"/>
                </a:solidFill>
                <a:effectLst/>
                <a:latin typeface="Times" pitchFamily="-65" charset="0"/>
                <a:ea typeface="ＭＳ Ｐゴシック" pitchFamily="-65" charset="-128"/>
                <a:cs typeface="+mn-cs"/>
              </a:rPr>
              <a:t> use of an </a:t>
            </a:r>
            <a:r>
              <a:rPr lang="fr-CA" sz="1200" b="0" i="0" u="none" strike="noStrike" kern="1200" dirty="0" err="1">
                <a:solidFill>
                  <a:schemeClr val="tx1"/>
                </a:solidFill>
                <a:effectLst/>
                <a:latin typeface="Times" pitchFamily="-65" charset="0"/>
                <a:ea typeface="ＭＳ Ｐゴシック" pitchFamily="-65" charset="-128"/>
                <a:cs typeface="+mn-cs"/>
              </a:rPr>
              <a:t>investigational</a:t>
            </a:r>
            <a:r>
              <a:rPr lang="fr-CA" sz="1200" b="0" i="0" u="none" strike="noStrike" kern="1200" dirty="0">
                <a:solidFill>
                  <a:schemeClr val="tx1"/>
                </a:solidFill>
                <a:effectLst/>
                <a:latin typeface="Times" pitchFamily="-65" charset="0"/>
                <a:ea typeface="ＭＳ Ｐゴシック" pitchFamily="-65" charset="-128"/>
                <a:cs typeface="+mn-cs"/>
              </a:rPr>
              <a:t> new </a:t>
            </a:r>
            <a:r>
              <a:rPr lang="fr-CA" sz="1200" b="0" i="0" u="none" strike="noStrike" kern="1200" dirty="0" err="1">
                <a:solidFill>
                  <a:schemeClr val="tx1"/>
                </a:solidFill>
                <a:effectLst/>
                <a:latin typeface="Times" pitchFamily="-65" charset="0"/>
                <a:ea typeface="ＭＳ Ｐゴシック" pitchFamily="-65" charset="-128"/>
                <a:cs typeface="+mn-cs"/>
              </a:rPr>
              <a:t>drug</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that</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would</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be</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contraindicated</a:t>
            </a:r>
            <a:r>
              <a:rPr lang="fr-CA" sz="1200" b="0" i="0" u="none" strike="noStrike" kern="1200" dirty="0">
                <a:solidFill>
                  <a:schemeClr val="tx1"/>
                </a:solidFill>
                <a:effectLst/>
                <a:latin typeface="Times" pitchFamily="-65" charset="0"/>
                <a:ea typeface="ＭＳ Ｐゴシック" pitchFamily="-65" charset="-128"/>
                <a:cs typeface="+mn-cs"/>
              </a:rPr>
              <a:t>.</a:t>
            </a:r>
          </a:p>
          <a:p>
            <a:r>
              <a:rPr lang="fr-CA" sz="1200" b="0" i="0" u="none" strike="noStrike" kern="1200" dirty="0" err="1">
                <a:solidFill>
                  <a:schemeClr val="tx1"/>
                </a:solidFill>
                <a:effectLst/>
                <a:latin typeface="Times" pitchFamily="-65" charset="0"/>
                <a:ea typeface="ＭＳ Ｐゴシック" pitchFamily="-65" charset="-128"/>
                <a:cs typeface="+mn-cs"/>
              </a:rPr>
              <a:t>Serious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illness</a:t>
            </a:r>
            <a:r>
              <a:rPr lang="fr-CA" sz="1200" b="0" i="0" u="none" strike="noStrike" kern="1200" dirty="0">
                <a:solidFill>
                  <a:schemeClr val="tx1"/>
                </a:solidFill>
                <a:effectLst/>
                <a:latin typeface="Times" pitchFamily="-65" charset="0"/>
                <a:ea typeface="ＭＳ Ｐゴシック" pitchFamily="-65" charset="-128"/>
                <a:cs typeface="+mn-cs"/>
              </a:rPr>
              <a:t> or trauma </a:t>
            </a:r>
            <a:r>
              <a:rPr lang="fr-CA" sz="1200" b="0" i="0" u="none" strike="noStrike" kern="1200" dirty="0" err="1">
                <a:solidFill>
                  <a:schemeClr val="tx1"/>
                </a:solidFill>
                <a:effectLst/>
                <a:latin typeface="Times" pitchFamily="-65" charset="0"/>
                <a:ea typeface="ＭＳ Ｐゴシック" pitchFamily="-65" charset="-128"/>
                <a:cs typeface="+mn-cs"/>
              </a:rPr>
              <a:t>requiring</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systemic</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treatment</a:t>
            </a:r>
            <a:r>
              <a:rPr lang="fr-CA" sz="1200" b="0" i="0" u="none" strike="noStrike" kern="1200" dirty="0">
                <a:solidFill>
                  <a:schemeClr val="tx1"/>
                </a:solidFill>
                <a:effectLst/>
                <a:latin typeface="Times" pitchFamily="-65" charset="0"/>
                <a:ea typeface="ＭＳ Ｐゴシック" pitchFamily="-65" charset="-128"/>
                <a:cs typeface="+mn-cs"/>
              </a:rPr>
              <a:t> or </a:t>
            </a:r>
            <a:r>
              <a:rPr lang="fr-CA" sz="1200" b="0" i="0" u="none" strike="noStrike" kern="1200" dirty="0" err="1">
                <a:solidFill>
                  <a:schemeClr val="tx1"/>
                </a:solidFill>
                <a:effectLst/>
                <a:latin typeface="Times" pitchFamily="-65" charset="0"/>
                <a:ea typeface="ＭＳ Ｐゴシック" pitchFamily="-65" charset="-128"/>
                <a:cs typeface="+mn-cs"/>
              </a:rPr>
              <a:t>hospitalization</a:t>
            </a:r>
            <a:r>
              <a:rPr lang="fr-CA" sz="1200" b="0" i="0" u="none" strike="noStrike" kern="1200" dirty="0">
                <a:solidFill>
                  <a:schemeClr val="tx1"/>
                </a:solidFill>
                <a:effectLst/>
                <a:latin typeface="Times" pitchFamily="-65" charset="0"/>
                <a:ea typeface="ＭＳ Ｐゴシック" pitchFamily="-65" charset="-128"/>
                <a:cs typeface="+mn-cs"/>
              </a:rPr>
              <a:t> in the 30 </a:t>
            </a:r>
            <a:r>
              <a:rPr lang="fr-CA" sz="1200" b="0" i="0" u="none" strike="noStrike" kern="1200" dirty="0" err="1">
                <a:solidFill>
                  <a:schemeClr val="tx1"/>
                </a:solidFill>
                <a:effectLst/>
                <a:latin typeface="Times" pitchFamily="-65" charset="0"/>
                <a:ea typeface="ＭＳ Ｐゴシック" pitchFamily="-65" charset="-128"/>
                <a:cs typeface="+mn-cs"/>
              </a:rPr>
              <a:t>days</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prior</a:t>
            </a:r>
            <a:r>
              <a:rPr lang="fr-CA" sz="1200" b="0" i="0" u="none" strike="noStrike" kern="1200" dirty="0">
                <a:solidFill>
                  <a:schemeClr val="tx1"/>
                </a:solidFill>
                <a:effectLst/>
                <a:latin typeface="Times" pitchFamily="-65" charset="0"/>
                <a:ea typeface="ＭＳ Ｐゴシック" pitchFamily="-65" charset="-128"/>
                <a:cs typeface="+mn-cs"/>
              </a:rPr>
              <a:t> to </a:t>
            </a:r>
            <a:r>
              <a:rPr lang="fr-CA" sz="1200" b="0" i="0" u="none" strike="noStrike" kern="1200" dirty="0" err="1">
                <a:solidFill>
                  <a:schemeClr val="tx1"/>
                </a:solidFill>
                <a:effectLst/>
                <a:latin typeface="Times" pitchFamily="-65" charset="0"/>
                <a:ea typeface="ＭＳ Ｐゴシック" pitchFamily="-65" charset="-128"/>
                <a:cs typeface="+mn-cs"/>
              </a:rPr>
              <a:t>study</a:t>
            </a:r>
            <a:r>
              <a:rPr lang="fr-CA" sz="1200" b="0" i="0" u="none" strike="noStrike" kern="1200" dirty="0">
                <a:solidFill>
                  <a:schemeClr val="tx1"/>
                </a:solidFill>
                <a:effectLst/>
                <a:latin typeface="Times" pitchFamily="-65" charset="0"/>
                <a:ea typeface="ＭＳ Ｐゴシック" pitchFamily="-65" charset="-128"/>
                <a:cs typeface="+mn-cs"/>
              </a:rPr>
              <a:t> entry.</a:t>
            </a:r>
          </a:p>
          <a:p>
            <a:r>
              <a:rPr lang="fr-CA" sz="1200" b="0" i="0" u="none" strike="noStrike" kern="1200" dirty="0" err="1">
                <a:solidFill>
                  <a:schemeClr val="tx1"/>
                </a:solidFill>
                <a:effectLst/>
                <a:latin typeface="Times" pitchFamily="-65" charset="0"/>
                <a:ea typeface="ＭＳ Ｐゴシック" pitchFamily="-65" charset="-128"/>
                <a:cs typeface="+mn-cs"/>
              </a:rPr>
              <a:t>Current</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1" i="0" u="none" strike="noStrike" kern="1200" dirty="0">
                <a:solidFill>
                  <a:schemeClr val="tx1"/>
                </a:solidFill>
                <a:effectLst/>
                <a:latin typeface="Times" pitchFamily="-65" charset="0"/>
                <a:ea typeface="ＭＳ Ｐゴシック" pitchFamily="-65" charset="-128"/>
                <a:cs typeface="+mn-cs"/>
              </a:rPr>
              <a:t>pregnancy or </a:t>
            </a:r>
            <a:r>
              <a:rPr lang="fr-CA" sz="1200" b="1" i="0" u="none" strike="noStrike" kern="1200" dirty="0" err="1">
                <a:solidFill>
                  <a:schemeClr val="tx1"/>
                </a:solidFill>
                <a:effectLst/>
                <a:latin typeface="Times" pitchFamily="-65" charset="0"/>
                <a:ea typeface="ＭＳ Ｐゴシック" pitchFamily="-65" charset="-128"/>
                <a:cs typeface="+mn-cs"/>
              </a:rPr>
              <a:t>breastfeeding</a:t>
            </a:r>
            <a:r>
              <a:rPr lang="fr-CA" sz="1200" b="0" i="0" u="none" strike="noStrike" kern="1200" dirty="0">
                <a:solidFill>
                  <a:schemeClr val="tx1"/>
                </a:solidFill>
                <a:effectLst/>
                <a:latin typeface="Times" pitchFamily="-65" charset="0"/>
                <a:ea typeface="ＭＳ Ｐゴシック" pitchFamily="-65" charset="-128"/>
                <a:cs typeface="+mn-cs"/>
              </a:rPr>
              <a:t>.</a:t>
            </a:r>
          </a:p>
          <a:p>
            <a:r>
              <a:rPr lang="fr-CA" sz="1200" b="0" i="0" u="none" strike="noStrike" kern="1200" dirty="0" err="1">
                <a:solidFill>
                  <a:schemeClr val="tx1"/>
                </a:solidFill>
                <a:effectLst/>
                <a:latin typeface="Times" pitchFamily="-65" charset="0"/>
                <a:ea typeface="ＭＳ Ｐゴシック" pitchFamily="-65" charset="-128"/>
                <a:cs typeface="+mn-cs"/>
              </a:rPr>
              <a:t>Alcohol</a:t>
            </a:r>
            <a:r>
              <a:rPr lang="fr-CA" sz="1200" b="0" i="0" u="none" strike="noStrike" kern="1200" dirty="0">
                <a:solidFill>
                  <a:schemeClr val="tx1"/>
                </a:solidFill>
                <a:effectLst/>
                <a:latin typeface="Times" pitchFamily="-65" charset="0"/>
                <a:ea typeface="ＭＳ Ｐゴシック" pitchFamily="-65" charset="-128"/>
                <a:cs typeface="+mn-cs"/>
              </a:rPr>
              <a:t> or </a:t>
            </a:r>
            <a:r>
              <a:rPr lang="fr-CA" sz="1200" b="0" i="0" u="none" strike="noStrike" kern="1200" dirty="0" err="1">
                <a:solidFill>
                  <a:schemeClr val="tx1"/>
                </a:solidFill>
                <a:effectLst/>
                <a:latin typeface="Times" pitchFamily="-65" charset="0"/>
                <a:ea typeface="ＭＳ Ｐゴシック" pitchFamily="-65" charset="-128"/>
                <a:cs typeface="+mn-cs"/>
              </a:rPr>
              <a:t>drug</a:t>
            </a:r>
            <a:r>
              <a:rPr lang="fr-CA" sz="1200" b="0" i="0" u="none" strike="noStrike" kern="1200" dirty="0">
                <a:solidFill>
                  <a:schemeClr val="tx1"/>
                </a:solidFill>
                <a:effectLst/>
                <a:latin typeface="Times" pitchFamily="-65" charset="0"/>
                <a:ea typeface="ＭＳ Ｐゴシック" pitchFamily="-65" charset="-128"/>
                <a:cs typeface="+mn-cs"/>
              </a:rPr>
              <a:t> use </a:t>
            </a:r>
            <a:r>
              <a:rPr lang="fr-CA" sz="1200" b="0" i="0" u="none" strike="noStrike" kern="1200" dirty="0" err="1">
                <a:solidFill>
                  <a:schemeClr val="tx1"/>
                </a:solidFill>
                <a:effectLst/>
                <a:latin typeface="Times" pitchFamily="-65" charset="0"/>
                <a:ea typeface="ＭＳ Ｐゴシック" pitchFamily="-65" charset="-128"/>
                <a:cs typeface="+mn-cs"/>
              </a:rPr>
              <a:t>that</a:t>
            </a:r>
            <a:r>
              <a:rPr lang="fr-CA" sz="1200" b="0" i="0" u="none" strike="noStrike" kern="1200" dirty="0">
                <a:solidFill>
                  <a:schemeClr val="tx1"/>
                </a:solidFill>
                <a:effectLst/>
                <a:latin typeface="Times" pitchFamily="-65" charset="0"/>
                <a:ea typeface="ＭＳ Ｐゴシック" pitchFamily="-65" charset="-128"/>
                <a:cs typeface="+mn-cs"/>
              </a:rPr>
              <a:t>, in the opinion of the site </a:t>
            </a:r>
            <a:r>
              <a:rPr lang="fr-CA" sz="1200" b="0" i="0" u="none" strike="noStrike" kern="1200" dirty="0" err="1">
                <a:solidFill>
                  <a:schemeClr val="tx1"/>
                </a:solidFill>
                <a:effectLst/>
                <a:latin typeface="Times" pitchFamily="-65" charset="0"/>
                <a:ea typeface="ＭＳ Ｐゴシック" pitchFamily="-65" charset="-128"/>
                <a:cs typeface="+mn-cs"/>
              </a:rPr>
              <a:t>investigator</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would</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interfere</a:t>
            </a:r>
            <a:r>
              <a:rPr lang="fr-CA" sz="1200" b="0" i="0" u="none" strike="noStrike" kern="1200" dirty="0">
                <a:solidFill>
                  <a:schemeClr val="tx1"/>
                </a:solidFill>
                <a:effectLst/>
                <a:latin typeface="Times" pitchFamily="-65" charset="0"/>
                <a:ea typeface="ＭＳ Ｐゴシック" pitchFamily="-65" charset="-128"/>
                <a:cs typeface="+mn-cs"/>
              </a:rPr>
              <a:t> with </a:t>
            </a:r>
            <a:r>
              <a:rPr lang="fr-CA" sz="1200" b="0" i="0" u="none" strike="noStrike" kern="1200" dirty="0" err="1">
                <a:solidFill>
                  <a:schemeClr val="tx1"/>
                </a:solidFill>
                <a:effectLst/>
                <a:latin typeface="Times" pitchFamily="-65" charset="0"/>
                <a:ea typeface="ＭＳ Ｐゴシック" pitchFamily="-65" charset="-128"/>
                <a:cs typeface="+mn-cs"/>
              </a:rPr>
              <a:t>completion</a:t>
            </a:r>
            <a:r>
              <a:rPr lang="fr-CA" sz="1200" b="0" i="0" u="none" strike="noStrike" kern="1200" dirty="0">
                <a:solidFill>
                  <a:schemeClr val="tx1"/>
                </a:solidFill>
                <a:effectLst/>
                <a:latin typeface="Times" pitchFamily="-65" charset="0"/>
                <a:ea typeface="ＭＳ Ｐゴシック" pitchFamily="-65" charset="-128"/>
                <a:cs typeface="+mn-cs"/>
              </a:rPr>
              <a:t> of </a:t>
            </a:r>
            <a:r>
              <a:rPr lang="fr-CA" sz="1200" b="0" i="0" u="none" strike="noStrike" kern="1200" dirty="0" err="1">
                <a:solidFill>
                  <a:schemeClr val="tx1"/>
                </a:solidFill>
                <a:effectLst/>
                <a:latin typeface="Times" pitchFamily="-65" charset="0"/>
                <a:ea typeface="ＭＳ Ｐゴシック" pitchFamily="-65" charset="-128"/>
                <a:cs typeface="+mn-cs"/>
              </a:rPr>
              <a:t>study</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procedures</a:t>
            </a:r>
            <a:r>
              <a:rPr lang="fr-CA" sz="1200" b="0" i="0" u="none" strike="noStrike" kern="1200" dirty="0">
                <a:solidFill>
                  <a:schemeClr val="tx1"/>
                </a:solidFill>
                <a:effectLst/>
                <a:latin typeface="Times" pitchFamily="-65" charset="0"/>
                <a:ea typeface="ＭＳ Ｐゴシック" pitchFamily="-65" charset="-128"/>
                <a:cs typeface="+mn-cs"/>
              </a:rPr>
              <a:t>.</a:t>
            </a:r>
          </a:p>
          <a:p>
            <a:r>
              <a:rPr lang="fr-CA" sz="1200" b="0" i="0" u="none" strike="noStrike" kern="1200" dirty="0" err="1">
                <a:solidFill>
                  <a:schemeClr val="tx1"/>
                </a:solidFill>
                <a:effectLst/>
                <a:latin typeface="Times" pitchFamily="-65" charset="0"/>
                <a:ea typeface="ＭＳ Ｐゴシック" pitchFamily="-65" charset="-128"/>
                <a:cs typeface="+mn-cs"/>
              </a:rPr>
              <a:t>Other</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medical</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psychiatric</a:t>
            </a:r>
            <a:r>
              <a:rPr lang="fr-CA" sz="1200" b="0" i="0" u="none" strike="noStrike" kern="1200" dirty="0">
                <a:solidFill>
                  <a:schemeClr val="tx1"/>
                </a:solidFill>
                <a:effectLst/>
                <a:latin typeface="Times" pitchFamily="-65" charset="0"/>
                <a:ea typeface="ＭＳ Ｐゴシック" pitchFamily="-65" charset="-128"/>
                <a:cs typeface="+mn-cs"/>
              </a:rPr>
              <a:t>, or </a:t>
            </a:r>
            <a:r>
              <a:rPr lang="fr-CA" sz="1200" b="0" i="0" u="none" strike="noStrike" kern="1200" dirty="0" err="1">
                <a:solidFill>
                  <a:schemeClr val="tx1"/>
                </a:solidFill>
                <a:effectLst/>
                <a:latin typeface="Times" pitchFamily="-65" charset="0"/>
                <a:ea typeface="ＭＳ Ｐゴシック" pitchFamily="-65" charset="-128"/>
                <a:cs typeface="+mn-cs"/>
              </a:rPr>
              <a:t>psychological</a:t>
            </a:r>
            <a:r>
              <a:rPr lang="fr-CA" sz="1200" b="0" i="0" u="none" strike="noStrike" kern="1200" dirty="0">
                <a:solidFill>
                  <a:schemeClr val="tx1"/>
                </a:solidFill>
                <a:effectLst/>
                <a:latin typeface="Times" pitchFamily="-65" charset="0"/>
                <a:ea typeface="ＭＳ Ｐゴシック" pitchFamily="-65" charset="-128"/>
                <a:cs typeface="+mn-cs"/>
              </a:rPr>
              <a:t> condition </a:t>
            </a:r>
            <a:r>
              <a:rPr lang="fr-CA" sz="1200" b="0" i="0" u="none" strike="noStrike" kern="1200" dirty="0" err="1">
                <a:solidFill>
                  <a:schemeClr val="tx1"/>
                </a:solidFill>
                <a:effectLst/>
                <a:latin typeface="Times" pitchFamily="-65" charset="0"/>
                <a:ea typeface="ＭＳ Ｐゴシック" pitchFamily="-65" charset="-128"/>
                <a:cs typeface="+mn-cs"/>
              </a:rPr>
              <a:t>that</a:t>
            </a:r>
            <a:r>
              <a:rPr lang="fr-CA" sz="1200" b="0" i="0" u="none" strike="noStrike" kern="1200" dirty="0">
                <a:solidFill>
                  <a:schemeClr val="tx1"/>
                </a:solidFill>
                <a:effectLst/>
                <a:latin typeface="Times" pitchFamily="-65" charset="0"/>
                <a:ea typeface="ＭＳ Ｐゴシック" pitchFamily="-65" charset="-128"/>
                <a:cs typeface="+mn-cs"/>
              </a:rPr>
              <a:t>, in the opinion of the site </a:t>
            </a:r>
            <a:r>
              <a:rPr lang="fr-CA" sz="1200" b="0" i="0" u="none" strike="noStrike" kern="1200" dirty="0" err="1">
                <a:solidFill>
                  <a:schemeClr val="tx1"/>
                </a:solidFill>
                <a:effectLst/>
                <a:latin typeface="Times" pitchFamily="-65" charset="0"/>
                <a:ea typeface="ＭＳ Ｐゴシック" pitchFamily="-65" charset="-128"/>
                <a:cs typeface="+mn-cs"/>
              </a:rPr>
              <a:t>investigator</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would</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interfere</a:t>
            </a:r>
            <a:r>
              <a:rPr lang="fr-CA" sz="1200" b="0" i="0" u="none" strike="noStrike" kern="1200" dirty="0">
                <a:solidFill>
                  <a:schemeClr val="tx1"/>
                </a:solidFill>
                <a:effectLst/>
                <a:latin typeface="Times" pitchFamily="-65" charset="0"/>
                <a:ea typeface="ＭＳ Ｐゴシック" pitchFamily="-65" charset="-128"/>
                <a:cs typeface="+mn-cs"/>
              </a:rPr>
              <a:t> with </a:t>
            </a:r>
            <a:r>
              <a:rPr lang="fr-CA" sz="1200" b="0" i="0" u="none" strike="noStrike" kern="1200" dirty="0" err="1">
                <a:solidFill>
                  <a:schemeClr val="tx1"/>
                </a:solidFill>
                <a:effectLst/>
                <a:latin typeface="Times" pitchFamily="-65" charset="0"/>
                <a:ea typeface="ＭＳ Ｐゴシック" pitchFamily="-65" charset="-128"/>
                <a:cs typeface="+mn-cs"/>
              </a:rPr>
              <a:t>completion</a:t>
            </a:r>
            <a:r>
              <a:rPr lang="fr-CA" sz="1200" b="0" i="0" u="none" strike="noStrike" kern="1200" dirty="0">
                <a:solidFill>
                  <a:schemeClr val="tx1"/>
                </a:solidFill>
                <a:effectLst/>
                <a:latin typeface="Times" pitchFamily="-65" charset="0"/>
                <a:ea typeface="ＭＳ Ｐゴシック" pitchFamily="-65" charset="-128"/>
                <a:cs typeface="+mn-cs"/>
              </a:rPr>
              <a:t> of </a:t>
            </a:r>
            <a:r>
              <a:rPr lang="fr-CA" sz="1200" b="0" i="0" u="none" strike="noStrike" kern="1200" dirty="0" err="1">
                <a:solidFill>
                  <a:schemeClr val="tx1"/>
                </a:solidFill>
                <a:effectLst/>
                <a:latin typeface="Times" pitchFamily="-65" charset="0"/>
                <a:ea typeface="ＭＳ Ｐゴシック" pitchFamily="-65" charset="-128"/>
                <a:cs typeface="+mn-cs"/>
              </a:rPr>
              <a:t>study</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procedures</a:t>
            </a:r>
            <a:r>
              <a:rPr lang="fr-CA" sz="1200" b="0" i="0" u="none" strike="noStrike" kern="1200" dirty="0">
                <a:solidFill>
                  <a:schemeClr val="tx1"/>
                </a:solidFill>
                <a:effectLst/>
                <a:latin typeface="Times" pitchFamily="-65" charset="0"/>
                <a:ea typeface="ＭＳ Ｐゴシック" pitchFamily="-65" charset="-128"/>
                <a:cs typeface="+mn-cs"/>
              </a:rPr>
              <a:t> and or </a:t>
            </a:r>
            <a:r>
              <a:rPr lang="fr-CA" sz="1200" b="0" i="0" u="none" strike="noStrike" kern="1200" dirty="0" err="1">
                <a:solidFill>
                  <a:schemeClr val="tx1"/>
                </a:solidFill>
                <a:effectLst/>
                <a:latin typeface="Times" pitchFamily="-65" charset="0"/>
                <a:ea typeface="ＭＳ Ｐゴシック" pitchFamily="-65" charset="-128"/>
                <a:cs typeface="+mn-cs"/>
              </a:rPr>
              <a:t>adherence</a:t>
            </a:r>
            <a:r>
              <a:rPr lang="fr-CA" sz="1200" b="0" i="0" u="none" strike="noStrike" kern="1200" dirty="0">
                <a:solidFill>
                  <a:schemeClr val="tx1"/>
                </a:solidFill>
                <a:effectLst/>
                <a:latin typeface="Times" pitchFamily="-65" charset="0"/>
                <a:ea typeface="ＭＳ Ｐゴシック" pitchFamily="-65" charset="-128"/>
                <a:cs typeface="+mn-cs"/>
              </a:rPr>
              <a:t> to </a:t>
            </a:r>
            <a:r>
              <a:rPr lang="fr-CA" sz="1200" b="0" i="0" u="none" strike="noStrike" kern="1200" dirty="0" err="1">
                <a:solidFill>
                  <a:schemeClr val="tx1"/>
                </a:solidFill>
                <a:effectLst/>
                <a:latin typeface="Times" pitchFamily="-65" charset="0"/>
                <a:ea typeface="ＭＳ Ｐゴシック" pitchFamily="-65" charset="-128"/>
                <a:cs typeface="+mn-cs"/>
              </a:rPr>
              <a:t>study</a:t>
            </a:r>
            <a:r>
              <a:rPr lang="fr-CA" sz="1200" b="0" i="0" u="none" strike="noStrike" kern="1200" dirty="0">
                <a:solidFill>
                  <a:schemeClr val="tx1"/>
                </a:solidFill>
                <a:effectLst/>
                <a:latin typeface="Times" pitchFamily="-65" charset="0"/>
                <a:ea typeface="ＭＳ Ｐゴシック" pitchFamily="-65" charset="-128"/>
                <a:cs typeface="+mn-cs"/>
              </a:rPr>
              <a:t> </a:t>
            </a:r>
            <a:r>
              <a:rPr lang="fr-CA" sz="1200" b="0" i="0" u="none" strike="noStrike" kern="1200" dirty="0" err="1">
                <a:solidFill>
                  <a:schemeClr val="tx1"/>
                </a:solidFill>
                <a:effectLst/>
                <a:latin typeface="Times" pitchFamily="-65" charset="0"/>
                <a:ea typeface="ＭＳ Ｐゴシック" pitchFamily="-65" charset="-128"/>
                <a:cs typeface="+mn-cs"/>
              </a:rPr>
              <a:t>drug</a:t>
            </a:r>
            <a:r>
              <a:rPr lang="fr-CA" sz="1200" b="0" i="0" u="none" strike="noStrike" kern="1200" dirty="0">
                <a:solidFill>
                  <a:schemeClr val="tx1"/>
                </a:solidFill>
                <a:effectLst/>
                <a:latin typeface="Times" pitchFamily="-65" charset="0"/>
                <a:ea typeface="ＭＳ Ｐゴシック" pitchFamily="-65" charset="-128"/>
                <a:cs typeface="+mn-cs"/>
              </a:rPr>
              <a:t>).</a:t>
            </a:r>
          </a:p>
          <a:p>
            <a:endParaRPr lang="fr-CA" baseline="0" dirty="0"/>
          </a:p>
          <a:p>
            <a:endParaRPr lang="fr-CA" baseline="0"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4</a:t>
            </a:fld>
            <a:endParaRPr lang="fr-FR"/>
          </a:p>
        </p:txBody>
      </p:sp>
    </p:spTree>
    <p:extLst>
      <p:ext uri="{BB962C8B-B14F-4D97-AF65-F5344CB8AC3E}">
        <p14:creationId xmlns:p14="http://schemas.microsoft.com/office/powerpoint/2010/main" val="2685029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Score ASCVD vs Framingham...</a:t>
            </a:r>
          </a:p>
          <a:p>
            <a:endParaRPr lang="fr-FR" dirty="0"/>
          </a:p>
          <a:p>
            <a:r>
              <a:rPr lang="fr-FR" dirty="0"/>
              <a:t>ASCVD = décès CV + IM +</a:t>
            </a:r>
            <a:r>
              <a:rPr lang="fr-FR" baseline="0" dirty="0"/>
              <a:t> AVC à 10 ans</a:t>
            </a:r>
          </a:p>
          <a:p>
            <a:r>
              <a:rPr lang="fr-FR" baseline="0" dirty="0"/>
              <a:t>Framingham = </a:t>
            </a:r>
            <a:r>
              <a:rPr lang="fr-FR" dirty="0"/>
              <a:t>mortalité coronarienne + </a:t>
            </a:r>
            <a:r>
              <a:rPr lang="fr-CA" dirty="0"/>
              <a:t>infarctus + angine / insuffisance coronarienne + insuffisance cardiaque), cérébrovasculaire (accident vasculaire cérébral fatal ou non + ischémie cérébrale transitoire) + MVAS périphérique (claudication intermittente) à 10 ans.</a:t>
            </a:r>
          </a:p>
          <a:p>
            <a:endParaRPr lang="fr-CA" dirty="0"/>
          </a:p>
          <a:p>
            <a:r>
              <a:rPr lang="fr-CA" dirty="0"/>
              <a:t>Au Canada,</a:t>
            </a:r>
            <a:r>
              <a:rPr lang="fr-CA" baseline="0" dirty="0"/>
              <a:t> Framingham modifié = </a:t>
            </a:r>
            <a:r>
              <a:rPr lang="fr-CA" sz="1200" dirty="0"/>
              <a:t>Pour les sujets entre 30 et 59 ans - doubler le pourcentage du risque cardiovasculaire si antécédent de maladie cardiovasculaire précoce, chez un parent de 1</a:t>
            </a:r>
            <a:r>
              <a:rPr lang="fr-CA" sz="1200" baseline="30000" dirty="0"/>
              <a:t>e</a:t>
            </a:r>
            <a:r>
              <a:rPr lang="fr-CA" sz="1200" dirty="0"/>
              <a:t> degré .</a:t>
            </a:r>
            <a:endParaRPr lang="fr-FR" dirty="0"/>
          </a:p>
          <a:p>
            <a:endParaRPr lang="fr-FR" dirty="0"/>
          </a:p>
          <a:p>
            <a:r>
              <a:rPr lang="fr-FR" dirty="0"/>
              <a:t>H 50 ans DM, HTA </a:t>
            </a:r>
            <a:r>
              <a:rPr lang="fr-FR" dirty="0" err="1"/>
              <a:t>Tx</a:t>
            </a:r>
            <a:r>
              <a:rPr lang="fr-FR" dirty="0"/>
              <a:t>, LDL 5, HDL 1,3</a:t>
            </a:r>
          </a:p>
          <a:p>
            <a:endParaRPr lang="fr-FR" dirty="0"/>
          </a:p>
          <a:p>
            <a:r>
              <a:rPr lang="fr-FR" dirty="0"/>
              <a:t>21</a:t>
            </a:r>
            <a:r>
              <a:rPr lang="fr-FR" baseline="0" dirty="0"/>
              <a:t> % vs 8 %...</a:t>
            </a:r>
          </a:p>
          <a:p>
            <a:endParaRPr lang="fr-FR"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fr-FR" b="0" baseline="0" dirty="0"/>
              <a:t>NB : les Équations  a tendance à surestimer le risque (x 2 selon étude de cohorte ontarienne).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b="0" u="none" strike="noStrik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Sud M, </a:t>
            </a:r>
            <a:r>
              <a:rPr lang="en-CA" sz="1200" b="0" u="none" strike="noStrike"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Sivaswamy</a:t>
            </a:r>
            <a:r>
              <a:rPr lang="en-CA" sz="1200" b="0" u="none" strike="noStrik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 Chu A, Austin PC, Anderson TJ, Naimark DMJ, et al.  Population-Based Recalibration of the Framingham Risk Score and Pooled Cohort Equations.  J Am Coll </a:t>
            </a:r>
            <a:r>
              <a:rPr lang="en-CA" sz="1200" b="0" u="none" strike="noStrike" dirty="0" err="1">
                <a:solidFill>
                  <a:srgbClr val="000000"/>
                </a:solidFill>
                <a:effectLst/>
                <a:latin typeface="Cambria" panose="02040503050406030204" pitchFamily="18" charset="0"/>
                <a:ea typeface="Cambria" panose="02040503050406030204" pitchFamily="18" charset="0"/>
                <a:cs typeface="Cambria" panose="02040503050406030204" pitchFamily="18" charset="0"/>
              </a:rPr>
              <a:t>Cardiol</a:t>
            </a:r>
            <a:r>
              <a:rPr lang="en-CA" sz="1200" b="0" u="none" strike="noStrike"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2022; 80: 1330-1342</a:t>
            </a:r>
          </a:p>
          <a:p>
            <a:endParaRPr lang="fr-FR" dirty="0"/>
          </a:p>
        </p:txBody>
      </p:sp>
      <p:sp>
        <p:nvSpPr>
          <p:cNvPr id="4" name="Espace réservé du numéro de diapositive 3"/>
          <p:cNvSpPr>
            <a:spLocks noGrp="1"/>
          </p:cNvSpPr>
          <p:nvPr>
            <p:ph type="sldNum" sz="quarter" idx="10"/>
          </p:nvPr>
        </p:nvSpPr>
        <p:spPr/>
        <p:txBody>
          <a:bodyPr/>
          <a:lstStyle/>
          <a:p>
            <a:fld id="{57A13AAB-1331-4A70-8C7B-0177678F01D6}" type="slidenum">
              <a:rPr lang="fr-CA" smtClean="0"/>
              <a:pPr/>
              <a:t>6</a:t>
            </a:fld>
            <a:endParaRPr lang="fr-CA"/>
          </a:p>
        </p:txBody>
      </p:sp>
    </p:spTree>
    <p:extLst>
      <p:ext uri="{BB962C8B-B14F-4D97-AF65-F5344CB8AC3E}">
        <p14:creationId xmlns:p14="http://schemas.microsoft.com/office/powerpoint/2010/main" val="2073180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lnSpcReduction="10000"/>
          </a:bodyPr>
          <a:lstStyle/>
          <a:p>
            <a:pPr>
              <a:buNone/>
            </a:pPr>
            <a:r>
              <a:rPr lang="fr-CA" b="1" dirty="0">
                <a:solidFill>
                  <a:srgbClr val="000000"/>
                </a:solidFill>
              </a:rPr>
              <a:t>I</a:t>
            </a:r>
            <a:r>
              <a:rPr lang="fr-CA" dirty="0">
                <a:solidFill>
                  <a:srgbClr val="000000"/>
                </a:solidFill>
              </a:rPr>
              <a:t>ntervention : </a:t>
            </a:r>
            <a:r>
              <a:rPr lang="fr-CA" dirty="0" err="1">
                <a:solidFill>
                  <a:srgbClr val="000000"/>
                </a:solidFill>
              </a:rPr>
              <a:t>pitavastatine</a:t>
            </a:r>
            <a:r>
              <a:rPr lang="fr-CA" dirty="0">
                <a:solidFill>
                  <a:srgbClr val="000000"/>
                </a:solidFill>
              </a:rPr>
              <a:t> 4 mg par jour.</a:t>
            </a:r>
          </a:p>
          <a:p>
            <a:pPr>
              <a:buNone/>
            </a:pPr>
            <a:endParaRPr lang="fr-CA" dirty="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a:t>La</a:t>
            </a:r>
            <a:r>
              <a:rPr lang="fr-CA" baseline="0" dirty="0"/>
              <a:t> </a:t>
            </a:r>
            <a:r>
              <a:rPr lang="fr-CA" dirty="0" err="1"/>
              <a:t>pitavastatine</a:t>
            </a:r>
            <a:r>
              <a:rPr lang="fr-CA" dirty="0"/>
              <a:t> a été choisi car elle</a:t>
            </a:r>
            <a:r>
              <a:rPr lang="fr-CA" baseline="0" dirty="0"/>
              <a:t> </a:t>
            </a:r>
            <a:r>
              <a:rPr lang="fr-CA" dirty="0"/>
              <a:t>n'interagit pas avec les médicaments utilisés dans la thérapie antirétrovirale.</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dirty="0"/>
          </a:p>
          <a:p>
            <a:pPr>
              <a:buNone/>
            </a:pPr>
            <a:r>
              <a:rPr lang="fr-CA" b="1" dirty="0">
                <a:solidFill>
                  <a:srgbClr val="000000"/>
                </a:solidFill>
              </a:rPr>
              <a:t>C</a:t>
            </a:r>
            <a:r>
              <a:rPr lang="fr-CA" dirty="0">
                <a:solidFill>
                  <a:srgbClr val="000000"/>
                </a:solidFill>
              </a:rPr>
              <a:t>omparateur : placébo.</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dirty="0"/>
              <a:t>Tous les participants</a:t>
            </a:r>
            <a:r>
              <a:rPr lang="fr-CA" baseline="0" dirty="0"/>
              <a:t> ont reçu de l’info sur les modifications des habitudes de vie.</a:t>
            </a:r>
            <a:endParaRPr lang="fr-CA" dirty="0">
              <a:solidFill>
                <a:srgbClr val="000000"/>
              </a:solidFill>
            </a:endParaRPr>
          </a:p>
          <a:p>
            <a:pPr>
              <a:buNone/>
            </a:pPr>
            <a:endParaRPr lang="fr-CA" dirty="0">
              <a:solidFill>
                <a:srgbClr val="000000"/>
              </a:solidFill>
            </a:endParaRPr>
          </a:p>
          <a:p>
            <a:pPr>
              <a:buNone/>
            </a:pPr>
            <a:r>
              <a:rPr lang="fr-CA" b="1" dirty="0">
                <a:solidFill>
                  <a:srgbClr val="000000"/>
                </a:solidFill>
              </a:rPr>
              <a:t>O</a:t>
            </a:r>
            <a:r>
              <a:rPr lang="fr-CA" dirty="0">
                <a:solidFill>
                  <a:srgbClr val="000000"/>
                </a:solidFill>
              </a:rPr>
              <a:t>bjectifs : critère de jugement principal : </a:t>
            </a:r>
            <a:r>
              <a:rPr lang="en-CA" dirty="0" err="1">
                <a:solidFill>
                  <a:srgbClr val="000000"/>
                </a:solidFill>
              </a:rPr>
              <a:t>combinaison</a:t>
            </a:r>
            <a:r>
              <a:rPr lang="en-CA" dirty="0">
                <a:solidFill>
                  <a:srgbClr val="000000"/>
                </a:solidFill>
              </a:rPr>
              <a:t> de </a:t>
            </a:r>
            <a:r>
              <a:rPr lang="en-CA" dirty="0" err="1">
                <a:solidFill>
                  <a:srgbClr val="000000"/>
                </a:solidFill>
              </a:rPr>
              <a:t>décès</a:t>
            </a:r>
            <a:r>
              <a:rPr lang="en-CA" dirty="0">
                <a:solidFill>
                  <a:srgbClr val="000000"/>
                </a:solidFill>
              </a:rPr>
              <a:t> </a:t>
            </a:r>
            <a:r>
              <a:rPr lang="en-CA" dirty="0" err="1">
                <a:solidFill>
                  <a:srgbClr val="000000"/>
                </a:solidFill>
              </a:rPr>
              <a:t>cardiovasculaire</a:t>
            </a:r>
            <a:r>
              <a:rPr lang="en-CA" dirty="0">
                <a:solidFill>
                  <a:srgbClr val="000000"/>
                </a:solidFill>
              </a:rPr>
              <a:t>, </a:t>
            </a:r>
            <a:r>
              <a:rPr lang="en-CA" dirty="0" err="1">
                <a:solidFill>
                  <a:srgbClr val="000000"/>
                </a:solidFill>
              </a:rPr>
              <a:t>infarctus</a:t>
            </a:r>
            <a:r>
              <a:rPr lang="en-CA" dirty="0">
                <a:solidFill>
                  <a:srgbClr val="000000"/>
                </a:solidFill>
              </a:rPr>
              <a:t> du </a:t>
            </a:r>
            <a:r>
              <a:rPr lang="en-CA" dirty="0" err="1">
                <a:solidFill>
                  <a:srgbClr val="000000"/>
                </a:solidFill>
              </a:rPr>
              <a:t>myocarde</a:t>
            </a:r>
            <a:r>
              <a:rPr lang="en-CA" dirty="0">
                <a:solidFill>
                  <a:srgbClr val="000000"/>
                </a:solidFill>
              </a:rPr>
              <a:t>, hospitalisation pour </a:t>
            </a:r>
            <a:r>
              <a:rPr lang="en-CA" dirty="0" err="1">
                <a:solidFill>
                  <a:srgbClr val="000000"/>
                </a:solidFill>
              </a:rPr>
              <a:t>angine</a:t>
            </a:r>
            <a:r>
              <a:rPr lang="en-CA" dirty="0">
                <a:solidFill>
                  <a:srgbClr val="000000"/>
                </a:solidFill>
              </a:rPr>
              <a:t> instable, AVC, AIT, </a:t>
            </a:r>
            <a:r>
              <a:rPr lang="en-CA" dirty="0" err="1">
                <a:solidFill>
                  <a:srgbClr val="000000"/>
                </a:solidFill>
              </a:rPr>
              <a:t>ischémie</a:t>
            </a:r>
            <a:r>
              <a:rPr lang="en-CA" dirty="0">
                <a:solidFill>
                  <a:srgbClr val="000000"/>
                </a:solidFill>
              </a:rPr>
              <a:t> </a:t>
            </a:r>
            <a:r>
              <a:rPr lang="en-CA" dirty="0" err="1">
                <a:solidFill>
                  <a:srgbClr val="000000"/>
                </a:solidFill>
              </a:rPr>
              <a:t>artérielle</a:t>
            </a:r>
            <a:r>
              <a:rPr lang="en-CA" dirty="0">
                <a:solidFill>
                  <a:srgbClr val="000000"/>
                </a:solidFill>
              </a:rPr>
              <a:t> </a:t>
            </a:r>
            <a:r>
              <a:rPr lang="en-CA" dirty="0" err="1">
                <a:solidFill>
                  <a:srgbClr val="000000"/>
                </a:solidFill>
              </a:rPr>
              <a:t>périphérique</a:t>
            </a:r>
            <a:r>
              <a:rPr lang="en-CA" dirty="0">
                <a:solidFill>
                  <a:srgbClr val="000000"/>
                </a:solidFill>
              </a:rPr>
              <a:t>,</a:t>
            </a:r>
            <a:r>
              <a:rPr lang="en-CA" baseline="0" dirty="0">
                <a:solidFill>
                  <a:srgbClr val="000000"/>
                </a:solidFill>
              </a:rPr>
              <a:t> </a:t>
            </a:r>
            <a:r>
              <a:rPr lang="en-CA" dirty="0">
                <a:solidFill>
                  <a:srgbClr val="000000"/>
                </a:solidFill>
              </a:rPr>
              <a:t>revascularisation </a:t>
            </a:r>
            <a:r>
              <a:rPr lang="en-CA" dirty="0" err="1">
                <a:solidFill>
                  <a:srgbClr val="000000"/>
                </a:solidFill>
              </a:rPr>
              <a:t>d'une</a:t>
            </a:r>
            <a:r>
              <a:rPr lang="en-CA" dirty="0">
                <a:solidFill>
                  <a:srgbClr val="000000"/>
                </a:solidFill>
              </a:rPr>
              <a:t> </a:t>
            </a:r>
            <a:r>
              <a:rPr lang="en-CA" dirty="0" err="1">
                <a:solidFill>
                  <a:srgbClr val="000000"/>
                </a:solidFill>
              </a:rPr>
              <a:t>artère</a:t>
            </a:r>
            <a:r>
              <a:rPr lang="en-CA" dirty="0">
                <a:solidFill>
                  <a:srgbClr val="000000"/>
                </a:solidFill>
              </a:rPr>
              <a:t> </a:t>
            </a:r>
            <a:r>
              <a:rPr lang="en-CA" dirty="0" err="1">
                <a:solidFill>
                  <a:srgbClr val="000000"/>
                </a:solidFill>
              </a:rPr>
              <a:t>coronaire</a:t>
            </a:r>
            <a:r>
              <a:rPr lang="en-CA" dirty="0">
                <a:solidFill>
                  <a:srgbClr val="000000"/>
                </a:solidFill>
              </a:rPr>
              <a:t>, </a:t>
            </a:r>
            <a:r>
              <a:rPr lang="en-CA" dirty="0" err="1">
                <a:solidFill>
                  <a:srgbClr val="000000"/>
                </a:solidFill>
              </a:rPr>
              <a:t>carotide</a:t>
            </a:r>
            <a:r>
              <a:rPr lang="en-CA" dirty="0">
                <a:solidFill>
                  <a:srgbClr val="000000"/>
                </a:solidFill>
              </a:rPr>
              <a:t> </a:t>
            </a:r>
            <a:r>
              <a:rPr lang="en-CA" dirty="0" err="1">
                <a:solidFill>
                  <a:srgbClr val="000000"/>
                </a:solidFill>
              </a:rPr>
              <a:t>ou</a:t>
            </a:r>
            <a:r>
              <a:rPr lang="en-CA" dirty="0">
                <a:solidFill>
                  <a:srgbClr val="000000"/>
                </a:solidFill>
              </a:rPr>
              <a:t> </a:t>
            </a:r>
            <a:r>
              <a:rPr lang="en-CA" dirty="0" err="1">
                <a:solidFill>
                  <a:srgbClr val="000000"/>
                </a:solidFill>
              </a:rPr>
              <a:t>périphérique</a:t>
            </a:r>
            <a:r>
              <a:rPr lang="en-CA" dirty="0">
                <a:solidFill>
                  <a:srgbClr val="000000"/>
                </a:solidFill>
              </a:rPr>
              <a:t>, </a:t>
            </a:r>
            <a:r>
              <a:rPr lang="en-CA" dirty="0" err="1">
                <a:solidFill>
                  <a:srgbClr val="000000"/>
                </a:solidFill>
              </a:rPr>
              <a:t>ou</a:t>
            </a:r>
            <a:r>
              <a:rPr lang="en-CA" dirty="0">
                <a:solidFill>
                  <a:srgbClr val="000000"/>
                </a:solidFill>
              </a:rPr>
              <a:t> </a:t>
            </a:r>
            <a:r>
              <a:rPr lang="en-CA" dirty="0" err="1">
                <a:solidFill>
                  <a:srgbClr val="000000"/>
                </a:solidFill>
              </a:rPr>
              <a:t>décès</a:t>
            </a:r>
            <a:r>
              <a:rPr lang="en-CA" dirty="0">
                <a:solidFill>
                  <a:srgbClr val="000000"/>
                </a:solidFill>
              </a:rPr>
              <a:t> de cause </a:t>
            </a:r>
            <a:r>
              <a:rPr lang="en-CA" dirty="0" err="1">
                <a:solidFill>
                  <a:srgbClr val="000000"/>
                </a:solidFill>
              </a:rPr>
              <a:t>indéterminée</a:t>
            </a:r>
            <a:r>
              <a:rPr lang="en-CA" dirty="0">
                <a:solidFill>
                  <a:srgbClr val="000000"/>
                </a:solidFill>
              </a:rPr>
              <a:t>.</a:t>
            </a:r>
            <a:endParaRPr lang="fr-CA" dirty="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fr-CA"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baseline="0" dirty="0"/>
              <a:t>Multiples analyses 2</a:t>
            </a:r>
            <a:r>
              <a:rPr lang="fr-CA" baseline="30000" dirty="0"/>
              <a:t>e</a:t>
            </a:r>
            <a:r>
              <a:rPr lang="fr-CA" baseline="0" dirty="0"/>
              <a:t>, soit la combinaison d’ECV et la mortalité totale, les composante individuelle de l’issue combinée, l’effet sur les LDL et le non-HDL, et des effets indésirables spécifiques, comme le diabète, les atteintes hépatiques et musculaires.</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fr-CA" baseline="0" dirty="0"/>
              <a:t>Les événements cardiovasculaires indésirables majeurs ont été évalués de manière indépendante par un comité d’arbitrage à l’insu.</a:t>
            </a:r>
          </a:p>
          <a:p>
            <a:pPr marL="0" marR="0" indent="0" algn="l" defTabSz="914400" rtl="0" eaLnBrk="0" fontAlgn="base" latinLnBrk="0" hangingPunct="0">
              <a:lnSpc>
                <a:spcPct val="100000"/>
              </a:lnSpc>
              <a:spcBef>
                <a:spcPct val="30000"/>
              </a:spcBef>
              <a:spcAft>
                <a:spcPct val="0"/>
              </a:spcAft>
              <a:buClrTx/>
              <a:buSzTx/>
              <a:buFontTx/>
              <a:buNone/>
              <a:tabLst/>
              <a:defRPr/>
            </a:pPr>
            <a:endParaRPr lang="fr-CA"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fr-CA" baseline="0" dirty="0"/>
          </a:p>
          <a:p>
            <a:endParaRPr lang="en-CA" dirty="0"/>
          </a:p>
          <a:p>
            <a:endParaRPr lang="en-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7</a:t>
            </a:fld>
            <a:endParaRPr lang="fr-FR"/>
          </a:p>
        </p:txBody>
      </p:sp>
    </p:spTree>
    <p:extLst>
      <p:ext uri="{BB962C8B-B14F-4D97-AF65-F5344CB8AC3E}">
        <p14:creationId xmlns:p14="http://schemas.microsoft.com/office/powerpoint/2010/main" val="157183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92500" lnSpcReduction="20000"/>
          </a:bodyPr>
          <a:lstStyle/>
          <a:p>
            <a:r>
              <a:rPr lang="en-CA" b="1" dirty="0"/>
              <a:t>Analyse STAT</a:t>
            </a:r>
          </a:p>
          <a:p>
            <a:endParaRPr lang="en-CA" dirty="0"/>
          </a:p>
          <a:p>
            <a:r>
              <a:rPr lang="en-CA" dirty="0"/>
              <a:t>Analyse par ITT,</a:t>
            </a:r>
            <a:r>
              <a:rPr lang="en-CA" baseline="0" dirty="0"/>
              <a:t> </a:t>
            </a:r>
            <a:r>
              <a:rPr lang="en-CA" baseline="0" dirty="0" err="1"/>
              <a:t>selon</a:t>
            </a:r>
            <a:r>
              <a:rPr lang="en-CA" baseline="0" dirty="0"/>
              <a:t> le respect du </a:t>
            </a:r>
            <a:r>
              <a:rPr lang="en-CA" dirty="0" err="1"/>
              <a:t>protocole</a:t>
            </a:r>
            <a:r>
              <a:rPr lang="en-CA" dirty="0"/>
              <a:t> et </a:t>
            </a:r>
            <a:r>
              <a:rPr lang="en-CA" dirty="0" err="1"/>
              <a:t>selon</a:t>
            </a:r>
            <a:r>
              <a:rPr lang="en-CA" dirty="0"/>
              <a:t> le </a:t>
            </a:r>
            <a:r>
              <a:rPr lang="en-CA" dirty="0" err="1"/>
              <a:t>Tx</a:t>
            </a:r>
            <a:r>
              <a:rPr lang="en-CA" dirty="0"/>
              <a:t> </a:t>
            </a:r>
            <a:r>
              <a:rPr lang="en-CA" dirty="0" err="1"/>
              <a:t>reçu</a:t>
            </a:r>
            <a:r>
              <a:rPr lang="en-CA" dirty="0"/>
              <a:t>, analyse </a:t>
            </a:r>
            <a:r>
              <a:rPr lang="en-CA" sz="1200" kern="1200" dirty="0">
                <a:solidFill>
                  <a:schemeClr val="tx1"/>
                </a:solidFill>
                <a:effectLst/>
                <a:latin typeface="Times" pitchFamily="-65" charset="0"/>
                <a:ea typeface="ＭＳ Ｐゴシック" pitchFamily="-65" charset="-128"/>
                <a:cs typeface="+mn-cs"/>
              </a:rPr>
              <a:t>sur le </a:t>
            </a:r>
            <a:r>
              <a:rPr lang="en-CA" sz="1200" kern="1200" dirty="0" err="1">
                <a:solidFill>
                  <a:schemeClr val="tx1"/>
                </a:solidFill>
                <a:effectLst/>
                <a:latin typeface="Times" pitchFamily="-65" charset="0"/>
                <a:ea typeface="ＭＳ Ｐゴシック" pitchFamily="-65" charset="-128"/>
                <a:cs typeface="+mn-cs"/>
              </a:rPr>
              <a:t>délai</a:t>
            </a:r>
            <a:r>
              <a:rPr lang="en-CA" sz="1200" kern="1200" dirty="0">
                <a:solidFill>
                  <a:schemeClr val="tx1"/>
                </a:solidFill>
                <a:effectLst/>
                <a:latin typeface="Times" pitchFamily="-65" charset="0"/>
                <a:ea typeface="ＭＳ Ｐゴシック" pitchFamily="-65" charset="-128"/>
                <a:cs typeface="+mn-cs"/>
              </a:rPr>
              <a:t> </a:t>
            </a:r>
            <a:r>
              <a:rPr lang="en-CA" sz="1200" kern="1200" dirty="0" err="1">
                <a:solidFill>
                  <a:schemeClr val="tx1"/>
                </a:solidFill>
                <a:effectLst/>
                <a:latin typeface="Times" pitchFamily="-65" charset="0"/>
                <a:ea typeface="ＭＳ Ｐゴシック" pitchFamily="-65" charset="-128"/>
                <a:cs typeface="+mn-cs"/>
              </a:rPr>
              <a:t>d’apparition</a:t>
            </a:r>
            <a:r>
              <a:rPr lang="en-CA" sz="1200" kern="1200" dirty="0">
                <a:solidFill>
                  <a:schemeClr val="tx1"/>
                </a:solidFill>
                <a:effectLst/>
                <a:latin typeface="Times" pitchFamily="-65" charset="0"/>
                <a:ea typeface="ＭＳ Ｐゴシック" pitchFamily="-65" charset="-128"/>
                <a:cs typeface="+mn-cs"/>
              </a:rPr>
              <a:t> des premiers </a:t>
            </a:r>
            <a:r>
              <a:rPr lang="en-CA" sz="1200" kern="1200" dirty="0" err="1">
                <a:solidFill>
                  <a:schemeClr val="tx1"/>
                </a:solidFill>
                <a:effectLst/>
                <a:latin typeface="Times" pitchFamily="-65" charset="0"/>
                <a:ea typeface="ＭＳ Ｐゴシック" pitchFamily="-65" charset="-128"/>
                <a:cs typeface="+mn-cs"/>
              </a:rPr>
              <a:t>événements</a:t>
            </a:r>
            <a:r>
              <a:rPr lang="en-CA" sz="1200" kern="1200" dirty="0">
                <a:solidFill>
                  <a:schemeClr val="tx1"/>
                </a:solidFill>
                <a:effectLst/>
                <a:latin typeface="Times" pitchFamily="-65" charset="0"/>
                <a:ea typeface="ＭＳ Ｐゴシック" pitchFamily="-65" charset="-128"/>
                <a:cs typeface="+mn-cs"/>
              </a:rPr>
              <a:t> CV (Time to event)</a:t>
            </a:r>
          </a:p>
          <a:p>
            <a:endParaRPr lang="fr-CA" dirty="0"/>
          </a:p>
          <a:p>
            <a:r>
              <a:rPr lang="fr-CA" dirty="0" err="1"/>
              <a:t>Rando</a:t>
            </a:r>
            <a:r>
              <a:rPr lang="fr-CA" dirty="0"/>
              <a:t> 1:1 pita vs placébo</a:t>
            </a:r>
          </a:p>
          <a:p>
            <a:endParaRPr lang="fr-CA" dirty="0"/>
          </a:p>
          <a:p>
            <a:r>
              <a:rPr lang="fr-CA" dirty="0"/>
              <a:t>La randomisation informatisée a été stratifiée en fonction du sexe, du nombre de CD4 (≤500 cellules ou &gt;500 cellules par millimètre cube) et de la participation à une sous-étude mécanistique (qui regardera l’effet de la pita sur la morphologie et la composition de la plaque AS et sur divers marqueurs </a:t>
            </a:r>
            <a:r>
              <a:rPr lang="fr-CA" dirty="0" err="1"/>
              <a:t>inflamm</a:t>
            </a:r>
            <a:r>
              <a:rPr lang="fr-CA" dirty="0"/>
              <a:t> et immunologique). </a:t>
            </a:r>
          </a:p>
          <a:p>
            <a:endParaRPr lang="fr-CA" dirty="0"/>
          </a:p>
          <a:p>
            <a:r>
              <a:rPr lang="fr-CA" dirty="0"/>
              <a:t>Pour ce qui est de la taille d’échantillon, les chercheurs ont déterminé que l'inclusion de 7700 participants permettrait à l'essai clinique d'avoir une puissance de 85 % pour détecter une réduction de 30 % du risque d'événement cardiovasculaire indésirable majeur (rapport de risque, 0,70) dans le groupe traité avec la </a:t>
            </a:r>
            <a:r>
              <a:rPr lang="fr-CA" dirty="0" err="1"/>
              <a:t>pitavastatine</a:t>
            </a:r>
            <a:r>
              <a:rPr lang="fr-CA" dirty="0"/>
              <a:t>, sur la base d'un maximum de 288 événements. </a:t>
            </a:r>
          </a:p>
          <a:p>
            <a:endParaRPr lang="fr-CA" dirty="0"/>
          </a:p>
          <a:p>
            <a:r>
              <a:rPr lang="fr-CA" dirty="0"/>
              <a:t>Les chercheurs ont effectué des analyses intérimaires d'efficacité et de futilité après la survenue d'environ 50 % et 75 % des événements principaux, en utilisant une limite d'O'Brien-Fleming et une fonction de Lan-</a:t>
            </a:r>
            <a:r>
              <a:rPr lang="fr-CA" dirty="0" err="1"/>
              <a:t>DeMets</a:t>
            </a:r>
            <a:r>
              <a:rPr lang="fr-CA" dirty="0"/>
              <a:t> pour contrôler l'erreur de type I. </a:t>
            </a:r>
          </a:p>
          <a:p>
            <a:endParaRPr lang="fr-CA" dirty="0"/>
          </a:p>
          <a:p>
            <a:r>
              <a:rPr lang="fr-CA" dirty="0"/>
              <a:t>Le comité de surveillance des données et de la sécurité a recommandé l'arrêt de l'essai pour des raisons d'efficacité lors de la deuxième évaluation planifiée le 30 mars 2023. À ce moment-là, 225 événements s'étaient produits (soit</a:t>
            </a:r>
            <a:r>
              <a:rPr lang="fr-CA" baseline="0" dirty="0"/>
              <a:t> </a:t>
            </a:r>
            <a:r>
              <a:rPr lang="fr-CA" dirty="0"/>
              <a:t>78,1 % des événements prévus), ce qui a donné une valeur de p de 0,02084.</a:t>
            </a:r>
          </a:p>
          <a:p>
            <a:endParaRPr lang="fr-CA" dirty="0"/>
          </a:p>
          <a:p>
            <a:endParaRPr lang="fr-CA" baseline="0" dirty="0"/>
          </a:p>
          <a:p>
            <a:endParaRPr lang="fr-CA" dirty="0"/>
          </a:p>
          <a:p>
            <a:endParaRPr lang="fr-CA" dirty="0"/>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8</a:t>
            </a:fld>
            <a:endParaRPr lang="fr-FR"/>
          </a:p>
        </p:txBody>
      </p:sp>
    </p:spTree>
    <p:extLst>
      <p:ext uri="{BB962C8B-B14F-4D97-AF65-F5344CB8AC3E}">
        <p14:creationId xmlns:p14="http://schemas.microsoft.com/office/powerpoint/2010/main" val="22593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fontScale="92500"/>
          </a:bodyPr>
          <a:lstStyle/>
          <a:p>
            <a:r>
              <a:rPr lang="en-CA" b="1" dirty="0" err="1"/>
              <a:t>Contexte</a:t>
            </a:r>
            <a:endParaRPr lang="en-CA" b="1" dirty="0"/>
          </a:p>
          <a:p>
            <a:endParaRPr lang="en-CA" dirty="0"/>
          </a:p>
          <a:p>
            <a:pPr>
              <a:buNone/>
            </a:pPr>
            <a:r>
              <a:rPr lang="fr-CA" dirty="0">
                <a:solidFill>
                  <a:srgbClr val="000000"/>
                </a:solidFill>
              </a:rPr>
              <a:t>Suivi : 5,1 ans (cessation précoce).</a:t>
            </a:r>
          </a:p>
          <a:p>
            <a:pPr>
              <a:buNone/>
            </a:pPr>
            <a:endParaRPr lang="fr-CA" dirty="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a:t>Date : </a:t>
            </a:r>
            <a:r>
              <a:rPr lang="en-CA" dirty="0" err="1"/>
              <a:t>rando</a:t>
            </a:r>
            <a:r>
              <a:rPr lang="en-CA" baseline="0" dirty="0"/>
              <a:t> de </a:t>
            </a:r>
            <a:r>
              <a:rPr lang="en-CA" dirty="0"/>
              <a:t>mars 2015-juillet 2019, </a:t>
            </a:r>
            <a:r>
              <a:rPr lang="en-CA" dirty="0" err="1"/>
              <a:t>suivi</a:t>
            </a:r>
            <a:r>
              <a:rPr lang="en-CA" dirty="0"/>
              <a:t> </a:t>
            </a:r>
            <a:r>
              <a:rPr lang="en-CA" dirty="0" err="1"/>
              <a:t>jusqu’en</a:t>
            </a:r>
            <a:r>
              <a:rPr lang="en-CA" dirty="0"/>
              <a:t> mars 2023 </a:t>
            </a:r>
            <a:r>
              <a:rPr lang="en-CA" dirty="0" err="1"/>
              <a:t>où</a:t>
            </a:r>
            <a:r>
              <a:rPr lang="en-CA" dirty="0"/>
              <a:t> la </a:t>
            </a:r>
            <a:r>
              <a:rPr lang="en-CA" dirty="0" err="1"/>
              <a:t>décisison</a:t>
            </a:r>
            <a:r>
              <a:rPr lang="en-CA" dirty="0"/>
              <a:t> de </a:t>
            </a:r>
            <a:r>
              <a:rPr lang="en-CA" dirty="0" err="1"/>
              <a:t>cesser</a:t>
            </a:r>
            <a:r>
              <a:rPr lang="en-CA" dirty="0"/>
              <a:t> </a:t>
            </a:r>
            <a:r>
              <a:rPr lang="en-CA" dirty="0" err="1"/>
              <a:t>l’EC</a:t>
            </a:r>
            <a:r>
              <a:rPr lang="en-CA" dirty="0"/>
              <a:t> a </a:t>
            </a:r>
            <a:r>
              <a:rPr lang="en-CA" dirty="0" err="1"/>
              <a:t>été</a:t>
            </a:r>
            <a:r>
              <a:rPr lang="en-CA" dirty="0"/>
              <a:t> prise par le </a:t>
            </a:r>
            <a:r>
              <a:rPr lang="en-CA" sz="1200" kern="1200" dirty="0" err="1">
                <a:solidFill>
                  <a:schemeClr val="tx1"/>
                </a:solidFill>
                <a:effectLst/>
                <a:latin typeface="Times" pitchFamily="-65" charset="0"/>
                <a:ea typeface="ＭＳ Ｐゴシック" pitchFamily="-65" charset="-128"/>
                <a:cs typeface="+mn-cs"/>
              </a:rPr>
              <a:t>comité</a:t>
            </a:r>
            <a:r>
              <a:rPr lang="en-CA" sz="1200" kern="1200" dirty="0">
                <a:solidFill>
                  <a:schemeClr val="tx1"/>
                </a:solidFill>
                <a:effectLst/>
                <a:latin typeface="Times" pitchFamily="-65" charset="0"/>
                <a:ea typeface="ＭＳ Ｐゴシック" pitchFamily="-65" charset="-128"/>
                <a:cs typeface="+mn-cs"/>
              </a:rPr>
              <a:t> de surveillance et de </a:t>
            </a:r>
            <a:r>
              <a:rPr lang="en-CA" sz="1200" kern="1200" dirty="0" err="1">
                <a:solidFill>
                  <a:schemeClr val="tx1"/>
                </a:solidFill>
                <a:effectLst/>
                <a:latin typeface="Times" pitchFamily="-65" charset="0"/>
                <a:ea typeface="ＭＳ Ｐゴシック" pitchFamily="-65" charset="-128"/>
                <a:cs typeface="+mn-cs"/>
              </a:rPr>
              <a:t>suivi</a:t>
            </a:r>
            <a:r>
              <a:rPr lang="en-CA" sz="1200" kern="1200" dirty="0">
                <a:solidFill>
                  <a:schemeClr val="tx1"/>
                </a:solidFill>
                <a:effectLst/>
                <a:latin typeface="Times" pitchFamily="-65" charset="0"/>
                <a:ea typeface="ＭＳ Ｐゴシック" pitchFamily="-65" charset="-128"/>
                <a:cs typeface="+mn-cs"/>
              </a:rPr>
              <a:t> des </a:t>
            </a:r>
            <a:r>
              <a:rPr lang="en-CA" sz="1200" kern="1200" dirty="0" err="1">
                <a:solidFill>
                  <a:schemeClr val="tx1"/>
                </a:solidFill>
                <a:effectLst/>
                <a:latin typeface="Times" pitchFamily="-65" charset="0"/>
                <a:ea typeface="ＭＳ Ｐゴシック" pitchFamily="-65" charset="-128"/>
                <a:cs typeface="+mn-cs"/>
              </a:rPr>
              <a:t>données</a:t>
            </a:r>
            <a:endParaRPr lang="en-CA"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a:p>
            <a:pPr>
              <a:buNone/>
            </a:pPr>
            <a:r>
              <a:rPr lang="fr-CA" dirty="0">
                <a:solidFill>
                  <a:srgbClr val="000000"/>
                </a:solidFill>
              </a:rPr>
              <a:t>Suivi des patients = 83 % avec CJP analysé. </a:t>
            </a:r>
          </a:p>
          <a:p>
            <a:pPr>
              <a:buNone/>
            </a:pPr>
            <a:endParaRPr lang="fr-CA" dirty="0">
              <a:solidFill>
                <a:srgbClr val="000000"/>
              </a:solidFill>
            </a:endParaRPr>
          </a:p>
          <a:p>
            <a:pPr>
              <a:buNone/>
            </a:pPr>
            <a:r>
              <a:rPr lang="fr-CA" dirty="0">
                <a:solidFill>
                  <a:srgbClr val="000000"/>
                </a:solidFill>
              </a:rPr>
              <a:t>Sites : 145 sites dans 12 pays (É-U, Canada (n = 131), Espagne, etc.)</a:t>
            </a:r>
          </a:p>
          <a:p>
            <a:pPr>
              <a:buNone/>
            </a:pPr>
            <a:endParaRPr lang="fr-CA" dirty="0">
              <a:solidFill>
                <a:srgbClr val="000000"/>
              </a:solidFill>
            </a:endParaRPr>
          </a:p>
          <a:p>
            <a:pPr>
              <a:buNone/>
            </a:pPr>
            <a:r>
              <a:rPr lang="fr-CA" dirty="0">
                <a:solidFill>
                  <a:srgbClr val="000000"/>
                </a:solidFill>
              </a:rPr>
              <a:t>Financement : subventionné par le NIH et autres.</a:t>
            </a:r>
          </a:p>
          <a:p>
            <a:pPr defTabSz="931774">
              <a:defRPr/>
            </a:pPr>
            <a:endParaRPr lang="en-CA" dirty="0"/>
          </a:p>
          <a:p>
            <a:r>
              <a:rPr lang="fr-CA" dirty="0"/>
              <a:t>L'essai a été conçu par les investigateurs principaux avec l'orientation et l'approbation des National Institutes of </a:t>
            </a:r>
            <a:r>
              <a:rPr lang="fr-CA" dirty="0" err="1"/>
              <a:t>Health</a:t>
            </a:r>
            <a:r>
              <a:rPr lang="fr-CA" dirty="0"/>
              <a:t> (NIH). L'essai a été financé principalement par les NIH, avec un soutien supplémentaire de </a:t>
            </a:r>
            <a:r>
              <a:rPr lang="fr-CA" dirty="0" err="1"/>
              <a:t>Kowa</a:t>
            </a:r>
            <a:r>
              <a:rPr lang="fr-CA" dirty="0"/>
              <a:t> Pharmaceuticals </a:t>
            </a:r>
            <a:r>
              <a:rPr lang="fr-CA" dirty="0" err="1"/>
              <a:t>America</a:t>
            </a:r>
            <a:r>
              <a:rPr lang="fr-CA" dirty="0"/>
              <a:t>, </a:t>
            </a:r>
            <a:r>
              <a:rPr lang="fr-CA" dirty="0" err="1"/>
              <a:t>Gilead</a:t>
            </a:r>
            <a:r>
              <a:rPr lang="fr-CA" dirty="0"/>
              <a:t> Sciences et </a:t>
            </a:r>
            <a:r>
              <a:rPr lang="fr-CA" dirty="0" err="1"/>
              <a:t>ViiV</a:t>
            </a:r>
            <a:r>
              <a:rPr lang="fr-CA" dirty="0"/>
              <a:t> Healthcare. Les bailleurs de fonds n'ont joué aucun rôle dans la conduite des analyses ou la rédaction du manuscrit.</a:t>
            </a:r>
          </a:p>
          <a:p>
            <a:endParaRPr lang="fr-CA" dirty="0"/>
          </a:p>
          <a:p>
            <a:r>
              <a:rPr lang="fr-CA" dirty="0"/>
              <a:t>Pour ce qui est des conflits d’intérêts, parmi les 26</a:t>
            </a:r>
            <a:r>
              <a:rPr lang="fr-CA" baseline="0" dirty="0"/>
              <a:t> co-auteurs, 15 avaient des CI, mais seulement 9 avec des CIE commercialisant la </a:t>
            </a:r>
            <a:r>
              <a:rPr lang="fr-CA" baseline="0" dirty="0" err="1"/>
              <a:t>pitavastatine</a:t>
            </a:r>
            <a:r>
              <a:rPr lang="fr-CA" baseline="0" dirty="0"/>
              <a:t>.</a:t>
            </a:r>
            <a:endParaRPr lang="fr-CA" dirty="0"/>
          </a:p>
          <a:p>
            <a:pPr defTabSz="931774">
              <a:defRPr/>
            </a:pPr>
            <a:endParaRPr lang="en-CA" baseline="0" dirty="0"/>
          </a:p>
          <a:p>
            <a:endParaRPr lang="en-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9</a:t>
            </a:fld>
            <a:endParaRPr lang="fr-FR"/>
          </a:p>
        </p:txBody>
      </p:sp>
    </p:spTree>
    <p:extLst>
      <p:ext uri="{BB962C8B-B14F-4D97-AF65-F5344CB8AC3E}">
        <p14:creationId xmlns:p14="http://schemas.microsoft.com/office/powerpoint/2010/main" val="94155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3" y="746125"/>
            <a:ext cx="6624637" cy="3727450"/>
          </a:xfrm>
        </p:spPr>
      </p:sp>
      <p:sp>
        <p:nvSpPr>
          <p:cNvPr id="3" name="Espace réservé des commentaire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CA" b="0" dirty="0">
                <a:solidFill>
                  <a:srgbClr val="000000"/>
                </a:solidFill>
              </a:rPr>
              <a:t>Flot des participants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fr-CA" b="0" baseline="0" dirty="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fr-CA" baseline="0" dirty="0"/>
              <a:t>10865 évalués, 3096 exclus (2312 pas de CI, 625 décline participation...) pour 7769 randomisés</a:t>
            </a:r>
          </a:p>
          <a:p>
            <a:endParaRPr lang="fr-CA" dirty="0"/>
          </a:p>
        </p:txBody>
      </p:sp>
      <p:sp>
        <p:nvSpPr>
          <p:cNvPr id="4" name="Espace réservé du numéro de diapositive 3"/>
          <p:cNvSpPr>
            <a:spLocks noGrp="1"/>
          </p:cNvSpPr>
          <p:nvPr>
            <p:ph type="sldNum" sz="quarter" idx="10"/>
          </p:nvPr>
        </p:nvSpPr>
        <p:spPr/>
        <p:txBody>
          <a:bodyPr/>
          <a:lstStyle/>
          <a:p>
            <a:pPr>
              <a:defRPr/>
            </a:pPr>
            <a:fld id="{5F2128CB-498B-44FC-9861-6D52353AD75C}" type="slidenum">
              <a:rPr lang="fr-FR" smtClean="0"/>
              <a:pPr>
                <a:defRPr/>
              </a:pPr>
              <a:t>10</a:t>
            </a:fld>
            <a:endParaRPr lang="fr-FR"/>
          </a:p>
        </p:txBody>
      </p:sp>
    </p:spTree>
    <p:extLst>
      <p:ext uri="{BB962C8B-B14F-4D97-AF65-F5344CB8AC3E}">
        <p14:creationId xmlns:p14="http://schemas.microsoft.com/office/powerpoint/2010/main" val="2315918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2" name="Image 5" descr="FMSS_pale.jpg"/>
          <p:cNvPicPr>
            <a:picLocks noChangeAspect="1"/>
          </p:cNvPicPr>
          <p:nvPr userDrawn="1"/>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C2A8EA39-00BA-4782-A2FB-4F0449A74250}" type="slidenum">
              <a:rPr lang="fr-CA"/>
              <a:pPr/>
              <a:t>‹N°›</a:t>
            </a:fld>
            <a:endParaRPr lang="fr-CA">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686800" y="195264"/>
            <a:ext cx="2590800" cy="5519737"/>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914400" y="195264"/>
            <a:ext cx="7569200" cy="551973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3CFD6EC7-B721-48E6-984A-BF1EF27199DF}" type="slidenum">
              <a:rPr lang="fr-CA"/>
              <a:pPr/>
              <a:t>‹N°›</a:t>
            </a:fld>
            <a:endParaRPr lang="fr-CA">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p:cNvSpPr>
            <a:spLocks noGrp="1"/>
          </p:cNvSpPr>
          <p:nvPr>
            <p:ph type="sldNum" sz="quarter" idx="10"/>
          </p:nvPr>
        </p:nvSpPr>
        <p:spPr/>
        <p:txBody>
          <a:bodyPr/>
          <a:lstStyle>
            <a:lvl1pPr>
              <a:defRPr/>
            </a:lvl1pPr>
          </a:lstStyle>
          <a:p>
            <a:fld id="{F53006D3-F7F1-4136-84FE-8D0499EAC288}" type="slidenum">
              <a:rPr lang="fr-CA"/>
              <a:pPr/>
              <a:t>‹N°›</a:t>
            </a:fld>
            <a:endParaRPr lang="fr-CA">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u numéro de diapositive 3"/>
          <p:cNvSpPr>
            <a:spLocks noGrp="1"/>
          </p:cNvSpPr>
          <p:nvPr>
            <p:ph type="sldNum" sz="quarter" idx="10"/>
          </p:nvPr>
        </p:nvSpPr>
        <p:spPr/>
        <p:txBody>
          <a:bodyPr/>
          <a:lstStyle>
            <a:lvl1pPr>
              <a:defRPr/>
            </a:lvl1pPr>
          </a:lstStyle>
          <a:p>
            <a:fld id="{F384AC7C-2E23-468E-8315-4594C9EF3E66}" type="slidenum">
              <a:rPr lang="fr-CA"/>
              <a:pPr/>
              <a:t>‹N°›</a:t>
            </a:fld>
            <a:endParaRPr lang="fr-CA">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9144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p:cNvSpPr>
            <a:spLocks noGrp="1"/>
          </p:cNvSpPr>
          <p:nvPr>
            <p:ph type="sldNum" sz="quarter" idx="10"/>
          </p:nvPr>
        </p:nvSpPr>
        <p:spPr/>
        <p:txBody>
          <a:bodyPr/>
          <a:lstStyle>
            <a:lvl1pPr>
              <a:defRPr/>
            </a:lvl1pPr>
          </a:lstStyle>
          <a:p>
            <a:fld id="{1F78F051-096F-4465-8F19-EC52828B872C}" type="slidenum">
              <a:rPr lang="fr-CA"/>
              <a:pPr/>
              <a:t>‹N°›</a:t>
            </a:fld>
            <a:endParaRPr lang="fr-CA">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p:cNvSpPr>
            <a:spLocks noGrp="1"/>
          </p:cNvSpPr>
          <p:nvPr>
            <p:ph type="sldNum" sz="quarter" idx="10"/>
          </p:nvPr>
        </p:nvSpPr>
        <p:spPr/>
        <p:txBody>
          <a:bodyPr/>
          <a:lstStyle>
            <a:lvl1pPr>
              <a:defRPr/>
            </a:lvl1pPr>
          </a:lstStyle>
          <a:p>
            <a:fld id="{90C21439-B8ED-4FD8-8079-44AA00B73C21}" type="slidenum">
              <a:rPr lang="fr-CA"/>
              <a:pPr/>
              <a:t>‹N°›</a:t>
            </a:fld>
            <a:endParaRPr lang="fr-CA">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numéro de diapositive 2"/>
          <p:cNvSpPr>
            <a:spLocks noGrp="1"/>
          </p:cNvSpPr>
          <p:nvPr>
            <p:ph type="sldNum" sz="quarter" idx="10"/>
          </p:nvPr>
        </p:nvSpPr>
        <p:spPr/>
        <p:txBody>
          <a:bodyPr/>
          <a:lstStyle>
            <a:lvl1pPr>
              <a:defRPr/>
            </a:lvl1pPr>
          </a:lstStyle>
          <a:p>
            <a:fld id="{CCA0C46E-DB13-4677-961D-BFA7B7FB739F}" type="slidenum">
              <a:rPr lang="fr-CA"/>
              <a:pPr/>
              <a:t>‹N°›</a:t>
            </a:fld>
            <a:endParaRPr lang="fr-CA">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lvl1pPr>
              <a:defRPr/>
            </a:lvl1pPr>
          </a:lstStyle>
          <a:p>
            <a:fld id="{4EF3E2BA-7747-4092-955B-455CAACA8619}" type="slidenum">
              <a:rPr lang="fr-CA"/>
              <a:pPr/>
              <a:t>‹N°›</a:t>
            </a:fld>
            <a:endParaRPr lang="fr-CA">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3055EDCD-E568-4A4A-9153-62C841FE6A71}" type="slidenum">
              <a:rPr lang="fr-CA"/>
              <a:pPr/>
              <a:t>‹N°›</a:t>
            </a:fld>
            <a:endParaRPr lang="fr-CA">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fld id="{EB938FDF-026C-48C6-8483-59C2F1C2256D}" type="slidenum">
              <a:rPr lang="fr-CA"/>
              <a:pPr/>
              <a:t>‹N°›</a:t>
            </a:fld>
            <a:endParaRPr lang="fr-CA">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8" descr="FMSS_pale.jpg"/>
          <p:cNvPicPr>
            <a:picLocks noChangeAspect="1"/>
          </p:cNvPicPr>
          <p:nvPr/>
        </p:nvPicPr>
        <p:blipFill>
          <a:blip r:embed="rId13"/>
          <a:srcRect/>
          <a:stretch>
            <a:fillRect/>
          </a:stretch>
        </p:blipFill>
        <p:spPr bwMode="auto">
          <a:xfrm>
            <a:off x="0" y="0"/>
            <a:ext cx="12192000" cy="6858000"/>
          </a:xfrm>
          <a:prstGeom prst="rect">
            <a:avLst/>
          </a:prstGeom>
          <a:noFill/>
          <a:ln w="9525">
            <a:noFill/>
            <a:miter lim="800000"/>
            <a:headEnd/>
            <a:tailEnd/>
          </a:ln>
        </p:spPr>
      </p:pic>
      <p:sp>
        <p:nvSpPr>
          <p:cNvPr id="1027" name="Rectangle 8"/>
          <p:cNvSpPr>
            <a:spLocks noGrp="1" noChangeArrowheads="1"/>
          </p:cNvSpPr>
          <p:nvPr>
            <p:ph type="title"/>
          </p:nvPr>
        </p:nvSpPr>
        <p:spPr bwMode="auto">
          <a:xfrm>
            <a:off x="304800" y="195263"/>
            <a:ext cx="1158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1028" name="Rectangle 9"/>
          <p:cNvSpPr>
            <a:spLocks noGrp="1" noChangeArrowheads="1"/>
          </p:cNvSpPr>
          <p:nvPr>
            <p:ph type="body" idx="1"/>
          </p:nvPr>
        </p:nvSpPr>
        <p:spPr bwMode="auto">
          <a:xfrm>
            <a:off x="304800" y="1600200"/>
            <a:ext cx="1158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1034" name="Rectangle 10"/>
          <p:cNvSpPr>
            <a:spLocks noGrp="1" noChangeArrowheads="1"/>
          </p:cNvSpPr>
          <p:nvPr>
            <p:ph type="sldNum" sz="quarter" idx="4"/>
          </p:nvPr>
        </p:nvSpPr>
        <p:spPr bwMode="auto">
          <a:xfrm>
            <a:off x="6502400" y="6477000"/>
            <a:ext cx="711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404040"/>
                </a:solidFill>
              </a:defRPr>
            </a:lvl1pPr>
          </a:lstStyle>
          <a:p>
            <a:fld id="{F30CD743-114F-4A82-B737-6459A4AA789D}" type="slidenum">
              <a:rPr lang="fr-CA"/>
              <a:pPr/>
              <a:t>‹N°›</a:t>
            </a:fld>
            <a:endParaRPr lang="fr-CA"/>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eaLnBrk="1" fontAlgn="base" hangingPunct="1">
        <a:spcBef>
          <a:spcPct val="0"/>
        </a:spcBef>
        <a:spcAft>
          <a:spcPct val="0"/>
        </a:spcAft>
        <a:defRPr sz="4400" b="1">
          <a:solidFill>
            <a:srgbClr val="008000"/>
          </a:solidFill>
          <a:latin typeface="+mj-lt"/>
          <a:ea typeface="ＭＳ Ｐゴシック" pitchFamily="-65" charset="-128"/>
          <a:cs typeface="+mj-cs"/>
        </a:defRPr>
      </a:lvl1pPr>
      <a:lvl2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2pPr>
      <a:lvl3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3pPr>
      <a:lvl4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4pPr>
      <a:lvl5pPr algn="ctr" rtl="0" eaLnBrk="1" fontAlgn="base" hangingPunct="1">
        <a:spcBef>
          <a:spcPct val="0"/>
        </a:spcBef>
        <a:spcAft>
          <a:spcPct val="0"/>
        </a:spcAft>
        <a:defRPr sz="4400" b="1">
          <a:solidFill>
            <a:srgbClr val="008000"/>
          </a:solidFill>
          <a:latin typeface="Times" pitchFamily="-65" charset="0"/>
          <a:ea typeface="ＭＳ Ｐゴシック" pitchFamily="-65" charset="-128"/>
        </a:defRPr>
      </a:lvl5pPr>
      <a:lvl6pPr marL="457200" algn="ctr" rtl="0" eaLnBrk="1" fontAlgn="base" hangingPunct="1">
        <a:spcBef>
          <a:spcPct val="0"/>
        </a:spcBef>
        <a:spcAft>
          <a:spcPct val="0"/>
        </a:spcAft>
        <a:defRPr sz="4400" b="1">
          <a:solidFill>
            <a:schemeClr val="tx2"/>
          </a:solidFill>
          <a:latin typeface="Times" pitchFamily="-65" charset="0"/>
        </a:defRPr>
      </a:lvl6pPr>
      <a:lvl7pPr marL="914400" algn="ctr" rtl="0" eaLnBrk="1" fontAlgn="base" hangingPunct="1">
        <a:spcBef>
          <a:spcPct val="0"/>
        </a:spcBef>
        <a:spcAft>
          <a:spcPct val="0"/>
        </a:spcAft>
        <a:defRPr sz="4400" b="1">
          <a:solidFill>
            <a:schemeClr val="tx2"/>
          </a:solidFill>
          <a:latin typeface="Times" pitchFamily="-65" charset="0"/>
        </a:defRPr>
      </a:lvl7pPr>
      <a:lvl8pPr marL="1371600" algn="ctr" rtl="0" eaLnBrk="1" fontAlgn="base" hangingPunct="1">
        <a:spcBef>
          <a:spcPct val="0"/>
        </a:spcBef>
        <a:spcAft>
          <a:spcPct val="0"/>
        </a:spcAft>
        <a:defRPr sz="4400" b="1">
          <a:solidFill>
            <a:schemeClr val="tx2"/>
          </a:solidFill>
          <a:latin typeface="Times" pitchFamily="-65" charset="0"/>
        </a:defRPr>
      </a:lvl8pPr>
      <a:lvl9pPr marL="1828800" algn="ctr" rtl="0" eaLnBrk="1" fontAlgn="base" hangingPunct="1">
        <a:spcBef>
          <a:spcPct val="0"/>
        </a:spcBef>
        <a:spcAft>
          <a:spcPct val="0"/>
        </a:spcAft>
        <a:defRPr sz="4400" b="1">
          <a:solidFill>
            <a:schemeClr val="tx2"/>
          </a:solidFill>
          <a:latin typeface="Times" pitchFamily="-65" charset="0"/>
        </a:defRPr>
      </a:lvl9pPr>
    </p:titleStyle>
    <p:bodyStyle>
      <a:lvl1pPr marL="342900" indent="-342900" algn="l" rtl="0" eaLnBrk="1" fontAlgn="base" hangingPunct="1">
        <a:spcBef>
          <a:spcPct val="20000"/>
        </a:spcBef>
        <a:spcAft>
          <a:spcPct val="0"/>
        </a:spcAft>
        <a:buChar char="•"/>
        <a:defRPr sz="3200">
          <a:solidFill>
            <a:srgbClr val="404040"/>
          </a:solidFill>
          <a:latin typeface="+mn-lt"/>
          <a:ea typeface="ＭＳ Ｐゴシック" pitchFamily="-65" charset="-128"/>
          <a:cs typeface="+mn-cs"/>
        </a:defRPr>
      </a:lvl1pPr>
      <a:lvl2pPr marL="742950" indent="-285750" algn="l" rtl="0" eaLnBrk="1" fontAlgn="base" hangingPunct="1">
        <a:spcBef>
          <a:spcPct val="20000"/>
        </a:spcBef>
        <a:spcAft>
          <a:spcPct val="0"/>
        </a:spcAft>
        <a:buChar char="–"/>
        <a:defRPr sz="2800">
          <a:solidFill>
            <a:srgbClr val="404040"/>
          </a:solidFill>
          <a:latin typeface="+mn-lt"/>
          <a:ea typeface="ＭＳ Ｐゴシック" pitchFamily="-65" charset="-128"/>
        </a:defRPr>
      </a:lvl2pPr>
      <a:lvl3pPr marL="1143000" indent="-228600" algn="l" rtl="0" eaLnBrk="1" fontAlgn="base" hangingPunct="1">
        <a:spcBef>
          <a:spcPct val="20000"/>
        </a:spcBef>
        <a:spcAft>
          <a:spcPct val="0"/>
        </a:spcAft>
        <a:buChar char="•"/>
        <a:defRPr sz="2400">
          <a:solidFill>
            <a:srgbClr val="404040"/>
          </a:solidFill>
          <a:latin typeface="+mn-lt"/>
          <a:ea typeface="ＭＳ Ｐゴシック" pitchFamily="-65" charset="-128"/>
        </a:defRPr>
      </a:lvl3pPr>
      <a:lvl4pPr marL="1600200" indent="-228600" algn="l" rtl="0" eaLnBrk="1" fontAlgn="base" hangingPunct="1">
        <a:spcBef>
          <a:spcPct val="20000"/>
        </a:spcBef>
        <a:spcAft>
          <a:spcPct val="0"/>
        </a:spcAft>
        <a:buChar char="–"/>
        <a:defRPr sz="2000">
          <a:solidFill>
            <a:srgbClr val="404040"/>
          </a:solidFill>
          <a:latin typeface="+mn-lt"/>
          <a:ea typeface="ＭＳ Ｐゴシック" pitchFamily="-65" charset="-128"/>
        </a:defRPr>
      </a:lvl4pPr>
      <a:lvl5pPr marL="2057400" indent="-228600" algn="l" rtl="0" eaLnBrk="1" fontAlgn="base" hangingPunct="1">
        <a:spcBef>
          <a:spcPct val="20000"/>
        </a:spcBef>
        <a:spcAft>
          <a:spcPct val="0"/>
        </a:spcAft>
        <a:buChar char="»"/>
        <a:defRPr sz="2000">
          <a:solidFill>
            <a:srgbClr val="404040"/>
          </a:solidFill>
          <a:latin typeface="+mn-lt"/>
          <a:ea typeface="ＭＳ Ｐゴシック" pitchFamily="-65" charset="-128"/>
        </a:defRPr>
      </a:lvl5pPr>
      <a:lvl6pPr marL="25146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bg1"/>
          </a:solidFill>
          <a:latin typeface="+mn-lt"/>
          <a:ea typeface="ＭＳ Ｐゴシック" pitchFamily="-65"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908720"/>
            <a:ext cx="8352928" cy="1143000"/>
          </a:xfrm>
        </p:spPr>
        <p:txBody>
          <a:bodyPr/>
          <a:lstStyle/>
          <a:p>
            <a:r>
              <a:rPr lang="fr-FR" sz="3200" b="0" dirty="0" err="1">
                <a:solidFill>
                  <a:srgbClr val="000000"/>
                </a:solidFill>
              </a:rPr>
              <a:t>Pitavastatin</a:t>
            </a:r>
            <a:r>
              <a:rPr lang="fr-FR" sz="3200" b="0" dirty="0">
                <a:solidFill>
                  <a:srgbClr val="000000"/>
                </a:solidFill>
              </a:rPr>
              <a:t> to </a:t>
            </a:r>
            <a:r>
              <a:rPr lang="fr-FR" sz="3200" b="0" dirty="0" err="1">
                <a:solidFill>
                  <a:srgbClr val="000000"/>
                </a:solidFill>
              </a:rPr>
              <a:t>Prevent</a:t>
            </a:r>
            <a:r>
              <a:rPr lang="fr-FR" sz="3200" b="0" dirty="0">
                <a:solidFill>
                  <a:srgbClr val="000000"/>
                </a:solidFill>
              </a:rPr>
              <a:t> </a:t>
            </a:r>
            <a:r>
              <a:rPr lang="fr-FR" sz="3200" b="0" dirty="0" err="1">
                <a:solidFill>
                  <a:srgbClr val="000000"/>
                </a:solidFill>
              </a:rPr>
              <a:t>Cardiovascular</a:t>
            </a:r>
            <a:r>
              <a:rPr lang="fr-FR" sz="3200" b="0" dirty="0">
                <a:solidFill>
                  <a:srgbClr val="000000"/>
                </a:solidFill>
              </a:rPr>
              <a:t> </a:t>
            </a:r>
            <a:br>
              <a:rPr lang="fr-FR" sz="3200" b="0" dirty="0">
                <a:solidFill>
                  <a:srgbClr val="000000"/>
                </a:solidFill>
              </a:rPr>
            </a:br>
            <a:r>
              <a:rPr lang="fr-FR" sz="3200" b="0" dirty="0" err="1">
                <a:solidFill>
                  <a:srgbClr val="000000"/>
                </a:solidFill>
              </a:rPr>
              <a:t>Disease</a:t>
            </a:r>
            <a:r>
              <a:rPr lang="fr-FR" sz="3200" b="0" dirty="0">
                <a:solidFill>
                  <a:srgbClr val="000000"/>
                </a:solidFill>
              </a:rPr>
              <a:t> in HIV Infection</a:t>
            </a:r>
            <a:r>
              <a:rPr lang="fr-CA" sz="3200" b="0" dirty="0">
                <a:solidFill>
                  <a:srgbClr val="000000"/>
                </a:solidFill>
              </a:rPr>
              <a:t> </a:t>
            </a:r>
          </a:p>
        </p:txBody>
      </p:sp>
      <p:sp>
        <p:nvSpPr>
          <p:cNvPr id="3" name="Espace réservé du contenu 2"/>
          <p:cNvSpPr>
            <a:spLocks noGrp="1"/>
          </p:cNvSpPr>
          <p:nvPr>
            <p:ph idx="1"/>
          </p:nvPr>
        </p:nvSpPr>
        <p:spPr/>
        <p:txBody>
          <a:bodyPr/>
          <a:lstStyle/>
          <a:p>
            <a:pPr>
              <a:buNone/>
            </a:pPr>
            <a:endParaRPr lang="fr-CA" dirty="0"/>
          </a:p>
          <a:p>
            <a:pPr>
              <a:buNone/>
            </a:pPr>
            <a:endParaRPr lang="fr-CA" dirty="0"/>
          </a:p>
          <a:p>
            <a:pPr algn="ctr">
              <a:buNone/>
            </a:pPr>
            <a:endParaRPr lang="fr-CA" dirty="0"/>
          </a:p>
          <a:p>
            <a:pPr algn="ctr">
              <a:buNone/>
            </a:pPr>
            <a:r>
              <a:rPr lang="fr-CA" sz="2800" dirty="0" err="1">
                <a:solidFill>
                  <a:srgbClr val="000000"/>
                </a:solidFill>
              </a:rPr>
              <a:t>Grinspoon</a:t>
            </a:r>
            <a:r>
              <a:rPr lang="fr-CA" sz="2800" dirty="0">
                <a:solidFill>
                  <a:srgbClr val="000000"/>
                </a:solidFill>
              </a:rPr>
              <a:t> SK, </a:t>
            </a:r>
            <a:r>
              <a:rPr lang="fr-CA" sz="2800" dirty="0" err="1">
                <a:solidFill>
                  <a:srgbClr val="000000"/>
                </a:solidFill>
              </a:rPr>
              <a:t>Fitch</a:t>
            </a:r>
            <a:r>
              <a:rPr lang="fr-CA" sz="2800" dirty="0">
                <a:solidFill>
                  <a:srgbClr val="000000"/>
                </a:solidFill>
              </a:rPr>
              <a:t> KV, Zanni MV et coll.</a:t>
            </a:r>
            <a:endParaRPr lang="fr-CA" dirty="0">
              <a:solidFill>
                <a:srgbClr val="000000"/>
              </a:solidFill>
            </a:endParaRPr>
          </a:p>
          <a:p>
            <a:pPr algn="ctr">
              <a:buNone/>
            </a:pPr>
            <a:endParaRPr lang="fr-CA" dirty="0">
              <a:solidFill>
                <a:srgbClr val="000000"/>
              </a:solidFill>
            </a:endParaRPr>
          </a:p>
          <a:p>
            <a:pPr algn="ctr">
              <a:buNone/>
            </a:pPr>
            <a:endParaRPr lang="fr-CA" dirty="0">
              <a:solidFill>
                <a:srgbClr val="000000"/>
              </a:solidFill>
            </a:endParaRPr>
          </a:p>
          <a:p>
            <a:pPr algn="ctr">
              <a:buNone/>
            </a:pPr>
            <a:r>
              <a:rPr lang="fr-CA" dirty="0">
                <a:solidFill>
                  <a:srgbClr val="000000"/>
                </a:solidFill>
              </a:rPr>
              <a:t>N </a:t>
            </a:r>
            <a:r>
              <a:rPr lang="fr-CA" dirty="0" err="1">
                <a:solidFill>
                  <a:srgbClr val="000000"/>
                </a:solidFill>
              </a:rPr>
              <a:t>Engl</a:t>
            </a:r>
            <a:r>
              <a:rPr lang="fr-CA" dirty="0">
                <a:solidFill>
                  <a:srgbClr val="000000"/>
                </a:solidFill>
              </a:rPr>
              <a:t> J Med. 2023 </a:t>
            </a:r>
            <a:r>
              <a:rPr lang="ro-RO" dirty="0" err="1">
                <a:solidFill>
                  <a:srgbClr val="000000"/>
                </a:solidFill>
              </a:rPr>
              <a:t>Jul</a:t>
            </a:r>
            <a:r>
              <a:rPr lang="ro-RO" dirty="0">
                <a:solidFill>
                  <a:srgbClr val="000000"/>
                </a:solidFill>
              </a:rPr>
              <a:t> 23. doi: 10.1056/NEJMoa2304146.</a:t>
            </a:r>
            <a:endParaRPr lang="fr-CA" dirty="0">
              <a:solidFill>
                <a:srgbClr val="000000"/>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0416" y="218"/>
            <a:ext cx="2351584" cy="708490"/>
          </a:xfrm>
          <a:prstGeom prst="rect">
            <a:avLst/>
          </a:prstGeom>
        </p:spPr>
      </p:pic>
    </p:spTree>
    <p:extLst>
      <p:ext uri="{BB962C8B-B14F-4D97-AF65-F5344CB8AC3E}">
        <p14:creationId xmlns:p14="http://schemas.microsoft.com/office/powerpoint/2010/main" val="330972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lgn="l"/>
            <a:r>
              <a:rPr lang="fr-CA" b="0" dirty="0">
                <a:solidFill>
                  <a:srgbClr val="000000"/>
                </a:solidFill>
              </a:rPr>
              <a:t>Flot des </a:t>
            </a:r>
            <a:br>
              <a:rPr lang="fr-CA" b="0" dirty="0">
                <a:solidFill>
                  <a:srgbClr val="000000"/>
                </a:solidFill>
              </a:rPr>
            </a:br>
            <a:r>
              <a:rPr lang="fr-CA" b="0" dirty="0">
                <a:solidFill>
                  <a:srgbClr val="000000"/>
                </a:solidFill>
              </a:rPr>
              <a:t>participants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848" y="0"/>
            <a:ext cx="5669540" cy="6858000"/>
          </a:xfrm>
          <a:prstGeom prst="rect">
            <a:avLst/>
          </a:prstGeom>
        </p:spPr>
      </p:pic>
    </p:spTree>
    <p:extLst>
      <p:ext uri="{BB962C8B-B14F-4D97-AF65-F5344CB8AC3E}">
        <p14:creationId xmlns:p14="http://schemas.microsoft.com/office/powerpoint/2010/main" val="3648211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a:xfrm>
            <a:off x="304800" y="195263"/>
            <a:ext cx="4279032" cy="1143000"/>
          </a:xfrm>
        </p:spPr>
        <p:txBody>
          <a:bodyPr/>
          <a:lstStyle/>
          <a:p>
            <a:pPr algn="l"/>
            <a:r>
              <a:rPr lang="fr-CA" b="0" dirty="0">
                <a:solidFill>
                  <a:srgbClr val="000000"/>
                </a:solidFill>
              </a:rPr>
              <a:t>Caractéristiques des participants</a:t>
            </a: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558" y="0"/>
            <a:ext cx="3669303" cy="522920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4118" y="5189616"/>
            <a:ext cx="3650743" cy="1671282"/>
          </a:xfrm>
          <a:prstGeom prst="rect">
            <a:avLst/>
          </a:prstGeom>
        </p:spPr>
      </p:pic>
    </p:spTree>
    <p:extLst>
      <p:ext uri="{BB962C8B-B14F-4D97-AF65-F5344CB8AC3E}">
        <p14:creationId xmlns:p14="http://schemas.microsoft.com/office/powerpoint/2010/main" val="81335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b="0" dirty="0">
                <a:solidFill>
                  <a:srgbClr val="000000"/>
                </a:solidFill>
              </a:rPr>
              <a:t>Résultats</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38263"/>
            <a:ext cx="9144000" cy="5334000"/>
          </a:xfrm>
          <a:prstGeom prst="rect">
            <a:avLst/>
          </a:prstGeom>
        </p:spPr>
      </p:pic>
    </p:spTree>
    <p:extLst>
      <p:ext uri="{BB962C8B-B14F-4D97-AF65-F5344CB8AC3E}">
        <p14:creationId xmlns:p14="http://schemas.microsoft.com/office/powerpoint/2010/main" val="335050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1143000"/>
            <a:ext cx="9156700" cy="4572000"/>
          </a:xfrm>
          <a:prstGeom prst="rect">
            <a:avLst/>
          </a:prstGeom>
        </p:spPr>
      </p:pic>
    </p:spTree>
    <p:extLst>
      <p:ext uri="{BB962C8B-B14F-4D97-AF65-F5344CB8AC3E}">
        <p14:creationId xmlns:p14="http://schemas.microsoft.com/office/powerpoint/2010/main" val="201108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400" y="0"/>
            <a:ext cx="6295185" cy="6858000"/>
          </a:xfrm>
          <a:prstGeom prst="rect">
            <a:avLst/>
          </a:prstGeom>
        </p:spPr>
      </p:pic>
    </p:spTree>
    <p:extLst>
      <p:ext uri="{BB962C8B-B14F-4D97-AF65-F5344CB8AC3E}">
        <p14:creationId xmlns:p14="http://schemas.microsoft.com/office/powerpoint/2010/main" val="334420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7127" y="1275006"/>
            <a:ext cx="4837746" cy="5589240"/>
          </a:xfrm>
          <a:prstGeom prst="rect">
            <a:avLst/>
          </a:prstGeom>
        </p:spPr>
      </p:pic>
      <p:sp>
        <p:nvSpPr>
          <p:cNvPr id="3" name="Titre 2"/>
          <p:cNvSpPr>
            <a:spLocks noGrp="1"/>
          </p:cNvSpPr>
          <p:nvPr>
            <p:ph type="title"/>
          </p:nvPr>
        </p:nvSpPr>
        <p:spPr/>
        <p:txBody>
          <a:bodyPr/>
          <a:lstStyle/>
          <a:p>
            <a:r>
              <a:rPr lang="fr-FR" b="0" dirty="0">
                <a:solidFill>
                  <a:srgbClr val="000000"/>
                </a:solidFill>
              </a:rPr>
              <a:t>Sous-groupes</a:t>
            </a:r>
          </a:p>
        </p:txBody>
      </p:sp>
    </p:spTree>
    <p:extLst>
      <p:ext uri="{BB962C8B-B14F-4D97-AF65-F5344CB8AC3E}">
        <p14:creationId xmlns:p14="http://schemas.microsoft.com/office/powerpoint/2010/main" val="902778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0"/>
            <a:ext cx="7155742" cy="6858000"/>
          </a:xfrm>
          <a:prstGeom prst="rect">
            <a:avLst/>
          </a:prstGeom>
        </p:spPr>
      </p:pic>
    </p:spTree>
    <p:extLst>
      <p:ext uri="{BB962C8B-B14F-4D97-AF65-F5344CB8AC3E}">
        <p14:creationId xmlns:p14="http://schemas.microsoft.com/office/powerpoint/2010/main" val="745669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Effets indésirables</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349" y="1338263"/>
            <a:ext cx="7605301" cy="5253037"/>
          </a:xfrm>
          <a:prstGeom prst="rect">
            <a:avLst/>
          </a:prstGeom>
        </p:spPr>
      </p:pic>
    </p:spTree>
    <p:extLst>
      <p:ext uri="{BB962C8B-B14F-4D97-AF65-F5344CB8AC3E}">
        <p14:creationId xmlns:p14="http://schemas.microsoft.com/office/powerpoint/2010/main" val="1075346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Effets indésirables</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00" y="1536700"/>
            <a:ext cx="10706100" cy="3771900"/>
          </a:xfrm>
          <a:prstGeom prst="rect">
            <a:avLst/>
          </a:prstGeom>
        </p:spPr>
      </p:pic>
    </p:spTree>
    <p:extLst>
      <p:ext uri="{BB962C8B-B14F-4D97-AF65-F5344CB8AC3E}">
        <p14:creationId xmlns:p14="http://schemas.microsoft.com/office/powerpoint/2010/main" val="17077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Conclusion des auteurs</a:t>
            </a:r>
          </a:p>
        </p:txBody>
      </p:sp>
      <p:sp>
        <p:nvSpPr>
          <p:cNvPr id="3" name="Espace réservé du contenu 2"/>
          <p:cNvSpPr>
            <a:spLocks noGrp="1"/>
          </p:cNvSpPr>
          <p:nvPr>
            <p:ph idx="1"/>
          </p:nvPr>
        </p:nvSpPr>
        <p:spPr/>
        <p:txBody>
          <a:bodyPr/>
          <a:lstStyle/>
          <a:p>
            <a:pPr>
              <a:buNone/>
            </a:pPr>
            <a:r>
              <a:rPr lang="fr-CA" dirty="0">
                <a:solidFill>
                  <a:srgbClr val="000000"/>
                </a:solidFill>
              </a:rPr>
              <a:t>Les participants atteints d'une infection au VIH qui ont reçu de la </a:t>
            </a:r>
            <a:r>
              <a:rPr lang="fr-CA" dirty="0" err="1">
                <a:solidFill>
                  <a:srgbClr val="000000"/>
                </a:solidFill>
              </a:rPr>
              <a:t>pitavastatine</a:t>
            </a:r>
            <a:r>
              <a:rPr lang="fr-CA" dirty="0">
                <a:solidFill>
                  <a:srgbClr val="000000"/>
                </a:solidFill>
              </a:rPr>
              <a:t> présentaient un risque plus faible d'événement cardiovasculaire indésirable majeur que ceux qui ont reçu un placebo sur une période médiane de suivi de 5,1 ans, tout en étant bien toléré.</a:t>
            </a:r>
          </a:p>
        </p:txBody>
      </p:sp>
    </p:spTree>
    <p:extLst>
      <p:ext uri="{BB962C8B-B14F-4D97-AF65-F5344CB8AC3E}">
        <p14:creationId xmlns:p14="http://schemas.microsoft.com/office/powerpoint/2010/main" val="1664159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La question clinique</a:t>
            </a:r>
          </a:p>
        </p:txBody>
      </p:sp>
      <p:sp>
        <p:nvSpPr>
          <p:cNvPr id="3" name="Espace réservé du contenu 2"/>
          <p:cNvSpPr>
            <a:spLocks noGrp="1"/>
          </p:cNvSpPr>
          <p:nvPr>
            <p:ph idx="1"/>
          </p:nvPr>
        </p:nvSpPr>
        <p:spPr/>
        <p:txBody>
          <a:bodyPr/>
          <a:lstStyle/>
          <a:p>
            <a:pPr>
              <a:buNone/>
            </a:pPr>
            <a:endParaRPr lang="fr-CA" dirty="0">
              <a:solidFill>
                <a:srgbClr val="000000"/>
              </a:solidFill>
            </a:endParaRPr>
          </a:p>
          <a:p>
            <a:pPr>
              <a:buNone/>
            </a:pPr>
            <a:r>
              <a:rPr lang="fr-CA" dirty="0">
                <a:solidFill>
                  <a:srgbClr val="000000"/>
                </a:solidFill>
              </a:rPr>
              <a:t>Est-ce qu’une statine, la </a:t>
            </a:r>
            <a:r>
              <a:rPr lang="fr-CA" dirty="0" err="1">
                <a:solidFill>
                  <a:srgbClr val="000000"/>
                </a:solidFill>
              </a:rPr>
              <a:t>pitavastatine</a:t>
            </a:r>
            <a:r>
              <a:rPr lang="fr-CA" dirty="0">
                <a:solidFill>
                  <a:srgbClr val="000000"/>
                </a:solidFill>
              </a:rPr>
              <a:t>, prévient les événements cardiovasculaires athérosclérotiques chez les personnes vivant avec le VIH traités par des antirétroviraux présentant un risque cardiovasculaire faible à modéré, tout en étant sécuritaire ? </a:t>
            </a:r>
          </a:p>
        </p:txBody>
      </p:sp>
    </p:spTree>
    <p:extLst>
      <p:ext uri="{BB962C8B-B14F-4D97-AF65-F5344CB8AC3E}">
        <p14:creationId xmlns:p14="http://schemas.microsoft.com/office/powerpoint/2010/main" val="3386026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Critique</a:t>
            </a:r>
          </a:p>
        </p:txBody>
      </p:sp>
      <p:sp>
        <p:nvSpPr>
          <p:cNvPr id="3" name="Espace réservé du contenu 2"/>
          <p:cNvSpPr>
            <a:spLocks noGrp="1"/>
          </p:cNvSpPr>
          <p:nvPr>
            <p:ph idx="1"/>
          </p:nvPr>
        </p:nvSpPr>
        <p:spPr/>
        <p:txBody>
          <a:bodyPr/>
          <a:lstStyle/>
          <a:p>
            <a:pPr>
              <a:buNone/>
            </a:pPr>
            <a:r>
              <a:rPr lang="fr-CA" sz="3000" dirty="0">
                <a:solidFill>
                  <a:srgbClr val="000000"/>
                </a:solidFill>
              </a:rPr>
              <a:t>Forces : </a:t>
            </a:r>
          </a:p>
          <a:p>
            <a:pPr>
              <a:buNone/>
            </a:pPr>
            <a:endParaRPr lang="fr-CA" sz="3000" dirty="0">
              <a:solidFill>
                <a:srgbClr val="000000"/>
              </a:solidFill>
            </a:endParaRPr>
          </a:p>
          <a:p>
            <a:pPr>
              <a:buNone/>
            </a:pPr>
            <a:r>
              <a:rPr lang="fr-CA" sz="3000" dirty="0">
                <a:solidFill>
                  <a:srgbClr val="000000"/>
                </a:solidFill>
              </a:rPr>
              <a:t>Limitations :</a:t>
            </a:r>
          </a:p>
        </p:txBody>
      </p:sp>
    </p:spTree>
    <p:extLst>
      <p:ext uri="{BB962C8B-B14F-4D97-AF65-F5344CB8AC3E}">
        <p14:creationId xmlns:p14="http://schemas.microsoft.com/office/powerpoint/2010/main" val="1410681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Implications cliniques</a:t>
            </a:r>
          </a:p>
        </p:txBody>
      </p:sp>
    </p:spTree>
    <p:extLst>
      <p:ext uri="{BB962C8B-B14F-4D97-AF65-F5344CB8AC3E}">
        <p14:creationId xmlns:p14="http://schemas.microsoft.com/office/powerpoint/2010/main" val="221784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9656" y="1196752"/>
            <a:ext cx="5655014" cy="5536709"/>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328" y="5085184"/>
            <a:ext cx="2021829" cy="1502792"/>
          </a:xfrm>
          <a:prstGeom prst="rect">
            <a:avLst/>
          </a:prstGeom>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5560" y="139544"/>
            <a:ext cx="8208912" cy="985956"/>
          </a:xfrm>
          <a:prstGeom prst="rect">
            <a:avLst/>
          </a:prstGeom>
        </p:spPr>
      </p:pic>
      <p:pic>
        <p:nvPicPr>
          <p:cNvPr id="5" name="Imag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67314" y="5661248"/>
            <a:ext cx="1136961" cy="1185688"/>
          </a:xfrm>
          <a:prstGeom prst="rect">
            <a:avLst/>
          </a:prstGeom>
        </p:spPr>
      </p:pic>
      <p:sp>
        <p:nvSpPr>
          <p:cNvPr id="6" name="ZoneTexte 5"/>
          <p:cNvSpPr txBox="1"/>
          <p:nvPr/>
        </p:nvSpPr>
        <p:spPr>
          <a:xfrm>
            <a:off x="3431704" y="3140968"/>
            <a:ext cx="1368152" cy="307777"/>
          </a:xfrm>
          <a:prstGeom prst="rect">
            <a:avLst/>
          </a:prstGeom>
          <a:noFill/>
        </p:spPr>
        <p:txBody>
          <a:bodyPr wrap="square" rtlCol="0">
            <a:spAutoFit/>
          </a:bodyPr>
          <a:lstStyle/>
          <a:p>
            <a:r>
              <a:rPr lang="fr-FR" sz="1400" dirty="0">
                <a:solidFill>
                  <a:srgbClr val="C00000"/>
                </a:solidFill>
                <a:latin typeface="Arial" charset="0"/>
                <a:ea typeface="Arial" charset="0"/>
                <a:cs typeface="Arial" charset="0"/>
              </a:rPr>
              <a:t>+ VIH ? </a:t>
            </a:r>
          </a:p>
        </p:txBody>
      </p:sp>
      <p:sp>
        <p:nvSpPr>
          <p:cNvPr id="7" name="Rectangle 6"/>
          <p:cNvSpPr/>
          <p:nvPr/>
        </p:nvSpPr>
        <p:spPr>
          <a:xfrm>
            <a:off x="5402927" y="3212976"/>
            <a:ext cx="837089" cy="307777"/>
          </a:xfrm>
          <a:prstGeom prst="rect">
            <a:avLst/>
          </a:prstGeom>
        </p:spPr>
        <p:txBody>
          <a:bodyPr wrap="none">
            <a:spAutoFit/>
          </a:bodyPr>
          <a:lstStyle/>
          <a:p>
            <a:r>
              <a:rPr lang="fr-FR" sz="1400" dirty="0">
                <a:solidFill>
                  <a:srgbClr val="C00000"/>
                </a:solidFill>
                <a:latin typeface="Arial" charset="0"/>
                <a:ea typeface="Arial" charset="0"/>
                <a:cs typeface="Arial" charset="0"/>
              </a:rPr>
              <a:t>+ VIH ? </a:t>
            </a:r>
          </a:p>
        </p:txBody>
      </p:sp>
    </p:spTree>
    <p:extLst>
      <p:ext uri="{BB962C8B-B14F-4D97-AF65-F5344CB8AC3E}">
        <p14:creationId xmlns:p14="http://schemas.microsoft.com/office/powerpoint/2010/main" val="2124438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179" y="1240906"/>
            <a:ext cx="4197682" cy="5141876"/>
          </a:xfrm>
          <a:prstGeom prst="rect">
            <a:avLst/>
          </a:prstGeom>
        </p:spPr>
      </p:pic>
      <p:sp>
        <p:nvSpPr>
          <p:cNvPr id="9" name="ZoneTexte 8"/>
          <p:cNvSpPr txBox="1"/>
          <p:nvPr/>
        </p:nvSpPr>
        <p:spPr>
          <a:xfrm>
            <a:off x="4079776" y="6396335"/>
            <a:ext cx="8112224" cy="461665"/>
          </a:xfrm>
          <a:prstGeom prst="rect">
            <a:avLst/>
          </a:prstGeom>
          <a:noFill/>
        </p:spPr>
        <p:txBody>
          <a:bodyPr wrap="square" rtlCol="0">
            <a:spAutoFit/>
          </a:bodyPr>
          <a:lstStyle/>
          <a:p>
            <a:pPr algn="r"/>
            <a:r>
              <a:rPr lang="fr-FR" dirty="0" err="1">
                <a:solidFill>
                  <a:srgbClr val="000000"/>
                </a:solidFill>
                <a:latin typeface="Arial" charset="0"/>
                <a:ea typeface="Arial" charset="0"/>
                <a:cs typeface="Arial" charset="0"/>
              </a:rPr>
              <a:t>Feinstein</a:t>
            </a:r>
            <a:r>
              <a:rPr lang="fr-FR" dirty="0">
                <a:solidFill>
                  <a:srgbClr val="000000"/>
                </a:solidFill>
                <a:latin typeface="Arial" charset="0"/>
                <a:ea typeface="Arial" charset="0"/>
                <a:cs typeface="Arial" charset="0"/>
              </a:rPr>
              <a:t> MJ et al. Circulation 2019;140:e98-e124.</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1584" y="0"/>
            <a:ext cx="7848872" cy="1227353"/>
          </a:xfrm>
          <a:prstGeom prst="rect">
            <a:avLst/>
          </a:prstGeom>
        </p:spPr>
      </p:pic>
    </p:spTree>
    <p:extLst>
      <p:ext uri="{BB962C8B-B14F-4D97-AF65-F5344CB8AC3E}">
        <p14:creationId xmlns:p14="http://schemas.microsoft.com/office/powerpoint/2010/main" val="180707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Autres articles récents</a:t>
            </a:r>
          </a:p>
        </p:txBody>
      </p:sp>
      <p:sp>
        <p:nvSpPr>
          <p:cNvPr id="3" name="Espace réservé du contenu 2"/>
          <p:cNvSpPr>
            <a:spLocks noGrp="1"/>
          </p:cNvSpPr>
          <p:nvPr>
            <p:ph idx="1"/>
          </p:nvPr>
        </p:nvSpPr>
        <p:spPr/>
        <p:txBody>
          <a:bodyPr/>
          <a:lstStyle/>
          <a:p>
            <a:pPr marL="0" indent="0">
              <a:buNone/>
            </a:pPr>
            <a:r>
              <a:rPr lang="fr-CA" sz="2000" dirty="0">
                <a:solidFill>
                  <a:srgbClr val="000000"/>
                </a:solidFill>
                <a:effectLst/>
                <a:latin typeface="Arial" panose="020B0604020202020204" pitchFamily="34" charset="0"/>
                <a:ea typeface="Calibri" panose="020F0502020204030204" pitchFamily="34" charset="0"/>
              </a:rPr>
              <a:t>Simmons D, Immanuel J, Hague WM, </a:t>
            </a:r>
            <a:r>
              <a:rPr lang="fr-CA" sz="2000" dirty="0" err="1">
                <a:solidFill>
                  <a:srgbClr val="000000"/>
                </a:solidFill>
                <a:effectLst/>
                <a:latin typeface="Arial" panose="020B0604020202020204" pitchFamily="34" charset="0"/>
                <a:ea typeface="Calibri" panose="020F0502020204030204" pitchFamily="34" charset="0"/>
              </a:rPr>
              <a:t>Teede</a:t>
            </a:r>
            <a:r>
              <a:rPr lang="fr-CA" sz="2000" dirty="0">
                <a:solidFill>
                  <a:srgbClr val="000000"/>
                </a:solidFill>
                <a:effectLst/>
                <a:latin typeface="Arial" panose="020B0604020202020204" pitchFamily="34" charset="0"/>
                <a:ea typeface="Calibri" panose="020F0502020204030204" pitchFamily="34" charset="0"/>
              </a:rPr>
              <a:t> H, Nolan CJ, </a:t>
            </a:r>
            <a:r>
              <a:rPr lang="fr-CA" sz="2000" dirty="0" err="1">
                <a:solidFill>
                  <a:srgbClr val="000000"/>
                </a:solidFill>
                <a:effectLst/>
                <a:latin typeface="Arial" panose="020B0604020202020204" pitchFamily="34" charset="0"/>
                <a:ea typeface="Calibri" panose="020F0502020204030204" pitchFamily="34" charset="0"/>
              </a:rPr>
              <a:t>Peek</a:t>
            </a:r>
            <a:r>
              <a:rPr lang="fr-CA" sz="2000" dirty="0">
                <a:solidFill>
                  <a:srgbClr val="000000"/>
                </a:solidFill>
                <a:effectLst/>
                <a:latin typeface="Arial" panose="020B0604020202020204" pitchFamily="34" charset="0"/>
                <a:ea typeface="Calibri" panose="020F0502020204030204" pitchFamily="34" charset="0"/>
              </a:rPr>
              <a:t> MJ, et al. </a:t>
            </a:r>
            <a:r>
              <a:rPr lang="en-US" sz="2000" dirty="0">
                <a:solidFill>
                  <a:srgbClr val="000000"/>
                </a:solidFill>
                <a:effectLst/>
                <a:latin typeface="Arial" panose="020B0604020202020204" pitchFamily="34" charset="0"/>
                <a:ea typeface="Calibri" panose="020F0502020204030204" pitchFamily="34" charset="0"/>
              </a:rPr>
              <a:t>Treatment of Gestational Diabetes Mellitus Diagnosed Early in Pregnancy. N Engl J Med. 2023;388(23):2132-44. </a:t>
            </a:r>
          </a:p>
          <a:p>
            <a:pPr marL="0" indent="0">
              <a:buNone/>
            </a:pPr>
            <a:r>
              <a:rPr lang="en-US" sz="2000" dirty="0">
                <a:solidFill>
                  <a:srgbClr val="000000"/>
                </a:solidFill>
                <a:effectLst/>
                <a:latin typeface="Arial" panose="020B0604020202020204" pitchFamily="34" charset="0"/>
                <a:ea typeface="Calibri" panose="020F0502020204030204" pitchFamily="34" charset="0"/>
              </a:rPr>
              <a:t> </a:t>
            </a:r>
            <a:endParaRPr lang="fr-CA" sz="2000" dirty="0">
              <a:solidFill>
                <a:srgbClr val="000000"/>
              </a:solidFill>
              <a:effectLst/>
              <a:latin typeface="Calibri" panose="020F0502020204030204" pitchFamily="34" charset="0"/>
              <a:ea typeface="Calibri" panose="020F0502020204030204" pitchFamily="34" charset="0"/>
            </a:endParaRPr>
          </a:p>
          <a:p>
            <a:pPr marL="0" indent="0">
              <a:buNone/>
            </a:pPr>
            <a:r>
              <a:rPr lang="en-US" sz="2000" dirty="0">
                <a:solidFill>
                  <a:srgbClr val="000000"/>
                </a:solidFill>
                <a:effectLst/>
                <a:latin typeface="Arial" panose="020B0604020202020204" pitchFamily="34" charset="0"/>
                <a:ea typeface="Calibri" panose="020F0502020204030204" pitchFamily="34" charset="0"/>
              </a:rPr>
              <a:t>Fischer U, Koga M, </a:t>
            </a:r>
            <a:r>
              <a:rPr lang="en-US" sz="2000" dirty="0" err="1">
                <a:solidFill>
                  <a:srgbClr val="000000"/>
                </a:solidFill>
                <a:effectLst/>
                <a:latin typeface="Arial" panose="020B0604020202020204" pitchFamily="34" charset="0"/>
                <a:ea typeface="Calibri" panose="020F0502020204030204" pitchFamily="34" charset="0"/>
              </a:rPr>
              <a:t>Strbian</a:t>
            </a:r>
            <a:r>
              <a:rPr lang="en-US" sz="2000" dirty="0">
                <a:solidFill>
                  <a:srgbClr val="000000"/>
                </a:solidFill>
                <a:effectLst/>
                <a:latin typeface="Arial" panose="020B0604020202020204" pitchFamily="34" charset="0"/>
                <a:ea typeface="Calibri" panose="020F0502020204030204" pitchFamily="34" charset="0"/>
              </a:rPr>
              <a:t> D, </a:t>
            </a:r>
            <a:r>
              <a:rPr lang="en-US" sz="2000" dirty="0" err="1">
                <a:solidFill>
                  <a:srgbClr val="000000"/>
                </a:solidFill>
                <a:effectLst/>
                <a:latin typeface="Arial" panose="020B0604020202020204" pitchFamily="34" charset="0"/>
                <a:ea typeface="Calibri" panose="020F0502020204030204" pitchFamily="34" charset="0"/>
              </a:rPr>
              <a:t>Branca</a:t>
            </a:r>
            <a:r>
              <a:rPr lang="en-US" sz="2000" dirty="0">
                <a:solidFill>
                  <a:srgbClr val="000000"/>
                </a:solidFill>
                <a:effectLst/>
                <a:latin typeface="Arial" panose="020B0604020202020204" pitchFamily="34" charset="0"/>
                <a:ea typeface="Calibri" panose="020F0502020204030204" pitchFamily="34" charset="0"/>
              </a:rPr>
              <a:t> M, Abend S, </a:t>
            </a:r>
            <a:r>
              <a:rPr lang="en-US" sz="2000" dirty="0" err="1">
                <a:solidFill>
                  <a:srgbClr val="000000"/>
                </a:solidFill>
                <a:effectLst/>
                <a:latin typeface="Arial" panose="020B0604020202020204" pitchFamily="34" charset="0"/>
                <a:ea typeface="Calibri" panose="020F0502020204030204" pitchFamily="34" charset="0"/>
              </a:rPr>
              <a:t>Trelle</a:t>
            </a:r>
            <a:r>
              <a:rPr lang="en-US" sz="2000" dirty="0">
                <a:solidFill>
                  <a:srgbClr val="000000"/>
                </a:solidFill>
                <a:effectLst/>
                <a:latin typeface="Arial" panose="020B0604020202020204" pitchFamily="34" charset="0"/>
                <a:ea typeface="Calibri" panose="020F0502020204030204" pitchFamily="34" charset="0"/>
              </a:rPr>
              <a:t> S, et al. Early versus Later Anticoagulation for Stroke with Atrial Fibrillation. N Engl J Med. 2023;388(26):2411-21. </a:t>
            </a:r>
            <a:endParaRPr lang="fr-CA" sz="2000" dirty="0">
              <a:solidFill>
                <a:srgbClr val="000000"/>
              </a:solidFill>
              <a:effectLst/>
              <a:latin typeface="Arial" panose="020B0604020202020204" pitchFamily="34" charset="0"/>
              <a:ea typeface="Calibri" panose="020F0502020204030204" pitchFamily="34" charset="0"/>
            </a:endParaRPr>
          </a:p>
          <a:p>
            <a:pPr marL="0" indent="0">
              <a:buNone/>
            </a:pPr>
            <a:r>
              <a:rPr lang="en-US" sz="2000" dirty="0">
                <a:solidFill>
                  <a:srgbClr val="000000"/>
                </a:solidFill>
                <a:effectLst/>
                <a:latin typeface="Arial" panose="020B0604020202020204" pitchFamily="34" charset="0"/>
                <a:ea typeface="Calibri" panose="020F0502020204030204" pitchFamily="34" charset="0"/>
              </a:rPr>
              <a:t> </a:t>
            </a:r>
            <a:endParaRPr lang="fr-CA" sz="2000" dirty="0">
              <a:solidFill>
                <a:srgbClr val="000000"/>
              </a:solidFill>
              <a:effectLst/>
              <a:latin typeface="Calibri" panose="020F0502020204030204" pitchFamily="34" charset="0"/>
              <a:ea typeface="Calibri" panose="020F0502020204030204" pitchFamily="34" charset="0"/>
            </a:endParaRPr>
          </a:p>
          <a:p>
            <a:pPr marL="0" indent="0">
              <a:buNone/>
            </a:pPr>
            <a:r>
              <a:rPr lang="en-US" sz="2000" dirty="0" err="1">
                <a:solidFill>
                  <a:srgbClr val="000000"/>
                </a:solidFill>
                <a:effectLst/>
                <a:latin typeface="Arial" panose="020B0604020202020204" pitchFamily="34" charset="0"/>
                <a:ea typeface="Calibri" panose="020F0502020204030204" pitchFamily="34" charset="0"/>
              </a:rPr>
              <a:t>Schrag</a:t>
            </a:r>
            <a:r>
              <a:rPr lang="en-US" sz="2000" dirty="0">
                <a:solidFill>
                  <a:srgbClr val="000000"/>
                </a:solidFill>
                <a:effectLst/>
                <a:latin typeface="Arial" panose="020B0604020202020204" pitchFamily="34" charset="0"/>
                <a:ea typeface="Calibri" panose="020F0502020204030204" pitchFamily="34" charset="0"/>
              </a:rPr>
              <a:t> D, Uno H, Rosovsky R, Rutherford C, Sanfilippo K, </a:t>
            </a:r>
            <a:r>
              <a:rPr lang="en-US" sz="2000" dirty="0" err="1">
                <a:solidFill>
                  <a:srgbClr val="000000"/>
                </a:solidFill>
                <a:effectLst/>
                <a:latin typeface="Arial" panose="020B0604020202020204" pitchFamily="34" charset="0"/>
                <a:ea typeface="Calibri" panose="020F0502020204030204" pitchFamily="34" charset="0"/>
              </a:rPr>
              <a:t>Villano</a:t>
            </a:r>
            <a:r>
              <a:rPr lang="en-US" sz="2000" dirty="0">
                <a:solidFill>
                  <a:srgbClr val="000000"/>
                </a:solidFill>
                <a:effectLst/>
                <a:latin typeface="Arial" panose="020B0604020202020204" pitchFamily="34" charset="0"/>
                <a:ea typeface="Calibri" panose="020F0502020204030204" pitchFamily="34" charset="0"/>
              </a:rPr>
              <a:t> JL, et al. Direct Oral Anticoagulants vs Low-Molecular-Weight Heparin and Recurrent VTE in Patients With Cancer: A Randomized Clinical Trial. JAMA. 2023;329(22):1924-33. </a:t>
            </a:r>
            <a:endParaRPr lang="fr-CA" sz="2000" dirty="0">
              <a:solidFill>
                <a:srgbClr val="000000"/>
              </a:solidFill>
              <a:effectLst/>
              <a:latin typeface="Arial" panose="020B0604020202020204" pitchFamily="34" charset="0"/>
              <a:ea typeface="Calibri" panose="020F0502020204030204" pitchFamily="34" charset="0"/>
            </a:endParaRPr>
          </a:p>
          <a:p>
            <a:pPr marL="0" indent="0">
              <a:buNone/>
            </a:pPr>
            <a:r>
              <a:rPr lang="en-US" sz="2000" dirty="0">
                <a:solidFill>
                  <a:srgbClr val="000000"/>
                </a:solidFill>
                <a:effectLst/>
                <a:latin typeface="Arial" panose="020B0604020202020204" pitchFamily="34" charset="0"/>
                <a:ea typeface="Calibri" panose="020F0502020204030204" pitchFamily="34" charset="0"/>
              </a:rPr>
              <a:t> </a:t>
            </a:r>
            <a:endParaRPr lang="fr-CA" sz="2000" dirty="0">
              <a:solidFill>
                <a:srgbClr val="000000"/>
              </a:solidFill>
              <a:effectLst/>
              <a:latin typeface="Calibri" panose="020F0502020204030204" pitchFamily="34" charset="0"/>
              <a:ea typeface="Calibri" panose="020F0502020204030204" pitchFamily="34" charset="0"/>
            </a:endParaRPr>
          </a:p>
          <a:p>
            <a:pPr marL="0" indent="0">
              <a:buNone/>
            </a:pPr>
            <a:r>
              <a:rPr lang="en-US" sz="2000" dirty="0" err="1">
                <a:solidFill>
                  <a:srgbClr val="000000"/>
                </a:solidFill>
                <a:effectLst/>
                <a:latin typeface="Arial" panose="020B0604020202020204" pitchFamily="34" charset="0"/>
                <a:ea typeface="Calibri" panose="020F0502020204030204" pitchFamily="34" charset="0"/>
              </a:rPr>
              <a:t>Brugts</a:t>
            </a:r>
            <a:r>
              <a:rPr lang="en-US" sz="2000" dirty="0">
                <a:solidFill>
                  <a:srgbClr val="000000"/>
                </a:solidFill>
                <a:effectLst/>
                <a:latin typeface="Arial" panose="020B0604020202020204" pitchFamily="34" charset="0"/>
                <a:ea typeface="Calibri" panose="020F0502020204030204" pitchFamily="34" charset="0"/>
              </a:rPr>
              <a:t> JJ, </a:t>
            </a:r>
            <a:r>
              <a:rPr lang="en-US" sz="2000" dirty="0" err="1">
                <a:solidFill>
                  <a:srgbClr val="000000"/>
                </a:solidFill>
                <a:effectLst/>
                <a:latin typeface="Arial" panose="020B0604020202020204" pitchFamily="34" charset="0"/>
                <a:ea typeface="Calibri" panose="020F0502020204030204" pitchFamily="34" charset="0"/>
              </a:rPr>
              <a:t>Radhoe</a:t>
            </a:r>
            <a:r>
              <a:rPr lang="en-US" sz="2000" dirty="0">
                <a:solidFill>
                  <a:srgbClr val="000000"/>
                </a:solidFill>
                <a:effectLst/>
                <a:latin typeface="Arial" panose="020B0604020202020204" pitchFamily="34" charset="0"/>
                <a:ea typeface="Calibri" panose="020F0502020204030204" pitchFamily="34" charset="0"/>
              </a:rPr>
              <a:t> SP, </a:t>
            </a:r>
            <a:r>
              <a:rPr lang="en-US" sz="2000" dirty="0" err="1">
                <a:solidFill>
                  <a:srgbClr val="000000"/>
                </a:solidFill>
                <a:effectLst/>
                <a:latin typeface="Arial" panose="020B0604020202020204" pitchFamily="34" charset="0"/>
                <a:ea typeface="Calibri" panose="020F0502020204030204" pitchFamily="34" charset="0"/>
              </a:rPr>
              <a:t>Clephas</a:t>
            </a:r>
            <a:r>
              <a:rPr lang="en-US" sz="2000" dirty="0">
                <a:solidFill>
                  <a:srgbClr val="000000"/>
                </a:solidFill>
                <a:effectLst/>
                <a:latin typeface="Arial" panose="020B0604020202020204" pitchFamily="34" charset="0"/>
                <a:ea typeface="Calibri" panose="020F0502020204030204" pitchFamily="34" charset="0"/>
              </a:rPr>
              <a:t> PRD, Aydin D, van Gent MWF, Szymanski MK, et al. Remote </a:t>
            </a:r>
            <a:r>
              <a:rPr lang="en-US" sz="2000" dirty="0" err="1">
                <a:solidFill>
                  <a:srgbClr val="000000"/>
                </a:solidFill>
                <a:effectLst/>
                <a:latin typeface="Arial" panose="020B0604020202020204" pitchFamily="34" charset="0"/>
                <a:ea typeface="Calibri" panose="020F0502020204030204" pitchFamily="34" charset="0"/>
              </a:rPr>
              <a:t>haemodynamic</a:t>
            </a:r>
            <a:r>
              <a:rPr lang="en-US" sz="2000" dirty="0">
                <a:solidFill>
                  <a:srgbClr val="000000"/>
                </a:solidFill>
                <a:effectLst/>
                <a:latin typeface="Arial" panose="020B0604020202020204" pitchFamily="34" charset="0"/>
                <a:ea typeface="Calibri" panose="020F0502020204030204" pitchFamily="34" charset="0"/>
              </a:rPr>
              <a:t> monitoring of pulmonary artery pressures in patients with chronic heart failure (MONITOR-HF): a </a:t>
            </a:r>
            <a:r>
              <a:rPr lang="en-US" sz="2000" dirty="0" err="1">
                <a:solidFill>
                  <a:srgbClr val="000000"/>
                </a:solidFill>
                <a:effectLst/>
                <a:latin typeface="Arial" panose="020B0604020202020204" pitchFamily="34" charset="0"/>
                <a:ea typeface="Calibri" panose="020F0502020204030204" pitchFamily="34" charset="0"/>
              </a:rPr>
              <a:t>randomised</a:t>
            </a:r>
            <a:r>
              <a:rPr lang="en-US" sz="2000" dirty="0">
                <a:solidFill>
                  <a:srgbClr val="000000"/>
                </a:solidFill>
                <a:effectLst/>
                <a:latin typeface="Arial" panose="020B0604020202020204" pitchFamily="34" charset="0"/>
                <a:ea typeface="Calibri" panose="020F0502020204030204" pitchFamily="34" charset="0"/>
              </a:rPr>
              <a:t> clinical trial. </a:t>
            </a:r>
            <a:r>
              <a:rPr lang="fr-CA" sz="2000" dirty="0">
                <a:solidFill>
                  <a:srgbClr val="000000"/>
                </a:solidFill>
                <a:effectLst/>
                <a:latin typeface="Arial" panose="020B0604020202020204" pitchFamily="34" charset="0"/>
                <a:ea typeface="Calibri" panose="020F0502020204030204" pitchFamily="34" charset="0"/>
              </a:rPr>
              <a:t>Lancet. 2023;401(10394):2113-23. </a:t>
            </a:r>
          </a:p>
          <a:p>
            <a:pPr marL="0" indent="0">
              <a:buNone/>
            </a:pPr>
            <a:endParaRPr lang="fr-CA"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03266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Autres articles récents</a:t>
            </a:r>
          </a:p>
        </p:txBody>
      </p:sp>
      <p:sp>
        <p:nvSpPr>
          <p:cNvPr id="3" name="Espace réservé du contenu 2"/>
          <p:cNvSpPr>
            <a:spLocks noGrp="1"/>
          </p:cNvSpPr>
          <p:nvPr>
            <p:ph idx="1"/>
          </p:nvPr>
        </p:nvSpPr>
        <p:spPr/>
        <p:txBody>
          <a:bodyPr/>
          <a:lstStyle/>
          <a:p>
            <a:pPr marL="0" indent="0">
              <a:buNone/>
            </a:pPr>
            <a:r>
              <a:rPr lang="en-US" sz="2000" dirty="0" err="1">
                <a:solidFill>
                  <a:srgbClr val="000000"/>
                </a:solidFill>
                <a:effectLst/>
                <a:latin typeface="Arial" panose="020B0604020202020204" pitchFamily="34" charset="0"/>
                <a:ea typeface="Calibri" panose="020F0502020204030204" pitchFamily="34" charset="0"/>
              </a:rPr>
              <a:t>Lincoff</a:t>
            </a:r>
            <a:r>
              <a:rPr lang="en-US" sz="2000" dirty="0">
                <a:solidFill>
                  <a:srgbClr val="000000"/>
                </a:solidFill>
                <a:effectLst/>
                <a:latin typeface="Arial" panose="020B0604020202020204" pitchFamily="34" charset="0"/>
                <a:ea typeface="Calibri" panose="020F0502020204030204" pitchFamily="34" charset="0"/>
              </a:rPr>
              <a:t> AM, Bhasin S, </a:t>
            </a:r>
            <a:r>
              <a:rPr lang="en-US" sz="2000" dirty="0" err="1">
                <a:solidFill>
                  <a:srgbClr val="000000"/>
                </a:solidFill>
                <a:effectLst/>
                <a:latin typeface="Arial" panose="020B0604020202020204" pitchFamily="34" charset="0"/>
                <a:ea typeface="Calibri" panose="020F0502020204030204" pitchFamily="34" charset="0"/>
              </a:rPr>
              <a:t>Flevaris</a:t>
            </a:r>
            <a:r>
              <a:rPr lang="en-US" sz="2000" dirty="0">
                <a:solidFill>
                  <a:srgbClr val="000000"/>
                </a:solidFill>
                <a:effectLst/>
                <a:latin typeface="Arial" panose="020B0604020202020204" pitchFamily="34" charset="0"/>
                <a:ea typeface="Calibri" panose="020F0502020204030204" pitchFamily="34" charset="0"/>
              </a:rPr>
              <a:t> P, Mitchell LM, </a:t>
            </a:r>
            <a:r>
              <a:rPr lang="en-US" sz="2000" dirty="0" err="1">
                <a:solidFill>
                  <a:srgbClr val="000000"/>
                </a:solidFill>
                <a:effectLst/>
                <a:latin typeface="Arial" panose="020B0604020202020204" pitchFamily="34" charset="0"/>
                <a:ea typeface="Calibri" panose="020F0502020204030204" pitchFamily="34" charset="0"/>
              </a:rPr>
              <a:t>Basaria</a:t>
            </a:r>
            <a:r>
              <a:rPr lang="en-US" sz="2000" dirty="0">
                <a:solidFill>
                  <a:srgbClr val="000000"/>
                </a:solidFill>
                <a:effectLst/>
                <a:latin typeface="Arial" panose="020B0604020202020204" pitchFamily="34" charset="0"/>
                <a:ea typeface="Calibri" panose="020F0502020204030204" pitchFamily="34" charset="0"/>
              </a:rPr>
              <a:t> S, Boden WE, et al. Cardiovascular Safety of Testosterone-Replacement Therapy. N Engl J Med. 2023;389(2):107-17. </a:t>
            </a:r>
            <a:r>
              <a:rPr lang="fr-CA" sz="2000" dirty="0">
                <a:solidFill>
                  <a:srgbClr val="000000"/>
                </a:solidFill>
                <a:effectLst/>
                <a:latin typeface="Arial" panose="020B0604020202020204" pitchFamily="34" charset="0"/>
                <a:ea typeface="Calibri" panose="020F0502020204030204" pitchFamily="34" charset="0"/>
              </a:rPr>
              <a:t> </a:t>
            </a:r>
          </a:p>
          <a:p>
            <a:pPr marL="0" indent="0">
              <a:buNone/>
            </a:pPr>
            <a:endParaRPr lang="fr-CA" sz="2000" dirty="0">
              <a:solidFill>
                <a:srgbClr val="000000"/>
              </a:solidFill>
              <a:effectLst/>
              <a:latin typeface="Calibri" panose="020F0502020204030204" pitchFamily="34" charset="0"/>
              <a:ea typeface="Calibri" panose="020F0502020204030204" pitchFamily="34" charset="0"/>
            </a:endParaRPr>
          </a:p>
          <a:p>
            <a:pPr marL="0" indent="0">
              <a:buNone/>
            </a:pPr>
            <a:r>
              <a:rPr lang="fr-CA" sz="2000" dirty="0">
                <a:solidFill>
                  <a:srgbClr val="000000"/>
                </a:solidFill>
                <a:effectLst/>
                <a:latin typeface="Arial" panose="020B0604020202020204" pitchFamily="34" charset="0"/>
                <a:ea typeface="Calibri" panose="020F0502020204030204" pitchFamily="34" charset="0"/>
              </a:rPr>
              <a:t>Bhatt SP, Rabe KF, Hanania NA, </a:t>
            </a:r>
            <a:r>
              <a:rPr lang="fr-CA" sz="2000" dirty="0" err="1">
                <a:solidFill>
                  <a:srgbClr val="000000"/>
                </a:solidFill>
                <a:effectLst/>
                <a:latin typeface="Arial" panose="020B0604020202020204" pitchFamily="34" charset="0"/>
                <a:ea typeface="Calibri" panose="020F0502020204030204" pitchFamily="34" charset="0"/>
              </a:rPr>
              <a:t>Vogelmeier</a:t>
            </a:r>
            <a:r>
              <a:rPr lang="fr-CA" sz="2000" dirty="0">
                <a:solidFill>
                  <a:srgbClr val="000000"/>
                </a:solidFill>
                <a:effectLst/>
                <a:latin typeface="Arial" panose="020B0604020202020204" pitchFamily="34" charset="0"/>
                <a:ea typeface="Calibri" panose="020F0502020204030204" pitchFamily="34" charset="0"/>
              </a:rPr>
              <a:t> CF, Cole J, </a:t>
            </a:r>
            <a:r>
              <a:rPr lang="fr-CA" sz="2000" dirty="0" err="1">
                <a:solidFill>
                  <a:srgbClr val="000000"/>
                </a:solidFill>
                <a:effectLst/>
                <a:latin typeface="Arial" panose="020B0604020202020204" pitchFamily="34" charset="0"/>
                <a:ea typeface="Calibri" panose="020F0502020204030204" pitchFamily="34" charset="0"/>
              </a:rPr>
              <a:t>Bafadhel</a:t>
            </a:r>
            <a:r>
              <a:rPr lang="fr-CA" sz="2000" dirty="0">
                <a:solidFill>
                  <a:srgbClr val="000000"/>
                </a:solidFill>
                <a:effectLst/>
                <a:latin typeface="Arial" panose="020B0604020202020204" pitchFamily="34" charset="0"/>
                <a:ea typeface="Calibri" panose="020F0502020204030204" pitchFamily="34" charset="0"/>
              </a:rPr>
              <a:t> M, et al. </a:t>
            </a:r>
            <a:r>
              <a:rPr lang="en-US" sz="2000" dirty="0">
                <a:solidFill>
                  <a:srgbClr val="000000"/>
                </a:solidFill>
                <a:effectLst/>
                <a:latin typeface="Arial" panose="020B0604020202020204" pitchFamily="34" charset="0"/>
                <a:ea typeface="Calibri" panose="020F0502020204030204" pitchFamily="34" charset="0"/>
              </a:rPr>
              <a:t>Dupilumab for COPD with Type 2 Inflammation Indicated by Eosinophil Counts. N Engl J Med. 2023;39(3):205-14.  </a:t>
            </a:r>
          </a:p>
          <a:p>
            <a:pPr marL="0" indent="0">
              <a:buNone/>
            </a:pPr>
            <a:r>
              <a:rPr lang="en-US" sz="2000" dirty="0">
                <a:solidFill>
                  <a:srgbClr val="000000"/>
                </a:solidFill>
                <a:effectLst/>
                <a:latin typeface="Arial" panose="020B0604020202020204" pitchFamily="34" charset="0"/>
                <a:ea typeface="Calibri" panose="020F0502020204030204" pitchFamily="34" charset="0"/>
              </a:rPr>
              <a:t> </a:t>
            </a:r>
            <a:endParaRPr lang="fr-CA" sz="2000" dirty="0">
              <a:solidFill>
                <a:srgbClr val="000000"/>
              </a:solidFill>
              <a:effectLst/>
              <a:latin typeface="Calibri" panose="020F0502020204030204" pitchFamily="34" charset="0"/>
              <a:ea typeface="Calibri" panose="020F0502020204030204" pitchFamily="34" charset="0"/>
            </a:endParaRPr>
          </a:p>
          <a:p>
            <a:pPr marL="0" indent="0">
              <a:buNone/>
            </a:pPr>
            <a:r>
              <a:rPr lang="en-US" sz="2000" dirty="0">
                <a:solidFill>
                  <a:srgbClr val="000000"/>
                </a:solidFill>
                <a:effectLst/>
                <a:latin typeface="Arial" panose="020B0604020202020204" pitchFamily="34" charset="0"/>
                <a:ea typeface="Calibri" panose="020F0502020204030204" pitchFamily="34" charset="0"/>
              </a:rPr>
              <a:t>Liu S, Yao C, Xie J, Liu H, Wang H, Lin Z, et al. Effect of an Herbal-Based Injection on 28-Day Mortality in Patients With Sepsis: The EXIT-SEP Randomized Clinical Trial. JAMA Intern Med. 2023;183(7):647-55. </a:t>
            </a:r>
            <a:endParaRPr lang="fr-CA"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7828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Guides </a:t>
            </a:r>
            <a:r>
              <a:rPr lang="fr-FR" b="0">
                <a:solidFill>
                  <a:srgbClr val="000000"/>
                </a:solidFill>
              </a:rPr>
              <a:t>de pratique récents</a:t>
            </a:r>
            <a:endParaRPr lang="fr-FR" b="0" dirty="0">
              <a:solidFill>
                <a:srgbClr val="000000"/>
              </a:solidFill>
            </a:endParaRPr>
          </a:p>
        </p:txBody>
      </p:sp>
      <p:sp>
        <p:nvSpPr>
          <p:cNvPr id="3" name="Espace réservé du contenu 2"/>
          <p:cNvSpPr>
            <a:spLocks noGrp="1"/>
          </p:cNvSpPr>
          <p:nvPr>
            <p:ph idx="1"/>
          </p:nvPr>
        </p:nvSpPr>
        <p:spPr/>
        <p:txBody>
          <a:bodyPr/>
          <a:lstStyle/>
          <a:p>
            <a:pPr marL="0" indent="0">
              <a:buNone/>
            </a:pPr>
            <a:r>
              <a:rPr lang="en-US" sz="2000" dirty="0">
                <a:solidFill>
                  <a:srgbClr val="000000"/>
                </a:solidFill>
              </a:rPr>
              <a:t>Key NS, Khorana AA, </a:t>
            </a:r>
            <a:r>
              <a:rPr lang="en-US" sz="2000" dirty="0" err="1">
                <a:solidFill>
                  <a:srgbClr val="000000"/>
                </a:solidFill>
              </a:rPr>
              <a:t>Kuderer</a:t>
            </a:r>
            <a:r>
              <a:rPr lang="en-US" sz="2000" dirty="0">
                <a:solidFill>
                  <a:srgbClr val="000000"/>
                </a:solidFill>
              </a:rPr>
              <a:t> NM, </a:t>
            </a:r>
            <a:r>
              <a:rPr lang="en-US" sz="2000" dirty="0" err="1">
                <a:solidFill>
                  <a:srgbClr val="000000"/>
                </a:solidFill>
              </a:rPr>
              <a:t>Bohlke</a:t>
            </a:r>
            <a:r>
              <a:rPr lang="en-US" sz="2000" dirty="0">
                <a:solidFill>
                  <a:srgbClr val="000000"/>
                </a:solidFill>
              </a:rPr>
              <a:t> K, Lee AYY, </a:t>
            </a:r>
            <a:r>
              <a:rPr lang="en-US" sz="2000" dirty="0" err="1">
                <a:solidFill>
                  <a:srgbClr val="000000"/>
                </a:solidFill>
              </a:rPr>
              <a:t>Arcelus</a:t>
            </a:r>
            <a:r>
              <a:rPr lang="en-US" sz="2000" dirty="0">
                <a:solidFill>
                  <a:srgbClr val="000000"/>
                </a:solidFill>
              </a:rPr>
              <a:t> JI, Wong SL, </a:t>
            </a:r>
            <a:r>
              <a:rPr lang="en-US" sz="2000" dirty="0" err="1">
                <a:solidFill>
                  <a:srgbClr val="000000"/>
                </a:solidFill>
              </a:rPr>
              <a:t>Balaban</a:t>
            </a:r>
            <a:r>
              <a:rPr lang="en-US" sz="2000" dirty="0">
                <a:solidFill>
                  <a:srgbClr val="000000"/>
                </a:solidFill>
              </a:rPr>
              <a:t> EP, Flowers CR, Gates LE, </a:t>
            </a:r>
            <a:r>
              <a:rPr lang="en-US" sz="2000" dirty="0" err="1">
                <a:solidFill>
                  <a:srgbClr val="000000"/>
                </a:solidFill>
              </a:rPr>
              <a:t>Kakkar</a:t>
            </a:r>
            <a:r>
              <a:rPr lang="en-US" sz="2000" dirty="0">
                <a:solidFill>
                  <a:srgbClr val="000000"/>
                </a:solidFill>
              </a:rPr>
              <a:t> AK, </a:t>
            </a:r>
            <a:r>
              <a:rPr lang="en-US" sz="2000" dirty="0" err="1">
                <a:solidFill>
                  <a:srgbClr val="000000"/>
                </a:solidFill>
              </a:rPr>
              <a:t>Tempero</a:t>
            </a:r>
            <a:r>
              <a:rPr lang="en-US" sz="2000" dirty="0">
                <a:solidFill>
                  <a:srgbClr val="000000"/>
                </a:solidFill>
              </a:rPr>
              <a:t> MA, Gupta S, Lyman GH, </a:t>
            </a:r>
            <a:r>
              <a:rPr lang="en-US" sz="2000" dirty="0" err="1">
                <a:solidFill>
                  <a:srgbClr val="000000"/>
                </a:solidFill>
              </a:rPr>
              <a:t>Falanga</a:t>
            </a:r>
            <a:r>
              <a:rPr lang="en-US" sz="2000" dirty="0">
                <a:solidFill>
                  <a:srgbClr val="000000"/>
                </a:solidFill>
              </a:rPr>
              <a:t> A. Venous Thromboembolism Prophylaxis and Treatment in Patients With Cancer: ASCO Guideline Update. </a:t>
            </a:r>
            <a:r>
              <a:rPr lang="fr-FR" sz="2000" dirty="0">
                <a:solidFill>
                  <a:srgbClr val="000000"/>
                </a:solidFill>
              </a:rPr>
              <a:t>J Clin </a:t>
            </a:r>
            <a:r>
              <a:rPr lang="fr-FR" sz="2000" dirty="0" err="1">
                <a:solidFill>
                  <a:srgbClr val="000000"/>
                </a:solidFill>
              </a:rPr>
              <a:t>Oncol</a:t>
            </a:r>
            <a:r>
              <a:rPr lang="fr-FR" sz="2000" dirty="0">
                <a:solidFill>
                  <a:srgbClr val="000000"/>
                </a:solidFill>
              </a:rPr>
              <a:t>. 2023;41(16):3063-3071</a:t>
            </a:r>
            <a:r>
              <a:rPr lang="en-US" sz="2000" dirty="0">
                <a:solidFill>
                  <a:srgbClr val="000000"/>
                </a:solidFill>
                <a:effectLst/>
                <a:latin typeface="Arial" panose="020B0604020202020204" pitchFamily="34" charset="0"/>
                <a:ea typeface="Calibri" panose="020F0502020204030204" pitchFamily="34" charset="0"/>
              </a:rPr>
              <a:t>. </a:t>
            </a:r>
            <a:endParaRPr lang="fr-CA" sz="2000" dirty="0">
              <a:solidFill>
                <a:srgbClr val="000000"/>
              </a:solidFill>
              <a:effectLst/>
              <a:latin typeface="Calibri" panose="020F0502020204030204" pitchFamily="34" charset="0"/>
              <a:ea typeface="Calibri" panose="020F0502020204030204" pitchFamily="34" charset="0"/>
            </a:endParaRPr>
          </a:p>
          <a:p>
            <a:pPr marL="0" indent="0">
              <a:buNone/>
            </a:pPr>
            <a:endParaRPr lang="en-CA" sz="2000" dirty="0">
              <a:solidFill>
                <a:srgbClr val="000000"/>
              </a:solidFill>
              <a:effectLst/>
              <a:latin typeface="Arial" panose="020B0604020202020204" pitchFamily="34" charset="0"/>
              <a:ea typeface="Calibri" panose="020F0502020204030204" pitchFamily="34" charset="0"/>
            </a:endParaRPr>
          </a:p>
          <a:p>
            <a:pPr marL="0" indent="0">
              <a:buNone/>
            </a:pPr>
            <a:r>
              <a:rPr lang="en-CA" sz="2000" dirty="0">
                <a:solidFill>
                  <a:srgbClr val="000000"/>
                </a:solidFill>
                <a:effectLst/>
                <a:latin typeface="Arial" panose="020B0604020202020204" pitchFamily="34" charset="0"/>
                <a:ea typeface="Calibri" panose="020F0502020204030204" pitchFamily="34" charset="0"/>
              </a:rPr>
              <a:t>Chen JW, Vela MF, Peterson KA, Carlson DA. </a:t>
            </a:r>
            <a:r>
              <a:rPr lang="en-US" sz="2000" dirty="0">
                <a:solidFill>
                  <a:srgbClr val="000000"/>
                </a:solidFill>
                <a:effectLst/>
                <a:latin typeface="Arial" panose="020B0604020202020204" pitchFamily="34" charset="0"/>
                <a:ea typeface="Calibri" panose="020F0502020204030204" pitchFamily="34" charset="0"/>
              </a:rPr>
              <a:t>AGA Clinical Practice Update on the Diagnosis and Management of Extraesophageal Gastroesophageal Reflux Disease: Expert Review. Clin Gastroenterol Hepatol. 2023;21(6):1414-21. </a:t>
            </a:r>
            <a:endParaRPr lang="fr-CA" sz="2000" dirty="0">
              <a:solidFill>
                <a:srgbClr val="000000"/>
              </a:solidFill>
              <a:effectLst/>
              <a:latin typeface="Calibri" panose="020F0502020204030204" pitchFamily="34" charset="0"/>
              <a:ea typeface="Calibri" panose="020F0502020204030204" pitchFamily="34" charset="0"/>
            </a:endParaRPr>
          </a:p>
          <a:p>
            <a:pPr marL="0" indent="0">
              <a:buNone/>
            </a:pPr>
            <a:endParaRPr lang="en-US" sz="2000" dirty="0">
              <a:solidFill>
                <a:srgbClr val="000000"/>
              </a:solidFill>
              <a:effectLst/>
              <a:latin typeface="Arial" panose="020B0604020202020204" pitchFamily="34" charset="0"/>
              <a:ea typeface="Calibri" panose="020F0502020204030204" pitchFamily="34" charset="0"/>
            </a:endParaRPr>
          </a:p>
          <a:p>
            <a:pPr marL="0" indent="0">
              <a:buNone/>
            </a:pPr>
            <a:r>
              <a:rPr lang="en-US" sz="2000" dirty="0">
                <a:solidFill>
                  <a:srgbClr val="000000"/>
                </a:solidFill>
                <a:effectLst/>
                <a:latin typeface="Arial" panose="020B0604020202020204" pitchFamily="34" charset="0"/>
                <a:ea typeface="Calibri" panose="020F0502020204030204" pitchFamily="34" charset="0"/>
              </a:rPr>
              <a:t>Chang L, Chey WD, Imdad A, </a:t>
            </a:r>
            <a:r>
              <a:rPr lang="en-US" sz="2000" dirty="0" err="1">
                <a:solidFill>
                  <a:srgbClr val="000000"/>
                </a:solidFill>
                <a:effectLst/>
                <a:latin typeface="Arial" panose="020B0604020202020204" pitchFamily="34" charset="0"/>
                <a:ea typeface="Calibri" panose="020F0502020204030204" pitchFamily="34" charset="0"/>
              </a:rPr>
              <a:t>Almario</a:t>
            </a:r>
            <a:r>
              <a:rPr lang="en-US" sz="2000" dirty="0">
                <a:solidFill>
                  <a:srgbClr val="000000"/>
                </a:solidFill>
                <a:effectLst/>
                <a:latin typeface="Arial" panose="020B0604020202020204" pitchFamily="34" charset="0"/>
                <a:ea typeface="Calibri" panose="020F0502020204030204" pitchFamily="34" charset="0"/>
              </a:rPr>
              <a:t> CV, Bharucha AE, Diem S, et al. American Gastroenterological Association-American College of Gastroenterology Clinical Practice Guideline: Pharmacological Management of Chronic Idiopathic Constipation. Am J Gastroenterol. 2023;118(6):936-54. </a:t>
            </a:r>
            <a:endParaRPr lang="fr-CA"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720338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0" dirty="0">
                <a:solidFill>
                  <a:srgbClr val="000000"/>
                </a:solidFill>
              </a:rPr>
              <a:t>Guides </a:t>
            </a:r>
            <a:r>
              <a:rPr lang="fr-FR" b="0">
                <a:solidFill>
                  <a:srgbClr val="000000"/>
                </a:solidFill>
              </a:rPr>
              <a:t>de pratique récents</a:t>
            </a:r>
            <a:endParaRPr lang="fr-FR" b="0" dirty="0">
              <a:solidFill>
                <a:srgbClr val="000000"/>
              </a:solidFill>
            </a:endParaRPr>
          </a:p>
        </p:txBody>
      </p:sp>
      <p:sp>
        <p:nvSpPr>
          <p:cNvPr id="3" name="Espace réservé du contenu 2"/>
          <p:cNvSpPr>
            <a:spLocks noGrp="1"/>
          </p:cNvSpPr>
          <p:nvPr>
            <p:ph idx="1"/>
          </p:nvPr>
        </p:nvSpPr>
        <p:spPr/>
        <p:txBody>
          <a:bodyPr/>
          <a:lstStyle/>
          <a:p>
            <a:pPr marL="0" indent="0">
              <a:buNone/>
            </a:pPr>
            <a:r>
              <a:rPr lang="fr-FR" sz="2000" dirty="0">
                <a:solidFill>
                  <a:srgbClr val="000000"/>
                </a:solidFill>
                <a:effectLst/>
                <a:latin typeface="Arial" panose="020B0604020202020204" pitchFamily="34" charset="0"/>
                <a:ea typeface="Malgun Gothic" panose="020B0503020000020004" pitchFamily="34" charset="-127"/>
              </a:rPr>
              <a:t>Roberts ME, Rahman NM, </a:t>
            </a:r>
            <a:r>
              <a:rPr lang="fr-FR" sz="2000" dirty="0" err="1">
                <a:solidFill>
                  <a:srgbClr val="000000"/>
                </a:solidFill>
                <a:effectLst/>
                <a:latin typeface="Arial" panose="020B0604020202020204" pitchFamily="34" charset="0"/>
                <a:ea typeface="Malgun Gothic" panose="020B0503020000020004" pitchFamily="34" charset="-127"/>
              </a:rPr>
              <a:t>Maskell</a:t>
            </a:r>
            <a:r>
              <a:rPr lang="fr-FR" sz="2000" dirty="0">
                <a:solidFill>
                  <a:srgbClr val="000000"/>
                </a:solidFill>
                <a:effectLst/>
                <a:latin typeface="Arial" panose="020B0604020202020204" pitchFamily="34" charset="0"/>
                <a:ea typeface="Malgun Gothic" panose="020B0503020000020004" pitchFamily="34" charset="-127"/>
              </a:rPr>
              <a:t> NA, </a:t>
            </a:r>
            <a:r>
              <a:rPr lang="fr-FR" sz="2000" dirty="0" err="1">
                <a:solidFill>
                  <a:srgbClr val="000000"/>
                </a:solidFill>
                <a:effectLst/>
                <a:latin typeface="Arial" panose="020B0604020202020204" pitchFamily="34" charset="0"/>
                <a:ea typeface="Malgun Gothic" panose="020B0503020000020004" pitchFamily="34" charset="-127"/>
              </a:rPr>
              <a:t>Bibby</a:t>
            </a:r>
            <a:r>
              <a:rPr lang="fr-FR" sz="2000" dirty="0">
                <a:solidFill>
                  <a:srgbClr val="000000"/>
                </a:solidFill>
                <a:effectLst/>
                <a:latin typeface="Arial" panose="020B0604020202020204" pitchFamily="34" charset="0"/>
                <a:ea typeface="Malgun Gothic" panose="020B0503020000020004" pitchFamily="34" charset="-127"/>
              </a:rPr>
              <a:t> AC, Blyth KG, </a:t>
            </a:r>
            <a:r>
              <a:rPr lang="fr-FR" sz="2000" dirty="0" err="1">
                <a:solidFill>
                  <a:srgbClr val="000000"/>
                </a:solidFill>
                <a:effectLst/>
                <a:latin typeface="Arial" panose="020B0604020202020204" pitchFamily="34" charset="0"/>
                <a:ea typeface="Malgun Gothic" panose="020B0503020000020004" pitchFamily="34" charset="-127"/>
              </a:rPr>
              <a:t>Corcoran</a:t>
            </a:r>
            <a:r>
              <a:rPr lang="fr-FR" sz="2000" dirty="0">
                <a:solidFill>
                  <a:srgbClr val="000000"/>
                </a:solidFill>
                <a:effectLst/>
                <a:latin typeface="Arial" panose="020B0604020202020204" pitchFamily="34" charset="0"/>
                <a:ea typeface="Malgun Gothic" panose="020B0503020000020004" pitchFamily="34" charset="-127"/>
              </a:rPr>
              <a:t> JP, </a:t>
            </a:r>
            <a:r>
              <a:rPr lang="fr-FR" sz="2000" dirty="0" err="1">
                <a:solidFill>
                  <a:srgbClr val="000000"/>
                </a:solidFill>
                <a:effectLst/>
                <a:latin typeface="Arial" panose="020B0604020202020204" pitchFamily="34" charset="0"/>
                <a:ea typeface="Malgun Gothic" panose="020B0503020000020004" pitchFamily="34" charset="-127"/>
              </a:rPr>
              <a:t>Edey</a:t>
            </a:r>
            <a:r>
              <a:rPr lang="fr-FR" sz="2000" dirty="0">
                <a:solidFill>
                  <a:srgbClr val="000000"/>
                </a:solidFill>
                <a:effectLst/>
                <a:latin typeface="Arial" panose="020B0604020202020204" pitchFamily="34" charset="0"/>
                <a:ea typeface="Malgun Gothic" panose="020B0503020000020004" pitchFamily="34" charset="-127"/>
              </a:rPr>
              <a:t> A, </a:t>
            </a:r>
            <a:r>
              <a:rPr lang="fr-FR" sz="2000" dirty="0" err="1">
                <a:solidFill>
                  <a:srgbClr val="000000"/>
                </a:solidFill>
                <a:effectLst/>
                <a:latin typeface="Arial" panose="020B0604020202020204" pitchFamily="34" charset="0"/>
                <a:ea typeface="Malgun Gothic" panose="020B0503020000020004" pitchFamily="34" charset="-127"/>
              </a:rPr>
              <a:t>Evison</a:t>
            </a:r>
            <a:r>
              <a:rPr lang="fr-FR" sz="2000" dirty="0">
                <a:solidFill>
                  <a:srgbClr val="000000"/>
                </a:solidFill>
                <a:effectLst/>
                <a:latin typeface="Arial" panose="020B0604020202020204" pitchFamily="34" charset="0"/>
                <a:ea typeface="Malgun Gothic" panose="020B0503020000020004" pitchFamily="34" charset="-127"/>
              </a:rPr>
              <a:t> M, de </a:t>
            </a:r>
            <a:r>
              <a:rPr lang="fr-FR" sz="2000" dirty="0" err="1">
                <a:solidFill>
                  <a:srgbClr val="000000"/>
                </a:solidFill>
                <a:effectLst/>
                <a:latin typeface="Arial" panose="020B0604020202020204" pitchFamily="34" charset="0"/>
                <a:ea typeface="Malgun Gothic" panose="020B0503020000020004" pitchFamily="34" charset="-127"/>
              </a:rPr>
              <a:t>Fonseka</a:t>
            </a:r>
            <a:r>
              <a:rPr lang="fr-FR" sz="2000" dirty="0">
                <a:solidFill>
                  <a:srgbClr val="000000"/>
                </a:solidFill>
                <a:effectLst/>
                <a:latin typeface="Arial" panose="020B0604020202020204" pitchFamily="34" charset="0"/>
                <a:ea typeface="Malgun Gothic" panose="020B0503020000020004" pitchFamily="34" charset="-127"/>
              </a:rPr>
              <a:t> D, </a:t>
            </a:r>
            <a:r>
              <a:rPr lang="fr-FR" sz="2000" dirty="0" err="1">
                <a:solidFill>
                  <a:srgbClr val="000000"/>
                </a:solidFill>
                <a:effectLst/>
                <a:latin typeface="Arial" panose="020B0604020202020204" pitchFamily="34" charset="0"/>
                <a:ea typeface="Malgun Gothic" panose="020B0503020000020004" pitchFamily="34" charset="-127"/>
              </a:rPr>
              <a:t>Hallifax</a:t>
            </a:r>
            <a:r>
              <a:rPr lang="fr-FR" sz="2000" dirty="0">
                <a:solidFill>
                  <a:srgbClr val="000000"/>
                </a:solidFill>
                <a:effectLst/>
                <a:latin typeface="Arial" panose="020B0604020202020204" pitchFamily="34" charset="0"/>
                <a:ea typeface="Malgun Gothic" panose="020B0503020000020004" pitchFamily="34" charset="-127"/>
              </a:rPr>
              <a:t> R, Harden S, Lawrie I, Lim E, </a:t>
            </a:r>
            <a:r>
              <a:rPr lang="fr-FR" sz="2000" dirty="0" err="1">
                <a:solidFill>
                  <a:srgbClr val="000000"/>
                </a:solidFill>
                <a:effectLst/>
                <a:latin typeface="Arial" panose="020B0604020202020204" pitchFamily="34" charset="0"/>
                <a:ea typeface="Malgun Gothic" panose="020B0503020000020004" pitchFamily="34" charset="-127"/>
              </a:rPr>
              <a:t>McCracken</a:t>
            </a:r>
            <a:r>
              <a:rPr lang="fr-FR" sz="2000" dirty="0">
                <a:solidFill>
                  <a:srgbClr val="000000"/>
                </a:solidFill>
                <a:effectLst/>
                <a:latin typeface="Arial" panose="020B0604020202020204" pitchFamily="34" charset="0"/>
                <a:ea typeface="Malgun Gothic" panose="020B0503020000020004" pitchFamily="34" charset="-127"/>
              </a:rPr>
              <a:t> DJ, Mercer R, Mishra EK, Nicholson AG, </a:t>
            </a:r>
            <a:r>
              <a:rPr lang="fr-FR" sz="2000" dirty="0" err="1">
                <a:solidFill>
                  <a:srgbClr val="000000"/>
                </a:solidFill>
                <a:effectLst/>
                <a:latin typeface="Arial" panose="020B0604020202020204" pitchFamily="34" charset="0"/>
                <a:ea typeface="Malgun Gothic" panose="020B0503020000020004" pitchFamily="34" charset="-127"/>
              </a:rPr>
              <a:t>Noorzad</a:t>
            </a:r>
            <a:r>
              <a:rPr lang="fr-FR" sz="2000" dirty="0">
                <a:solidFill>
                  <a:srgbClr val="000000"/>
                </a:solidFill>
                <a:effectLst/>
                <a:latin typeface="Arial" panose="020B0604020202020204" pitchFamily="34" charset="0"/>
                <a:ea typeface="Malgun Gothic" panose="020B0503020000020004" pitchFamily="34" charset="-127"/>
              </a:rPr>
              <a:t> F, </a:t>
            </a:r>
            <a:r>
              <a:rPr lang="fr-FR" sz="2000" dirty="0" err="1">
                <a:solidFill>
                  <a:srgbClr val="000000"/>
                </a:solidFill>
                <a:effectLst/>
                <a:latin typeface="Arial" panose="020B0604020202020204" pitchFamily="34" charset="0"/>
                <a:ea typeface="Malgun Gothic" panose="020B0503020000020004" pitchFamily="34" charset="-127"/>
              </a:rPr>
              <a:t>Opstad</a:t>
            </a:r>
            <a:r>
              <a:rPr lang="fr-FR" sz="2000" dirty="0">
                <a:solidFill>
                  <a:srgbClr val="000000"/>
                </a:solidFill>
                <a:effectLst/>
                <a:latin typeface="Arial" panose="020B0604020202020204" pitchFamily="34" charset="0"/>
                <a:ea typeface="Malgun Gothic" panose="020B0503020000020004" pitchFamily="34" charset="-127"/>
              </a:rPr>
              <a:t> K, </a:t>
            </a:r>
            <a:r>
              <a:rPr lang="fr-FR" sz="2000" dirty="0" err="1">
                <a:solidFill>
                  <a:srgbClr val="000000"/>
                </a:solidFill>
                <a:effectLst/>
                <a:latin typeface="Arial" panose="020B0604020202020204" pitchFamily="34" charset="0"/>
                <a:ea typeface="Malgun Gothic" panose="020B0503020000020004" pitchFamily="34" charset="-127"/>
              </a:rPr>
              <a:t>Parsonage</a:t>
            </a:r>
            <a:r>
              <a:rPr lang="fr-FR" sz="2000" dirty="0">
                <a:solidFill>
                  <a:srgbClr val="000000"/>
                </a:solidFill>
                <a:effectLst/>
                <a:latin typeface="Arial" panose="020B0604020202020204" pitchFamily="34" charset="0"/>
                <a:ea typeface="Malgun Gothic" panose="020B0503020000020004" pitchFamily="34" charset="-127"/>
              </a:rPr>
              <a:t> M, Stanton AE, Walker S; BTS Pleural Guideline </a:t>
            </a:r>
            <a:r>
              <a:rPr lang="fr-FR" sz="2000" dirty="0" err="1">
                <a:solidFill>
                  <a:srgbClr val="000000"/>
                </a:solidFill>
                <a:effectLst/>
                <a:latin typeface="Arial" panose="020B0604020202020204" pitchFamily="34" charset="0"/>
                <a:ea typeface="Malgun Gothic" panose="020B0503020000020004" pitchFamily="34" charset="-127"/>
              </a:rPr>
              <a:t>Development</a:t>
            </a:r>
            <a:r>
              <a:rPr lang="fr-FR" sz="2000" dirty="0">
                <a:solidFill>
                  <a:srgbClr val="000000"/>
                </a:solidFill>
                <a:effectLst/>
                <a:latin typeface="Arial" panose="020B0604020202020204" pitchFamily="34" charset="0"/>
                <a:ea typeface="Malgun Gothic" panose="020B0503020000020004" pitchFamily="34" charset="-127"/>
              </a:rPr>
              <a:t> Group. British </a:t>
            </a:r>
            <a:r>
              <a:rPr lang="fr-FR" sz="2000" dirty="0" err="1">
                <a:solidFill>
                  <a:srgbClr val="000000"/>
                </a:solidFill>
                <a:effectLst/>
                <a:latin typeface="Arial" panose="020B0604020202020204" pitchFamily="34" charset="0"/>
                <a:ea typeface="Malgun Gothic" panose="020B0503020000020004" pitchFamily="34" charset="-127"/>
              </a:rPr>
              <a:t>Thoracic</a:t>
            </a:r>
            <a:r>
              <a:rPr lang="fr-FR" sz="2000" dirty="0">
                <a:solidFill>
                  <a:srgbClr val="000000"/>
                </a:solidFill>
                <a:effectLst/>
                <a:latin typeface="Arial" panose="020B0604020202020204" pitchFamily="34" charset="0"/>
                <a:ea typeface="Malgun Gothic" panose="020B0503020000020004" pitchFamily="34" charset="-127"/>
              </a:rPr>
              <a:t> Society Guideline for pleural </a:t>
            </a:r>
            <a:r>
              <a:rPr lang="fr-FR" sz="2000" dirty="0" err="1">
                <a:solidFill>
                  <a:srgbClr val="000000"/>
                </a:solidFill>
                <a:effectLst/>
                <a:latin typeface="Arial" panose="020B0604020202020204" pitchFamily="34" charset="0"/>
                <a:ea typeface="Malgun Gothic" panose="020B0503020000020004" pitchFamily="34" charset="-127"/>
              </a:rPr>
              <a:t>disease</a:t>
            </a:r>
            <a:r>
              <a:rPr lang="fr-FR" sz="2000" dirty="0">
                <a:solidFill>
                  <a:srgbClr val="000000"/>
                </a:solidFill>
                <a:effectLst/>
                <a:latin typeface="Arial" panose="020B0604020202020204" pitchFamily="34" charset="0"/>
                <a:ea typeface="Malgun Gothic" panose="020B0503020000020004" pitchFamily="34" charset="-127"/>
              </a:rPr>
              <a:t>. Thorax. 2023 Jul;78(</a:t>
            </a:r>
            <a:r>
              <a:rPr lang="fr-FR" sz="2000" dirty="0" err="1">
                <a:solidFill>
                  <a:srgbClr val="000000"/>
                </a:solidFill>
                <a:effectLst/>
                <a:latin typeface="Arial" panose="020B0604020202020204" pitchFamily="34" charset="0"/>
                <a:ea typeface="Malgun Gothic" panose="020B0503020000020004" pitchFamily="34" charset="-127"/>
              </a:rPr>
              <a:t>Suppl</a:t>
            </a:r>
            <a:r>
              <a:rPr lang="fr-FR" sz="2000" dirty="0">
                <a:solidFill>
                  <a:srgbClr val="000000"/>
                </a:solidFill>
                <a:effectLst/>
                <a:latin typeface="Arial" panose="020B0604020202020204" pitchFamily="34" charset="0"/>
                <a:ea typeface="Malgun Gothic" panose="020B0503020000020004" pitchFamily="34" charset="-127"/>
              </a:rPr>
              <a:t> 3):s1-s42. </a:t>
            </a:r>
            <a:endParaRPr lang="fr-FR" sz="2000" dirty="0">
              <a:solidFill>
                <a:srgbClr val="000000"/>
              </a:solidFill>
              <a:latin typeface="Arial" panose="020B0604020202020204" pitchFamily="34" charset="0"/>
              <a:ea typeface="Malgun Gothic" panose="020B0503020000020004" pitchFamily="34" charset="-127"/>
            </a:endParaRPr>
          </a:p>
          <a:p>
            <a:pPr marL="0" indent="0">
              <a:buNone/>
            </a:pPr>
            <a:endParaRPr lang="en-US" sz="2000" dirty="0">
              <a:solidFill>
                <a:srgbClr val="000000"/>
              </a:solidFill>
              <a:effectLst/>
              <a:ea typeface="Calibri" panose="020F0502020204030204" pitchFamily="34" charset="0"/>
            </a:endParaRPr>
          </a:p>
          <a:p>
            <a:pPr marL="0" indent="0">
              <a:buNone/>
            </a:pPr>
            <a:r>
              <a:rPr lang="en-US" sz="2000" dirty="0">
                <a:solidFill>
                  <a:srgbClr val="000000"/>
                </a:solidFill>
                <a:effectLst/>
                <a:ea typeface="Calibri" panose="020F0502020204030204" pitchFamily="34" charset="0"/>
              </a:rPr>
              <a:t>Hoh BL, Ko NU, Amin-</a:t>
            </a:r>
            <a:r>
              <a:rPr lang="en-US" sz="2000" dirty="0" err="1">
                <a:solidFill>
                  <a:srgbClr val="000000"/>
                </a:solidFill>
                <a:effectLst/>
                <a:ea typeface="Calibri" panose="020F0502020204030204" pitchFamily="34" charset="0"/>
              </a:rPr>
              <a:t>Hanjani</a:t>
            </a:r>
            <a:r>
              <a:rPr lang="en-US" sz="2000" dirty="0">
                <a:solidFill>
                  <a:srgbClr val="000000"/>
                </a:solidFill>
                <a:effectLst/>
                <a:ea typeface="Calibri" panose="020F0502020204030204" pitchFamily="34" charset="0"/>
              </a:rPr>
              <a:t> S, Chou S-Y, Cruz-Flores S, </a:t>
            </a:r>
            <a:r>
              <a:rPr lang="en-US" sz="2000" dirty="0" err="1">
                <a:solidFill>
                  <a:srgbClr val="000000"/>
                </a:solidFill>
                <a:effectLst/>
                <a:ea typeface="Calibri" panose="020F0502020204030204" pitchFamily="34" charset="0"/>
              </a:rPr>
              <a:t>Dangayach</a:t>
            </a:r>
            <a:r>
              <a:rPr lang="en-US" sz="2000" dirty="0">
                <a:solidFill>
                  <a:srgbClr val="000000"/>
                </a:solidFill>
                <a:effectLst/>
                <a:ea typeface="Calibri" panose="020F0502020204030204" pitchFamily="34" charset="0"/>
              </a:rPr>
              <a:t> NS, et al. 2023 Guideline for the Management of Patients With Aneurysmal Subarachnoid Hemorrhage: A Guideline From the American Heart Association/American Stroke Association. Stroke. 2023;54(7):e314-e70. </a:t>
            </a:r>
          </a:p>
          <a:p>
            <a:pPr marL="0" indent="0">
              <a:buNone/>
            </a:pPr>
            <a:endParaRPr lang="fr-CA" sz="2000" b="0" i="0" dirty="0">
              <a:solidFill>
                <a:srgbClr val="212121"/>
              </a:solidFill>
              <a:effectLst/>
            </a:endParaRPr>
          </a:p>
          <a:p>
            <a:pPr marL="0" indent="0">
              <a:buNone/>
            </a:pPr>
            <a:r>
              <a:rPr lang="fr-CA" sz="2000" b="0" i="0" dirty="0" err="1">
                <a:solidFill>
                  <a:srgbClr val="212121"/>
                </a:solidFill>
                <a:effectLst/>
              </a:rPr>
              <a:t>Grasselli</a:t>
            </a:r>
            <a:r>
              <a:rPr lang="fr-CA" sz="2000" b="0" i="0" dirty="0">
                <a:solidFill>
                  <a:srgbClr val="212121"/>
                </a:solidFill>
                <a:effectLst/>
              </a:rPr>
              <a:t> G, </a:t>
            </a:r>
            <a:r>
              <a:rPr lang="fr-CA" sz="2000" b="0" i="0" dirty="0" err="1">
                <a:solidFill>
                  <a:srgbClr val="212121"/>
                </a:solidFill>
                <a:effectLst/>
              </a:rPr>
              <a:t>Calfee</a:t>
            </a:r>
            <a:r>
              <a:rPr lang="fr-CA" sz="2000" b="0" i="0" dirty="0">
                <a:solidFill>
                  <a:srgbClr val="212121"/>
                </a:solidFill>
                <a:effectLst/>
              </a:rPr>
              <a:t> CS, </a:t>
            </a:r>
            <a:r>
              <a:rPr lang="fr-CA" sz="2000" b="0" i="0" dirty="0" err="1">
                <a:solidFill>
                  <a:srgbClr val="212121"/>
                </a:solidFill>
                <a:effectLst/>
              </a:rPr>
              <a:t>Camporota</a:t>
            </a:r>
            <a:r>
              <a:rPr lang="fr-CA" sz="2000" b="0" i="0" dirty="0">
                <a:solidFill>
                  <a:srgbClr val="212121"/>
                </a:solidFill>
                <a:effectLst/>
              </a:rPr>
              <a:t> L, Poole D, Amato MBP, Antonelli M, et al; </a:t>
            </a:r>
            <a:r>
              <a:rPr lang="fr-CA" sz="2000" b="0" i="0" dirty="0" err="1">
                <a:solidFill>
                  <a:srgbClr val="212121"/>
                </a:solidFill>
                <a:effectLst/>
              </a:rPr>
              <a:t>European</a:t>
            </a:r>
            <a:r>
              <a:rPr lang="fr-CA" sz="2000" b="0" i="0" dirty="0">
                <a:solidFill>
                  <a:srgbClr val="212121"/>
                </a:solidFill>
                <a:effectLst/>
              </a:rPr>
              <a:t> Society of Intensive Care Medicine Taskforce on ARDS. ESICM guidelines on acute </a:t>
            </a:r>
            <a:r>
              <a:rPr lang="fr-CA" sz="2000" b="0" i="0" dirty="0" err="1">
                <a:solidFill>
                  <a:srgbClr val="212121"/>
                </a:solidFill>
                <a:effectLst/>
              </a:rPr>
              <a:t>respiratory</a:t>
            </a:r>
            <a:r>
              <a:rPr lang="fr-CA" sz="2000" b="0" i="0" dirty="0">
                <a:solidFill>
                  <a:srgbClr val="212121"/>
                </a:solidFill>
                <a:effectLst/>
              </a:rPr>
              <a:t> </a:t>
            </a:r>
            <a:r>
              <a:rPr lang="fr-CA" sz="2000" b="0" i="0" dirty="0" err="1">
                <a:solidFill>
                  <a:srgbClr val="212121"/>
                </a:solidFill>
                <a:effectLst/>
              </a:rPr>
              <a:t>distress</a:t>
            </a:r>
            <a:r>
              <a:rPr lang="fr-CA" sz="2000" b="0" i="0" dirty="0">
                <a:solidFill>
                  <a:srgbClr val="212121"/>
                </a:solidFill>
                <a:effectLst/>
              </a:rPr>
              <a:t> syndrome: </a:t>
            </a:r>
            <a:r>
              <a:rPr lang="fr-CA" sz="2000" b="0" i="0" dirty="0" err="1">
                <a:solidFill>
                  <a:srgbClr val="212121"/>
                </a:solidFill>
                <a:effectLst/>
              </a:rPr>
              <a:t>definition</a:t>
            </a:r>
            <a:r>
              <a:rPr lang="fr-CA" sz="2000" b="0" i="0" dirty="0">
                <a:solidFill>
                  <a:srgbClr val="212121"/>
                </a:solidFill>
                <a:effectLst/>
              </a:rPr>
              <a:t>, </a:t>
            </a:r>
            <a:r>
              <a:rPr lang="fr-CA" sz="2000" b="0" i="0" dirty="0" err="1">
                <a:solidFill>
                  <a:srgbClr val="212121"/>
                </a:solidFill>
                <a:effectLst/>
              </a:rPr>
              <a:t>phenotyping</a:t>
            </a:r>
            <a:r>
              <a:rPr lang="fr-CA" sz="2000" b="0" i="0" dirty="0">
                <a:solidFill>
                  <a:srgbClr val="212121"/>
                </a:solidFill>
                <a:effectLst/>
              </a:rPr>
              <a:t> and </a:t>
            </a:r>
            <a:r>
              <a:rPr lang="fr-CA" sz="2000" b="0" i="0" dirty="0" err="1">
                <a:solidFill>
                  <a:srgbClr val="212121"/>
                </a:solidFill>
                <a:effectLst/>
              </a:rPr>
              <a:t>respiratory</a:t>
            </a:r>
            <a:r>
              <a:rPr lang="fr-CA" sz="2000" b="0" i="0" dirty="0">
                <a:solidFill>
                  <a:srgbClr val="212121"/>
                </a:solidFill>
                <a:effectLst/>
              </a:rPr>
              <a:t> support </a:t>
            </a:r>
            <a:r>
              <a:rPr lang="fr-CA" sz="2000" b="0" i="0" dirty="0" err="1">
                <a:solidFill>
                  <a:srgbClr val="212121"/>
                </a:solidFill>
                <a:effectLst/>
              </a:rPr>
              <a:t>strategies</a:t>
            </a:r>
            <a:r>
              <a:rPr lang="fr-CA" sz="2000" b="0" i="0" dirty="0">
                <a:solidFill>
                  <a:srgbClr val="212121"/>
                </a:solidFill>
                <a:effectLst/>
              </a:rPr>
              <a:t>. Intensive Care Med. 2023;49(7):727-759.</a:t>
            </a:r>
            <a:endParaRPr lang="fr-FR" sz="2000" dirty="0">
              <a:solidFill>
                <a:srgbClr val="000000"/>
              </a:solidFill>
            </a:endParaRPr>
          </a:p>
        </p:txBody>
      </p:sp>
    </p:spTree>
    <p:extLst>
      <p:ext uri="{BB962C8B-B14F-4D97-AF65-F5344CB8AC3E}">
        <p14:creationId xmlns:p14="http://schemas.microsoft.com/office/powerpoint/2010/main" val="3761900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Mise en contexte</a:t>
            </a:r>
          </a:p>
        </p:txBody>
      </p:sp>
    </p:spTree>
    <p:extLst>
      <p:ext uri="{BB962C8B-B14F-4D97-AF65-F5344CB8AC3E}">
        <p14:creationId xmlns:p14="http://schemas.microsoft.com/office/powerpoint/2010/main" val="3353908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sp>
        <p:nvSpPr>
          <p:cNvPr id="3" name="Espace réservé du contenu 2"/>
          <p:cNvSpPr>
            <a:spLocks noGrp="1"/>
          </p:cNvSpPr>
          <p:nvPr>
            <p:ph idx="1"/>
          </p:nvPr>
        </p:nvSpPr>
        <p:spPr/>
        <p:txBody>
          <a:bodyPr/>
          <a:lstStyle/>
          <a:p>
            <a:pPr>
              <a:buNone/>
            </a:pPr>
            <a:r>
              <a:rPr lang="fr-CA" dirty="0">
                <a:solidFill>
                  <a:srgbClr val="000000"/>
                </a:solidFill>
              </a:rPr>
              <a:t>Devis : essai clinique randomisé (quadruple insu).</a:t>
            </a:r>
          </a:p>
          <a:p>
            <a:pPr>
              <a:buNone/>
            </a:pPr>
            <a:endParaRPr lang="fr-CA" dirty="0">
              <a:solidFill>
                <a:srgbClr val="000000"/>
              </a:solidFill>
            </a:endParaRPr>
          </a:p>
          <a:p>
            <a:pPr>
              <a:buNone/>
            </a:pPr>
            <a:r>
              <a:rPr lang="fr-CA" b="1" dirty="0">
                <a:solidFill>
                  <a:srgbClr val="000000"/>
                </a:solidFill>
              </a:rPr>
              <a:t>P</a:t>
            </a:r>
            <a:r>
              <a:rPr lang="fr-CA" dirty="0">
                <a:solidFill>
                  <a:srgbClr val="000000"/>
                </a:solidFill>
              </a:rPr>
              <a:t>opulation : 7769 adultes de 40 à 75 ans avec VIH sous antirétroviraux à risque CV faible à modéré selon la </a:t>
            </a:r>
            <a:r>
              <a:rPr lang="fr-CA" i="1" dirty="0" err="1">
                <a:solidFill>
                  <a:srgbClr val="000000"/>
                </a:solidFill>
              </a:rPr>
              <a:t>Pooled</a:t>
            </a:r>
            <a:r>
              <a:rPr lang="fr-CA" i="1" dirty="0">
                <a:solidFill>
                  <a:srgbClr val="000000"/>
                </a:solidFill>
              </a:rPr>
              <a:t> </a:t>
            </a:r>
            <a:r>
              <a:rPr lang="fr-CA" i="1" dirty="0" err="1">
                <a:solidFill>
                  <a:srgbClr val="000000"/>
                </a:solidFill>
              </a:rPr>
              <a:t>Cohort</a:t>
            </a:r>
            <a:r>
              <a:rPr lang="fr-CA" i="1" dirty="0">
                <a:solidFill>
                  <a:srgbClr val="000000"/>
                </a:solidFill>
              </a:rPr>
              <a:t> </a:t>
            </a:r>
            <a:r>
              <a:rPr lang="fr-CA" i="1" dirty="0" err="1">
                <a:solidFill>
                  <a:srgbClr val="000000"/>
                </a:solidFill>
              </a:rPr>
              <a:t>Equation</a:t>
            </a:r>
            <a:r>
              <a:rPr lang="fr-CA" dirty="0">
                <a:solidFill>
                  <a:srgbClr val="000000"/>
                </a:solidFill>
              </a:rPr>
              <a:t> de l’AHA-ACC 2013 (avec un risque CV maximal de 15 % à 10 ans), sans histoire de MCVAS ou de prise de statines.</a:t>
            </a:r>
            <a:endParaRPr lang="en-US" dirty="0">
              <a:solidFill>
                <a:srgbClr val="000000"/>
              </a:solidFill>
            </a:endParaRPr>
          </a:p>
        </p:txBody>
      </p:sp>
    </p:spTree>
    <p:extLst>
      <p:ext uri="{BB962C8B-B14F-4D97-AF65-F5344CB8AC3E}">
        <p14:creationId xmlns:p14="http://schemas.microsoft.com/office/powerpoint/2010/main" val="347127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descr="Une image contenant texte, capture d’écran, Police, nombre&#10;&#10;Description générée automatiquement">
            <a:extLst>
              <a:ext uri="{FF2B5EF4-FFF2-40B4-BE49-F238E27FC236}">
                <a16:creationId xmlns:a16="http://schemas.microsoft.com/office/drawing/2014/main" id="{9D9ECDBD-47FC-3E1E-772E-9BC3FFF8B7C3}"/>
              </a:ext>
            </a:extLst>
          </p:cNvPr>
          <p:cNvPicPr>
            <a:picLocks noChangeAspect="1"/>
          </p:cNvPicPr>
          <p:nvPr/>
        </p:nvPicPr>
        <p:blipFill>
          <a:blip r:embed="rId2"/>
          <a:stretch>
            <a:fillRect/>
          </a:stretch>
        </p:blipFill>
        <p:spPr>
          <a:xfrm>
            <a:off x="983432" y="606184"/>
            <a:ext cx="10459701" cy="5775144"/>
          </a:xfrm>
          <a:prstGeom prst="rect">
            <a:avLst/>
          </a:prstGeom>
        </p:spPr>
      </p:pic>
    </p:spTree>
    <p:extLst>
      <p:ext uri="{BB962C8B-B14F-4D97-AF65-F5344CB8AC3E}">
        <p14:creationId xmlns:p14="http://schemas.microsoft.com/office/powerpoint/2010/main" val="2478037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504" y="0"/>
            <a:ext cx="4381101" cy="5225998"/>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080" y="0"/>
            <a:ext cx="4570820" cy="5335553"/>
          </a:xfrm>
          <a:prstGeom prst="rect">
            <a:avLst/>
          </a:prstGeom>
        </p:spPr>
      </p:pic>
      <p:sp>
        <p:nvSpPr>
          <p:cNvPr id="4" name="ZoneTexte 3"/>
          <p:cNvSpPr txBox="1"/>
          <p:nvPr/>
        </p:nvSpPr>
        <p:spPr>
          <a:xfrm>
            <a:off x="767408" y="5805264"/>
            <a:ext cx="10873208" cy="830997"/>
          </a:xfrm>
          <a:prstGeom prst="rect">
            <a:avLst/>
          </a:prstGeom>
          <a:noFill/>
        </p:spPr>
        <p:txBody>
          <a:bodyPr wrap="square" rtlCol="0">
            <a:spAutoFit/>
          </a:bodyPr>
          <a:lstStyle/>
          <a:p>
            <a:r>
              <a:rPr lang="fr-FR" dirty="0" err="1">
                <a:solidFill>
                  <a:srgbClr val="000000"/>
                </a:solidFill>
                <a:latin typeface="Arial" charset="0"/>
                <a:ea typeface="Arial" charset="0"/>
                <a:cs typeface="Arial" charset="0"/>
              </a:rPr>
              <a:t>MDCalc</a:t>
            </a:r>
            <a:r>
              <a:rPr lang="fr-FR" dirty="0">
                <a:solidFill>
                  <a:srgbClr val="000000"/>
                </a:solidFill>
                <a:latin typeface="Arial" charset="0"/>
                <a:ea typeface="Arial" charset="0"/>
                <a:cs typeface="Arial" charset="0"/>
              </a:rPr>
              <a:t> ou www.cvriskcalculator.com ou</a:t>
            </a:r>
          </a:p>
          <a:p>
            <a:r>
              <a:rPr lang="fr-FR" dirty="0">
                <a:solidFill>
                  <a:srgbClr val="000000"/>
                </a:solidFill>
                <a:latin typeface="Arial" charset="0"/>
                <a:ea typeface="Arial" charset="0"/>
                <a:cs typeface="Arial" charset="0"/>
              </a:rPr>
              <a:t>https://</a:t>
            </a:r>
            <a:r>
              <a:rPr lang="fr-FR" dirty="0" err="1">
                <a:solidFill>
                  <a:srgbClr val="000000"/>
                </a:solidFill>
                <a:latin typeface="Arial" charset="0"/>
                <a:ea typeface="Arial" charset="0"/>
                <a:cs typeface="Arial" charset="0"/>
              </a:rPr>
              <a:t>tools.acc.org</a:t>
            </a:r>
            <a:r>
              <a:rPr lang="fr-FR" dirty="0">
                <a:solidFill>
                  <a:srgbClr val="000000"/>
                </a:solidFill>
                <a:latin typeface="Arial" charset="0"/>
                <a:ea typeface="Arial" charset="0"/>
                <a:cs typeface="Arial" charset="0"/>
              </a:rPr>
              <a:t>/</a:t>
            </a:r>
            <a:r>
              <a:rPr lang="fr-FR" dirty="0" err="1">
                <a:solidFill>
                  <a:srgbClr val="000000"/>
                </a:solidFill>
                <a:latin typeface="Arial" charset="0"/>
                <a:ea typeface="Arial" charset="0"/>
                <a:cs typeface="Arial" charset="0"/>
              </a:rPr>
              <a:t>ldl</a:t>
            </a:r>
            <a:r>
              <a:rPr lang="fr-FR" dirty="0">
                <a:solidFill>
                  <a:srgbClr val="000000"/>
                </a:solidFill>
                <a:latin typeface="Arial" charset="0"/>
                <a:ea typeface="Arial" charset="0"/>
                <a:cs typeface="Arial" charset="0"/>
              </a:rPr>
              <a:t>/</a:t>
            </a:r>
            <a:r>
              <a:rPr lang="fr-FR" dirty="0" err="1">
                <a:solidFill>
                  <a:srgbClr val="000000"/>
                </a:solidFill>
                <a:latin typeface="Arial" charset="0"/>
                <a:ea typeface="Arial" charset="0"/>
                <a:cs typeface="Arial" charset="0"/>
              </a:rPr>
              <a:t>ascvd_risk_estimator</a:t>
            </a:r>
            <a:r>
              <a:rPr lang="fr-FR" dirty="0">
                <a:solidFill>
                  <a:srgbClr val="000000"/>
                </a:solidFill>
                <a:latin typeface="Arial" charset="0"/>
                <a:ea typeface="Arial" charset="0"/>
                <a:cs typeface="Arial" charset="0"/>
              </a:rPr>
              <a:t>/#!/</a:t>
            </a:r>
            <a:r>
              <a:rPr lang="fr-FR" dirty="0" err="1">
                <a:solidFill>
                  <a:srgbClr val="000000"/>
                </a:solidFill>
                <a:latin typeface="Arial" charset="0"/>
                <a:ea typeface="Arial" charset="0"/>
                <a:cs typeface="Arial" charset="0"/>
              </a:rPr>
              <a:t>calulate</a:t>
            </a:r>
            <a:r>
              <a:rPr lang="fr-FR" dirty="0">
                <a:solidFill>
                  <a:srgbClr val="000000"/>
                </a:solidFill>
                <a:latin typeface="Arial" charset="0"/>
                <a:ea typeface="Arial" charset="0"/>
                <a:cs typeface="Arial" charset="0"/>
              </a:rPr>
              <a:t>/</a:t>
            </a:r>
            <a:r>
              <a:rPr lang="fr-FR" dirty="0" err="1">
                <a:solidFill>
                  <a:srgbClr val="000000"/>
                </a:solidFill>
                <a:latin typeface="Arial" charset="0"/>
                <a:ea typeface="Arial" charset="0"/>
                <a:cs typeface="Arial" charset="0"/>
              </a:rPr>
              <a:t>estimator</a:t>
            </a:r>
            <a:r>
              <a:rPr lang="fr-FR" dirty="0">
                <a:solidFill>
                  <a:srgbClr val="000000"/>
                </a:solidFill>
                <a:latin typeface="Arial" charset="0"/>
                <a:ea typeface="Arial" charset="0"/>
                <a:cs typeface="Arial" charset="0"/>
              </a:rPr>
              <a:t>/</a:t>
            </a:r>
          </a:p>
        </p:txBody>
      </p:sp>
    </p:spTree>
    <p:extLst>
      <p:ext uri="{BB962C8B-B14F-4D97-AF65-F5344CB8AC3E}">
        <p14:creationId xmlns:p14="http://schemas.microsoft.com/office/powerpoint/2010/main" val="8379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Méthode</a:t>
            </a:r>
          </a:p>
        </p:txBody>
      </p:sp>
      <p:sp>
        <p:nvSpPr>
          <p:cNvPr id="3" name="Espace réservé du contenu 2"/>
          <p:cNvSpPr>
            <a:spLocks noGrp="1"/>
          </p:cNvSpPr>
          <p:nvPr>
            <p:ph idx="1"/>
          </p:nvPr>
        </p:nvSpPr>
        <p:spPr/>
        <p:txBody>
          <a:bodyPr/>
          <a:lstStyle/>
          <a:p>
            <a:pPr>
              <a:buNone/>
            </a:pPr>
            <a:r>
              <a:rPr lang="fr-CA" b="1" dirty="0">
                <a:solidFill>
                  <a:srgbClr val="000000"/>
                </a:solidFill>
              </a:rPr>
              <a:t>I</a:t>
            </a:r>
            <a:r>
              <a:rPr lang="fr-CA" dirty="0">
                <a:solidFill>
                  <a:srgbClr val="000000"/>
                </a:solidFill>
              </a:rPr>
              <a:t>ntervention : </a:t>
            </a:r>
            <a:r>
              <a:rPr lang="fr-CA" dirty="0" err="1">
                <a:solidFill>
                  <a:srgbClr val="000000"/>
                </a:solidFill>
              </a:rPr>
              <a:t>pitavastatine</a:t>
            </a:r>
            <a:r>
              <a:rPr lang="fr-CA" dirty="0">
                <a:solidFill>
                  <a:srgbClr val="000000"/>
                </a:solidFill>
              </a:rPr>
              <a:t> 4 mg par jour.</a:t>
            </a:r>
          </a:p>
          <a:p>
            <a:pPr>
              <a:buNone/>
            </a:pPr>
            <a:endParaRPr lang="fr-CA" dirty="0">
              <a:solidFill>
                <a:srgbClr val="000000"/>
              </a:solidFill>
            </a:endParaRPr>
          </a:p>
          <a:p>
            <a:pPr>
              <a:buNone/>
            </a:pPr>
            <a:r>
              <a:rPr lang="fr-CA" b="1" dirty="0">
                <a:solidFill>
                  <a:srgbClr val="000000"/>
                </a:solidFill>
              </a:rPr>
              <a:t>C</a:t>
            </a:r>
            <a:r>
              <a:rPr lang="fr-CA" dirty="0">
                <a:solidFill>
                  <a:srgbClr val="000000"/>
                </a:solidFill>
              </a:rPr>
              <a:t>omparateur : placébo.</a:t>
            </a:r>
          </a:p>
          <a:p>
            <a:pPr>
              <a:buNone/>
            </a:pPr>
            <a:endParaRPr lang="fr-CA" dirty="0">
              <a:solidFill>
                <a:srgbClr val="000000"/>
              </a:solidFill>
            </a:endParaRPr>
          </a:p>
          <a:p>
            <a:pPr>
              <a:buNone/>
            </a:pPr>
            <a:r>
              <a:rPr lang="fr-CA" b="1" dirty="0">
                <a:solidFill>
                  <a:srgbClr val="000000"/>
                </a:solidFill>
              </a:rPr>
              <a:t>O</a:t>
            </a:r>
            <a:r>
              <a:rPr lang="fr-CA" dirty="0">
                <a:solidFill>
                  <a:srgbClr val="000000"/>
                </a:solidFill>
              </a:rPr>
              <a:t>bjectifs : critère de jugement principal : </a:t>
            </a:r>
            <a:r>
              <a:rPr lang="en-CA" dirty="0" err="1">
                <a:solidFill>
                  <a:srgbClr val="000000"/>
                </a:solidFill>
              </a:rPr>
              <a:t>combinaison</a:t>
            </a:r>
            <a:r>
              <a:rPr lang="en-CA" dirty="0">
                <a:solidFill>
                  <a:srgbClr val="000000"/>
                </a:solidFill>
              </a:rPr>
              <a:t> de </a:t>
            </a:r>
            <a:r>
              <a:rPr lang="en-CA" dirty="0" err="1">
                <a:solidFill>
                  <a:srgbClr val="000000"/>
                </a:solidFill>
              </a:rPr>
              <a:t>décès</a:t>
            </a:r>
            <a:r>
              <a:rPr lang="en-CA" dirty="0">
                <a:solidFill>
                  <a:srgbClr val="000000"/>
                </a:solidFill>
              </a:rPr>
              <a:t> </a:t>
            </a:r>
            <a:r>
              <a:rPr lang="en-CA" dirty="0" err="1">
                <a:solidFill>
                  <a:srgbClr val="000000"/>
                </a:solidFill>
              </a:rPr>
              <a:t>cardiovasculaire</a:t>
            </a:r>
            <a:r>
              <a:rPr lang="en-CA" dirty="0">
                <a:solidFill>
                  <a:srgbClr val="000000"/>
                </a:solidFill>
              </a:rPr>
              <a:t>, </a:t>
            </a:r>
            <a:r>
              <a:rPr lang="en-CA" dirty="0" err="1">
                <a:solidFill>
                  <a:srgbClr val="000000"/>
                </a:solidFill>
              </a:rPr>
              <a:t>infarctus</a:t>
            </a:r>
            <a:r>
              <a:rPr lang="en-CA" dirty="0">
                <a:solidFill>
                  <a:srgbClr val="000000"/>
                </a:solidFill>
              </a:rPr>
              <a:t> du </a:t>
            </a:r>
            <a:r>
              <a:rPr lang="en-CA" dirty="0" err="1">
                <a:solidFill>
                  <a:srgbClr val="000000"/>
                </a:solidFill>
              </a:rPr>
              <a:t>myocarde</a:t>
            </a:r>
            <a:r>
              <a:rPr lang="en-CA" dirty="0">
                <a:solidFill>
                  <a:srgbClr val="000000"/>
                </a:solidFill>
              </a:rPr>
              <a:t>, hospitalisation pour </a:t>
            </a:r>
            <a:r>
              <a:rPr lang="en-CA" dirty="0" err="1">
                <a:solidFill>
                  <a:srgbClr val="000000"/>
                </a:solidFill>
              </a:rPr>
              <a:t>angine</a:t>
            </a:r>
            <a:r>
              <a:rPr lang="en-CA" dirty="0">
                <a:solidFill>
                  <a:srgbClr val="000000"/>
                </a:solidFill>
              </a:rPr>
              <a:t> instable, AVC, AIT, </a:t>
            </a:r>
            <a:r>
              <a:rPr lang="en-CA" dirty="0" err="1">
                <a:solidFill>
                  <a:srgbClr val="000000"/>
                </a:solidFill>
              </a:rPr>
              <a:t>ischémie</a:t>
            </a:r>
            <a:r>
              <a:rPr lang="en-CA" dirty="0">
                <a:solidFill>
                  <a:srgbClr val="000000"/>
                </a:solidFill>
              </a:rPr>
              <a:t> </a:t>
            </a:r>
            <a:r>
              <a:rPr lang="en-CA" dirty="0" err="1">
                <a:solidFill>
                  <a:srgbClr val="000000"/>
                </a:solidFill>
              </a:rPr>
              <a:t>artérielle</a:t>
            </a:r>
            <a:r>
              <a:rPr lang="en-CA" dirty="0">
                <a:solidFill>
                  <a:srgbClr val="000000"/>
                </a:solidFill>
              </a:rPr>
              <a:t> </a:t>
            </a:r>
            <a:r>
              <a:rPr lang="en-CA" dirty="0" err="1">
                <a:solidFill>
                  <a:srgbClr val="000000"/>
                </a:solidFill>
              </a:rPr>
              <a:t>périphérique</a:t>
            </a:r>
            <a:r>
              <a:rPr lang="en-CA" dirty="0">
                <a:solidFill>
                  <a:srgbClr val="000000"/>
                </a:solidFill>
              </a:rPr>
              <a:t>, revascularisation </a:t>
            </a:r>
            <a:r>
              <a:rPr lang="en-CA" dirty="0" err="1">
                <a:solidFill>
                  <a:srgbClr val="000000"/>
                </a:solidFill>
              </a:rPr>
              <a:t>d'une</a:t>
            </a:r>
            <a:r>
              <a:rPr lang="en-CA" dirty="0">
                <a:solidFill>
                  <a:srgbClr val="000000"/>
                </a:solidFill>
              </a:rPr>
              <a:t> </a:t>
            </a:r>
            <a:r>
              <a:rPr lang="en-CA" dirty="0" err="1">
                <a:solidFill>
                  <a:srgbClr val="000000"/>
                </a:solidFill>
              </a:rPr>
              <a:t>artère</a:t>
            </a:r>
            <a:r>
              <a:rPr lang="en-CA" dirty="0">
                <a:solidFill>
                  <a:srgbClr val="000000"/>
                </a:solidFill>
              </a:rPr>
              <a:t> </a:t>
            </a:r>
            <a:r>
              <a:rPr lang="en-CA" dirty="0" err="1">
                <a:solidFill>
                  <a:srgbClr val="000000"/>
                </a:solidFill>
              </a:rPr>
              <a:t>coronaire</a:t>
            </a:r>
            <a:r>
              <a:rPr lang="en-CA" dirty="0">
                <a:solidFill>
                  <a:srgbClr val="000000"/>
                </a:solidFill>
              </a:rPr>
              <a:t>, </a:t>
            </a:r>
            <a:r>
              <a:rPr lang="en-CA" dirty="0" err="1">
                <a:solidFill>
                  <a:srgbClr val="000000"/>
                </a:solidFill>
              </a:rPr>
              <a:t>carotide</a:t>
            </a:r>
            <a:r>
              <a:rPr lang="en-CA" dirty="0">
                <a:solidFill>
                  <a:srgbClr val="000000"/>
                </a:solidFill>
              </a:rPr>
              <a:t> </a:t>
            </a:r>
            <a:r>
              <a:rPr lang="en-CA" dirty="0" err="1">
                <a:solidFill>
                  <a:srgbClr val="000000"/>
                </a:solidFill>
              </a:rPr>
              <a:t>ou</a:t>
            </a:r>
            <a:r>
              <a:rPr lang="en-CA" dirty="0">
                <a:solidFill>
                  <a:srgbClr val="000000"/>
                </a:solidFill>
              </a:rPr>
              <a:t> </a:t>
            </a:r>
            <a:r>
              <a:rPr lang="en-CA" dirty="0" err="1">
                <a:solidFill>
                  <a:srgbClr val="000000"/>
                </a:solidFill>
              </a:rPr>
              <a:t>périphérique</a:t>
            </a:r>
            <a:r>
              <a:rPr lang="en-CA" dirty="0">
                <a:solidFill>
                  <a:srgbClr val="000000"/>
                </a:solidFill>
              </a:rPr>
              <a:t> </a:t>
            </a:r>
            <a:r>
              <a:rPr lang="en-CA" dirty="0" err="1">
                <a:solidFill>
                  <a:srgbClr val="000000"/>
                </a:solidFill>
              </a:rPr>
              <a:t>ou</a:t>
            </a:r>
            <a:r>
              <a:rPr lang="en-CA" dirty="0">
                <a:solidFill>
                  <a:srgbClr val="000000"/>
                </a:solidFill>
              </a:rPr>
              <a:t> </a:t>
            </a:r>
            <a:r>
              <a:rPr lang="en-CA" dirty="0" err="1">
                <a:solidFill>
                  <a:srgbClr val="000000"/>
                </a:solidFill>
              </a:rPr>
              <a:t>décès</a:t>
            </a:r>
            <a:r>
              <a:rPr lang="en-CA" dirty="0">
                <a:solidFill>
                  <a:srgbClr val="000000"/>
                </a:solidFill>
              </a:rPr>
              <a:t> de cause </a:t>
            </a:r>
            <a:r>
              <a:rPr lang="en-CA" dirty="0" err="1">
                <a:solidFill>
                  <a:srgbClr val="000000"/>
                </a:solidFill>
              </a:rPr>
              <a:t>indéterminée</a:t>
            </a:r>
            <a:r>
              <a:rPr lang="en-CA" dirty="0">
                <a:solidFill>
                  <a:srgbClr val="000000"/>
                </a:solidFill>
              </a:rPr>
              <a:t>.</a:t>
            </a:r>
            <a:endParaRPr lang="fr-CA" dirty="0">
              <a:solidFill>
                <a:srgbClr val="000000"/>
              </a:solidFill>
            </a:endParaRPr>
          </a:p>
        </p:txBody>
      </p:sp>
    </p:spTree>
    <p:extLst>
      <p:ext uri="{BB962C8B-B14F-4D97-AF65-F5344CB8AC3E}">
        <p14:creationId xmlns:p14="http://schemas.microsoft.com/office/powerpoint/2010/main" val="90855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CA" b="0">
                <a:solidFill>
                  <a:srgbClr val="000000"/>
                </a:solidFill>
              </a:rPr>
              <a:t>Analyses statistiques</a:t>
            </a:r>
            <a:endParaRPr lang="fr-CA" b="0" dirty="0">
              <a:solidFill>
                <a:srgbClr val="000000"/>
              </a:solidFill>
            </a:endParaRPr>
          </a:p>
        </p:txBody>
      </p:sp>
      <p:pic>
        <p:nvPicPr>
          <p:cNvPr id="4" name="Picture 4" descr="Graphique financier numérique">
            <a:extLst>
              <a:ext uri="{FF2B5EF4-FFF2-40B4-BE49-F238E27FC236}">
                <a16:creationId xmlns:a16="http://schemas.microsoft.com/office/drawing/2014/main" id="{C9D60C54-9A08-12CB-DD63-33BDF1BDA1FC}"/>
              </a:ext>
            </a:extLst>
          </p:cNvPr>
          <p:cNvPicPr>
            <a:picLocks noChangeAspect="1"/>
          </p:cNvPicPr>
          <p:nvPr/>
        </p:nvPicPr>
        <p:blipFill rotWithShape="1">
          <a:blip r:embed="rId3"/>
          <a:srcRect t="27020" b="1635"/>
          <a:stretch/>
        </p:blipFill>
        <p:spPr>
          <a:xfrm>
            <a:off x="304800" y="1600200"/>
            <a:ext cx="11582400" cy="4648200"/>
          </a:xfrm>
          <a:prstGeom prst="rect">
            <a:avLst/>
          </a:prstGeom>
          <a:noFill/>
        </p:spPr>
      </p:pic>
    </p:spTree>
    <p:extLst>
      <p:ext uri="{BB962C8B-B14F-4D97-AF65-F5344CB8AC3E}">
        <p14:creationId xmlns:p14="http://schemas.microsoft.com/office/powerpoint/2010/main" val="678616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dirty="0">
                <a:solidFill>
                  <a:srgbClr val="000000"/>
                </a:solidFill>
              </a:rPr>
              <a:t>Contexte</a:t>
            </a:r>
          </a:p>
        </p:txBody>
      </p:sp>
      <p:sp>
        <p:nvSpPr>
          <p:cNvPr id="3" name="Espace réservé du contenu 2"/>
          <p:cNvSpPr>
            <a:spLocks noGrp="1"/>
          </p:cNvSpPr>
          <p:nvPr>
            <p:ph idx="1"/>
          </p:nvPr>
        </p:nvSpPr>
        <p:spPr/>
        <p:txBody>
          <a:bodyPr/>
          <a:lstStyle/>
          <a:p>
            <a:pPr>
              <a:buNone/>
            </a:pPr>
            <a:r>
              <a:rPr lang="fr-CA" dirty="0">
                <a:solidFill>
                  <a:srgbClr val="000000"/>
                </a:solidFill>
              </a:rPr>
              <a:t>Suivi : 5,1 ans (cessation précoce).</a:t>
            </a:r>
          </a:p>
          <a:p>
            <a:pPr>
              <a:buNone/>
            </a:pPr>
            <a:endParaRPr lang="fr-CA" dirty="0">
              <a:solidFill>
                <a:srgbClr val="000000"/>
              </a:solidFill>
            </a:endParaRPr>
          </a:p>
          <a:p>
            <a:pPr>
              <a:buNone/>
            </a:pPr>
            <a:r>
              <a:rPr lang="fr-CA" dirty="0">
                <a:solidFill>
                  <a:srgbClr val="000000"/>
                </a:solidFill>
              </a:rPr>
              <a:t>Suivi des patients = 83 % avec CJP analysé. </a:t>
            </a:r>
          </a:p>
          <a:p>
            <a:pPr>
              <a:buNone/>
            </a:pPr>
            <a:endParaRPr lang="fr-CA" dirty="0">
              <a:solidFill>
                <a:srgbClr val="000000"/>
              </a:solidFill>
            </a:endParaRPr>
          </a:p>
          <a:p>
            <a:pPr>
              <a:buNone/>
            </a:pPr>
            <a:r>
              <a:rPr lang="fr-CA" dirty="0">
                <a:solidFill>
                  <a:srgbClr val="000000"/>
                </a:solidFill>
              </a:rPr>
              <a:t>Sites : 145 sites dans 12 pays (É-U, Canada, Brésil, Thaïlande, Afrique du Sud, Inde, Espagne, etc.)</a:t>
            </a:r>
          </a:p>
          <a:p>
            <a:pPr>
              <a:buNone/>
            </a:pPr>
            <a:endParaRPr lang="fr-CA" dirty="0">
              <a:solidFill>
                <a:srgbClr val="000000"/>
              </a:solidFill>
            </a:endParaRPr>
          </a:p>
          <a:p>
            <a:pPr>
              <a:buNone/>
            </a:pPr>
            <a:r>
              <a:rPr lang="fr-CA" dirty="0">
                <a:solidFill>
                  <a:srgbClr val="000000"/>
                </a:solidFill>
              </a:rPr>
              <a:t>Financement : subventionné par le NIH et autres.</a:t>
            </a:r>
          </a:p>
        </p:txBody>
      </p:sp>
    </p:spTree>
    <p:extLst>
      <p:ext uri="{BB962C8B-B14F-4D97-AF65-F5344CB8AC3E}">
        <p14:creationId xmlns:p14="http://schemas.microsoft.com/office/powerpoint/2010/main" val="1169490022"/>
      </p:ext>
    </p:extLst>
  </p:cSld>
  <p:clrMapOvr>
    <a:masterClrMapping/>
  </p:clrMapOvr>
</p:sld>
</file>

<file path=ppt/theme/theme1.xml><?xml version="1.0" encoding="utf-8"?>
<a:theme xmlns:a="http://schemas.openxmlformats.org/drawingml/2006/main" name="FondFac-pale2009">
  <a:themeElements>
    <a:clrScheme name="">
      <a:dk1>
        <a:srgbClr val="006300"/>
      </a:dk1>
      <a:lt1>
        <a:srgbClr val="FFFFFF"/>
      </a:lt1>
      <a:dk2>
        <a:srgbClr val="FFFFFF"/>
      </a:dk2>
      <a:lt2>
        <a:srgbClr val="808080"/>
      </a:lt2>
      <a:accent1>
        <a:srgbClr val="BBE0E3"/>
      </a:accent1>
      <a:accent2>
        <a:srgbClr val="333399"/>
      </a:accent2>
      <a:accent3>
        <a:srgbClr val="FFFFFF"/>
      </a:accent3>
      <a:accent4>
        <a:srgbClr val="005300"/>
      </a:accent4>
      <a:accent5>
        <a:srgbClr val="DAEDEF"/>
      </a:accent5>
      <a:accent6>
        <a:srgbClr val="2D2D8A"/>
      </a:accent6>
      <a:hlink>
        <a:srgbClr val="009999"/>
      </a:hlink>
      <a:folHlink>
        <a:srgbClr val="99CC0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5"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661BB95E97D6429370B67B99AD00F3" ma:contentTypeVersion="17" ma:contentTypeDescription="Crée un document." ma:contentTypeScope="" ma:versionID="a80e2022d7550ac4476d1c4496a91123">
  <xsd:schema xmlns:xsd="http://www.w3.org/2001/XMLSchema" xmlns:xs="http://www.w3.org/2001/XMLSchema" xmlns:p="http://schemas.microsoft.com/office/2006/metadata/properties" xmlns:ns2="02fb9d1d-0127-42b8-b8c4-4133a9490e9b" xmlns:ns3="901a8e44-2aef-4797-ad74-313c72b8a2bb" targetNamespace="http://schemas.microsoft.com/office/2006/metadata/properties" ma:root="true" ma:fieldsID="45adb1df8243bbfcb5a462fa39f3c233" ns2:_="" ns3:_="">
    <xsd:import namespace="02fb9d1d-0127-42b8-b8c4-4133a9490e9b"/>
    <xsd:import namespace="901a8e44-2aef-4797-ad74-313c72b8a2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fb9d1d-0127-42b8-b8c4-4133a9490e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264a842-8adc-43f3-ad4e-91e5e271ce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1a8e44-2aef-4797-ad74-313c72b8a2bb"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080344f-df3a-421a-b768-828ad84b63a4}" ma:internalName="TaxCatchAll" ma:showField="CatchAllData" ma:web="901a8e44-2aef-4797-ad74-313c72b8a2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36084B-26A1-4BAE-BFA7-676D19190E1A}"/>
</file>

<file path=customXml/itemProps2.xml><?xml version="1.0" encoding="utf-8"?>
<ds:datastoreItem xmlns:ds="http://schemas.openxmlformats.org/officeDocument/2006/customXml" ds:itemID="{6CB847D5-4A5F-4C61-98EA-437B5AA237F0}"/>
</file>

<file path=docProps/app.xml><?xml version="1.0" encoding="utf-8"?>
<Properties xmlns="http://schemas.openxmlformats.org/officeDocument/2006/extended-properties" xmlns:vt="http://schemas.openxmlformats.org/officeDocument/2006/docPropsVTypes">
  <Template>FondFac-pale2009</Template>
  <TotalTime>1693</TotalTime>
  <Words>4802</Words>
  <Application>Microsoft Office PowerPoint</Application>
  <PresentationFormat>Grand écran</PresentationFormat>
  <Paragraphs>371</Paragraphs>
  <Slides>27</Slides>
  <Notes>25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27</vt:i4>
      </vt:variant>
    </vt:vector>
  </HeadingPairs>
  <TitlesOfParts>
    <vt:vector size="32" baseType="lpstr">
      <vt:lpstr>Arial</vt:lpstr>
      <vt:lpstr>Calibri</vt:lpstr>
      <vt:lpstr>Cambria</vt:lpstr>
      <vt:lpstr>Times</vt:lpstr>
      <vt:lpstr>FondFac-pale2009</vt:lpstr>
      <vt:lpstr>Pitavastatin to Prevent Cardiovascular  Disease in HIV Infection </vt:lpstr>
      <vt:lpstr>La question clinique</vt:lpstr>
      <vt:lpstr>Mise en contexte</vt:lpstr>
      <vt:lpstr>Méthode</vt:lpstr>
      <vt:lpstr>Présentation PowerPoint</vt:lpstr>
      <vt:lpstr>Présentation PowerPoint</vt:lpstr>
      <vt:lpstr>Méthode</vt:lpstr>
      <vt:lpstr>Analyses statistiques</vt:lpstr>
      <vt:lpstr>Contexte</vt:lpstr>
      <vt:lpstr>Flot des  participants</vt:lpstr>
      <vt:lpstr>Caractéristiques des participants</vt:lpstr>
      <vt:lpstr>Résultats</vt:lpstr>
      <vt:lpstr>Présentation PowerPoint</vt:lpstr>
      <vt:lpstr>Présentation PowerPoint</vt:lpstr>
      <vt:lpstr>Sous-groupes</vt:lpstr>
      <vt:lpstr>Présentation PowerPoint</vt:lpstr>
      <vt:lpstr>Effets indésirables</vt:lpstr>
      <vt:lpstr>Effets indésirables</vt:lpstr>
      <vt:lpstr>Conclusion des auteurs</vt:lpstr>
      <vt:lpstr>Critique</vt:lpstr>
      <vt:lpstr>Implications cliniques</vt:lpstr>
      <vt:lpstr>Présentation PowerPoint</vt:lpstr>
      <vt:lpstr>Présentation PowerPoint</vt:lpstr>
      <vt:lpstr>Autres articles récents</vt:lpstr>
      <vt:lpstr>Autres articles récents</vt:lpstr>
      <vt:lpstr>Guides de pratique récents</vt:lpstr>
      <vt:lpstr>Guides de pratique récents</vt:lpstr>
    </vt:vector>
  </TitlesOfParts>
  <Company>FMSS Université de Sherbrooke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lanl1401</dc:creator>
  <cp:lastModifiedBy>Luc Lanthier</cp:lastModifiedBy>
  <cp:revision>196</cp:revision>
  <cp:lastPrinted>2016-05-19T00:31:48Z</cp:lastPrinted>
  <dcterms:created xsi:type="dcterms:W3CDTF">2014-05-27T15:07:23Z</dcterms:created>
  <dcterms:modified xsi:type="dcterms:W3CDTF">2023-08-21T12:52:08Z</dcterms:modified>
</cp:coreProperties>
</file>