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266" r:id="rId2"/>
    <p:sldId id="267" r:id="rId3"/>
    <p:sldId id="438" r:id="rId4"/>
    <p:sldId id="434" r:id="rId5"/>
    <p:sldId id="415" r:id="rId6"/>
    <p:sldId id="429" r:id="rId7"/>
    <p:sldId id="411" r:id="rId8"/>
    <p:sldId id="414" r:id="rId9"/>
    <p:sldId id="420" r:id="rId10"/>
    <p:sldId id="421" r:id="rId11"/>
    <p:sldId id="422" r:id="rId12"/>
    <p:sldId id="424" r:id="rId13"/>
    <p:sldId id="425" r:id="rId14"/>
    <p:sldId id="440" r:id="rId15"/>
    <p:sldId id="441" r:id="rId16"/>
    <p:sldId id="439" r:id="rId17"/>
    <p:sldId id="442" r:id="rId18"/>
    <p:sldId id="423" r:id="rId19"/>
    <p:sldId id="435" r:id="rId20"/>
    <p:sldId id="436" r:id="rId21"/>
    <p:sldId id="410" r:id="rId22"/>
    <p:sldId id="426" r:id="rId23"/>
    <p:sldId id="418" r:id="rId24"/>
    <p:sldId id="427" r:id="rId25"/>
    <p:sldId id="416" r:id="rId26"/>
    <p:sldId id="433" r:id="rId27"/>
    <p:sldId id="274" r:id="rId28"/>
    <p:sldId id="412" r:id="rId29"/>
    <p:sldId id="395" r:id="rId30"/>
    <p:sldId id="443" r:id="rId31"/>
    <p:sldId id="396" r:id="rId32"/>
    <p:sldId id="397" r:id="rId33"/>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56691" autoAdjust="0"/>
  </p:normalViewPr>
  <p:slideViewPr>
    <p:cSldViewPr>
      <p:cViewPr varScale="1">
        <p:scale>
          <a:sx n="22" d="100"/>
          <a:sy n="22" d="100"/>
        </p:scale>
        <p:origin x="1493" y="38"/>
      </p:cViewPr>
      <p:guideLst>
        <p:guide orient="horz" pos="2160"/>
        <p:guide pos="3840"/>
      </p:guideLst>
    </p:cSldViewPr>
  </p:slideViewPr>
  <p:notesTextViewPr>
    <p:cViewPr>
      <p:scale>
        <a:sx n="100" d="100"/>
        <a:sy n="100" d="100"/>
      </p:scale>
      <p:origin x="0" y="0"/>
    </p:cViewPr>
  </p:notesTextViewPr>
  <p:sorterViewPr>
    <p:cViewPr varScale="1">
      <p:scale>
        <a:sx n="80" d="100"/>
        <a:sy n="80" d="100"/>
      </p:scale>
      <p:origin x="0" y="0"/>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‹N°›</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‹N°›</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10</a:t>
            </a:fld>
            <a:endParaRPr lang="fr-CA"/>
          </a:p>
        </p:txBody>
      </p:sp>
    </p:spTree>
    <p:extLst>
      <p:ext uri="{BB962C8B-B14F-4D97-AF65-F5344CB8AC3E}">
        <p14:creationId xmlns:p14="http://schemas.microsoft.com/office/powerpoint/2010/main" val="45795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11</a:t>
            </a:fld>
            <a:endParaRPr lang="fr-CA"/>
          </a:p>
        </p:txBody>
      </p:sp>
    </p:spTree>
    <p:extLst>
      <p:ext uri="{BB962C8B-B14F-4D97-AF65-F5344CB8AC3E}">
        <p14:creationId xmlns:p14="http://schemas.microsoft.com/office/powerpoint/2010/main" val="118478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12</a:t>
            </a:fld>
            <a:endParaRPr lang="fr-CA"/>
          </a:p>
        </p:txBody>
      </p:sp>
    </p:spTree>
    <p:extLst>
      <p:ext uri="{BB962C8B-B14F-4D97-AF65-F5344CB8AC3E}">
        <p14:creationId xmlns:p14="http://schemas.microsoft.com/office/powerpoint/2010/main" val="184910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13</a:t>
            </a:fld>
            <a:endParaRPr lang="fr-CA"/>
          </a:p>
        </p:txBody>
      </p:sp>
    </p:spTree>
    <p:extLst>
      <p:ext uri="{BB962C8B-B14F-4D97-AF65-F5344CB8AC3E}">
        <p14:creationId xmlns:p14="http://schemas.microsoft.com/office/powerpoint/2010/main" val="67676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14</a:t>
            </a:fld>
            <a:endParaRPr lang="fr-CA"/>
          </a:p>
        </p:txBody>
      </p:sp>
    </p:spTree>
    <p:extLst>
      <p:ext uri="{BB962C8B-B14F-4D97-AF65-F5344CB8AC3E}">
        <p14:creationId xmlns:p14="http://schemas.microsoft.com/office/powerpoint/2010/main" val="314104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15</a:t>
            </a:fld>
            <a:endParaRPr lang="fr-CA"/>
          </a:p>
        </p:txBody>
      </p:sp>
    </p:spTree>
    <p:extLst>
      <p:ext uri="{BB962C8B-B14F-4D97-AF65-F5344CB8AC3E}">
        <p14:creationId xmlns:p14="http://schemas.microsoft.com/office/powerpoint/2010/main" val="74112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16</a:t>
            </a:fld>
            <a:endParaRPr lang="fr-CA"/>
          </a:p>
        </p:txBody>
      </p:sp>
    </p:spTree>
    <p:extLst>
      <p:ext uri="{BB962C8B-B14F-4D97-AF65-F5344CB8AC3E}">
        <p14:creationId xmlns:p14="http://schemas.microsoft.com/office/powerpoint/2010/main" val="206849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17</a:t>
            </a:fld>
            <a:endParaRPr lang="fr-CA"/>
          </a:p>
        </p:txBody>
      </p:sp>
    </p:spTree>
    <p:extLst>
      <p:ext uri="{BB962C8B-B14F-4D97-AF65-F5344CB8AC3E}">
        <p14:creationId xmlns:p14="http://schemas.microsoft.com/office/powerpoint/2010/main" val="125016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18</a:t>
            </a:fld>
            <a:endParaRPr lang="fr-CA"/>
          </a:p>
        </p:txBody>
      </p:sp>
    </p:spTree>
    <p:extLst>
      <p:ext uri="{BB962C8B-B14F-4D97-AF65-F5344CB8AC3E}">
        <p14:creationId xmlns:p14="http://schemas.microsoft.com/office/powerpoint/2010/main" val="63089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19</a:t>
            </a:fld>
            <a:endParaRPr lang="fr-CA"/>
          </a:p>
        </p:txBody>
      </p:sp>
    </p:spTree>
    <p:extLst>
      <p:ext uri="{BB962C8B-B14F-4D97-AF65-F5344CB8AC3E}">
        <p14:creationId xmlns:p14="http://schemas.microsoft.com/office/powerpoint/2010/main" val="382777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20</a:t>
            </a:fld>
            <a:endParaRPr lang="fr-CA"/>
          </a:p>
        </p:txBody>
      </p:sp>
    </p:spTree>
    <p:extLst>
      <p:ext uri="{BB962C8B-B14F-4D97-AF65-F5344CB8AC3E}">
        <p14:creationId xmlns:p14="http://schemas.microsoft.com/office/powerpoint/2010/main" val="3918294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21</a:t>
            </a:fld>
            <a:endParaRPr lang="fr-CA"/>
          </a:p>
        </p:txBody>
      </p:sp>
    </p:spTree>
    <p:extLst>
      <p:ext uri="{BB962C8B-B14F-4D97-AF65-F5344CB8AC3E}">
        <p14:creationId xmlns:p14="http://schemas.microsoft.com/office/powerpoint/2010/main" val="265321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22</a:t>
            </a:fld>
            <a:endParaRPr lang="fr-CA"/>
          </a:p>
        </p:txBody>
      </p:sp>
    </p:spTree>
    <p:extLst>
      <p:ext uri="{BB962C8B-B14F-4D97-AF65-F5344CB8AC3E}">
        <p14:creationId xmlns:p14="http://schemas.microsoft.com/office/powerpoint/2010/main" val="1727693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1772434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24</a:t>
            </a:fld>
            <a:endParaRPr lang="fr-CA"/>
          </a:p>
        </p:txBody>
      </p:sp>
    </p:spTree>
    <p:extLst>
      <p:ext uri="{BB962C8B-B14F-4D97-AF65-F5344CB8AC3E}">
        <p14:creationId xmlns:p14="http://schemas.microsoft.com/office/powerpoint/2010/main" val="122393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25</a:t>
            </a:fld>
            <a:endParaRPr lang="fr-CA"/>
          </a:p>
        </p:txBody>
      </p:sp>
    </p:spTree>
    <p:extLst>
      <p:ext uri="{BB962C8B-B14F-4D97-AF65-F5344CB8AC3E}">
        <p14:creationId xmlns:p14="http://schemas.microsoft.com/office/powerpoint/2010/main" val="78882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CA" sz="1200" b="0" i="0" kern="1200" dirty="0">
              <a:solidFill>
                <a:schemeClr val="tx1"/>
              </a:solidFill>
              <a:effectLst/>
              <a:latin typeface="Times" pitchFamily="-65" charset="0"/>
              <a:ea typeface="ＭＳ Ｐゴシック" pitchFamily="-65" charset="-128"/>
              <a:cs typeface="+mn-cs"/>
            </a:endParaRP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26</a:t>
            </a:fld>
            <a:endParaRPr lang="fr-CA"/>
          </a:p>
        </p:txBody>
      </p:sp>
    </p:spTree>
    <p:extLst>
      <p:ext uri="{BB962C8B-B14F-4D97-AF65-F5344CB8AC3E}">
        <p14:creationId xmlns:p14="http://schemas.microsoft.com/office/powerpoint/2010/main" val="727221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27</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a:buNone/>
            </a:pPr>
            <a:endParaRPr lang="fr-CA" sz="1200"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endParaRPr lang="fr-CA" dirty="0"/>
          </a:p>
          <a:p>
            <a:endParaRPr lang="fr-CA" b="1"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28</a:t>
            </a:fld>
            <a:endParaRPr lang="fr-FR"/>
          </a:p>
        </p:txBody>
      </p:sp>
    </p:spTree>
    <p:extLst>
      <p:ext uri="{BB962C8B-B14F-4D97-AF65-F5344CB8AC3E}">
        <p14:creationId xmlns:p14="http://schemas.microsoft.com/office/powerpoint/2010/main" val="75969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29</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237809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30</a:t>
            </a:fld>
            <a:endParaRPr lang="fr-CA"/>
          </a:p>
        </p:txBody>
      </p:sp>
    </p:spTree>
    <p:extLst>
      <p:ext uri="{BB962C8B-B14F-4D97-AF65-F5344CB8AC3E}">
        <p14:creationId xmlns:p14="http://schemas.microsoft.com/office/powerpoint/2010/main" val="62379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31</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32</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170834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5</a:t>
            </a:fld>
            <a:endParaRPr lang="fr-CA"/>
          </a:p>
        </p:txBody>
      </p:sp>
    </p:spTree>
    <p:extLst>
      <p:ext uri="{BB962C8B-B14F-4D97-AF65-F5344CB8AC3E}">
        <p14:creationId xmlns:p14="http://schemas.microsoft.com/office/powerpoint/2010/main" val="151902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effectLst/>
            </a:endParaRP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6</a:t>
            </a:fld>
            <a:endParaRPr lang="fr-CA"/>
          </a:p>
        </p:txBody>
      </p:sp>
    </p:spTree>
    <p:extLst>
      <p:ext uri="{BB962C8B-B14F-4D97-AF65-F5344CB8AC3E}">
        <p14:creationId xmlns:p14="http://schemas.microsoft.com/office/powerpoint/2010/main" val="88959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US" sz="1200" b="0" i="0" u="none" strike="noStrike" kern="1200" baseline="0" dirty="0">
              <a:solidFill>
                <a:schemeClr val="tx1"/>
              </a:solidFill>
              <a:latin typeface="Times" pitchFamily="-65" charset="0"/>
              <a:ea typeface="ＭＳ Ｐゴシック" pitchFamily="-65" charset="-128"/>
              <a:cs typeface="+mn-cs"/>
            </a:endParaRPr>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190820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8</a:t>
            </a:fld>
            <a:endParaRPr lang="fr-CA"/>
          </a:p>
        </p:txBody>
      </p:sp>
    </p:spTree>
    <p:extLst>
      <p:ext uri="{BB962C8B-B14F-4D97-AF65-F5344CB8AC3E}">
        <p14:creationId xmlns:p14="http://schemas.microsoft.com/office/powerpoint/2010/main" val="109799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800" b="1" dirty="0">
              <a:effectLst/>
              <a:latin typeface="Arial" panose="020B0604020202020204" pitchFamily="34" charset="0"/>
            </a:endParaRPr>
          </a:p>
          <a:p>
            <a:endParaRPr lang="fr-CA" sz="1800" b="1" dirty="0">
              <a:effectLst/>
              <a:latin typeface="Arial" panose="020B0604020202020204" pitchFamily="34" charset="0"/>
            </a:endParaRPr>
          </a:p>
          <a:p>
            <a:endParaRPr lang="fr-CA" sz="1800" b="1" dirty="0">
              <a:effectLst/>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9</a:t>
            </a:fld>
            <a:endParaRPr lang="fr-CA"/>
          </a:p>
        </p:txBody>
      </p:sp>
    </p:spTree>
    <p:extLst>
      <p:ext uri="{BB962C8B-B14F-4D97-AF65-F5344CB8AC3E}">
        <p14:creationId xmlns:p14="http://schemas.microsoft.com/office/powerpoint/2010/main" val="165164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‹N°›</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‹N°›</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‹N°›</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‹N°›</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‹N°›</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‹N°›</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‹N°›</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‹N°›</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‹N°›</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‹N°›</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‹N°›</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908720"/>
            <a:ext cx="11377264" cy="1143000"/>
          </a:xfrm>
        </p:spPr>
        <p:txBody>
          <a:bodyPr/>
          <a:lstStyle/>
          <a:p>
            <a:r>
              <a:rPr lang="fr-FR" sz="3200" b="0" dirty="0">
                <a:solidFill>
                  <a:srgbClr val="000000"/>
                </a:solidFill>
              </a:rPr>
              <a:t>Recommandations sur le dépistage pour la prévention primaire des fractures de fragilisation</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fr-CA" sz="2800" dirty="0">
                <a:solidFill>
                  <a:srgbClr val="000000"/>
                </a:solidFill>
              </a:rPr>
              <a:t>Thériault G, Limburg H, </a:t>
            </a:r>
            <a:r>
              <a:rPr lang="fr-CA" sz="2800" dirty="0" err="1">
                <a:solidFill>
                  <a:srgbClr val="000000"/>
                </a:solidFill>
              </a:rPr>
              <a:t>Klarenbach</a:t>
            </a:r>
            <a:r>
              <a:rPr lang="fr-CA" sz="2800" dirty="0">
                <a:solidFill>
                  <a:srgbClr val="000000"/>
                </a:solidFill>
              </a:rPr>
              <a:t> S et coll.</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fr-CA" dirty="0">
                <a:solidFill>
                  <a:srgbClr val="000000"/>
                </a:solidFill>
              </a:rPr>
              <a:t>CMAJ 2023;195:E749-E761.</a:t>
            </a:r>
          </a:p>
        </p:txBody>
      </p:sp>
    </p:spTree>
    <p:extLst>
      <p:ext uri="{BB962C8B-B14F-4D97-AF65-F5344CB8AC3E}">
        <p14:creationId xmlns:p14="http://schemas.microsoft.com/office/powerpoint/2010/main" val="330972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9096437" cy="6858000"/>
          </a:xfrm>
          <a:prstGeom prst="rect">
            <a:avLst/>
          </a:prstGeom>
        </p:spPr>
      </p:pic>
    </p:spTree>
    <p:extLst>
      <p:ext uri="{BB962C8B-B14F-4D97-AF65-F5344CB8AC3E}">
        <p14:creationId xmlns:p14="http://schemas.microsoft.com/office/powerpoint/2010/main" val="213383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65D3F5D-0B0C-C754-171C-0CAB341257DC}"/>
              </a:ext>
            </a:extLst>
          </p:cNvPr>
          <p:cNvPicPr>
            <a:picLocks noChangeAspect="1"/>
          </p:cNvPicPr>
          <p:nvPr/>
        </p:nvPicPr>
        <p:blipFill>
          <a:blip r:embed="rId3"/>
          <a:stretch>
            <a:fillRect/>
          </a:stretch>
        </p:blipFill>
        <p:spPr>
          <a:xfrm>
            <a:off x="983432" y="0"/>
            <a:ext cx="10787448" cy="6858000"/>
          </a:xfrm>
          <a:prstGeom prst="rect">
            <a:avLst/>
          </a:prstGeom>
        </p:spPr>
      </p:pic>
    </p:spTree>
    <p:extLst>
      <p:ext uri="{BB962C8B-B14F-4D97-AF65-F5344CB8AC3E}">
        <p14:creationId xmlns:p14="http://schemas.microsoft.com/office/powerpoint/2010/main" val="212455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0"/>
            <a:ext cx="8877822" cy="6858000"/>
          </a:xfrm>
          <a:prstGeom prst="rect">
            <a:avLst/>
          </a:prstGeom>
        </p:spPr>
      </p:pic>
    </p:spTree>
    <p:extLst>
      <p:ext uri="{BB962C8B-B14F-4D97-AF65-F5344CB8AC3E}">
        <p14:creationId xmlns:p14="http://schemas.microsoft.com/office/powerpoint/2010/main" val="40834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10784499" cy="6858000"/>
          </a:xfrm>
          <a:prstGeom prst="rect">
            <a:avLst/>
          </a:prstGeom>
        </p:spPr>
      </p:pic>
    </p:spTree>
    <p:extLst>
      <p:ext uri="{BB962C8B-B14F-4D97-AF65-F5344CB8AC3E}">
        <p14:creationId xmlns:p14="http://schemas.microsoft.com/office/powerpoint/2010/main" val="41798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812615-E783-1B33-48AB-29F0FB59A915}"/>
              </a:ext>
            </a:extLst>
          </p:cNvPr>
          <p:cNvPicPr>
            <a:picLocks noChangeAspect="1"/>
          </p:cNvPicPr>
          <p:nvPr/>
        </p:nvPicPr>
        <p:blipFill>
          <a:blip r:embed="rId3"/>
          <a:stretch>
            <a:fillRect/>
          </a:stretch>
        </p:blipFill>
        <p:spPr>
          <a:xfrm>
            <a:off x="1473360" y="0"/>
            <a:ext cx="9231151" cy="6847520"/>
          </a:xfrm>
          <a:prstGeom prst="rect">
            <a:avLst/>
          </a:prstGeom>
        </p:spPr>
      </p:pic>
    </p:spTree>
    <p:extLst>
      <p:ext uri="{BB962C8B-B14F-4D97-AF65-F5344CB8AC3E}">
        <p14:creationId xmlns:p14="http://schemas.microsoft.com/office/powerpoint/2010/main" val="80671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Bénéfices des traitements</a:t>
            </a:r>
          </a:p>
        </p:txBody>
      </p:sp>
    </p:spTree>
    <p:extLst>
      <p:ext uri="{BB962C8B-B14F-4D97-AF65-F5344CB8AC3E}">
        <p14:creationId xmlns:p14="http://schemas.microsoft.com/office/powerpoint/2010/main" val="128186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3F329D-03BE-B012-B593-768104C1AE9C}"/>
              </a:ext>
            </a:extLst>
          </p:cNvPr>
          <p:cNvPicPr>
            <a:picLocks noChangeAspect="1"/>
          </p:cNvPicPr>
          <p:nvPr/>
        </p:nvPicPr>
        <p:blipFill>
          <a:blip r:embed="rId3"/>
          <a:stretch>
            <a:fillRect/>
          </a:stretch>
        </p:blipFill>
        <p:spPr>
          <a:xfrm>
            <a:off x="1377695" y="0"/>
            <a:ext cx="9436609" cy="6858000"/>
          </a:xfrm>
          <a:prstGeom prst="rect">
            <a:avLst/>
          </a:prstGeom>
        </p:spPr>
      </p:pic>
    </p:spTree>
    <p:extLst>
      <p:ext uri="{BB962C8B-B14F-4D97-AF65-F5344CB8AC3E}">
        <p14:creationId xmlns:p14="http://schemas.microsoft.com/office/powerpoint/2010/main" val="188982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Préjudices des traitements</a:t>
            </a:r>
          </a:p>
        </p:txBody>
      </p:sp>
    </p:spTree>
    <p:extLst>
      <p:ext uri="{BB962C8B-B14F-4D97-AF65-F5344CB8AC3E}">
        <p14:creationId xmlns:p14="http://schemas.microsoft.com/office/powerpoint/2010/main" val="158062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9482092" cy="6858000"/>
          </a:xfrm>
          <a:prstGeom prst="rect">
            <a:avLst/>
          </a:prstGeom>
        </p:spPr>
      </p:pic>
    </p:spTree>
    <p:extLst>
      <p:ext uri="{BB962C8B-B14F-4D97-AF65-F5344CB8AC3E}">
        <p14:creationId xmlns:p14="http://schemas.microsoft.com/office/powerpoint/2010/main" val="25379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E5D9BF-ADD6-B9C9-8C0D-CC8BD5D2659A}"/>
              </a:ext>
            </a:extLst>
          </p:cNvPr>
          <p:cNvPicPr>
            <a:picLocks noChangeAspect="1"/>
          </p:cNvPicPr>
          <p:nvPr/>
        </p:nvPicPr>
        <p:blipFill>
          <a:blip r:embed="rId3"/>
          <a:stretch>
            <a:fillRect/>
          </a:stretch>
        </p:blipFill>
        <p:spPr>
          <a:xfrm>
            <a:off x="740458" y="-1"/>
            <a:ext cx="10711083" cy="6858001"/>
          </a:xfrm>
          <a:prstGeom prst="rect">
            <a:avLst/>
          </a:prstGeom>
        </p:spPr>
      </p:pic>
    </p:spTree>
    <p:extLst>
      <p:ext uri="{BB962C8B-B14F-4D97-AF65-F5344CB8AC3E}">
        <p14:creationId xmlns:p14="http://schemas.microsoft.com/office/powerpoint/2010/main" val="235266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r>
              <a:rPr lang="fr-CA" dirty="0">
                <a:solidFill>
                  <a:srgbClr val="000000"/>
                </a:solidFill>
              </a:rPr>
              <a:t>Chez les sujets de 40 ans et plus vivant dans la collectivité qui ne sont pas sous traitement pharmacologique préventif, quelles sont les recommandations de dépistage « systématique » pour identifier les personnes à risque de fracture de fragilisation ? </a:t>
            </a:r>
          </a:p>
        </p:txBody>
      </p:sp>
    </p:spTree>
    <p:extLst>
      <p:ext uri="{BB962C8B-B14F-4D97-AF65-F5344CB8AC3E}">
        <p14:creationId xmlns:p14="http://schemas.microsoft.com/office/powerpoint/2010/main" val="338602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456359-392E-C25E-2BBA-0E3DD56631D8}"/>
              </a:ext>
            </a:extLst>
          </p:cNvPr>
          <p:cNvPicPr>
            <a:picLocks noChangeAspect="1"/>
          </p:cNvPicPr>
          <p:nvPr/>
        </p:nvPicPr>
        <p:blipFill>
          <a:blip r:embed="rId3"/>
          <a:stretch>
            <a:fillRect/>
          </a:stretch>
        </p:blipFill>
        <p:spPr>
          <a:xfrm>
            <a:off x="911398" y="0"/>
            <a:ext cx="10297169" cy="6810358"/>
          </a:xfrm>
          <a:prstGeom prst="rect">
            <a:avLst/>
          </a:prstGeom>
        </p:spPr>
      </p:pic>
    </p:spTree>
    <p:extLst>
      <p:ext uri="{BB962C8B-B14F-4D97-AF65-F5344CB8AC3E}">
        <p14:creationId xmlns:p14="http://schemas.microsoft.com/office/powerpoint/2010/main" val="423510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A71C80-DF35-758C-3B33-78AF78AE8043}"/>
              </a:ext>
            </a:extLst>
          </p:cNvPr>
          <p:cNvPicPr>
            <a:picLocks noChangeAspect="1"/>
          </p:cNvPicPr>
          <p:nvPr/>
        </p:nvPicPr>
        <p:blipFill>
          <a:blip r:embed="rId3"/>
          <a:stretch>
            <a:fillRect/>
          </a:stretch>
        </p:blipFill>
        <p:spPr>
          <a:xfrm>
            <a:off x="1127448" y="35157"/>
            <a:ext cx="10429381" cy="6858000"/>
          </a:xfrm>
          <a:prstGeom prst="rect">
            <a:avLst/>
          </a:prstGeom>
        </p:spPr>
      </p:pic>
    </p:spTree>
    <p:extLst>
      <p:ext uri="{BB962C8B-B14F-4D97-AF65-F5344CB8AC3E}">
        <p14:creationId xmlns:p14="http://schemas.microsoft.com/office/powerpoint/2010/main" val="109546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9096622" cy="6858000"/>
          </a:xfrm>
          <a:prstGeom prst="rect">
            <a:avLst/>
          </a:prstGeom>
        </p:spPr>
      </p:pic>
    </p:spTree>
    <p:extLst>
      <p:ext uri="{BB962C8B-B14F-4D97-AF65-F5344CB8AC3E}">
        <p14:creationId xmlns:p14="http://schemas.microsoft.com/office/powerpoint/2010/main" val="184463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8D5B5B-185D-A065-D0D9-F0823BC317B3}"/>
              </a:ext>
            </a:extLst>
          </p:cNvPr>
          <p:cNvPicPr>
            <a:picLocks noChangeAspect="1"/>
          </p:cNvPicPr>
          <p:nvPr/>
        </p:nvPicPr>
        <p:blipFill>
          <a:blip r:embed="rId3"/>
          <a:stretch>
            <a:fillRect/>
          </a:stretch>
        </p:blipFill>
        <p:spPr>
          <a:xfrm>
            <a:off x="1199456" y="0"/>
            <a:ext cx="10285629" cy="6817902"/>
          </a:xfrm>
          <a:prstGeom prst="rect">
            <a:avLst/>
          </a:prstGeom>
        </p:spPr>
      </p:pic>
    </p:spTree>
    <p:extLst>
      <p:ext uri="{BB962C8B-B14F-4D97-AF65-F5344CB8AC3E}">
        <p14:creationId xmlns:p14="http://schemas.microsoft.com/office/powerpoint/2010/main" val="102075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0"/>
            <a:ext cx="10109818" cy="6858000"/>
          </a:xfrm>
          <a:prstGeom prst="rect">
            <a:avLst/>
          </a:prstGeom>
        </p:spPr>
      </p:pic>
    </p:spTree>
    <p:extLst>
      <p:ext uri="{BB962C8B-B14F-4D97-AF65-F5344CB8AC3E}">
        <p14:creationId xmlns:p14="http://schemas.microsoft.com/office/powerpoint/2010/main" val="122209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0"/>
            <a:ext cx="5215080" cy="6858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25152"/>
            <a:ext cx="6114650" cy="6858000"/>
          </a:xfrm>
          <a:prstGeom prst="rect">
            <a:avLst/>
          </a:prstGeom>
        </p:spPr>
      </p:pic>
    </p:spTree>
    <p:extLst>
      <p:ext uri="{BB962C8B-B14F-4D97-AF65-F5344CB8AC3E}">
        <p14:creationId xmlns:p14="http://schemas.microsoft.com/office/powerpoint/2010/main" val="88180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90197"/>
            <a:ext cx="11582400" cy="1143000"/>
          </a:xfrm>
        </p:spPr>
        <p:txBody>
          <a:bodyPr/>
          <a:lstStyle/>
          <a:p>
            <a:r>
              <a:rPr lang="fr-FR" b="0" dirty="0">
                <a:solidFill>
                  <a:srgbClr val="000000"/>
                </a:solidFill>
              </a:rPr>
              <a:t>Limites de la présente ligne directrice</a:t>
            </a:r>
          </a:p>
        </p:txBody>
      </p:sp>
    </p:spTree>
    <p:extLst>
      <p:ext uri="{BB962C8B-B14F-4D97-AF65-F5344CB8AC3E}">
        <p14:creationId xmlns:p14="http://schemas.microsoft.com/office/powerpoint/2010/main" val="2125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a:xfrm>
            <a:off x="304800" y="1484784"/>
            <a:ext cx="11582400" cy="4763616"/>
          </a:xfrm>
        </p:spPr>
        <p:txBody>
          <a:bodyPr>
            <a:normAutofit fontScale="92500" lnSpcReduction="10000"/>
          </a:bodyPr>
          <a:lstStyle/>
          <a:p>
            <a:pPr marL="0" indent="0">
              <a:buNone/>
            </a:pPr>
            <a:r>
              <a:rPr lang="fr-FR" sz="2400" dirty="0">
                <a:solidFill>
                  <a:srgbClr val="000000"/>
                </a:solidFill>
              </a:rPr>
              <a:t>Le GÉCSSP recommandons un dépistage débutant par une estimation du risque pour la prévention des fractures de fragilisation chez les femmes de 65 ans et plus. Le dépistage se fait d’abord au moyen de l’outil canadien FRAX, qui mesure le risque de fracture, sans densité minérale osseuse (DMO). Le score FRAX devrait guider la prise de décision partagée entourant les bénéfices et les préjudices potentiels de la pharmacothérapie préventive. Après cette discussion, si une pharmacothérapie préventive est envisagée, les médecins devraient demander une mesure de la DMO par </a:t>
            </a:r>
            <a:r>
              <a:rPr lang="fr-FR" sz="2400" dirty="0" err="1">
                <a:solidFill>
                  <a:srgbClr val="000000"/>
                </a:solidFill>
              </a:rPr>
              <a:t>absorptiométrie</a:t>
            </a:r>
            <a:r>
              <a:rPr lang="fr-FR" sz="2400" dirty="0">
                <a:solidFill>
                  <a:srgbClr val="000000"/>
                </a:solidFill>
              </a:rPr>
              <a:t> à rayons X </a:t>
            </a:r>
            <a:r>
              <a:rPr lang="fr-FR" sz="2400" dirty="0" err="1">
                <a:solidFill>
                  <a:srgbClr val="000000"/>
                </a:solidFill>
              </a:rPr>
              <a:t>biphotonique</a:t>
            </a:r>
            <a:r>
              <a:rPr lang="fr-FR" sz="2400" dirty="0">
                <a:solidFill>
                  <a:srgbClr val="000000"/>
                </a:solidFill>
              </a:rPr>
              <a:t> (DEXA) du col du fémur, puis réévaluer le risque de fracture en intégrant le score </a:t>
            </a:r>
            <a:r>
              <a:rPr lang="fr-FR" sz="2400" dirty="0" err="1">
                <a:solidFill>
                  <a:srgbClr val="000000"/>
                </a:solidFill>
              </a:rPr>
              <a:t>T</a:t>
            </a:r>
            <a:r>
              <a:rPr lang="fr-FR" sz="2400" dirty="0">
                <a:solidFill>
                  <a:srgbClr val="000000"/>
                </a:solidFill>
              </a:rPr>
              <a:t> de la DMO au score FRAX (recommandation conditionnelle, basée sur des données de faible certitude). </a:t>
            </a:r>
          </a:p>
          <a:p>
            <a:pPr marL="0" indent="0">
              <a:buNone/>
            </a:pPr>
            <a:r>
              <a:rPr lang="fr-FR" sz="2400" dirty="0">
                <a:solidFill>
                  <a:srgbClr val="000000"/>
                </a:solidFill>
              </a:rPr>
              <a:t>Le GÉ ne recommande pas le dépistage chez les femmes de 40–64 ans et les hommes de 40 ans et plus (recommandation forte, données de très faible certitude). </a:t>
            </a:r>
          </a:p>
          <a:p>
            <a:pPr marL="0" indent="0">
              <a:buNone/>
            </a:pPr>
            <a:r>
              <a:rPr lang="fr-FR" sz="2400" dirty="0">
                <a:solidFill>
                  <a:srgbClr val="000000"/>
                </a:solidFill>
              </a:rPr>
              <a:t>Ces recommandations s’appliquent aux personnes vivant dans la collectivité qui ne sont pas sous pharmacothérapie pour la prévention des fractures de fragilisation. </a:t>
            </a:r>
          </a:p>
          <a:p>
            <a:pPr>
              <a:buNone/>
            </a:pPr>
            <a:endParaRPr lang="fr-CA" dirty="0">
              <a:solidFill>
                <a:srgbClr val="000000"/>
              </a:solidFill>
            </a:endParaRPr>
          </a:p>
        </p:txBody>
      </p:sp>
    </p:spTree>
    <p:extLst>
      <p:ext uri="{BB962C8B-B14F-4D97-AF65-F5344CB8AC3E}">
        <p14:creationId xmlns:p14="http://schemas.microsoft.com/office/powerpoint/2010/main" val="107534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2400" dirty="0">
                <a:solidFill>
                  <a:srgbClr val="000000"/>
                </a:solidFill>
              </a:rPr>
              <a:t>Forces </a:t>
            </a:r>
          </a:p>
          <a:p>
            <a:pPr>
              <a:buNone/>
            </a:pPr>
            <a:endParaRPr lang="fr-CA" sz="2400" dirty="0">
              <a:solidFill>
                <a:srgbClr val="000000"/>
              </a:solidFill>
            </a:endParaRPr>
          </a:p>
          <a:p>
            <a:pPr>
              <a:buNone/>
            </a:pPr>
            <a:endParaRPr lang="fr-CA" sz="2400" dirty="0">
              <a:solidFill>
                <a:srgbClr val="000000"/>
              </a:solidFill>
            </a:endParaRPr>
          </a:p>
          <a:p>
            <a:pPr>
              <a:buNone/>
            </a:pPr>
            <a:endParaRPr lang="fr-CA" sz="2400" dirty="0">
              <a:solidFill>
                <a:srgbClr val="000000"/>
              </a:solidFill>
            </a:endParaRPr>
          </a:p>
          <a:p>
            <a:pPr>
              <a:buNone/>
            </a:pPr>
            <a:r>
              <a:rPr lang="fr-CA" sz="2400" dirty="0">
                <a:solidFill>
                  <a:srgbClr val="000000"/>
                </a:solidFill>
              </a:rPr>
              <a:t>Faiblesses 	</a:t>
            </a:r>
          </a:p>
        </p:txBody>
      </p:sp>
    </p:spTree>
    <p:extLst>
      <p:ext uri="{BB962C8B-B14F-4D97-AF65-F5344CB8AC3E}">
        <p14:creationId xmlns:p14="http://schemas.microsoft.com/office/powerpoint/2010/main" val="83082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404556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0"/>
            <a:ext cx="5336498" cy="6858000"/>
          </a:xfrm>
          <a:prstGeom prst="rect">
            <a:avLst/>
          </a:prstGeom>
        </p:spPr>
      </p:pic>
    </p:spTree>
    <p:extLst>
      <p:ext uri="{BB962C8B-B14F-4D97-AF65-F5344CB8AC3E}">
        <p14:creationId xmlns:p14="http://schemas.microsoft.com/office/powerpoint/2010/main" val="202626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US" sz="2200" dirty="0" err="1">
                <a:solidFill>
                  <a:srgbClr val="000000"/>
                </a:solidFill>
              </a:rPr>
              <a:t>N</a:t>
            </a:r>
            <a:r>
              <a:rPr lang="en-US" sz="2400" dirty="0" err="1">
                <a:solidFill>
                  <a:srgbClr val="000000"/>
                </a:solidFill>
              </a:rPr>
              <a:t>issen</a:t>
            </a:r>
            <a:r>
              <a:rPr lang="en-US" sz="2400" dirty="0">
                <a:solidFill>
                  <a:srgbClr val="000000"/>
                </a:solidFill>
              </a:rPr>
              <a:t> SE, </a:t>
            </a:r>
            <a:r>
              <a:rPr lang="en-US" sz="2400" dirty="0" err="1">
                <a:solidFill>
                  <a:srgbClr val="000000"/>
                </a:solidFill>
              </a:rPr>
              <a:t>Lincoff</a:t>
            </a:r>
            <a:r>
              <a:rPr lang="en-US" sz="2400" dirty="0">
                <a:solidFill>
                  <a:srgbClr val="000000"/>
                </a:solidFill>
              </a:rPr>
              <a:t> AM, Brennan D, Ray KK, Mason D, </a:t>
            </a:r>
            <a:r>
              <a:rPr lang="en-US" sz="2400" dirty="0" err="1">
                <a:solidFill>
                  <a:srgbClr val="000000"/>
                </a:solidFill>
              </a:rPr>
              <a:t>Kastelein</a:t>
            </a:r>
            <a:r>
              <a:rPr lang="en-US" sz="2400" dirty="0">
                <a:solidFill>
                  <a:srgbClr val="000000"/>
                </a:solidFill>
              </a:rPr>
              <a:t> JJP, et al. </a:t>
            </a:r>
            <a:r>
              <a:rPr lang="en-US" sz="2400" dirty="0" err="1">
                <a:solidFill>
                  <a:srgbClr val="000000"/>
                </a:solidFill>
              </a:rPr>
              <a:t>Bempedoic</a:t>
            </a:r>
            <a:r>
              <a:rPr lang="en-US" sz="2400" dirty="0">
                <a:solidFill>
                  <a:srgbClr val="000000"/>
                </a:solidFill>
              </a:rPr>
              <a:t> Acid and Cardiovascular Outcomes in Statin-Intolerant Patients. N </a:t>
            </a:r>
            <a:r>
              <a:rPr lang="en-US" sz="2400" dirty="0" err="1">
                <a:solidFill>
                  <a:srgbClr val="000000"/>
                </a:solidFill>
              </a:rPr>
              <a:t>Engl</a:t>
            </a:r>
            <a:r>
              <a:rPr lang="en-US" sz="2400" dirty="0">
                <a:solidFill>
                  <a:srgbClr val="000000"/>
                </a:solidFill>
              </a:rPr>
              <a:t> J Med. 2023;388(15):1353-64.  </a:t>
            </a:r>
            <a:endParaRPr lang="fr-FR" sz="2400" dirty="0">
              <a:solidFill>
                <a:srgbClr val="000000"/>
              </a:solidFill>
            </a:endParaRPr>
          </a:p>
          <a:p>
            <a:pPr marL="0" indent="0">
              <a:buNone/>
            </a:pPr>
            <a:r>
              <a:rPr lang="en-US" sz="2400" dirty="0" err="1">
                <a:solidFill>
                  <a:srgbClr val="000000"/>
                </a:solidFill>
              </a:rPr>
              <a:t>Sorajja</a:t>
            </a:r>
            <a:r>
              <a:rPr lang="en-US" sz="2400" dirty="0">
                <a:solidFill>
                  <a:srgbClr val="000000"/>
                </a:solidFill>
              </a:rPr>
              <a:t> P, </a:t>
            </a:r>
            <a:r>
              <a:rPr lang="en-US" sz="2400" dirty="0" err="1">
                <a:solidFill>
                  <a:srgbClr val="000000"/>
                </a:solidFill>
              </a:rPr>
              <a:t>Whisenant</a:t>
            </a:r>
            <a:r>
              <a:rPr lang="en-US" sz="2400" dirty="0">
                <a:solidFill>
                  <a:srgbClr val="000000"/>
                </a:solidFill>
              </a:rPr>
              <a:t> B, Hamid N, </a:t>
            </a:r>
            <a:r>
              <a:rPr lang="en-US" sz="2400" dirty="0" err="1">
                <a:solidFill>
                  <a:srgbClr val="000000"/>
                </a:solidFill>
              </a:rPr>
              <a:t>Naik</a:t>
            </a:r>
            <a:r>
              <a:rPr lang="en-US" sz="2400" dirty="0">
                <a:solidFill>
                  <a:srgbClr val="000000"/>
                </a:solidFill>
              </a:rPr>
              <a:t> H, </a:t>
            </a:r>
            <a:r>
              <a:rPr lang="en-US" sz="2400" dirty="0" err="1">
                <a:solidFill>
                  <a:srgbClr val="000000"/>
                </a:solidFill>
              </a:rPr>
              <a:t>Makkar</a:t>
            </a:r>
            <a:r>
              <a:rPr lang="en-US" sz="2400" dirty="0">
                <a:solidFill>
                  <a:srgbClr val="000000"/>
                </a:solidFill>
              </a:rPr>
              <a:t> R, </a:t>
            </a:r>
            <a:r>
              <a:rPr lang="en-US" sz="2400" dirty="0" err="1">
                <a:solidFill>
                  <a:srgbClr val="000000"/>
                </a:solidFill>
              </a:rPr>
              <a:t>Tadros</a:t>
            </a:r>
            <a:r>
              <a:rPr lang="en-US" sz="2400" dirty="0">
                <a:solidFill>
                  <a:srgbClr val="000000"/>
                </a:solidFill>
              </a:rPr>
              <a:t> P, et al. </a:t>
            </a:r>
            <a:r>
              <a:rPr lang="en-US" sz="2400" dirty="0" err="1">
                <a:solidFill>
                  <a:srgbClr val="000000"/>
                </a:solidFill>
              </a:rPr>
              <a:t>Transcatheter</a:t>
            </a:r>
            <a:r>
              <a:rPr lang="en-US" sz="2400" dirty="0">
                <a:solidFill>
                  <a:srgbClr val="000000"/>
                </a:solidFill>
              </a:rPr>
              <a:t> Repair for Patients with Tricuspid Regurgitation. N </a:t>
            </a:r>
            <a:r>
              <a:rPr lang="en-US" sz="2400" dirty="0" err="1">
                <a:solidFill>
                  <a:srgbClr val="000000"/>
                </a:solidFill>
              </a:rPr>
              <a:t>Engl</a:t>
            </a:r>
            <a:r>
              <a:rPr lang="en-US" sz="2400" dirty="0">
                <a:solidFill>
                  <a:srgbClr val="000000"/>
                </a:solidFill>
              </a:rPr>
              <a:t> J Med. 2023;388(20):1833-42. </a:t>
            </a:r>
            <a:endParaRPr lang="fr-FR" sz="2400" dirty="0">
              <a:solidFill>
                <a:srgbClr val="000000"/>
              </a:solidFill>
            </a:endParaRPr>
          </a:p>
          <a:p>
            <a:pPr marL="0" indent="0">
              <a:buNone/>
            </a:pPr>
            <a:r>
              <a:rPr lang="en-US" sz="2400" dirty="0">
                <a:solidFill>
                  <a:srgbClr val="000000"/>
                </a:solidFill>
              </a:rPr>
              <a:t>Bradbury AW, </a:t>
            </a:r>
            <a:r>
              <a:rPr lang="en-US" sz="2400" dirty="0" err="1">
                <a:solidFill>
                  <a:srgbClr val="000000"/>
                </a:solidFill>
              </a:rPr>
              <a:t>Moakes</a:t>
            </a:r>
            <a:r>
              <a:rPr lang="en-US" sz="2400" dirty="0">
                <a:solidFill>
                  <a:srgbClr val="000000"/>
                </a:solidFill>
              </a:rPr>
              <a:t> CA, </a:t>
            </a:r>
            <a:r>
              <a:rPr lang="en-US" sz="2400" dirty="0" err="1">
                <a:solidFill>
                  <a:srgbClr val="000000"/>
                </a:solidFill>
              </a:rPr>
              <a:t>Popplewell</a:t>
            </a:r>
            <a:r>
              <a:rPr lang="en-US" sz="2400" dirty="0">
                <a:solidFill>
                  <a:srgbClr val="000000"/>
                </a:solidFill>
              </a:rPr>
              <a:t> M, </a:t>
            </a:r>
            <a:r>
              <a:rPr lang="en-US" sz="2400" dirty="0" err="1">
                <a:solidFill>
                  <a:srgbClr val="000000"/>
                </a:solidFill>
              </a:rPr>
              <a:t>Meecham</a:t>
            </a:r>
            <a:r>
              <a:rPr lang="en-US" sz="2400" dirty="0">
                <a:solidFill>
                  <a:srgbClr val="000000"/>
                </a:solidFill>
              </a:rPr>
              <a:t> L, Bate GR, Kelly L, et al. A vein bypass first versus a best endovascular treatment first </a:t>
            </a:r>
            <a:r>
              <a:rPr lang="en-US" sz="2400" dirty="0" err="1">
                <a:solidFill>
                  <a:srgbClr val="000000"/>
                </a:solidFill>
              </a:rPr>
              <a:t>revascularisation</a:t>
            </a:r>
            <a:r>
              <a:rPr lang="en-US" sz="2400" dirty="0">
                <a:solidFill>
                  <a:srgbClr val="000000"/>
                </a:solidFill>
              </a:rPr>
              <a:t> strategy for patients with chronic limb threatening </a:t>
            </a:r>
            <a:r>
              <a:rPr lang="en-US" sz="2400" dirty="0" err="1">
                <a:solidFill>
                  <a:srgbClr val="000000"/>
                </a:solidFill>
              </a:rPr>
              <a:t>ischaemia</a:t>
            </a:r>
            <a:r>
              <a:rPr lang="en-US" sz="2400" dirty="0">
                <a:solidFill>
                  <a:srgbClr val="000000"/>
                </a:solidFill>
              </a:rPr>
              <a:t> who required an infra-popliteal, with or without an additional more proximal infra-inguinal </a:t>
            </a:r>
            <a:r>
              <a:rPr lang="en-US" sz="2400" dirty="0" err="1">
                <a:solidFill>
                  <a:srgbClr val="000000"/>
                </a:solidFill>
              </a:rPr>
              <a:t>revascularisation</a:t>
            </a:r>
            <a:r>
              <a:rPr lang="en-US" sz="2400" dirty="0">
                <a:solidFill>
                  <a:srgbClr val="000000"/>
                </a:solidFill>
              </a:rPr>
              <a:t> procedure to restore limb perfusion (BASIL-2): an open-label, </a:t>
            </a:r>
            <a:r>
              <a:rPr lang="en-US" sz="2400" dirty="0" err="1">
                <a:solidFill>
                  <a:srgbClr val="000000"/>
                </a:solidFill>
              </a:rPr>
              <a:t>randomised</a:t>
            </a:r>
            <a:r>
              <a:rPr lang="en-US" sz="2400" dirty="0">
                <a:solidFill>
                  <a:srgbClr val="000000"/>
                </a:solidFill>
              </a:rPr>
              <a:t>, </a:t>
            </a:r>
            <a:r>
              <a:rPr lang="en-US" sz="2400" dirty="0" err="1">
                <a:solidFill>
                  <a:srgbClr val="000000"/>
                </a:solidFill>
              </a:rPr>
              <a:t>multicentre</a:t>
            </a:r>
            <a:r>
              <a:rPr lang="en-US" sz="2400" dirty="0">
                <a:solidFill>
                  <a:srgbClr val="000000"/>
                </a:solidFill>
              </a:rPr>
              <a:t>, phase 3 trial. Lancet. 2023;401(10390):1798-809. </a:t>
            </a:r>
            <a:endParaRPr lang="fr-FR" sz="2400" dirty="0">
              <a:solidFill>
                <a:srgbClr val="000000"/>
              </a:solidFill>
            </a:endParaRPr>
          </a:p>
        </p:txBody>
      </p:sp>
    </p:spTree>
    <p:extLst>
      <p:ext uri="{BB962C8B-B14F-4D97-AF65-F5344CB8AC3E}">
        <p14:creationId xmlns:p14="http://schemas.microsoft.com/office/powerpoint/2010/main" val="1103266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dirty="0" err="1">
                <a:solidFill>
                  <a:srgbClr val="000000"/>
                </a:solidFill>
              </a:rPr>
              <a:t>Rinella</a:t>
            </a:r>
            <a:r>
              <a:rPr lang="en-US" dirty="0">
                <a:solidFill>
                  <a:srgbClr val="000000"/>
                </a:solidFill>
              </a:rPr>
              <a:t> ME, </a:t>
            </a:r>
            <a:r>
              <a:rPr lang="en-US" dirty="0" err="1">
                <a:solidFill>
                  <a:srgbClr val="000000"/>
                </a:solidFill>
              </a:rPr>
              <a:t>Neuschwander-Tetri</a:t>
            </a:r>
            <a:r>
              <a:rPr lang="en-US" dirty="0">
                <a:solidFill>
                  <a:srgbClr val="000000"/>
                </a:solidFill>
              </a:rPr>
              <a:t> BA, Siddiqui MS, </a:t>
            </a:r>
            <a:r>
              <a:rPr lang="en-US" dirty="0" err="1">
                <a:solidFill>
                  <a:srgbClr val="000000"/>
                </a:solidFill>
              </a:rPr>
              <a:t>Abdelmalek</a:t>
            </a:r>
            <a:r>
              <a:rPr lang="en-US" dirty="0">
                <a:solidFill>
                  <a:srgbClr val="000000"/>
                </a:solidFill>
              </a:rPr>
              <a:t> MF, Caldwell S, Barb D, et al. AASLD Practice Guidance on the clinical assessment and management of nonalcoholic fatty liver disease. Hepatology. 2023;77(5):1797-835. </a:t>
            </a:r>
            <a:endParaRPr lang="fr-FR" dirty="0">
              <a:solidFill>
                <a:srgbClr val="000000"/>
              </a:solidFill>
            </a:endParaRPr>
          </a:p>
          <a:p>
            <a:pPr marL="0" indent="0">
              <a:buNone/>
            </a:pPr>
            <a:r>
              <a:rPr lang="en-US" b="1" dirty="0">
                <a:solidFill>
                  <a:srgbClr val="000000"/>
                </a:solidFill>
              </a:rPr>
              <a:t> </a:t>
            </a:r>
            <a:endParaRPr lang="fr-FR" dirty="0">
              <a:solidFill>
                <a:srgbClr val="000000"/>
              </a:solidFill>
            </a:endParaRPr>
          </a:p>
          <a:p>
            <a:pPr marL="0" indent="0">
              <a:buNone/>
            </a:pPr>
            <a:r>
              <a:rPr lang="fr-FR" dirty="0" err="1">
                <a:solidFill>
                  <a:srgbClr val="000000"/>
                </a:solidFill>
              </a:rPr>
              <a:t>Borlaug</a:t>
            </a:r>
            <a:r>
              <a:rPr lang="fr-FR" dirty="0">
                <a:solidFill>
                  <a:srgbClr val="000000"/>
                </a:solidFill>
              </a:rPr>
              <a:t> BA, Sharma K, Shah SJ, Ho JE. </a:t>
            </a:r>
            <a:r>
              <a:rPr lang="fr-FR" dirty="0" err="1">
                <a:solidFill>
                  <a:srgbClr val="000000"/>
                </a:solidFill>
              </a:rPr>
              <a:t>Heart</a:t>
            </a:r>
            <a:r>
              <a:rPr lang="fr-FR" dirty="0">
                <a:solidFill>
                  <a:srgbClr val="000000"/>
                </a:solidFill>
              </a:rPr>
              <a:t> </a:t>
            </a:r>
            <a:r>
              <a:rPr lang="fr-FR" dirty="0" err="1">
                <a:solidFill>
                  <a:srgbClr val="000000"/>
                </a:solidFill>
              </a:rPr>
              <a:t>Failure</a:t>
            </a:r>
            <a:r>
              <a:rPr lang="fr-FR" dirty="0">
                <a:solidFill>
                  <a:srgbClr val="000000"/>
                </a:solidFill>
              </a:rPr>
              <a:t> With </a:t>
            </a:r>
            <a:r>
              <a:rPr lang="fr-FR" dirty="0" err="1">
                <a:solidFill>
                  <a:srgbClr val="000000"/>
                </a:solidFill>
              </a:rPr>
              <a:t>Preserved</a:t>
            </a:r>
            <a:r>
              <a:rPr lang="fr-FR" dirty="0">
                <a:solidFill>
                  <a:srgbClr val="000000"/>
                </a:solidFill>
              </a:rPr>
              <a:t> Ejection Fraction: JACC Scientific </a:t>
            </a:r>
            <a:r>
              <a:rPr lang="fr-FR" dirty="0" err="1">
                <a:solidFill>
                  <a:srgbClr val="000000"/>
                </a:solidFill>
              </a:rPr>
              <a:t>Statement</a:t>
            </a:r>
            <a:r>
              <a:rPr lang="fr-FR" dirty="0">
                <a:solidFill>
                  <a:srgbClr val="000000"/>
                </a:solidFill>
              </a:rPr>
              <a:t>. J Am </a:t>
            </a:r>
            <a:r>
              <a:rPr lang="fr-FR" dirty="0" err="1">
                <a:solidFill>
                  <a:srgbClr val="000000"/>
                </a:solidFill>
              </a:rPr>
              <a:t>Coll</a:t>
            </a:r>
            <a:r>
              <a:rPr lang="fr-FR" dirty="0">
                <a:solidFill>
                  <a:srgbClr val="000000"/>
                </a:solidFill>
              </a:rPr>
              <a:t> </a:t>
            </a:r>
            <a:r>
              <a:rPr lang="fr-FR" dirty="0" err="1">
                <a:solidFill>
                  <a:srgbClr val="000000"/>
                </a:solidFill>
              </a:rPr>
              <a:t>Cardiol</a:t>
            </a:r>
            <a:r>
              <a:rPr lang="fr-FR" dirty="0">
                <a:solidFill>
                  <a:srgbClr val="000000"/>
                </a:solidFill>
              </a:rPr>
              <a:t>. 2023;81(18):1810-34. </a:t>
            </a:r>
          </a:p>
        </p:txBody>
      </p:sp>
    </p:spTree>
    <p:extLst>
      <p:ext uri="{BB962C8B-B14F-4D97-AF65-F5344CB8AC3E}">
        <p14:creationId xmlns:p14="http://schemas.microsoft.com/office/powerpoint/2010/main" val="272033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Recommandations</a:t>
            </a:r>
          </a:p>
        </p:txBody>
      </p:sp>
      <p:pic>
        <p:nvPicPr>
          <p:cNvPr id="3" name="Image 2">
            <a:extLst>
              <a:ext uri="{FF2B5EF4-FFF2-40B4-BE49-F238E27FC236}">
                <a16:creationId xmlns:a16="http://schemas.microsoft.com/office/drawing/2014/main" id="{8E4815B1-C601-5D01-73CF-C2A26851A8F3}"/>
              </a:ext>
            </a:extLst>
          </p:cNvPr>
          <p:cNvPicPr>
            <a:picLocks noChangeAspect="1"/>
          </p:cNvPicPr>
          <p:nvPr/>
        </p:nvPicPr>
        <p:blipFill>
          <a:blip r:embed="rId3"/>
          <a:stretch>
            <a:fillRect/>
          </a:stretch>
        </p:blipFill>
        <p:spPr>
          <a:xfrm>
            <a:off x="2335002" y="1338263"/>
            <a:ext cx="7521996" cy="5519737"/>
          </a:xfrm>
          <a:prstGeom prst="rect">
            <a:avLst/>
          </a:prstGeom>
        </p:spPr>
      </p:pic>
    </p:spTree>
    <p:extLst>
      <p:ext uri="{BB962C8B-B14F-4D97-AF65-F5344CB8AC3E}">
        <p14:creationId xmlns:p14="http://schemas.microsoft.com/office/powerpoint/2010/main" val="120629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692696"/>
            <a:ext cx="5296272" cy="506474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4" y="37935"/>
            <a:ext cx="5256584" cy="6692809"/>
          </a:xfrm>
          <a:prstGeom prst="rect">
            <a:avLst/>
          </a:prstGeom>
        </p:spPr>
      </p:pic>
    </p:spTree>
    <p:extLst>
      <p:ext uri="{BB962C8B-B14F-4D97-AF65-F5344CB8AC3E}">
        <p14:creationId xmlns:p14="http://schemas.microsoft.com/office/powerpoint/2010/main" val="189713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90197"/>
            <a:ext cx="11582400" cy="1143000"/>
          </a:xfrm>
        </p:spPr>
        <p:txBody>
          <a:bodyPr/>
          <a:lstStyle/>
          <a:p>
            <a:r>
              <a:rPr lang="fr-FR" b="0" dirty="0">
                <a:solidFill>
                  <a:srgbClr val="000000"/>
                </a:solidFill>
              </a:rPr>
              <a:t>Mise en pratique</a:t>
            </a:r>
          </a:p>
        </p:txBody>
      </p:sp>
    </p:spTree>
    <p:extLst>
      <p:ext uri="{BB962C8B-B14F-4D97-AF65-F5344CB8AC3E}">
        <p14:creationId xmlns:p14="http://schemas.microsoft.com/office/powerpoint/2010/main" val="99732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en-US" dirty="0">
                <a:solidFill>
                  <a:srgbClr val="000000"/>
                </a:solidFill>
              </a:rPr>
              <a:t>Le </a:t>
            </a:r>
            <a:r>
              <a:rPr lang="fr-CA" dirty="0">
                <a:solidFill>
                  <a:srgbClr val="000000"/>
                </a:solidFill>
              </a:rPr>
              <a:t>Groupe d’étude canadien sur les soins de santé préventifs (GÉCSSP).</a:t>
            </a:r>
          </a:p>
          <a:p>
            <a:pPr>
              <a:buNone/>
            </a:pPr>
            <a:endParaRPr lang="fr-CA" dirty="0">
              <a:solidFill>
                <a:srgbClr val="000000"/>
              </a:solidFill>
            </a:endParaRPr>
          </a:p>
          <a:p>
            <a:pPr>
              <a:buNone/>
            </a:pPr>
            <a:r>
              <a:rPr lang="fr-CA" dirty="0">
                <a:solidFill>
                  <a:srgbClr val="000000"/>
                </a:solidFill>
              </a:rPr>
              <a:t>Méthode pour parvenir aux recommandations.</a:t>
            </a:r>
            <a:endParaRPr lang="en-US" dirty="0">
              <a:solidFill>
                <a:srgbClr val="000000"/>
              </a:solidFill>
            </a:endParaRPr>
          </a:p>
        </p:txBody>
      </p:sp>
    </p:spTree>
    <p:extLst>
      <p:ext uri="{BB962C8B-B14F-4D97-AF65-F5344CB8AC3E}">
        <p14:creationId xmlns:p14="http://schemas.microsoft.com/office/powerpoint/2010/main" val="187160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9" y="260648"/>
            <a:ext cx="5860426" cy="6165304"/>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068" y="957114"/>
            <a:ext cx="6265622" cy="5468838"/>
          </a:xfrm>
          <a:prstGeom prst="rect">
            <a:avLst/>
          </a:prstGeom>
        </p:spPr>
      </p:pic>
    </p:spTree>
    <p:extLst>
      <p:ext uri="{BB962C8B-B14F-4D97-AF65-F5344CB8AC3E}">
        <p14:creationId xmlns:p14="http://schemas.microsoft.com/office/powerpoint/2010/main" val="131408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0"/>
            <a:ext cx="10421674" cy="6858000"/>
          </a:xfrm>
          <a:prstGeom prst="rect">
            <a:avLst/>
          </a:prstGeom>
        </p:spPr>
      </p:pic>
    </p:spTree>
    <p:extLst>
      <p:ext uri="{BB962C8B-B14F-4D97-AF65-F5344CB8AC3E}">
        <p14:creationId xmlns:p14="http://schemas.microsoft.com/office/powerpoint/2010/main" val="772359303"/>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6" ma:contentTypeDescription="Crée un document." ma:contentTypeScope="" ma:versionID="29b23b03bbee0fc1c3a08cffb0bb0758">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eb597ce4ca4fd94b898e275f0b34be3f"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080344f-df3a-421a-b768-828ad84b63a4}" ma:internalName="TaxCatchAll" ma:showField="CatchAllData" ma:web="901a8e44-2aef-4797-ad74-313c72b8a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0FEC3-972E-4381-A6C1-CF4924F378B0}"/>
</file>

<file path=customXml/itemProps2.xml><?xml version="1.0" encoding="utf-8"?>
<ds:datastoreItem xmlns:ds="http://schemas.openxmlformats.org/officeDocument/2006/customXml" ds:itemID="{53C5BF97-BAA7-44FE-AC78-4E40C28DEF1D}"/>
</file>

<file path=docProps/app.xml><?xml version="1.0" encoding="utf-8"?>
<Properties xmlns="http://schemas.openxmlformats.org/officeDocument/2006/extended-properties" xmlns:vt="http://schemas.openxmlformats.org/officeDocument/2006/docPropsVTypes">
  <Template>FondFac-pale2009</Template>
  <TotalTime>1816</TotalTime>
  <Words>582</Words>
  <Application>Microsoft Office PowerPoint</Application>
  <PresentationFormat>Grand écran</PresentationFormat>
  <Paragraphs>76</Paragraphs>
  <Slides>32</Slides>
  <Notes>32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32</vt:i4>
      </vt:variant>
    </vt:vector>
  </HeadingPairs>
  <TitlesOfParts>
    <vt:vector size="35" baseType="lpstr">
      <vt:lpstr>Arial</vt:lpstr>
      <vt:lpstr>Times</vt:lpstr>
      <vt:lpstr>FondFac-pale2009</vt:lpstr>
      <vt:lpstr>Recommandations sur le dépistage pour la prévention primaire des fractures de fragilisation </vt:lpstr>
      <vt:lpstr>La question clinique</vt:lpstr>
      <vt:lpstr>Mise en contexte</vt:lpstr>
      <vt:lpstr>Recommandations</vt:lpstr>
      <vt:lpstr>Présentation PowerPoint</vt:lpstr>
      <vt:lpstr>Mise en pratique</vt:lpstr>
      <vt:lpstr>Méthode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Bénéfices des traitements</vt:lpstr>
      <vt:lpstr>Présentation PowerPoint</vt:lpstr>
      <vt:lpstr>Préjudices des traitements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Limites de la présente ligne directrice</vt:lpstr>
      <vt:lpstr>Conclusion des auteurs</vt:lpstr>
      <vt:lpstr>Critique</vt:lpstr>
      <vt:lpstr>Implications cliniques</vt:lpstr>
      <vt:lpstr>Présentation PowerPoint</vt:lpstr>
      <vt:lpstr>Autres articles récents</vt:lpstr>
      <vt:lpstr>Guides de pratique récents</vt:lpstr>
    </vt:vector>
  </TitlesOfParts>
  <Company>FMSS 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Nancy Péloquin</cp:lastModifiedBy>
  <cp:revision>201</cp:revision>
  <cp:lastPrinted>2016-05-19T00:31:48Z</cp:lastPrinted>
  <dcterms:created xsi:type="dcterms:W3CDTF">2014-05-27T15:07:23Z</dcterms:created>
  <dcterms:modified xsi:type="dcterms:W3CDTF">2023-06-19T17:01:57Z</dcterms:modified>
</cp:coreProperties>
</file>