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394" r:id="rId4"/>
    <p:sldId id="268" r:id="rId5"/>
    <p:sldId id="269" r:id="rId6"/>
    <p:sldId id="407" r:id="rId7"/>
    <p:sldId id="409" r:id="rId8"/>
    <p:sldId id="270" r:id="rId9"/>
    <p:sldId id="271" r:id="rId10"/>
    <p:sldId id="405" r:id="rId11"/>
    <p:sldId id="417" r:id="rId12"/>
    <p:sldId id="403" r:id="rId13"/>
    <p:sldId id="412" r:id="rId14"/>
    <p:sldId id="413" r:id="rId15"/>
    <p:sldId id="416" r:id="rId16"/>
    <p:sldId id="415" r:id="rId17"/>
    <p:sldId id="274" r:id="rId18"/>
    <p:sldId id="273" r:id="rId19"/>
    <p:sldId id="395" r:id="rId20"/>
    <p:sldId id="396" r:id="rId21"/>
    <p:sldId id="397" r:id="rId22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85" autoAdjust="0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12E85B59-F5E4-4B06-857F-36F1D6247B55}"/>
    <pc:docChg chg="delSld modSld">
      <pc:chgData name="Luc Lanthier" userId="12cd4454-394f-4197-a3cc-7e41fb7c9215" providerId="ADAL" clId="{12E85B59-F5E4-4B06-857F-36F1D6247B55}" dt="2023-03-15T13:06:30.858" v="23" actId="47"/>
      <pc:docMkLst>
        <pc:docMk/>
      </pc:docMkLst>
      <pc:sldChg chg="del">
        <pc:chgData name="Luc Lanthier" userId="12cd4454-394f-4197-a3cc-7e41fb7c9215" providerId="ADAL" clId="{12E85B59-F5E4-4B06-857F-36F1D6247B55}" dt="2023-03-15T13:05:19.507" v="1" actId="4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12E85B59-F5E4-4B06-857F-36F1D6247B55}" dt="2023-03-15T13:05:22.064" v="2" actId="6549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12E85B59-F5E4-4B06-857F-36F1D6247B55}" dt="2023-03-15T13:05:24.465" v="3" actId="6549"/>
        <pc:sldMkLst>
          <pc:docMk/>
          <pc:sldMk cId="3386026723" sldId="267"/>
        </pc:sldMkLst>
      </pc:sldChg>
      <pc:sldChg chg="modNotesTx">
        <pc:chgData name="Luc Lanthier" userId="12cd4454-394f-4197-a3cc-7e41fb7c9215" providerId="ADAL" clId="{12E85B59-F5E4-4B06-857F-36F1D6247B55}" dt="2023-03-15T13:05:30.849" v="5" actId="6549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12E85B59-F5E4-4B06-857F-36F1D6247B55}" dt="2023-03-15T13:05:33.369" v="6" actId="6549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12E85B59-F5E4-4B06-857F-36F1D6247B55}" dt="2023-03-15T13:05:44.680" v="9" actId="6549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12E85B59-F5E4-4B06-857F-36F1D6247B55}" dt="2023-03-15T13:05:48.616" v="10" actId="6549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12E85B59-F5E4-4B06-857F-36F1D6247B55}" dt="2023-03-15T13:06:13.360" v="19" actId="6549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12E85B59-F5E4-4B06-857F-36F1D6247B55}" dt="2023-03-15T13:06:10.521" v="18" actId="6549"/>
        <pc:sldMkLst>
          <pc:docMk/>
          <pc:sldMk cId="1075346554" sldId="274"/>
        </pc:sldMkLst>
      </pc:sldChg>
      <pc:sldChg chg="modNotesTx">
        <pc:chgData name="Luc Lanthier" userId="12cd4454-394f-4197-a3cc-7e41fb7c9215" providerId="ADAL" clId="{12E85B59-F5E4-4B06-857F-36F1D6247B55}" dt="2023-03-15T13:05:27.739" v="4" actId="6549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12E85B59-F5E4-4B06-857F-36F1D6247B55}" dt="2023-03-15T13:06:17.137" v="20" actId="6549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12E85B59-F5E4-4B06-857F-36F1D6247B55}" dt="2023-03-15T13:06:24.574" v="21" actId="6549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12E85B59-F5E4-4B06-857F-36F1D6247B55}" dt="2023-03-15T13:06:29.029" v="22" actId="6549"/>
        <pc:sldMkLst>
          <pc:docMk/>
          <pc:sldMk cId="2720338359" sldId="397"/>
        </pc:sldMkLst>
      </pc:sldChg>
      <pc:sldChg chg="modNotesTx">
        <pc:chgData name="Luc Lanthier" userId="12cd4454-394f-4197-a3cc-7e41fb7c9215" providerId="ADAL" clId="{12E85B59-F5E4-4B06-857F-36F1D6247B55}" dt="2023-03-15T13:05:56.896" v="13" actId="6549"/>
        <pc:sldMkLst>
          <pc:docMk/>
          <pc:sldMk cId="3350502671" sldId="403"/>
        </pc:sldMkLst>
      </pc:sldChg>
      <pc:sldChg chg="del">
        <pc:chgData name="Luc Lanthier" userId="12cd4454-394f-4197-a3cc-7e41fb7c9215" providerId="ADAL" clId="{12E85B59-F5E4-4B06-857F-36F1D6247B55}" dt="2023-03-15T13:05:18.491" v="0" actId="4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12E85B59-F5E4-4B06-857F-36F1D6247B55}" dt="2023-03-15T13:05:51.481" v="11" actId="6549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12E85B59-F5E4-4B06-857F-36F1D6247B55}" dt="2023-03-15T13:05:35.755" v="7" actId="6549"/>
        <pc:sldMkLst>
          <pc:docMk/>
          <pc:sldMk cId="2011085111" sldId="407"/>
        </pc:sldMkLst>
      </pc:sldChg>
      <pc:sldChg chg="del">
        <pc:chgData name="Luc Lanthier" userId="12cd4454-394f-4197-a3cc-7e41fb7c9215" providerId="ADAL" clId="{12E85B59-F5E4-4B06-857F-36F1D6247B55}" dt="2023-03-15T13:06:30.858" v="23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12E85B59-F5E4-4B06-857F-36F1D6247B55}" dt="2023-03-15T13:05:41.991" v="8" actId="6549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12E85B59-F5E4-4B06-857F-36F1D6247B55}" dt="2023-03-15T13:06:00.093" v="14" actId="6549"/>
        <pc:sldMkLst>
          <pc:docMk/>
          <pc:sldMk cId="884815811" sldId="412"/>
        </pc:sldMkLst>
      </pc:sldChg>
      <pc:sldChg chg="modNotesTx">
        <pc:chgData name="Luc Lanthier" userId="12cd4454-394f-4197-a3cc-7e41fb7c9215" providerId="ADAL" clId="{12E85B59-F5E4-4B06-857F-36F1D6247B55}" dt="2023-03-15T13:06:02.416" v="15" actId="6549"/>
        <pc:sldMkLst>
          <pc:docMk/>
          <pc:sldMk cId="1488295981" sldId="413"/>
        </pc:sldMkLst>
      </pc:sldChg>
      <pc:sldChg chg="modNotesTx">
        <pc:chgData name="Luc Lanthier" userId="12cd4454-394f-4197-a3cc-7e41fb7c9215" providerId="ADAL" clId="{12E85B59-F5E4-4B06-857F-36F1D6247B55}" dt="2023-03-15T13:06:07.659" v="17" actId="6549"/>
        <pc:sldMkLst>
          <pc:docMk/>
          <pc:sldMk cId="3401676474" sldId="415"/>
        </pc:sldMkLst>
      </pc:sldChg>
      <pc:sldChg chg="modNotesTx">
        <pc:chgData name="Luc Lanthier" userId="12cd4454-394f-4197-a3cc-7e41fb7c9215" providerId="ADAL" clId="{12E85B59-F5E4-4B06-857F-36F1D6247B55}" dt="2023-03-15T13:06:05.113" v="16" actId="6549"/>
        <pc:sldMkLst>
          <pc:docMk/>
          <pc:sldMk cId="1747423211" sldId="416"/>
        </pc:sldMkLst>
      </pc:sldChg>
      <pc:sldChg chg="modNotesTx">
        <pc:chgData name="Luc Lanthier" userId="12cd4454-394f-4197-a3cc-7e41fb7c9215" providerId="ADAL" clId="{12E85B59-F5E4-4B06-857F-36F1D6247B55}" dt="2023-03-15T13:05:54.010" v="12" actId="6549"/>
        <pc:sldMkLst>
          <pc:docMk/>
          <pc:sldMk cId="1450112086" sldId="4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3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959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>
              <a:latin typeface="Times"/>
              <a:ea typeface="ＭＳ Ｐゴシック"/>
              <a:cs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389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303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308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CA" dirty="0">
              <a:cs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fr-CA" dirty="0">
              <a:latin typeface="Times"/>
              <a:ea typeface="ＭＳ Ｐゴシック"/>
              <a:cs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27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fr-CA" dirty="0">
              <a:latin typeface="Times"/>
              <a:ea typeface="ＭＳ Ｐゴシック"/>
              <a:cs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08720"/>
            <a:ext cx="11582400" cy="1143000"/>
          </a:xfrm>
        </p:spPr>
        <p:txBody>
          <a:bodyPr/>
          <a:lstStyle/>
          <a:p>
            <a:r>
              <a:rPr lang="fr-FR" sz="3200" b="0" err="1">
                <a:solidFill>
                  <a:srgbClr val="000000"/>
                </a:solidFill>
              </a:rPr>
              <a:t>Early</a:t>
            </a:r>
            <a:r>
              <a:rPr lang="fr-FR" sz="3200" b="0">
                <a:solidFill>
                  <a:srgbClr val="000000"/>
                </a:solidFill>
              </a:rPr>
              <a:t> Restrictive or Liberal </a:t>
            </a:r>
            <a:r>
              <a:rPr lang="fr-FR" sz="3200" b="0" err="1">
                <a:solidFill>
                  <a:srgbClr val="000000"/>
                </a:solidFill>
              </a:rPr>
              <a:t>Fluid</a:t>
            </a:r>
            <a:r>
              <a:rPr lang="fr-FR" sz="3200" b="0">
                <a:solidFill>
                  <a:srgbClr val="000000"/>
                </a:solidFill>
              </a:rPr>
              <a:t> Management </a:t>
            </a:r>
            <a:br>
              <a:rPr lang="fr-FR" sz="3200" b="0">
                <a:solidFill>
                  <a:srgbClr val="000000"/>
                </a:solidFill>
              </a:rPr>
            </a:br>
            <a:r>
              <a:rPr lang="fr-FR" sz="3200" b="0">
                <a:solidFill>
                  <a:srgbClr val="000000"/>
                </a:solidFill>
              </a:rPr>
              <a:t>for Sepsis-</a:t>
            </a:r>
            <a:r>
              <a:rPr lang="fr-FR" sz="3200" b="0" err="1">
                <a:solidFill>
                  <a:srgbClr val="000000"/>
                </a:solidFill>
              </a:rPr>
              <a:t>Induced</a:t>
            </a:r>
            <a:r>
              <a:rPr lang="fr-FR" sz="3200" b="0">
                <a:solidFill>
                  <a:srgbClr val="000000"/>
                </a:solidFill>
              </a:rPr>
              <a:t> Hypotension</a:t>
            </a:r>
            <a:r>
              <a:rPr lang="fr-CA" sz="32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  <a:p>
            <a:pPr>
              <a:buNone/>
            </a:pPr>
            <a:endParaRPr lang="fr-CA"/>
          </a:p>
          <a:p>
            <a:pPr algn="ctr">
              <a:buNone/>
            </a:pPr>
            <a:endParaRPr lang="fr-CA"/>
          </a:p>
          <a:p>
            <a:pPr algn="ctr">
              <a:buNone/>
            </a:pPr>
            <a:r>
              <a:rPr lang="fr-CA" sz="2800">
                <a:solidFill>
                  <a:srgbClr val="000000"/>
                </a:solidFill>
              </a:rPr>
              <a:t>The National </a:t>
            </a:r>
            <a:r>
              <a:rPr lang="fr-CA" sz="2800" err="1">
                <a:solidFill>
                  <a:srgbClr val="000000"/>
                </a:solidFill>
              </a:rPr>
              <a:t>Heart</a:t>
            </a:r>
            <a:r>
              <a:rPr lang="fr-CA" sz="2800">
                <a:solidFill>
                  <a:srgbClr val="000000"/>
                </a:solidFill>
              </a:rPr>
              <a:t>, Lung, and Blood Institute </a:t>
            </a:r>
            <a:r>
              <a:rPr lang="fr-CA" sz="2800" err="1">
                <a:solidFill>
                  <a:srgbClr val="000000"/>
                </a:solidFill>
              </a:rPr>
              <a:t>Prevention</a:t>
            </a:r>
            <a:r>
              <a:rPr lang="fr-CA" sz="2800">
                <a:solidFill>
                  <a:srgbClr val="000000"/>
                </a:solidFill>
              </a:rPr>
              <a:t> and </a:t>
            </a:r>
            <a:r>
              <a:rPr lang="fr-CA" sz="2800" err="1">
                <a:solidFill>
                  <a:srgbClr val="000000"/>
                </a:solidFill>
              </a:rPr>
              <a:t>Early</a:t>
            </a:r>
            <a:r>
              <a:rPr lang="fr-CA" sz="2800">
                <a:solidFill>
                  <a:srgbClr val="000000"/>
                </a:solidFill>
              </a:rPr>
              <a:t> </a:t>
            </a:r>
            <a:r>
              <a:rPr lang="fr-CA" sz="2800" err="1">
                <a:solidFill>
                  <a:srgbClr val="000000"/>
                </a:solidFill>
              </a:rPr>
              <a:t>Treatment</a:t>
            </a:r>
            <a:r>
              <a:rPr lang="fr-CA" sz="2800">
                <a:solidFill>
                  <a:srgbClr val="000000"/>
                </a:solidFill>
              </a:rPr>
              <a:t> of Acute Lung </a:t>
            </a:r>
            <a:r>
              <a:rPr lang="fr-CA" sz="2800" err="1">
                <a:solidFill>
                  <a:srgbClr val="000000"/>
                </a:solidFill>
              </a:rPr>
              <a:t>Injury</a:t>
            </a:r>
            <a:r>
              <a:rPr lang="fr-CA" sz="2800">
                <a:solidFill>
                  <a:srgbClr val="000000"/>
                </a:solidFill>
              </a:rPr>
              <a:t> </a:t>
            </a:r>
            <a:r>
              <a:rPr lang="fr-CA" sz="2800" err="1">
                <a:solidFill>
                  <a:srgbClr val="000000"/>
                </a:solidFill>
              </a:rPr>
              <a:t>Clinical</a:t>
            </a:r>
            <a:r>
              <a:rPr lang="fr-CA" sz="2800">
                <a:solidFill>
                  <a:srgbClr val="000000"/>
                </a:solidFill>
              </a:rPr>
              <a:t> Trials Network</a:t>
            </a: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nb-NO">
                <a:solidFill>
                  <a:srgbClr val="000000"/>
                </a:solidFill>
              </a:rPr>
              <a:t>N </a:t>
            </a:r>
            <a:r>
              <a:rPr lang="nb-NO" err="1">
                <a:solidFill>
                  <a:srgbClr val="000000"/>
                </a:solidFill>
              </a:rPr>
              <a:t>Engl</a:t>
            </a:r>
            <a:r>
              <a:rPr lang="nb-NO">
                <a:solidFill>
                  <a:srgbClr val="000000"/>
                </a:solidFill>
              </a:rPr>
              <a:t> J Med 2023;388:499-510</a:t>
            </a:r>
            <a:r>
              <a:rPr lang="fr-CA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71" y="257306"/>
            <a:ext cx="7323993" cy="63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  <a:ea typeface="ＭＳ Ｐゴシック"/>
              </a:rPr>
              <a:t>Rappel SOFA</a:t>
            </a:r>
            <a:endParaRPr lang="fr-FR"/>
          </a:p>
        </p:txBody>
      </p:sp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AD93F929-9774-E461-82E7-5251D03F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04" y="1296941"/>
            <a:ext cx="8235350" cy="52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E04563-E83F-58A3-398B-16CFBC9D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36" y="1338263"/>
            <a:ext cx="9654327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807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39857"/>
            <a:ext cx="5899037" cy="573325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3E77874-A39C-170C-DB99-66839ADD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</p:spPr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Sous-groupes</a:t>
            </a:r>
          </a:p>
        </p:txBody>
      </p:sp>
    </p:spTree>
    <p:extLst>
      <p:ext uri="{BB962C8B-B14F-4D97-AF65-F5344CB8AC3E}">
        <p14:creationId xmlns:p14="http://schemas.microsoft.com/office/powerpoint/2010/main" val="148829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3E77874-A39C-170C-DB99-66839ADD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</p:spPr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13" y="1366819"/>
            <a:ext cx="6491173" cy="54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3E77874-A39C-170C-DB99-66839ADD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</p:spPr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Effets indésirables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" y="3212976"/>
            <a:ext cx="11006364" cy="20758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" y="1794542"/>
            <a:ext cx="11006364" cy="11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Chez les sujets avec hypotension provoquée par un sepsis, une stratégie d’hydratation restrictive pendant les premières 24 heures n’a pas </a:t>
            </a:r>
            <a:r>
              <a:rPr lang="fr-CA" dirty="0">
                <a:solidFill>
                  <a:srgbClr val="000000"/>
                </a:solidFill>
              </a:rPr>
              <a:t>diminué</a:t>
            </a:r>
            <a:r>
              <a:rPr lang="fr-CA">
                <a:solidFill>
                  <a:srgbClr val="000000"/>
                </a:solidFill>
              </a:rPr>
              <a:t> de façon significative la mortalité comparativement à une stratégie d’hydratation libérale au jour 90.</a:t>
            </a: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Chez les sujets avec hypotension induite par un sepsis, est-ce qu’une stratégie à court terme d’hydratation restrictive diminue la mortalité à 90 jours comparativement à une stratégie d’hydratation libérale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>
                <a:solidFill>
                  <a:srgbClr val="000000"/>
                </a:solidFill>
              </a:rPr>
              <a:t>Wang Y, Li S, Pan Y, Li H, Parsons MW, Campbell BCV, et al. </a:t>
            </a:r>
            <a:r>
              <a:rPr lang="en-CA" sz="2800" err="1">
                <a:solidFill>
                  <a:srgbClr val="000000"/>
                </a:solidFill>
              </a:rPr>
              <a:t>Tenecteplase</a:t>
            </a:r>
            <a:r>
              <a:rPr lang="en-CA" sz="2800">
                <a:solidFill>
                  <a:srgbClr val="000000"/>
                </a:solidFill>
              </a:rPr>
              <a:t> versus </a:t>
            </a:r>
            <a:r>
              <a:rPr lang="en-CA" sz="2800" err="1">
                <a:solidFill>
                  <a:srgbClr val="000000"/>
                </a:solidFill>
              </a:rPr>
              <a:t>alteplase</a:t>
            </a:r>
            <a:r>
              <a:rPr lang="en-CA" sz="2800">
                <a:solidFill>
                  <a:srgbClr val="000000"/>
                </a:solidFill>
              </a:rPr>
              <a:t> in acute ischaemic cerebrovascular events (TRACE-2): a phase 3, multicentre, open-label, randomised controlled, non-inferiority trial. Lancet. 2023;401(10377):645-54.  </a:t>
            </a:r>
            <a:endParaRPr lang="fr-FR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800">
                <a:solidFill>
                  <a:srgbClr val="000000"/>
                </a:solidFill>
              </a:rPr>
              <a:t> </a:t>
            </a:r>
            <a:r>
              <a:rPr lang="en-CA" sz="2800" err="1">
                <a:solidFill>
                  <a:srgbClr val="000000"/>
                </a:solidFill>
              </a:rPr>
              <a:t>Falsey</a:t>
            </a:r>
            <a:r>
              <a:rPr lang="en-CA" sz="2800">
                <a:solidFill>
                  <a:srgbClr val="000000"/>
                </a:solidFill>
              </a:rPr>
              <a:t> AR, Williams K, </a:t>
            </a:r>
            <a:r>
              <a:rPr lang="en-CA" sz="2800" err="1">
                <a:solidFill>
                  <a:srgbClr val="000000"/>
                </a:solidFill>
              </a:rPr>
              <a:t>Gymnopoulou</a:t>
            </a:r>
            <a:r>
              <a:rPr lang="en-CA" sz="2800">
                <a:solidFill>
                  <a:srgbClr val="000000"/>
                </a:solidFill>
              </a:rPr>
              <a:t> E, Bart S, Ervin J, Bastian AR, et al. Efficacy and Safety of an Ad26.RSV.preF-RSV </a:t>
            </a:r>
            <a:r>
              <a:rPr lang="en-CA" sz="2800" err="1">
                <a:solidFill>
                  <a:srgbClr val="000000"/>
                </a:solidFill>
              </a:rPr>
              <a:t>preF</a:t>
            </a:r>
            <a:r>
              <a:rPr lang="en-CA" sz="2800">
                <a:solidFill>
                  <a:srgbClr val="000000"/>
                </a:solidFill>
              </a:rPr>
              <a:t> Protein Vaccine in Older Adults. N </a:t>
            </a:r>
            <a:r>
              <a:rPr lang="en-CA" sz="2800" err="1">
                <a:solidFill>
                  <a:srgbClr val="000000"/>
                </a:solidFill>
              </a:rPr>
              <a:t>Engl</a:t>
            </a:r>
            <a:r>
              <a:rPr lang="en-CA" sz="2800">
                <a:solidFill>
                  <a:srgbClr val="000000"/>
                </a:solidFill>
              </a:rPr>
              <a:t> J Med. 2023;388(7):609-20.  </a:t>
            </a:r>
            <a:endParaRPr lang="fr-FR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800" err="1">
                <a:solidFill>
                  <a:srgbClr val="000000"/>
                </a:solidFill>
              </a:rPr>
              <a:t>Papi</a:t>
            </a:r>
            <a:r>
              <a:rPr lang="en-CA" sz="2800">
                <a:solidFill>
                  <a:srgbClr val="000000"/>
                </a:solidFill>
              </a:rPr>
              <a:t> A, </a:t>
            </a:r>
            <a:r>
              <a:rPr lang="en-CA" sz="2800" err="1">
                <a:solidFill>
                  <a:srgbClr val="000000"/>
                </a:solidFill>
              </a:rPr>
              <a:t>Ison</a:t>
            </a:r>
            <a:r>
              <a:rPr lang="en-CA" sz="2800">
                <a:solidFill>
                  <a:srgbClr val="000000"/>
                </a:solidFill>
              </a:rPr>
              <a:t> MG, Langley JM, Lee DG, Leroux-</a:t>
            </a:r>
            <a:r>
              <a:rPr lang="en-CA" sz="2800" err="1">
                <a:solidFill>
                  <a:srgbClr val="000000"/>
                </a:solidFill>
              </a:rPr>
              <a:t>Roels</a:t>
            </a:r>
            <a:r>
              <a:rPr lang="en-CA" sz="2800">
                <a:solidFill>
                  <a:srgbClr val="000000"/>
                </a:solidFill>
              </a:rPr>
              <a:t> I, </a:t>
            </a:r>
            <a:r>
              <a:rPr lang="en-CA" sz="2800" err="1">
                <a:solidFill>
                  <a:srgbClr val="000000"/>
                </a:solidFill>
              </a:rPr>
              <a:t>Martinon</a:t>
            </a:r>
            <a:r>
              <a:rPr lang="en-CA" sz="2800">
                <a:solidFill>
                  <a:srgbClr val="000000"/>
                </a:solidFill>
              </a:rPr>
              <a:t>-Torres F, et al. Respiratory Syncytial Virus </a:t>
            </a:r>
            <a:r>
              <a:rPr lang="en-CA" sz="2800" err="1">
                <a:solidFill>
                  <a:srgbClr val="000000"/>
                </a:solidFill>
              </a:rPr>
              <a:t>Prefusion</a:t>
            </a:r>
            <a:r>
              <a:rPr lang="en-CA" sz="2800">
                <a:solidFill>
                  <a:srgbClr val="000000"/>
                </a:solidFill>
              </a:rPr>
              <a:t> F Protein Vaccine in Older Adults. N </a:t>
            </a:r>
            <a:r>
              <a:rPr lang="en-CA" sz="2800" err="1">
                <a:solidFill>
                  <a:srgbClr val="000000"/>
                </a:solidFill>
              </a:rPr>
              <a:t>Engl</a:t>
            </a:r>
            <a:r>
              <a:rPr lang="en-CA" sz="2800">
                <a:solidFill>
                  <a:srgbClr val="000000"/>
                </a:solidFill>
              </a:rPr>
              <a:t> J Med. 2023;388(7):595-608. </a:t>
            </a:r>
            <a:endParaRPr lang="fr-FR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err="1">
                <a:solidFill>
                  <a:srgbClr val="000000"/>
                </a:solidFill>
              </a:rPr>
              <a:t>Sengupta</a:t>
            </a:r>
            <a:r>
              <a:rPr lang="en-CA">
                <a:solidFill>
                  <a:srgbClr val="000000"/>
                </a:solidFill>
              </a:rPr>
              <a:t> N, Feuerstein JD, </a:t>
            </a:r>
            <a:r>
              <a:rPr lang="en-CA" err="1">
                <a:solidFill>
                  <a:srgbClr val="000000"/>
                </a:solidFill>
              </a:rPr>
              <a:t>Jairath</a:t>
            </a:r>
            <a:r>
              <a:rPr lang="en-CA">
                <a:solidFill>
                  <a:srgbClr val="000000"/>
                </a:solidFill>
              </a:rPr>
              <a:t> V, </a:t>
            </a:r>
            <a:r>
              <a:rPr lang="en-CA" err="1">
                <a:solidFill>
                  <a:srgbClr val="000000"/>
                </a:solidFill>
              </a:rPr>
              <a:t>Shergill</a:t>
            </a:r>
            <a:r>
              <a:rPr lang="en-CA">
                <a:solidFill>
                  <a:srgbClr val="000000"/>
                </a:solidFill>
              </a:rPr>
              <a:t> AK, </a:t>
            </a:r>
            <a:r>
              <a:rPr lang="en-CA" err="1">
                <a:solidFill>
                  <a:srgbClr val="000000"/>
                </a:solidFill>
              </a:rPr>
              <a:t>Strate</a:t>
            </a:r>
            <a:r>
              <a:rPr lang="en-CA">
                <a:solidFill>
                  <a:srgbClr val="000000"/>
                </a:solidFill>
              </a:rPr>
              <a:t> LL, Wong RJ, et al. Management of Patients With Acute Lower Gastrointestinal Bleeding: An Updated ACG Guideline. Am J </a:t>
            </a:r>
            <a:r>
              <a:rPr lang="en-CA" err="1">
                <a:solidFill>
                  <a:srgbClr val="000000"/>
                </a:solidFill>
              </a:rPr>
              <a:t>Gastroenterol</a:t>
            </a:r>
            <a:r>
              <a:rPr lang="en-CA">
                <a:solidFill>
                  <a:srgbClr val="000000"/>
                </a:solidFill>
              </a:rPr>
              <a:t>. 2023;118(2):208-31.  </a:t>
            </a:r>
          </a:p>
          <a:p>
            <a:pPr marL="0" indent="0">
              <a:buNone/>
            </a:pPr>
            <a:endParaRPr lang="fr-FR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err="1">
                <a:solidFill>
                  <a:srgbClr val="000000"/>
                </a:solidFill>
              </a:rPr>
              <a:t>Bedawi</a:t>
            </a:r>
            <a:r>
              <a:rPr lang="en-CA">
                <a:solidFill>
                  <a:srgbClr val="000000"/>
                </a:solidFill>
              </a:rPr>
              <a:t> EO, </a:t>
            </a:r>
            <a:r>
              <a:rPr lang="en-CA" err="1">
                <a:solidFill>
                  <a:srgbClr val="000000"/>
                </a:solidFill>
              </a:rPr>
              <a:t>Ricciardi</a:t>
            </a:r>
            <a:r>
              <a:rPr lang="en-CA">
                <a:solidFill>
                  <a:srgbClr val="000000"/>
                </a:solidFill>
              </a:rPr>
              <a:t> S, Hassan M, </a:t>
            </a:r>
            <a:r>
              <a:rPr lang="en-CA" err="1">
                <a:solidFill>
                  <a:srgbClr val="000000"/>
                </a:solidFill>
              </a:rPr>
              <a:t>Gooseman</a:t>
            </a:r>
            <a:r>
              <a:rPr lang="en-CA">
                <a:solidFill>
                  <a:srgbClr val="000000"/>
                </a:solidFill>
              </a:rPr>
              <a:t> MR, </a:t>
            </a:r>
            <a:r>
              <a:rPr lang="en-CA" err="1">
                <a:solidFill>
                  <a:srgbClr val="000000"/>
                </a:solidFill>
              </a:rPr>
              <a:t>Asciak</a:t>
            </a:r>
            <a:r>
              <a:rPr lang="en-CA">
                <a:solidFill>
                  <a:srgbClr val="000000"/>
                </a:solidFill>
              </a:rPr>
              <a:t> R, Castro-Anon O, et al. ERS/ESTS statement on the management of pleural infection in adults. </a:t>
            </a:r>
            <a:r>
              <a:rPr lang="en-CA" err="1">
                <a:solidFill>
                  <a:srgbClr val="000000"/>
                </a:solidFill>
              </a:rPr>
              <a:t>Eur</a:t>
            </a:r>
            <a:r>
              <a:rPr lang="en-CA">
                <a:solidFill>
                  <a:srgbClr val="000000"/>
                </a:solidFill>
              </a:rPr>
              <a:t> </a:t>
            </a:r>
            <a:r>
              <a:rPr lang="en-CA" err="1">
                <a:solidFill>
                  <a:srgbClr val="000000"/>
                </a:solidFill>
              </a:rPr>
              <a:t>Respir</a:t>
            </a:r>
            <a:r>
              <a:rPr lang="en-CA">
                <a:solidFill>
                  <a:srgbClr val="000000"/>
                </a:solidFill>
              </a:rPr>
              <a:t> J. 2023;61(2).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Mise en contexte</a:t>
            </a:r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Devis : essai clinique randomisé multicentrique de supériorité (ouvert).</a:t>
            </a: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P</a:t>
            </a:r>
            <a:r>
              <a:rPr lang="fr-CA">
                <a:solidFill>
                  <a:srgbClr val="000000"/>
                </a:solidFill>
              </a:rPr>
              <a:t>opulation : 1563 adultes avec infection soupçonnée ou confirmée et hypotension secondaire (TAS &lt; 100 ou TAM &lt; 65 </a:t>
            </a:r>
            <a:r>
              <a:rPr lang="fr-CA" dirty="0">
                <a:solidFill>
                  <a:srgbClr val="000000"/>
                </a:solidFill>
              </a:rPr>
              <a:t>mmHg</a:t>
            </a:r>
            <a:r>
              <a:rPr lang="fr-CA">
                <a:solidFill>
                  <a:srgbClr val="000000"/>
                </a:solidFill>
              </a:rPr>
              <a:t> après un minimum d’un litre d’hydratation) sans critère d’exclusion (&gt; 4 h après les CI ou &gt; 24 h après admission à l’hôpital, &gt; 3 L reçus, hypotension d’autre cause, surcharge volémique, déplétion volémique importante non septique, grossesse, etc.).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>
                <a:solidFill>
                  <a:srgbClr val="000000"/>
                </a:solidFill>
                <a:ea typeface="ＭＳ Ｐゴシック"/>
              </a:rPr>
              <a:t>I</a:t>
            </a:r>
            <a:r>
              <a:rPr lang="fr-CA">
                <a:solidFill>
                  <a:srgbClr val="000000"/>
                </a:solidFill>
                <a:ea typeface="ＭＳ Ｐゴシック"/>
              </a:rPr>
              <a:t>ntervention : stratégie d’hydratation restrictive pendant 24 heures post randomisation.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C</a:t>
            </a:r>
            <a:r>
              <a:rPr lang="fr-CA">
                <a:solidFill>
                  <a:srgbClr val="000000"/>
                </a:solidFill>
              </a:rPr>
              <a:t>omparateur : stratégie d’hydratation libérale pendant 24 heures.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O</a:t>
            </a:r>
            <a:r>
              <a:rPr lang="fr-CA">
                <a:solidFill>
                  <a:srgbClr val="000000"/>
                </a:solidFill>
              </a:rPr>
              <a:t>bjectifs : critère de jugement principal (paramètre primaire) : mortalité toute cause avant le congé à domicile au jour 90.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9542" y="-903374"/>
            <a:ext cx="6600949" cy="8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</a:p>
        </p:txBody>
      </p:sp>
      <p:pic>
        <p:nvPicPr>
          <p:cNvPr id="4" name="Picture 4" descr="Graphique financier numérique">
            <a:extLst>
              <a:ext uri="{FF2B5EF4-FFF2-40B4-BE49-F238E27FC236}">
                <a16:creationId xmlns:a16="http://schemas.microsoft.com/office/drawing/2014/main" id="{C9D60C54-9A08-12CB-DD63-33BDF1BD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20" b="1635"/>
          <a:stretch/>
        </p:blipFill>
        <p:spPr>
          <a:xfrm>
            <a:off x="304800" y="1600200"/>
            <a:ext cx="115824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: 90 jours.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des patients = 99,4 % (9 pertes au suivi).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Sites : 60 centres aux États-Unis.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Financement : subventionné par le </a:t>
            </a:r>
            <a:r>
              <a:rPr lang="en-US" i="1">
                <a:solidFill>
                  <a:srgbClr val="000000"/>
                </a:solidFill>
              </a:rPr>
              <a:t>National Heart, Lung, and Blood Institute</a:t>
            </a:r>
            <a:r>
              <a:rPr lang="fr-CA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Flot des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b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0"/>
            <a:ext cx="8362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6" ma:contentTypeDescription="Crée un document." ma:contentTypeScope="" ma:versionID="29b23b03bbee0fc1c3a08cffb0bb0758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eb597ce4ca4fd94b898e275f0b34be3f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80344f-df3a-421a-b768-828ad84b63a4}" ma:internalName="TaxCatchAll" ma:showField="CatchAllData" ma:web="901a8e44-2aef-4797-ad74-313c72b8a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6BB6D-F93F-4DA9-8192-B65FD73C15A6}"/>
</file>

<file path=customXml/itemProps2.xml><?xml version="1.0" encoding="utf-8"?>
<ds:datastoreItem xmlns:ds="http://schemas.openxmlformats.org/officeDocument/2006/customXml" ds:itemID="{D197444E-D236-4EB3-9E72-216FEC3969A4}"/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</TotalTime>
  <Words>551</Words>
  <Application>Microsoft Office PowerPoint</Application>
  <PresentationFormat>Grand écran</PresentationFormat>
  <Paragraphs>73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Times</vt:lpstr>
      <vt:lpstr>FondFac-pale2009</vt:lpstr>
      <vt:lpstr>Early Restrictive or Liberal Fluid Management  for Sepsis-Induced Hypotension </vt:lpstr>
      <vt:lpstr>La question clinique</vt:lpstr>
      <vt:lpstr>Mise en contexte</vt:lpstr>
      <vt:lpstr>Méthode</vt:lpstr>
      <vt:lpstr>Méthode</vt:lpstr>
      <vt:lpstr>Présentation PowerPoint</vt:lpstr>
      <vt:lpstr>Analyses statistiques</vt:lpstr>
      <vt:lpstr>Contexte</vt:lpstr>
      <vt:lpstr>Flot des participants</vt:lpstr>
      <vt:lpstr>Caractéristiques des patients</vt:lpstr>
      <vt:lpstr>Rappel SOFA</vt:lpstr>
      <vt:lpstr>Résultats</vt:lpstr>
      <vt:lpstr>Présentation PowerPoint</vt:lpstr>
      <vt:lpstr>Sous-groupes</vt:lpstr>
      <vt:lpstr>Sous-groupes</vt:lpstr>
      <vt:lpstr>Effets indésirables</vt:lpstr>
      <vt:lpstr>Conclusion des auteurs</vt:lpstr>
      <vt:lpstr>Critique</vt:lpstr>
      <vt:lpstr>Implications cliniques</vt:lpstr>
      <vt:lpstr>Autres articles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2</cp:revision>
  <cp:lastPrinted>2016-05-19T00:31:48Z</cp:lastPrinted>
  <dcterms:created xsi:type="dcterms:W3CDTF">2014-05-27T15:07:23Z</dcterms:created>
  <dcterms:modified xsi:type="dcterms:W3CDTF">2023-03-15T13:06:32Z</dcterms:modified>
</cp:coreProperties>
</file>