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333" r:id="rId3"/>
    <p:sldId id="258" r:id="rId4"/>
    <p:sldId id="494" r:id="rId5"/>
    <p:sldId id="454" r:id="rId6"/>
    <p:sldId id="453" r:id="rId7"/>
    <p:sldId id="455" r:id="rId8"/>
    <p:sldId id="486" r:id="rId9"/>
    <p:sldId id="334" r:id="rId10"/>
    <p:sldId id="456" r:id="rId11"/>
    <p:sldId id="404" r:id="rId12"/>
    <p:sldId id="374" r:id="rId13"/>
    <p:sldId id="375" r:id="rId14"/>
    <p:sldId id="376" r:id="rId15"/>
    <p:sldId id="384" r:id="rId16"/>
    <p:sldId id="385" r:id="rId17"/>
    <p:sldId id="386" r:id="rId18"/>
    <p:sldId id="388" r:id="rId19"/>
    <p:sldId id="496" r:id="rId20"/>
    <p:sldId id="501" r:id="rId21"/>
    <p:sldId id="396" r:id="rId22"/>
    <p:sldId id="398" r:id="rId23"/>
    <p:sldId id="400" r:id="rId24"/>
    <p:sldId id="402" r:id="rId25"/>
    <p:sldId id="403" r:id="rId26"/>
    <p:sldId id="347" r:id="rId27"/>
    <p:sldId id="367" r:id="rId28"/>
    <p:sldId id="405" r:id="rId29"/>
    <p:sldId id="406" r:id="rId30"/>
    <p:sldId id="352" r:id="rId31"/>
    <p:sldId id="353" r:id="rId32"/>
    <p:sldId id="354" r:id="rId33"/>
    <p:sldId id="355" r:id="rId34"/>
    <p:sldId id="357" r:id="rId35"/>
    <p:sldId id="360" r:id="rId36"/>
    <p:sldId id="495" r:id="rId37"/>
    <p:sldId id="458" r:id="rId38"/>
    <p:sldId id="459" r:id="rId39"/>
    <p:sldId id="460" r:id="rId40"/>
    <p:sldId id="409" r:id="rId41"/>
    <p:sldId id="408" r:id="rId42"/>
    <p:sldId id="502" r:id="rId43"/>
    <p:sldId id="410" r:id="rId44"/>
    <p:sldId id="503" r:id="rId45"/>
    <p:sldId id="412" r:id="rId46"/>
    <p:sldId id="429" r:id="rId47"/>
    <p:sldId id="415" r:id="rId48"/>
    <p:sldId id="416" r:id="rId49"/>
    <p:sldId id="428" r:id="rId50"/>
    <p:sldId id="417" r:id="rId51"/>
    <p:sldId id="418" r:id="rId52"/>
    <p:sldId id="419" r:id="rId53"/>
    <p:sldId id="420" r:id="rId54"/>
    <p:sldId id="421" r:id="rId55"/>
    <p:sldId id="422" r:id="rId56"/>
    <p:sldId id="423" r:id="rId57"/>
    <p:sldId id="425" r:id="rId58"/>
    <p:sldId id="427" r:id="rId59"/>
    <p:sldId id="444" r:id="rId60"/>
    <p:sldId id="431" r:id="rId61"/>
    <p:sldId id="432" r:id="rId62"/>
    <p:sldId id="438" r:id="rId63"/>
    <p:sldId id="433" r:id="rId64"/>
    <p:sldId id="445" r:id="rId65"/>
    <p:sldId id="446" r:id="rId66"/>
    <p:sldId id="491" r:id="rId67"/>
    <p:sldId id="492" r:id="rId68"/>
    <p:sldId id="493" r:id="rId69"/>
    <p:sldId id="447" r:id="rId70"/>
    <p:sldId id="449" r:id="rId71"/>
    <p:sldId id="451" r:id="rId72"/>
    <p:sldId id="450" r:id="rId73"/>
    <p:sldId id="452" r:id="rId74"/>
    <p:sldId id="461" r:id="rId75"/>
    <p:sldId id="462" r:id="rId76"/>
    <p:sldId id="468" r:id="rId77"/>
    <p:sldId id="469" r:id="rId78"/>
    <p:sldId id="474" r:id="rId79"/>
    <p:sldId id="475" r:id="rId80"/>
    <p:sldId id="484" r:id="rId81"/>
    <p:sldId id="485" r:id="rId82"/>
    <p:sldId id="488" r:id="rId83"/>
    <p:sldId id="489" r:id="rId84"/>
    <p:sldId id="487" r:id="rId8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 d="1"/>
        <a:sy n="1" d="1"/>
      </p:scale>
      <p:origin x="0" y="0"/>
    </p:cViewPr>
  </p:notesTextViewPr>
  <p:sorterViewPr>
    <p:cViewPr>
      <p:scale>
        <a:sx n="100" d="100"/>
        <a:sy n="100" d="100"/>
      </p:scale>
      <p:origin x="0" y="60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5400000" spcFirstLastPara="1" vertOverflow="ellipsis" wrap="square" anchor="ctr" anchorCtr="1"/>
          <a:lstStyle/>
          <a:p>
            <a:pPr>
              <a:defRPr sz="1700" b="1" i="0" u="none" strike="noStrike" kern="1200" spc="0" baseline="0">
                <a:solidFill>
                  <a:schemeClr val="tx1"/>
                </a:solidFill>
                <a:latin typeface="+mn-lt"/>
                <a:ea typeface="+mn-ea"/>
                <a:cs typeface="+mn-cs"/>
              </a:defRPr>
            </a:pPr>
            <a:r>
              <a:rPr lang="en-US" sz="1700" b="1">
                <a:solidFill>
                  <a:schemeClr val="tx1"/>
                </a:solidFill>
              </a:rPr>
              <a:t>%</a:t>
            </a:r>
            <a:r>
              <a:rPr lang="en-US" sz="1700" b="1" baseline="0">
                <a:solidFill>
                  <a:schemeClr val="tx1"/>
                </a:solidFill>
              </a:rPr>
              <a:t> de</a:t>
            </a:r>
            <a:r>
              <a:rPr lang="en-US" sz="1700" b="1">
                <a:solidFill>
                  <a:schemeClr val="tx1"/>
                </a:solidFill>
              </a:rPr>
              <a:t> tubercules commercialisables</a:t>
            </a:r>
          </a:p>
        </c:rich>
      </c:tx>
      <c:layout>
        <c:manualLayout>
          <c:xMode val="edge"/>
          <c:yMode val="edge"/>
          <c:x val="3.063576945929887E-2"/>
          <c:y val="0.25925925925925924"/>
        </c:manualLayout>
      </c:layout>
      <c:overlay val="0"/>
      <c:spPr>
        <a:noFill/>
        <a:ln>
          <a:noFill/>
        </a:ln>
        <a:effectLst/>
      </c:spPr>
    </c:title>
    <c:autoTitleDeleted val="0"/>
    <c:plotArea>
      <c:layout>
        <c:manualLayout>
          <c:layoutTarget val="inner"/>
          <c:xMode val="edge"/>
          <c:yMode val="edge"/>
          <c:x val="0.17104963483842592"/>
          <c:y val="4.2083333333333355E-2"/>
          <c:w val="0.80280657431190106"/>
          <c:h val="0.85051727909011376"/>
        </c:manualLayout>
      </c:layout>
      <c:barChart>
        <c:barDir val="col"/>
        <c:grouping val="clustered"/>
        <c:varyColors val="0"/>
        <c:ser>
          <c:idx val="0"/>
          <c:order val="0"/>
          <c:spPr>
            <a:solidFill>
              <a:srgbClr val="00B0F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Sheet2!$A$1:$A$7</c:f>
              <c:strCache>
                <c:ptCount val="7"/>
                <c:pt idx="0">
                  <c:v>YG parent</c:v>
                </c:pt>
                <c:pt idx="1">
                  <c:v>YG 1</c:v>
                </c:pt>
                <c:pt idx="2">
                  <c:v>YG 2</c:v>
                </c:pt>
                <c:pt idx="3">
                  <c:v>YG 8</c:v>
                </c:pt>
                <c:pt idx="4">
                  <c:v>YG 17</c:v>
                </c:pt>
                <c:pt idx="5">
                  <c:v>YG 18</c:v>
                </c:pt>
                <c:pt idx="6">
                  <c:v>YG 32</c:v>
                </c:pt>
              </c:strCache>
            </c:strRef>
          </c:cat>
          <c:val>
            <c:numRef>
              <c:f>Sheet2!$B$1:$B$7</c:f>
              <c:numCache>
                <c:formatCode>General</c:formatCode>
                <c:ptCount val="7"/>
                <c:pt idx="0">
                  <c:v>4.2</c:v>
                </c:pt>
                <c:pt idx="1">
                  <c:v>9.8000000000000007</c:v>
                </c:pt>
                <c:pt idx="2">
                  <c:v>11.1</c:v>
                </c:pt>
                <c:pt idx="3">
                  <c:v>19.399999999999999</c:v>
                </c:pt>
                <c:pt idx="4">
                  <c:v>3.6</c:v>
                </c:pt>
                <c:pt idx="5">
                  <c:v>5.9</c:v>
                </c:pt>
                <c:pt idx="6">
                  <c:v>25.9</c:v>
                </c:pt>
              </c:numCache>
            </c:numRef>
          </c:val>
        </c:ser>
        <c:dLbls>
          <c:showLegendKey val="0"/>
          <c:showVal val="0"/>
          <c:showCatName val="0"/>
          <c:showSerName val="0"/>
          <c:showPercent val="0"/>
          <c:showBubbleSize val="0"/>
        </c:dLbls>
        <c:gapWidth val="219"/>
        <c:overlap val="-27"/>
        <c:axId val="311679984"/>
        <c:axId val="311673712"/>
      </c:barChart>
      <c:catAx>
        <c:axId val="31167998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fr-FR"/>
          </a:p>
        </c:txPr>
        <c:crossAx val="311673712"/>
        <c:crosses val="autoZero"/>
        <c:auto val="1"/>
        <c:lblAlgn val="ctr"/>
        <c:lblOffset val="100"/>
        <c:noMultiLvlLbl val="0"/>
      </c:catAx>
      <c:valAx>
        <c:axId val="311673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fr-FR"/>
          </a:p>
        </c:txPr>
        <c:crossAx val="311679984"/>
        <c:crosses val="autoZero"/>
        <c:crossBetween val="between"/>
      </c:valAx>
      <c:spPr>
        <a:noFill/>
        <a:ln>
          <a:solidFill>
            <a:schemeClr val="tx1"/>
          </a:solid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21825A-7400-4BA3-8C01-7B240911D800}" type="datetimeFigureOut">
              <a:rPr lang="fr-CA" smtClean="0"/>
              <a:t>2019-05-15</a:t>
            </a:fld>
            <a:endParaRPr lang="fr-CA"/>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E73C96-5C98-4B3A-B6CA-B11C8E74DDD9}" type="slidenum">
              <a:rPr lang="fr-CA" smtClean="0"/>
              <a:t>‹N°›</a:t>
            </a:fld>
            <a:endParaRPr lang="fr-CA"/>
          </a:p>
        </p:txBody>
      </p:sp>
    </p:spTree>
    <p:extLst>
      <p:ext uri="{BB962C8B-B14F-4D97-AF65-F5344CB8AC3E}">
        <p14:creationId xmlns:p14="http://schemas.microsoft.com/office/powerpoint/2010/main" val="1622099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BF07E78F-B526-4D1A-8DC9-23F32B31FE32}" type="slidenum">
              <a:rPr lang="fr-CA" smtClean="0"/>
              <a:t>60</a:t>
            </a:fld>
            <a:endParaRPr lang="fr-CA"/>
          </a:p>
        </p:txBody>
      </p:sp>
    </p:spTree>
    <p:extLst>
      <p:ext uri="{BB962C8B-B14F-4D97-AF65-F5344CB8AC3E}">
        <p14:creationId xmlns:p14="http://schemas.microsoft.com/office/powerpoint/2010/main" val="2841601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62</a:t>
            </a:fld>
            <a:endParaRPr lang="en-GB"/>
          </a:p>
        </p:txBody>
      </p:sp>
      <p:sp>
        <p:nvSpPr>
          <p:cNvPr id="4099"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685512" y="4343231"/>
            <a:ext cx="5486976" cy="4115139"/>
          </a:xfrm>
          <a:noFill/>
          <a:ln/>
        </p:spPr>
        <p:txBody>
          <a:bodyPr tIns="9279"/>
          <a:lstStyle/>
          <a:p>
            <a:pPr algn="just">
              <a:lnSpc>
                <a:spcPct val="93000"/>
              </a:lnSpc>
              <a:spcBef>
                <a:spcPct val="0"/>
              </a:spcBef>
              <a:tabLst>
                <a:tab pos="634630" algn="l"/>
                <a:tab pos="1269261" algn="l"/>
                <a:tab pos="1903891" algn="l"/>
                <a:tab pos="2538522" algn="l"/>
                <a:tab pos="3173152" algn="l"/>
                <a:tab pos="3807783" algn="l"/>
                <a:tab pos="4442414" algn="l"/>
                <a:tab pos="5077044" algn="l"/>
              </a:tabLst>
            </a:pPr>
            <a:r>
              <a:rPr dirty="0"/>
              <a:t>Overview of the </a:t>
            </a:r>
            <a:r>
              <a:rPr i="1" dirty="0"/>
              <a:t>Agrobacterium–</a:t>
            </a:r>
            <a:r>
              <a:rPr dirty="0"/>
              <a:t>plant interaction. </a:t>
            </a:r>
            <a:r>
              <a:rPr b="1" dirty="0"/>
              <a:t>1</a:t>
            </a:r>
            <a:r>
              <a:rPr dirty="0"/>
              <a:t>. Plant signals induce </a:t>
            </a:r>
            <a:r>
              <a:rPr b="1" dirty="0"/>
              <a:t>2</a:t>
            </a:r>
            <a:r>
              <a:rPr dirty="0"/>
              <a:t>. </a:t>
            </a:r>
            <a:r>
              <a:rPr dirty="0" err="1"/>
              <a:t>VirA</a:t>
            </a:r>
            <a:r>
              <a:rPr dirty="0"/>
              <a:t>/G activation and thereby </a:t>
            </a:r>
            <a:r>
              <a:rPr b="1" dirty="0"/>
              <a:t>3</a:t>
            </a:r>
            <a:r>
              <a:rPr dirty="0"/>
              <a:t>. T‐DNA synthesis and </a:t>
            </a:r>
            <a:r>
              <a:rPr i="1" dirty="0" err="1"/>
              <a:t>vir</a:t>
            </a:r>
            <a:r>
              <a:rPr dirty="0"/>
              <a:t> gene expression in </a:t>
            </a:r>
            <a:r>
              <a:rPr i="1" dirty="0"/>
              <a:t>Agrobacterium</a:t>
            </a:r>
            <a:r>
              <a:rPr dirty="0"/>
              <a:t>. </a:t>
            </a:r>
            <a:r>
              <a:rPr b="1" dirty="0"/>
              <a:t>4</a:t>
            </a:r>
            <a:r>
              <a:rPr dirty="0"/>
              <a:t>. Through a bacterial type IV secretion system (T4SS) T‐DNA and </a:t>
            </a:r>
            <a:r>
              <a:rPr dirty="0" err="1"/>
              <a:t>Vir</a:t>
            </a:r>
            <a:r>
              <a:rPr dirty="0"/>
              <a:t> proteins are transferred into the plant cell to assemble a T‐DNA/</a:t>
            </a:r>
            <a:r>
              <a:rPr dirty="0" err="1"/>
              <a:t>Vir</a:t>
            </a:r>
            <a:r>
              <a:rPr dirty="0"/>
              <a:t> protein complex. </a:t>
            </a:r>
            <a:r>
              <a:rPr b="1" dirty="0"/>
              <a:t>5</a:t>
            </a:r>
            <a:r>
              <a:rPr dirty="0"/>
              <a:t>. The T‐DNA complex is imported into the host cell nucleus in which </a:t>
            </a:r>
            <a:r>
              <a:rPr b="1" dirty="0"/>
              <a:t>6</a:t>
            </a:r>
            <a:r>
              <a:rPr dirty="0"/>
              <a:t>. the T‐DNA becomes integrated into the host chromosomes by illegitimate recombination.</a:t>
            </a:r>
          </a:p>
          <a:p>
            <a:endParaRPr dirty="0"/>
          </a:p>
          <a:p>
            <a:r>
              <a:rPr lang="en-GB" dirty="0"/>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dirty="0"/>
          </a:p>
        </p:txBody>
      </p:sp>
    </p:spTree>
    <p:extLst>
      <p:ext uri="{BB962C8B-B14F-4D97-AF65-F5344CB8AC3E}">
        <p14:creationId xmlns:p14="http://schemas.microsoft.com/office/powerpoint/2010/main" val="2544605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F07E78F-B526-4D1A-8DC9-23F32B31FE32}" type="slidenum">
              <a:rPr lang="fr-CA" smtClean="0"/>
              <a:t>63</a:t>
            </a:fld>
            <a:endParaRPr lang="fr-CA"/>
          </a:p>
        </p:txBody>
      </p:sp>
    </p:spTree>
    <p:extLst>
      <p:ext uri="{BB962C8B-B14F-4D97-AF65-F5344CB8AC3E}">
        <p14:creationId xmlns:p14="http://schemas.microsoft.com/office/powerpoint/2010/main" val="3399262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defRPr>
            </a:lvl1pPr>
            <a:lvl2pPr marL="741505" indent="-285074" algn="l" eaLnBrk="0" hangingPunct="0">
              <a:spcBef>
                <a:spcPct val="30000"/>
              </a:spcBef>
              <a:defRPr sz="1200">
                <a:solidFill>
                  <a:schemeClr val="tx1"/>
                </a:solidFill>
                <a:latin typeface="Arial" charset="0"/>
              </a:defRPr>
            </a:lvl2pPr>
            <a:lvl3pPr marL="1141856" indent="-227437" algn="l" eaLnBrk="0" hangingPunct="0">
              <a:spcBef>
                <a:spcPct val="30000"/>
              </a:spcBef>
              <a:defRPr sz="1200">
                <a:solidFill>
                  <a:schemeClr val="tx1"/>
                </a:solidFill>
                <a:latin typeface="Arial" charset="0"/>
              </a:defRPr>
            </a:lvl3pPr>
            <a:lvl4pPr marL="1599844" indent="-227437" algn="l" eaLnBrk="0" hangingPunct="0">
              <a:spcBef>
                <a:spcPct val="30000"/>
              </a:spcBef>
              <a:defRPr sz="1200">
                <a:solidFill>
                  <a:schemeClr val="tx1"/>
                </a:solidFill>
                <a:latin typeface="Arial" charset="0"/>
              </a:defRPr>
            </a:lvl4pPr>
            <a:lvl5pPr marL="2056273" indent="-227437" algn="l" eaLnBrk="0" hangingPunct="0">
              <a:spcBef>
                <a:spcPct val="30000"/>
              </a:spcBef>
              <a:defRPr sz="1200">
                <a:solidFill>
                  <a:schemeClr val="tx1"/>
                </a:solidFill>
                <a:latin typeface="Arial" charset="0"/>
              </a:defRPr>
            </a:lvl5pPr>
            <a:lvl6pPr marL="2504916" indent="-227437" eaLnBrk="0" fontAlgn="base" hangingPunct="0">
              <a:spcBef>
                <a:spcPct val="30000"/>
              </a:spcBef>
              <a:spcAft>
                <a:spcPct val="0"/>
              </a:spcAft>
              <a:defRPr sz="1200">
                <a:solidFill>
                  <a:schemeClr val="tx1"/>
                </a:solidFill>
                <a:latin typeface="Arial" charset="0"/>
              </a:defRPr>
            </a:lvl6pPr>
            <a:lvl7pPr marL="2953556" indent="-227437" eaLnBrk="0" fontAlgn="base" hangingPunct="0">
              <a:spcBef>
                <a:spcPct val="30000"/>
              </a:spcBef>
              <a:spcAft>
                <a:spcPct val="0"/>
              </a:spcAft>
              <a:defRPr sz="1200">
                <a:solidFill>
                  <a:schemeClr val="tx1"/>
                </a:solidFill>
                <a:latin typeface="Arial" charset="0"/>
              </a:defRPr>
            </a:lvl7pPr>
            <a:lvl8pPr marL="3402197" indent="-227437" eaLnBrk="0" fontAlgn="base" hangingPunct="0">
              <a:spcBef>
                <a:spcPct val="30000"/>
              </a:spcBef>
              <a:spcAft>
                <a:spcPct val="0"/>
              </a:spcAft>
              <a:defRPr sz="1200">
                <a:solidFill>
                  <a:schemeClr val="tx1"/>
                </a:solidFill>
                <a:latin typeface="Arial" charset="0"/>
              </a:defRPr>
            </a:lvl8pPr>
            <a:lvl9pPr marL="3850839" indent="-227437"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835CB10-B325-44CF-B83F-3B13EFC28006}" type="slidenum">
              <a:rPr lang="fr-FR" altLang="fr-FR" smtClean="0"/>
              <a:pPr algn="r" eaLnBrk="1" hangingPunct="1">
                <a:spcBef>
                  <a:spcPct val="0"/>
                </a:spcBef>
              </a:pPr>
              <a:t>75</a:t>
            </a:fld>
            <a:endParaRPr lang="fr-FR" altLang="fr-FR"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A" altLang="fr-FR" sz="1600"/>
              <a:t>Streptomyces scabies (or scabei) is the main causal agent of common scab. This species sis characterized by a mycelim that differentiates in grey spores borned in spiral chains.</a:t>
            </a:r>
          </a:p>
        </p:txBody>
      </p:sp>
    </p:spTree>
    <p:extLst>
      <p:ext uri="{BB962C8B-B14F-4D97-AF65-F5344CB8AC3E}">
        <p14:creationId xmlns:p14="http://schemas.microsoft.com/office/powerpoint/2010/main" val="166287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defRPr>
            </a:lvl1pPr>
            <a:lvl2pPr marL="741505" indent="-285074" algn="l" eaLnBrk="0" hangingPunct="0">
              <a:spcBef>
                <a:spcPct val="30000"/>
              </a:spcBef>
              <a:defRPr sz="1200">
                <a:solidFill>
                  <a:schemeClr val="tx1"/>
                </a:solidFill>
                <a:latin typeface="Arial" charset="0"/>
              </a:defRPr>
            </a:lvl2pPr>
            <a:lvl3pPr marL="1141856" indent="-227437" algn="l" eaLnBrk="0" hangingPunct="0">
              <a:spcBef>
                <a:spcPct val="30000"/>
              </a:spcBef>
              <a:defRPr sz="1200">
                <a:solidFill>
                  <a:schemeClr val="tx1"/>
                </a:solidFill>
                <a:latin typeface="Arial" charset="0"/>
              </a:defRPr>
            </a:lvl3pPr>
            <a:lvl4pPr marL="1599844" indent="-227437" algn="l" eaLnBrk="0" hangingPunct="0">
              <a:spcBef>
                <a:spcPct val="30000"/>
              </a:spcBef>
              <a:defRPr sz="1200">
                <a:solidFill>
                  <a:schemeClr val="tx1"/>
                </a:solidFill>
                <a:latin typeface="Arial" charset="0"/>
              </a:defRPr>
            </a:lvl4pPr>
            <a:lvl5pPr marL="2056273" indent="-227437" algn="l" eaLnBrk="0" hangingPunct="0">
              <a:spcBef>
                <a:spcPct val="30000"/>
              </a:spcBef>
              <a:defRPr sz="1200">
                <a:solidFill>
                  <a:schemeClr val="tx1"/>
                </a:solidFill>
                <a:latin typeface="Arial" charset="0"/>
              </a:defRPr>
            </a:lvl5pPr>
            <a:lvl6pPr marL="2504916" indent="-227437" eaLnBrk="0" fontAlgn="base" hangingPunct="0">
              <a:spcBef>
                <a:spcPct val="30000"/>
              </a:spcBef>
              <a:spcAft>
                <a:spcPct val="0"/>
              </a:spcAft>
              <a:defRPr sz="1200">
                <a:solidFill>
                  <a:schemeClr val="tx1"/>
                </a:solidFill>
                <a:latin typeface="Arial" charset="0"/>
              </a:defRPr>
            </a:lvl6pPr>
            <a:lvl7pPr marL="2953556" indent="-227437" eaLnBrk="0" fontAlgn="base" hangingPunct="0">
              <a:spcBef>
                <a:spcPct val="30000"/>
              </a:spcBef>
              <a:spcAft>
                <a:spcPct val="0"/>
              </a:spcAft>
              <a:defRPr sz="1200">
                <a:solidFill>
                  <a:schemeClr val="tx1"/>
                </a:solidFill>
                <a:latin typeface="Arial" charset="0"/>
              </a:defRPr>
            </a:lvl7pPr>
            <a:lvl8pPr marL="3402197" indent="-227437" eaLnBrk="0" fontAlgn="base" hangingPunct="0">
              <a:spcBef>
                <a:spcPct val="30000"/>
              </a:spcBef>
              <a:spcAft>
                <a:spcPct val="0"/>
              </a:spcAft>
              <a:defRPr sz="1200">
                <a:solidFill>
                  <a:schemeClr val="tx1"/>
                </a:solidFill>
                <a:latin typeface="Arial" charset="0"/>
              </a:defRPr>
            </a:lvl8pPr>
            <a:lvl9pPr marL="3850839" indent="-227437"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38F7373-47FB-4597-8ACF-32ECEDB816D4}" type="slidenum">
              <a:rPr lang="fr-FR" altLang="fr-FR" smtClean="0"/>
              <a:pPr algn="r" eaLnBrk="1" hangingPunct="1">
                <a:spcBef>
                  <a:spcPct val="0"/>
                </a:spcBef>
              </a:pPr>
              <a:t>76</a:t>
            </a:fld>
            <a:endParaRPr lang="fr-FR" altLang="fr-FR"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fr-CA" altLang="fr-FR" sz="1400" b="1"/>
              <a:t>My talk will focus on a bacterial disease caused by a bacterial genus called Streptomyces.</a:t>
            </a:r>
          </a:p>
          <a:p>
            <a:pPr>
              <a:lnSpc>
                <a:spcPct val="80000"/>
              </a:lnSpc>
            </a:pPr>
            <a:endParaRPr lang="fr-CA" altLang="fr-FR" sz="1400" b="1"/>
          </a:p>
          <a:p>
            <a:pPr>
              <a:lnSpc>
                <a:spcPct val="80000"/>
              </a:lnSpc>
            </a:pPr>
            <a:r>
              <a:rPr lang="fr-CA" altLang="fr-FR" sz="1400" b="1"/>
              <a:t>Streptomyces species are abondant in soil. Under certain conditions, for example in dry soil, they are often the predominant bacterial genus.</a:t>
            </a:r>
          </a:p>
          <a:p>
            <a:pPr>
              <a:lnSpc>
                <a:spcPct val="80000"/>
              </a:lnSpc>
            </a:pPr>
            <a:endParaRPr lang="fr-CA" altLang="fr-FR" sz="1400" b="1"/>
          </a:p>
          <a:p>
            <a:pPr>
              <a:lnSpc>
                <a:spcPct val="80000"/>
              </a:lnSpc>
            </a:pPr>
            <a:r>
              <a:rPr lang="fr-CA" altLang="fr-FR" sz="1400" b="1"/>
              <a:t>Streptomycetes are Gram + bacteria. These bacteria produce mycelia and spores. They are recognized for their ability to degrade complex organic materail because they produce a wide variety of extracellular enzymes. More than 70% of the antibiotics that have been characterized in the world until now are produce by this genus.</a:t>
            </a:r>
          </a:p>
          <a:p>
            <a:pPr>
              <a:lnSpc>
                <a:spcPct val="80000"/>
              </a:lnSpc>
            </a:pPr>
            <a:endParaRPr lang="fr-CA" altLang="fr-FR" sz="1400" b="1"/>
          </a:p>
          <a:p>
            <a:pPr>
              <a:lnSpc>
                <a:spcPct val="80000"/>
              </a:lnSpc>
            </a:pPr>
            <a:r>
              <a:rPr lang="fr-CA" altLang="fr-FR" sz="1400" b="1"/>
              <a:t>Most streptomycetes are nonpathogenic but a few species induce a disease called common scab. Common scab is characterized by superficial to deep pitted lesion on potato tuber or on roots of some vegetables such as carrot, turnip and parnish.</a:t>
            </a:r>
          </a:p>
        </p:txBody>
      </p:sp>
    </p:spTree>
    <p:extLst>
      <p:ext uri="{BB962C8B-B14F-4D97-AF65-F5344CB8AC3E}">
        <p14:creationId xmlns:p14="http://schemas.microsoft.com/office/powerpoint/2010/main" val="4110296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defRPr>
            </a:lvl1pPr>
            <a:lvl2pPr marL="741505" indent="-285074" algn="l" eaLnBrk="0" hangingPunct="0">
              <a:spcBef>
                <a:spcPct val="30000"/>
              </a:spcBef>
              <a:defRPr sz="1200">
                <a:solidFill>
                  <a:schemeClr val="tx1"/>
                </a:solidFill>
                <a:latin typeface="Arial" charset="0"/>
              </a:defRPr>
            </a:lvl2pPr>
            <a:lvl3pPr marL="1141856" indent="-227437" algn="l" eaLnBrk="0" hangingPunct="0">
              <a:spcBef>
                <a:spcPct val="30000"/>
              </a:spcBef>
              <a:defRPr sz="1200">
                <a:solidFill>
                  <a:schemeClr val="tx1"/>
                </a:solidFill>
                <a:latin typeface="Arial" charset="0"/>
              </a:defRPr>
            </a:lvl3pPr>
            <a:lvl4pPr marL="1599844" indent="-227437" algn="l" eaLnBrk="0" hangingPunct="0">
              <a:spcBef>
                <a:spcPct val="30000"/>
              </a:spcBef>
              <a:defRPr sz="1200">
                <a:solidFill>
                  <a:schemeClr val="tx1"/>
                </a:solidFill>
                <a:latin typeface="Arial" charset="0"/>
              </a:defRPr>
            </a:lvl4pPr>
            <a:lvl5pPr marL="2056273" indent="-227437" algn="l" eaLnBrk="0" hangingPunct="0">
              <a:spcBef>
                <a:spcPct val="30000"/>
              </a:spcBef>
              <a:defRPr sz="1200">
                <a:solidFill>
                  <a:schemeClr val="tx1"/>
                </a:solidFill>
                <a:latin typeface="Arial" charset="0"/>
              </a:defRPr>
            </a:lvl5pPr>
            <a:lvl6pPr marL="2504916" indent="-227437" eaLnBrk="0" fontAlgn="base" hangingPunct="0">
              <a:spcBef>
                <a:spcPct val="30000"/>
              </a:spcBef>
              <a:spcAft>
                <a:spcPct val="0"/>
              </a:spcAft>
              <a:defRPr sz="1200">
                <a:solidFill>
                  <a:schemeClr val="tx1"/>
                </a:solidFill>
                <a:latin typeface="Arial" charset="0"/>
              </a:defRPr>
            </a:lvl6pPr>
            <a:lvl7pPr marL="2953556" indent="-227437" eaLnBrk="0" fontAlgn="base" hangingPunct="0">
              <a:spcBef>
                <a:spcPct val="30000"/>
              </a:spcBef>
              <a:spcAft>
                <a:spcPct val="0"/>
              </a:spcAft>
              <a:defRPr sz="1200">
                <a:solidFill>
                  <a:schemeClr val="tx1"/>
                </a:solidFill>
                <a:latin typeface="Arial" charset="0"/>
              </a:defRPr>
            </a:lvl7pPr>
            <a:lvl8pPr marL="3402197" indent="-227437" eaLnBrk="0" fontAlgn="base" hangingPunct="0">
              <a:spcBef>
                <a:spcPct val="30000"/>
              </a:spcBef>
              <a:spcAft>
                <a:spcPct val="0"/>
              </a:spcAft>
              <a:defRPr sz="1200">
                <a:solidFill>
                  <a:schemeClr val="tx1"/>
                </a:solidFill>
                <a:latin typeface="Arial" charset="0"/>
              </a:defRPr>
            </a:lvl8pPr>
            <a:lvl9pPr marL="3850839" indent="-227437"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85198F43-F41C-4A30-BA1A-5E9DE06DF467}" type="slidenum">
              <a:rPr lang="fr-FR" altLang="fr-FR" smtClean="0"/>
              <a:pPr algn="r" eaLnBrk="1" hangingPunct="1">
                <a:spcBef>
                  <a:spcPct val="0"/>
                </a:spcBef>
              </a:pPr>
              <a:t>77</a:t>
            </a:fld>
            <a:endParaRPr lang="fr-FR" altLang="fr-FR"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A" altLang="fr-FR" sz="1600" b="1"/>
              <a:t>Thaxtonin A is essential to S. scabies pathogenicity. Mutants as M13 that produce no detectable amount of thaxtomin A lost pathogenicty. While mutants produced reduced amount of the toxins had a reduced virulence. </a:t>
            </a:r>
          </a:p>
        </p:txBody>
      </p:sp>
    </p:spTree>
    <p:extLst>
      <p:ext uri="{BB962C8B-B14F-4D97-AF65-F5344CB8AC3E}">
        <p14:creationId xmlns:p14="http://schemas.microsoft.com/office/powerpoint/2010/main" val="3282175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F07E78F-B526-4D1A-8DC9-23F32B31FE32}" type="slidenum">
              <a:rPr lang="fr-CA" smtClean="0"/>
              <a:t>79</a:t>
            </a:fld>
            <a:endParaRPr lang="fr-CA"/>
          </a:p>
        </p:txBody>
      </p:sp>
    </p:spTree>
    <p:extLst>
      <p:ext uri="{BB962C8B-B14F-4D97-AF65-F5344CB8AC3E}">
        <p14:creationId xmlns:p14="http://schemas.microsoft.com/office/powerpoint/2010/main" val="2853552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e la date 3"/>
          <p:cNvSpPr>
            <a:spLocks noGrp="1"/>
          </p:cNvSpPr>
          <p:nvPr>
            <p:ph type="dt" sz="half" idx="10"/>
          </p:nvPr>
        </p:nvSpPr>
        <p:spPr/>
        <p:txBody>
          <a:bodyPr/>
          <a:lstStyle/>
          <a:p>
            <a:fld id="{6563ADE7-91BE-410D-B227-9295055163FA}" type="datetimeFigureOut">
              <a:rPr lang="fr-CA" smtClean="0"/>
              <a:t>2019-05-15</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A4F0B52C-5147-4275-A851-56932AE6B605}" type="slidenum">
              <a:rPr lang="fr-CA" smtClean="0"/>
              <a:t>‹N°›</a:t>
            </a:fld>
            <a:endParaRPr lang="fr-CA"/>
          </a:p>
        </p:txBody>
      </p:sp>
    </p:spTree>
    <p:extLst>
      <p:ext uri="{BB962C8B-B14F-4D97-AF65-F5344CB8AC3E}">
        <p14:creationId xmlns:p14="http://schemas.microsoft.com/office/powerpoint/2010/main" val="1581163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6563ADE7-91BE-410D-B227-9295055163FA}" type="datetimeFigureOut">
              <a:rPr lang="fr-CA" smtClean="0"/>
              <a:t>2019-05-15</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A4F0B52C-5147-4275-A851-56932AE6B605}" type="slidenum">
              <a:rPr lang="fr-CA" smtClean="0"/>
              <a:t>‹N°›</a:t>
            </a:fld>
            <a:endParaRPr lang="fr-CA"/>
          </a:p>
        </p:txBody>
      </p:sp>
    </p:spTree>
    <p:extLst>
      <p:ext uri="{BB962C8B-B14F-4D97-AF65-F5344CB8AC3E}">
        <p14:creationId xmlns:p14="http://schemas.microsoft.com/office/powerpoint/2010/main" val="1308609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6563ADE7-91BE-410D-B227-9295055163FA}" type="datetimeFigureOut">
              <a:rPr lang="fr-CA" smtClean="0"/>
              <a:t>2019-05-15</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A4F0B52C-5147-4275-A851-56932AE6B605}" type="slidenum">
              <a:rPr lang="fr-CA" smtClean="0"/>
              <a:t>‹N°›</a:t>
            </a:fld>
            <a:endParaRPr lang="fr-CA"/>
          </a:p>
        </p:txBody>
      </p:sp>
    </p:spTree>
    <p:extLst>
      <p:ext uri="{BB962C8B-B14F-4D97-AF65-F5344CB8AC3E}">
        <p14:creationId xmlns:p14="http://schemas.microsoft.com/office/powerpoint/2010/main" val="1878909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fld id="{57500C6C-E6FD-43A7-82F2-AE343126EA66}" type="datetime1">
              <a:rPr lang="en-US" smtClean="0"/>
              <a:t>5/15/2019</a:t>
            </a:fld>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‹N°›</a:t>
            </a:fld>
            <a:endParaRPr lang="en-GB"/>
          </a:p>
        </p:txBody>
      </p:sp>
    </p:spTree>
    <p:extLst>
      <p:ext uri="{BB962C8B-B14F-4D97-AF65-F5344CB8AC3E}">
        <p14:creationId xmlns:p14="http://schemas.microsoft.com/office/powerpoint/2010/main" val="941281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377825" y="963613"/>
            <a:ext cx="8467725" cy="762000"/>
          </a:xfrm>
        </p:spPr>
        <p:txBody>
          <a:bodyPr/>
          <a:lstStyle/>
          <a:p>
            <a:r>
              <a:rPr lang="fr-FR" smtClean="0"/>
              <a:t>Modifiez le style du titre</a:t>
            </a:r>
            <a:endParaRPr lang="fr-CA"/>
          </a:p>
        </p:txBody>
      </p:sp>
      <p:sp>
        <p:nvSpPr>
          <p:cNvPr id="3" name="Espace réservé du contenu 2"/>
          <p:cNvSpPr>
            <a:spLocks noGrp="1"/>
          </p:cNvSpPr>
          <p:nvPr>
            <p:ph sz="half" idx="1"/>
          </p:nvPr>
        </p:nvSpPr>
        <p:spPr>
          <a:xfrm>
            <a:off x="912813" y="1905000"/>
            <a:ext cx="3978275" cy="4191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5043488" y="1905000"/>
            <a:ext cx="3979862" cy="4191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3143"/>
          <p:cNvSpPr>
            <a:spLocks noGrp="1" noChangeArrowheads="1"/>
          </p:cNvSpPr>
          <p:nvPr>
            <p:ph type="sldNum" sz="quarter" idx="10"/>
          </p:nvPr>
        </p:nvSpPr>
        <p:spPr/>
        <p:txBody>
          <a:bodyPr/>
          <a:lstStyle>
            <a:lvl1pPr>
              <a:defRPr/>
            </a:lvl1pPr>
          </a:lstStyle>
          <a:p>
            <a:pPr>
              <a:defRPr/>
            </a:pPr>
            <a:fld id="{60E310AB-43CD-48BF-AD8B-D956046F876D}" type="slidenum">
              <a:rPr lang="en-US"/>
              <a:pPr>
                <a:defRPr/>
              </a:pPr>
              <a:t>‹N°›</a:t>
            </a:fld>
            <a:endParaRPr lang="en-US" dirty="0"/>
          </a:p>
        </p:txBody>
      </p:sp>
    </p:spTree>
    <p:extLst>
      <p:ext uri="{BB962C8B-B14F-4D97-AF65-F5344CB8AC3E}">
        <p14:creationId xmlns:p14="http://schemas.microsoft.com/office/powerpoint/2010/main" val="3995550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6563ADE7-91BE-410D-B227-9295055163FA}" type="datetimeFigureOut">
              <a:rPr lang="fr-CA" smtClean="0"/>
              <a:t>2019-05-15</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A4F0B52C-5147-4275-A851-56932AE6B605}" type="slidenum">
              <a:rPr lang="fr-CA" smtClean="0"/>
              <a:t>‹N°›</a:t>
            </a:fld>
            <a:endParaRPr lang="fr-CA"/>
          </a:p>
        </p:txBody>
      </p:sp>
    </p:spTree>
    <p:extLst>
      <p:ext uri="{BB962C8B-B14F-4D97-AF65-F5344CB8AC3E}">
        <p14:creationId xmlns:p14="http://schemas.microsoft.com/office/powerpoint/2010/main" val="4115741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563ADE7-91BE-410D-B227-9295055163FA}" type="datetimeFigureOut">
              <a:rPr lang="fr-CA" smtClean="0"/>
              <a:t>2019-05-15</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A4F0B52C-5147-4275-A851-56932AE6B605}" type="slidenum">
              <a:rPr lang="fr-CA" smtClean="0"/>
              <a:t>‹N°›</a:t>
            </a:fld>
            <a:endParaRPr lang="fr-CA"/>
          </a:p>
        </p:txBody>
      </p:sp>
    </p:spTree>
    <p:extLst>
      <p:ext uri="{BB962C8B-B14F-4D97-AF65-F5344CB8AC3E}">
        <p14:creationId xmlns:p14="http://schemas.microsoft.com/office/powerpoint/2010/main" val="2165723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4"/>
          <p:cNvSpPr>
            <a:spLocks noGrp="1"/>
          </p:cNvSpPr>
          <p:nvPr>
            <p:ph type="dt" sz="half" idx="10"/>
          </p:nvPr>
        </p:nvSpPr>
        <p:spPr/>
        <p:txBody>
          <a:bodyPr/>
          <a:lstStyle/>
          <a:p>
            <a:fld id="{6563ADE7-91BE-410D-B227-9295055163FA}" type="datetimeFigureOut">
              <a:rPr lang="fr-CA" smtClean="0"/>
              <a:t>2019-05-15</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A4F0B52C-5147-4275-A851-56932AE6B605}" type="slidenum">
              <a:rPr lang="fr-CA" smtClean="0"/>
              <a:t>‹N°›</a:t>
            </a:fld>
            <a:endParaRPr lang="fr-CA"/>
          </a:p>
        </p:txBody>
      </p:sp>
    </p:spTree>
    <p:extLst>
      <p:ext uri="{BB962C8B-B14F-4D97-AF65-F5344CB8AC3E}">
        <p14:creationId xmlns:p14="http://schemas.microsoft.com/office/powerpoint/2010/main" val="1656784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6"/>
          <p:cNvSpPr>
            <a:spLocks noGrp="1"/>
          </p:cNvSpPr>
          <p:nvPr>
            <p:ph type="dt" sz="half" idx="10"/>
          </p:nvPr>
        </p:nvSpPr>
        <p:spPr/>
        <p:txBody>
          <a:bodyPr/>
          <a:lstStyle/>
          <a:p>
            <a:fld id="{6563ADE7-91BE-410D-B227-9295055163FA}" type="datetimeFigureOut">
              <a:rPr lang="fr-CA" smtClean="0"/>
              <a:t>2019-05-15</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A4F0B52C-5147-4275-A851-56932AE6B605}" type="slidenum">
              <a:rPr lang="fr-CA" smtClean="0"/>
              <a:t>‹N°›</a:t>
            </a:fld>
            <a:endParaRPr lang="fr-CA"/>
          </a:p>
        </p:txBody>
      </p:sp>
    </p:spTree>
    <p:extLst>
      <p:ext uri="{BB962C8B-B14F-4D97-AF65-F5344CB8AC3E}">
        <p14:creationId xmlns:p14="http://schemas.microsoft.com/office/powerpoint/2010/main" val="4265171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fld id="{6563ADE7-91BE-410D-B227-9295055163FA}" type="datetimeFigureOut">
              <a:rPr lang="fr-CA" smtClean="0"/>
              <a:t>2019-05-15</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A4F0B52C-5147-4275-A851-56932AE6B605}" type="slidenum">
              <a:rPr lang="fr-CA" smtClean="0"/>
              <a:t>‹N°›</a:t>
            </a:fld>
            <a:endParaRPr lang="fr-CA"/>
          </a:p>
        </p:txBody>
      </p:sp>
    </p:spTree>
    <p:extLst>
      <p:ext uri="{BB962C8B-B14F-4D97-AF65-F5344CB8AC3E}">
        <p14:creationId xmlns:p14="http://schemas.microsoft.com/office/powerpoint/2010/main" val="3268752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563ADE7-91BE-410D-B227-9295055163FA}" type="datetimeFigureOut">
              <a:rPr lang="fr-CA" smtClean="0"/>
              <a:t>2019-05-15</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A4F0B52C-5147-4275-A851-56932AE6B605}" type="slidenum">
              <a:rPr lang="fr-CA" smtClean="0"/>
              <a:t>‹N°›</a:t>
            </a:fld>
            <a:endParaRPr lang="fr-CA"/>
          </a:p>
        </p:txBody>
      </p:sp>
    </p:spTree>
    <p:extLst>
      <p:ext uri="{BB962C8B-B14F-4D97-AF65-F5344CB8AC3E}">
        <p14:creationId xmlns:p14="http://schemas.microsoft.com/office/powerpoint/2010/main" val="54728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563ADE7-91BE-410D-B227-9295055163FA}" type="datetimeFigureOut">
              <a:rPr lang="fr-CA" smtClean="0"/>
              <a:t>2019-05-15</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A4F0B52C-5147-4275-A851-56932AE6B605}" type="slidenum">
              <a:rPr lang="fr-CA" smtClean="0"/>
              <a:t>‹N°›</a:t>
            </a:fld>
            <a:endParaRPr lang="fr-CA"/>
          </a:p>
        </p:txBody>
      </p:sp>
    </p:spTree>
    <p:extLst>
      <p:ext uri="{BB962C8B-B14F-4D97-AF65-F5344CB8AC3E}">
        <p14:creationId xmlns:p14="http://schemas.microsoft.com/office/powerpoint/2010/main" val="3074660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563ADE7-91BE-410D-B227-9295055163FA}" type="datetimeFigureOut">
              <a:rPr lang="fr-CA" smtClean="0"/>
              <a:t>2019-05-15</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A4F0B52C-5147-4275-A851-56932AE6B605}" type="slidenum">
              <a:rPr lang="fr-CA" smtClean="0"/>
              <a:t>‹N°›</a:t>
            </a:fld>
            <a:endParaRPr lang="fr-CA"/>
          </a:p>
        </p:txBody>
      </p:sp>
    </p:spTree>
    <p:extLst>
      <p:ext uri="{BB962C8B-B14F-4D97-AF65-F5344CB8AC3E}">
        <p14:creationId xmlns:p14="http://schemas.microsoft.com/office/powerpoint/2010/main" val="1333274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CA"/>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3ADE7-91BE-410D-B227-9295055163FA}" type="datetimeFigureOut">
              <a:rPr lang="fr-CA" smtClean="0"/>
              <a:t>2019-05-15</a:t>
            </a:fld>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0B52C-5147-4275-A851-56932AE6B605}" type="slidenum">
              <a:rPr lang="fr-CA" smtClean="0"/>
              <a:t>‹N°›</a:t>
            </a:fld>
            <a:endParaRPr lang="fr-CA"/>
          </a:p>
        </p:txBody>
      </p:sp>
    </p:spTree>
    <p:extLst>
      <p:ext uri="{BB962C8B-B14F-4D97-AF65-F5344CB8AC3E}">
        <p14:creationId xmlns:p14="http://schemas.microsoft.com/office/powerpoint/2010/main" val="1563384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hyperlink" Target="http://www.apsnet.org/edcente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hyperlink" Target="http://www.apsnet.org/edcenter"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apsnet.org/edcenter" TargetMode="External"/><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hyperlink" Target="http://www.apsnet.org/edcenter"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apsnet.org/edcenter" TargetMode="External"/><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apsnet.org/edcenter" TargetMode="External"/><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apsnet.org/edcenter" TargetMode="Externa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http://onlinelibrary.wiley.com/doi/10.1038/emboj.2010.8/full#embj20108-fig-0001" TargetMode="External"/><Relationship Id="rId5" Type="http://schemas.openxmlformats.org/officeDocument/2006/relationships/hyperlink" Target="http://onlinelibrary.wiley.com/doi/10.1002/emboj.v29.6/issuetoc" TargetMode="External"/><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78.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80.jpeg"/><Relationship Id="rId2" Type="http://schemas.openxmlformats.org/officeDocument/2006/relationships/image" Target="../media/image77.jpe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1.jpeg"/></Relationships>
</file>

<file path=ppt/slides/_rels/slide8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CA" sz="3600" dirty="0"/>
              <a:t>Les impacts socioéconomiques des relations entre les plantes, les humains et les microorganismes  </a:t>
            </a:r>
            <a:r>
              <a:rPr lang="fr-CA" dirty="0"/>
              <a:t/>
            </a:r>
            <a:br>
              <a:rPr lang="fr-CA" dirty="0"/>
            </a:br>
            <a:endParaRPr lang="fr-CA" dirty="0"/>
          </a:p>
        </p:txBody>
      </p:sp>
      <p:sp>
        <p:nvSpPr>
          <p:cNvPr id="3" name="Sous-titre 2"/>
          <p:cNvSpPr>
            <a:spLocks noGrp="1"/>
          </p:cNvSpPr>
          <p:nvPr>
            <p:ph type="subTitle" idx="1"/>
          </p:nvPr>
        </p:nvSpPr>
        <p:spPr>
          <a:xfrm>
            <a:off x="1403648" y="4365104"/>
            <a:ext cx="6400800" cy="1752600"/>
          </a:xfrm>
        </p:spPr>
        <p:txBody>
          <a:bodyPr>
            <a:normAutofit/>
          </a:bodyPr>
          <a:lstStyle/>
          <a:p>
            <a:r>
              <a:rPr lang="fr-CA" sz="2000" dirty="0" smtClean="0"/>
              <a:t>Carole Beaulieu, </a:t>
            </a:r>
            <a:r>
              <a:rPr lang="fr-CA" sz="2000" dirty="0" err="1" smtClean="0"/>
              <a:t>Ph.D</a:t>
            </a:r>
            <a:r>
              <a:rPr lang="fr-CA" sz="2000" dirty="0" smtClean="0"/>
              <a:t>.</a:t>
            </a:r>
          </a:p>
          <a:p>
            <a:r>
              <a:rPr lang="fr-CA" sz="2000" dirty="0" smtClean="0"/>
              <a:t>Professeure titulaire</a:t>
            </a:r>
          </a:p>
          <a:p>
            <a:r>
              <a:rPr lang="fr-CA" sz="2000" dirty="0" smtClean="0"/>
              <a:t>Université de Sherbrooke</a:t>
            </a:r>
            <a:endParaRPr lang="fr-CA" sz="2000"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149" y="5946489"/>
            <a:ext cx="2143125"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beac2903\AppData\Local\Microsoft\Windows\Temporary Internet Files\Content.Outlook\JQ6PFZ5V\CentreSeve-Logo-Mars2015-Final (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5946489"/>
            <a:ext cx="1475656" cy="56215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4074356" y="5946489"/>
            <a:ext cx="1053494" cy="646331"/>
          </a:xfrm>
          <a:prstGeom prst="rect">
            <a:avLst/>
          </a:prstGeom>
          <a:noFill/>
        </p:spPr>
        <p:txBody>
          <a:bodyPr wrap="none" rtlCol="0">
            <a:spAutoFit/>
          </a:bodyPr>
          <a:lstStyle/>
          <a:p>
            <a:pPr algn="ctr"/>
            <a:r>
              <a:rPr lang="fr-CA" dirty="0" smtClean="0"/>
              <a:t>APPRUS</a:t>
            </a:r>
          </a:p>
          <a:p>
            <a:pPr algn="ctr"/>
            <a:r>
              <a:rPr lang="fr-CA" dirty="0" smtClean="0"/>
              <a:t>mai 2019</a:t>
            </a:r>
            <a:endParaRPr lang="fr-CA" dirty="0"/>
          </a:p>
        </p:txBody>
      </p:sp>
    </p:spTree>
    <p:extLst>
      <p:ext uri="{BB962C8B-B14F-4D97-AF65-F5344CB8AC3E}">
        <p14:creationId xmlns:p14="http://schemas.microsoft.com/office/powerpoint/2010/main" val="2570129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908720"/>
            <a:ext cx="8229600" cy="1143000"/>
          </a:xfrm>
        </p:spPr>
        <p:txBody>
          <a:bodyPr>
            <a:normAutofit fontScale="90000"/>
          </a:bodyPr>
          <a:lstStyle/>
          <a:p>
            <a:r>
              <a:rPr lang="fr-CA" dirty="0" smtClean="0"/>
              <a:t>Révolution </a:t>
            </a:r>
            <a:r>
              <a:rPr lang="fr-CA" dirty="0"/>
              <a:t>doublement </a:t>
            </a:r>
            <a:r>
              <a:rPr lang="fr-CA" dirty="0" smtClean="0"/>
              <a:t>verte</a:t>
            </a:r>
            <a:br>
              <a:rPr lang="fr-CA" dirty="0" smtClean="0"/>
            </a:br>
            <a:r>
              <a:rPr lang="fr-CA" dirty="0" smtClean="0"/>
              <a:t/>
            </a:r>
            <a:br>
              <a:rPr lang="fr-CA" dirty="0" smtClean="0"/>
            </a:br>
            <a:r>
              <a:rPr lang="fr-CA" dirty="0" err="1" smtClean="0"/>
              <a:t>Agroécologie</a:t>
            </a:r>
            <a:r>
              <a:rPr lang="fr-CA" dirty="0" smtClean="0"/>
              <a:t/>
            </a:r>
            <a:br>
              <a:rPr lang="fr-CA" dirty="0" smtClean="0"/>
            </a:br>
            <a:endParaRPr lang="fr-CA" dirty="0"/>
          </a:p>
        </p:txBody>
      </p:sp>
      <p:sp>
        <p:nvSpPr>
          <p:cNvPr id="3" name="Espace réservé du contenu 2"/>
          <p:cNvSpPr>
            <a:spLocks noGrp="1"/>
          </p:cNvSpPr>
          <p:nvPr>
            <p:ph idx="1"/>
          </p:nvPr>
        </p:nvSpPr>
        <p:spPr>
          <a:xfrm>
            <a:off x="539552" y="2492896"/>
            <a:ext cx="8229600" cy="4525963"/>
          </a:xfrm>
        </p:spPr>
        <p:txBody>
          <a:bodyPr>
            <a:normAutofit/>
          </a:bodyPr>
          <a:lstStyle/>
          <a:p>
            <a:pPr marL="0" indent="0">
              <a:buNone/>
            </a:pPr>
            <a:r>
              <a:rPr lang="fr-CA" sz="4000" dirty="0" smtClean="0"/>
              <a:t>«</a:t>
            </a:r>
            <a:r>
              <a:rPr lang="fr-CA" sz="4000" dirty="0"/>
              <a:t> </a:t>
            </a:r>
            <a:r>
              <a:rPr lang="fr-CA" sz="4000" dirty="0" smtClean="0"/>
              <a:t>ajout aux objectifs de la révolution verte de ceux du maintien de la diversité biologique et de la résilience des écosystèmes »</a:t>
            </a:r>
            <a:endParaRPr lang="fr-CA" sz="4000" dirty="0"/>
          </a:p>
        </p:txBody>
      </p:sp>
    </p:spTree>
    <p:extLst>
      <p:ext uri="{BB962C8B-B14F-4D97-AF65-F5344CB8AC3E}">
        <p14:creationId xmlns:p14="http://schemas.microsoft.com/office/powerpoint/2010/main" val="1298943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riangle isocèle 5"/>
          <p:cNvSpPr>
            <a:spLocks noChangeArrowheads="1"/>
          </p:cNvSpPr>
          <p:nvPr/>
        </p:nvSpPr>
        <p:spPr bwMode="auto">
          <a:xfrm>
            <a:off x="2987824" y="2469688"/>
            <a:ext cx="2879725" cy="2820988"/>
          </a:xfrm>
          <a:prstGeom prst="triangle">
            <a:avLst>
              <a:gd name="adj" fmla="val 50000"/>
            </a:avLst>
          </a:prstGeom>
          <a:solidFill>
            <a:srgbClr val="66FF99"/>
          </a:solidFill>
          <a:ln>
            <a:noFill/>
          </a:ln>
          <a:effectLst/>
          <a:extLst>
            <a:ext uri="{91240B29-F687-4F45-9708-019B960494DF}">
              <a14:hiddenLine xmlns:a14="http://schemas.microsoft.com/office/drawing/2010/main" w="9525" algn="ctr">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endParaRPr lang="fr-CA" altLang="fr-FR" sz="1400"/>
          </a:p>
        </p:txBody>
      </p:sp>
      <p:sp>
        <p:nvSpPr>
          <p:cNvPr id="17412" name="ZoneTexte 6"/>
          <p:cNvSpPr txBox="1">
            <a:spLocks noChangeArrowheads="1"/>
          </p:cNvSpPr>
          <p:nvPr/>
        </p:nvSpPr>
        <p:spPr bwMode="auto">
          <a:xfrm>
            <a:off x="2987824" y="3776201"/>
            <a:ext cx="606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400"/>
              <a:t>Hôte</a:t>
            </a:r>
          </a:p>
        </p:txBody>
      </p:sp>
      <p:sp>
        <p:nvSpPr>
          <p:cNvPr id="17413" name="ZoneTexte 7"/>
          <p:cNvSpPr txBox="1">
            <a:spLocks noChangeArrowheads="1"/>
          </p:cNvSpPr>
          <p:nvPr/>
        </p:nvSpPr>
        <p:spPr bwMode="auto">
          <a:xfrm>
            <a:off x="3695849" y="5451013"/>
            <a:ext cx="1728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400"/>
              <a:t>Agent pathogène</a:t>
            </a:r>
          </a:p>
        </p:txBody>
      </p:sp>
      <p:sp>
        <p:nvSpPr>
          <p:cNvPr id="17414" name="ZoneTexte 8"/>
          <p:cNvSpPr txBox="1">
            <a:spLocks noChangeArrowheads="1"/>
          </p:cNvSpPr>
          <p:nvPr/>
        </p:nvSpPr>
        <p:spPr bwMode="auto">
          <a:xfrm>
            <a:off x="5208736" y="3776201"/>
            <a:ext cx="155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400"/>
              <a:t>Environnement</a:t>
            </a:r>
          </a:p>
        </p:txBody>
      </p:sp>
      <p:sp>
        <p:nvSpPr>
          <p:cNvPr id="9223" name="ZoneTexte 9"/>
          <p:cNvSpPr txBox="1">
            <a:spLocks noChangeArrowheads="1"/>
          </p:cNvSpPr>
          <p:nvPr/>
        </p:nvSpPr>
        <p:spPr bwMode="auto">
          <a:xfrm>
            <a:off x="568325" y="738188"/>
            <a:ext cx="7592143"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0"/>
              </a:spcBef>
              <a:buClrTx/>
              <a:buSzTx/>
              <a:buFontTx/>
              <a:buNone/>
              <a:defRPr/>
            </a:pPr>
            <a:r>
              <a:rPr lang="fr-CA" altLang="fr-FR" sz="2800" b="1" dirty="0" smtClean="0">
                <a:latin typeface="Times New Roman" panose="02020603050405020304" pitchFamily="18" charset="0"/>
                <a:cs typeface="Times New Roman" panose="02020603050405020304" pitchFamily="18" charset="0"/>
              </a:rPr>
              <a:t>La notion la plus importante en phytopathologie</a:t>
            </a:r>
          </a:p>
          <a:p>
            <a:pPr eaLnBrk="1" hangingPunct="1">
              <a:spcBef>
                <a:spcPct val="0"/>
              </a:spcBef>
              <a:buClrTx/>
              <a:buSzTx/>
              <a:buFontTx/>
              <a:buNone/>
              <a:defRPr/>
            </a:pPr>
            <a:endParaRPr lang="fr-CA" altLang="fr-FR" sz="2400" b="1" dirty="0">
              <a:latin typeface="Times New Roman" panose="02020603050405020304" pitchFamily="18" charset="0"/>
              <a:cs typeface="Times New Roman" panose="02020603050405020304" pitchFamily="18" charset="0"/>
            </a:endParaRPr>
          </a:p>
          <a:p>
            <a:pPr eaLnBrk="1" hangingPunct="1">
              <a:spcBef>
                <a:spcPct val="0"/>
              </a:spcBef>
              <a:buClrTx/>
              <a:buSzTx/>
              <a:buFontTx/>
              <a:buNone/>
              <a:defRPr/>
            </a:pPr>
            <a:r>
              <a:rPr lang="fr-CA" altLang="fr-FR" sz="2400" b="1" dirty="0" smtClean="0">
                <a:latin typeface="Times New Roman" panose="02020603050405020304" pitchFamily="18" charset="0"/>
                <a:cs typeface="Times New Roman" panose="02020603050405020304" pitchFamily="18" charset="0"/>
              </a:rPr>
              <a:t> Le triangle de la maladie</a:t>
            </a:r>
          </a:p>
        </p:txBody>
      </p:sp>
      <p:sp>
        <p:nvSpPr>
          <p:cNvPr id="17416" name="Espace réservé du numéro de diapositive 1"/>
          <p:cNvSpPr>
            <a:spLocks noGrp="1"/>
          </p:cNvSpPr>
          <p:nvPr>
            <p:ph type="sldNum" sz="quarter" idx="10"/>
          </p:nvPr>
        </p:nvSpPr>
        <p:spPr>
          <a:xfrm>
            <a:off x="6955631" y="116632"/>
            <a:ext cx="2133600" cy="365125"/>
          </a:xfrm>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5FE7A81A-F5AA-4E83-B7C8-C6EA6E461AF6}" type="slidenum">
              <a:rPr lang="en-US" altLang="fr-FR" sz="1400" smtClean="0"/>
              <a:pPr algn="r" eaLnBrk="1" hangingPunct="1">
                <a:spcBef>
                  <a:spcPct val="0"/>
                </a:spcBef>
                <a:buClrTx/>
                <a:buSzTx/>
                <a:buFontTx/>
                <a:buNone/>
              </a:pPr>
              <a:t>11</a:t>
            </a:fld>
            <a:endParaRPr lang="en-US" altLang="fr-FR" sz="1400" dirty="0" smtClean="0"/>
          </a:p>
        </p:txBody>
      </p:sp>
    </p:spTree>
    <p:extLst>
      <p:ext uri="{BB962C8B-B14F-4D97-AF65-F5344CB8AC3E}">
        <p14:creationId xmlns:p14="http://schemas.microsoft.com/office/powerpoint/2010/main" val="14703242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p:txBody>
          <a:bodyPr/>
          <a:lstStyle/>
          <a:p>
            <a:r>
              <a:rPr lang="fr-CA" dirty="0" smtClean="0"/>
              <a:t>Le moyen âge</a:t>
            </a:r>
            <a:endParaRPr lang="fr-CA" dirty="0"/>
          </a:p>
        </p:txBody>
      </p:sp>
      <p:sp>
        <p:nvSpPr>
          <p:cNvPr id="7" name="Sous-titre 6"/>
          <p:cNvSpPr>
            <a:spLocks noGrp="1"/>
          </p:cNvSpPr>
          <p:nvPr>
            <p:ph type="subTitle" idx="1"/>
          </p:nvPr>
        </p:nvSpPr>
        <p:spPr/>
        <p:txBody>
          <a:bodyPr/>
          <a:lstStyle/>
          <a:p>
            <a:r>
              <a:rPr lang="fr-CA" dirty="0" smtClean="0"/>
              <a:t>L’ergot du seigle </a:t>
            </a:r>
          </a:p>
          <a:p>
            <a:r>
              <a:rPr lang="fr-CA" dirty="0" smtClean="0"/>
              <a:t>ou</a:t>
            </a:r>
          </a:p>
          <a:p>
            <a:r>
              <a:rPr lang="fr-CA" dirty="0" smtClean="0"/>
              <a:t>Le pain maudit</a:t>
            </a:r>
            <a:endParaRPr lang="fr-CA" dirty="0"/>
          </a:p>
        </p:txBody>
      </p:sp>
    </p:spTree>
    <p:extLst>
      <p:ext uri="{BB962C8B-B14F-4D97-AF65-F5344CB8AC3E}">
        <p14:creationId xmlns:p14="http://schemas.microsoft.com/office/powerpoint/2010/main" val="1993535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numéro de diapositive 3"/>
          <p:cNvSpPr>
            <a:spLocks noGrp="1"/>
          </p:cNvSpPr>
          <p:nvPr>
            <p:ph type="sldNum" sz="quarter" idx="10"/>
          </p:nvPr>
        </p:nvSpPr>
        <p:spPr>
          <a:xfrm>
            <a:off x="6705600" y="6407150"/>
            <a:ext cx="2133600" cy="365125"/>
          </a:xfrm>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3FFB6E07-E460-459E-8226-86E509EDCFFA}" type="slidenum">
              <a:rPr lang="en-US" altLang="fr-FR" sz="1400" smtClean="0"/>
              <a:pPr algn="r" eaLnBrk="1" hangingPunct="1">
                <a:spcBef>
                  <a:spcPct val="0"/>
                </a:spcBef>
                <a:buClrTx/>
                <a:buSzTx/>
                <a:buFontTx/>
                <a:buNone/>
              </a:pPr>
              <a:t>13</a:t>
            </a:fld>
            <a:endParaRPr lang="en-US" altLang="fr-FR" sz="1400" dirty="0" smtClean="0"/>
          </a:p>
        </p:txBody>
      </p:sp>
      <p:sp>
        <p:nvSpPr>
          <p:cNvPr id="26627" name="Rectangle 4"/>
          <p:cNvSpPr>
            <a:spLocks noChangeArrowheads="1"/>
          </p:cNvSpPr>
          <p:nvPr/>
        </p:nvSpPr>
        <p:spPr bwMode="auto">
          <a:xfrm>
            <a:off x="471488" y="628650"/>
            <a:ext cx="773186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0"/>
              </a:spcBef>
              <a:buClrTx/>
              <a:buSzTx/>
              <a:buFontTx/>
              <a:buNone/>
            </a:pPr>
            <a:r>
              <a:rPr lang="fr-CA" altLang="fr-FR" sz="2000" b="1" dirty="0">
                <a:latin typeface="+mn-lt"/>
              </a:rPr>
              <a:t>Les symptômes</a:t>
            </a:r>
          </a:p>
          <a:p>
            <a:pPr eaLnBrk="1" hangingPunct="1">
              <a:spcBef>
                <a:spcPct val="0"/>
              </a:spcBef>
              <a:buClrTx/>
              <a:buSzTx/>
              <a:buFontTx/>
              <a:buNone/>
            </a:pPr>
            <a:endParaRPr lang="fr-CA" altLang="fr-FR" sz="2000" dirty="0"/>
          </a:p>
          <a:p>
            <a:pPr algn="just" eaLnBrk="1" hangingPunct="1">
              <a:spcBef>
                <a:spcPct val="0"/>
              </a:spcBef>
              <a:buClrTx/>
              <a:buSzTx/>
              <a:buFontTx/>
              <a:buNone/>
            </a:pPr>
            <a:r>
              <a:rPr lang="fr-CA" altLang="fr-FR" sz="1800" dirty="0">
                <a:latin typeface="+mn-lt"/>
              </a:rPr>
              <a:t>Les symptômes de l'ergot apparaissent d'abord comme des gouttelettes de liquide visqueux sur les jeunes épis. Ces gouttelettes qui, souvent, passent inaperçues, seront remplacées par un tissu fongique rigide et violacé qu'on appelle le sclérote.</a:t>
            </a:r>
          </a:p>
          <a:p>
            <a:pPr eaLnBrk="1" hangingPunct="1">
              <a:spcBef>
                <a:spcPct val="0"/>
              </a:spcBef>
              <a:buClrTx/>
              <a:buSzTx/>
              <a:buFontTx/>
              <a:buNone/>
            </a:pPr>
            <a:r>
              <a:rPr lang="fr-CA" altLang="fr-FR" sz="1400" dirty="0"/>
              <a:t> </a:t>
            </a:r>
          </a:p>
        </p:txBody>
      </p:sp>
      <p:pic>
        <p:nvPicPr>
          <p:cNvPr id="26629" name="Imag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7565" y="2856320"/>
            <a:ext cx="2303462"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4887" y="2856321"/>
            <a:ext cx="2301352"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10"/>
          <p:cNvSpPr>
            <a:spLocks noChangeArrowheads="1"/>
          </p:cNvSpPr>
          <p:nvPr/>
        </p:nvSpPr>
        <p:spPr bwMode="auto">
          <a:xfrm>
            <a:off x="471488" y="6488723"/>
            <a:ext cx="73453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100" dirty="0">
                <a:latin typeface="+mj-lt"/>
              </a:rPr>
              <a:t>Source </a:t>
            </a:r>
            <a:r>
              <a:rPr lang="fr-CA" altLang="fr-FR" sz="1100" dirty="0">
                <a:latin typeface="+mj-lt"/>
                <a:hlinkClick r:id="rId4"/>
              </a:rPr>
              <a:t>http://www.apsnet.org/edcenter</a:t>
            </a:r>
            <a:r>
              <a:rPr lang="fr-CA" altLang="fr-FR" sz="1100" dirty="0">
                <a:latin typeface="+mj-lt"/>
              </a:rPr>
              <a:t> auteure : </a:t>
            </a:r>
            <a:r>
              <a:rPr lang="fr-CA" altLang="fr-FR" sz="1100" b="1" dirty="0">
                <a:latin typeface="+mj-lt"/>
              </a:rPr>
              <a:t>Gail L. Schumann</a:t>
            </a:r>
            <a:endParaRPr lang="fr-CA" altLang="fr-FR" sz="1100" dirty="0">
              <a:latin typeface="+mj-lt"/>
            </a:endParaRPr>
          </a:p>
        </p:txBody>
      </p:sp>
    </p:spTree>
    <p:extLst>
      <p:ext uri="{BB962C8B-B14F-4D97-AF65-F5344CB8AC3E}">
        <p14:creationId xmlns:p14="http://schemas.microsoft.com/office/powerpoint/2010/main" val="1034203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APSnet Education Center - Introductory - Plant Disease Lessons - Ergot of rye - Fig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8" y="2547938"/>
            <a:ext cx="1973262"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5338" y="739775"/>
            <a:ext cx="6770687"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4"/>
          <p:cNvSpPr>
            <a:spLocks noChangeArrowheads="1"/>
          </p:cNvSpPr>
          <p:nvPr/>
        </p:nvSpPr>
        <p:spPr bwMode="auto">
          <a:xfrm>
            <a:off x="842963" y="6021288"/>
            <a:ext cx="79930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100" dirty="0">
                <a:latin typeface="+mn-lt"/>
              </a:rPr>
              <a:t>Source </a:t>
            </a:r>
            <a:r>
              <a:rPr lang="fr-CA" altLang="fr-FR" sz="1100" dirty="0">
                <a:latin typeface="+mn-lt"/>
                <a:hlinkClick r:id="rId4"/>
              </a:rPr>
              <a:t>http://www.apsnet.org/edcenter</a:t>
            </a:r>
            <a:r>
              <a:rPr lang="fr-CA" altLang="fr-FR" sz="1100" dirty="0">
                <a:latin typeface="+mn-lt"/>
              </a:rPr>
              <a:t> auteure : </a:t>
            </a:r>
            <a:r>
              <a:rPr lang="fr-CA" altLang="fr-FR" sz="1100" b="1" dirty="0">
                <a:latin typeface="+mn-lt"/>
              </a:rPr>
              <a:t>Gail L. Schumann</a:t>
            </a:r>
            <a:endParaRPr lang="fr-CA" altLang="fr-FR" sz="1100" dirty="0">
              <a:latin typeface="+mn-lt"/>
            </a:endParaRPr>
          </a:p>
        </p:txBody>
      </p:sp>
      <p:sp>
        <p:nvSpPr>
          <p:cNvPr id="28677" name="Espace réservé du numéro de diapositive 1"/>
          <p:cNvSpPr>
            <a:spLocks noGrp="1"/>
          </p:cNvSpPr>
          <p:nvPr>
            <p:ph type="sldNum" sz="quarter" idx="10"/>
          </p:nvPr>
        </p:nvSpPr>
        <p:spPr>
          <a:xfrm>
            <a:off x="6804248" y="6372225"/>
            <a:ext cx="2133600" cy="365125"/>
          </a:xfrm>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09D602BB-FA90-4B8C-B626-DC997BED84A6}" type="slidenum">
              <a:rPr lang="en-US" altLang="fr-FR" sz="1400" smtClean="0"/>
              <a:pPr algn="r" eaLnBrk="1" hangingPunct="1">
                <a:spcBef>
                  <a:spcPct val="0"/>
                </a:spcBef>
                <a:buClrTx/>
                <a:buSzTx/>
                <a:buFontTx/>
                <a:buNone/>
              </a:pPr>
              <a:t>14</a:t>
            </a:fld>
            <a:endParaRPr lang="en-US" altLang="fr-FR" sz="1400" dirty="0" smtClean="0"/>
          </a:p>
        </p:txBody>
      </p:sp>
    </p:spTree>
    <p:extLst>
      <p:ext uri="{BB962C8B-B14F-4D97-AF65-F5344CB8AC3E}">
        <p14:creationId xmlns:p14="http://schemas.microsoft.com/office/powerpoint/2010/main" val="2619460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15155" y="6236786"/>
            <a:ext cx="2303836" cy="261610"/>
          </a:xfrm>
          <a:prstGeom prst="rect">
            <a:avLst/>
          </a:prstGeom>
        </p:spPr>
        <p:txBody>
          <a:bodyPr wrap="none">
            <a:spAutoFit/>
          </a:bodyPr>
          <a:lstStyle/>
          <a:p>
            <a:r>
              <a:rPr lang="fr-CA" sz="1100" dirty="0"/>
              <a:t>Matthias </a:t>
            </a:r>
            <a:r>
              <a:rPr lang="fr-CA" sz="1100" dirty="0" smtClean="0"/>
              <a:t>Grünewald, domaine public</a:t>
            </a:r>
            <a:endParaRPr lang="fr-CA" sz="1100" dirty="0"/>
          </a:p>
        </p:txBody>
      </p:sp>
      <p:sp>
        <p:nvSpPr>
          <p:cNvPr id="3" name="Titre 2"/>
          <p:cNvSpPr>
            <a:spLocks noGrp="1"/>
          </p:cNvSpPr>
          <p:nvPr>
            <p:ph type="title"/>
          </p:nvPr>
        </p:nvSpPr>
        <p:spPr/>
        <p:txBody>
          <a:bodyPr/>
          <a:lstStyle/>
          <a:p>
            <a:r>
              <a:rPr lang="fr-CA" dirty="0" smtClean="0"/>
              <a:t>Ergotisme</a:t>
            </a:r>
            <a:endParaRPr lang="fr-CA" dirty="0"/>
          </a:p>
        </p:txBody>
      </p:sp>
      <p:sp>
        <p:nvSpPr>
          <p:cNvPr id="4" name="Espace réservé du contenu 3"/>
          <p:cNvSpPr>
            <a:spLocks noGrp="1"/>
          </p:cNvSpPr>
          <p:nvPr>
            <p:ph sz="half" idx="1"/>
          </p:nvPr>
        </p:nvSpPr>
        <p:spPr/>
        <p:txBody>
          <a:bodyPr/>
          <a:lstStyle/>
          <a:p>
            <a:pPr marL="0" indent="0">
              <a:buNone/>
            </a:pPr>
            <a:r>
              <a:rPr lang="fr-CA" dirty="0" smtClean="0"/>
              <a:t>Durant le moyen âge, la consommation du seigle contaminé par le </a:t>
            </a:r>
            <a:r>
              <a:rPr lang="fr-CA" i="1" dirty="0" smtClean="0"/>
              <a:t>Claviceps</a:t>
            </a:r>
            <a:r>
              <a:rPr lang="fr-CA" dirty="0" smtClean="0"/>
              <a:t> menait à une maladie appelé le feu de St-Antoine</a:t>
            </a:r>
            <a:endParaRPr lang="fr-CA" dirty="0"/>
          </a:p>
        </p:txBody>
      </p:sp>
      <p:pic>
        <p:nvPicPr>
          <p:cNvPr id="8" name="Picture 2" descr="https://upload.wikimedia.org/wikipedia/commons/thumb/7/73/Mathis_Gothart_Gr%C3%BCnewald_018.jpg/800px-Mathis_Gothart_Gr%C3%BCnewald_018.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06878" y="1600200"/>
            <a:ext cx="372124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389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07904" y="6223004"/>
            <a:ext cx="5153758" cy="369332"/>
          </a:xfrm>
          <a:prstGeom prst="rect">
            <a:avLst/>
          </a:prstGeom>
        </p:spPr>
        <p:txBody>
          <a:bodyPr wrap="square">
            <a:spAutoFit/>
          </a:bodyPr>
          <a:lstStyle/>
          <a:p>
            <a:r>
              <a:rPr lang="en-US" dirty="0" smtClean="0"/>
              <a:t>By G Barger - Ergot and </a:t>
            </a:r>
            <a:r>
              <a:rPr lang="en-US" dirty="0" err="1" smtClean="0"/>
              <a:t>Ergotism</a:t>
            </a:r>
            <a:r>
              <a:rPr lang="en-US" dirty="0" smtClean="0"/>
              <a:t>, Public Domain </a:t>
            </a:r>
            <a:endParaRPr lang="fr-CA" dirty="0"/>
          </a:p>
        </p:txBody>
      </p:sp>
      <p:sp>
        <p:nvSpPr>
          <p:cNvPr id="3" name="Titre 2"/>
          <p:cNvSpPr>
            <a:spLocks noGrp="1"/>
          </p:cNvSpPr>
          <p:nvPr>
            <p:ph type="title"/>
          </p:nvPr>
        </p:nvSpPr>
        <p:spPr/>
        <p:txBody>
          <a:bodyPr/>
          <a:lstStyle/>
          <a:p>
            <a:r>
              <a:rPr lang="fr-CA" dirty="0" smtClean="0"/>
              <a:t>Ergotisme</a:t>
            </a:r>
            <a:endParaRPr lang="fr-CA" dirty="0"/>
          </a:p>
        </p:txBody>
      </p:sp>
      <p:sp>
        <p:nvSpPr>
          <p:cNvPr id="4" name="Espace réservé du contenu 3"/>
          <p:cNvSpPr>
            <a:spLocks noGrp="1"/>
          </p:cNvSpPr>
          <p:nvPr>
            <p:ph sz="half" idx="1"/>
          </p:nvPr>
        </p:nvSpPr>
        <p:spPr/>
        <p:txBody>
          <a:bodyPr/>
          <a:lstStyle/>
          <a:p>
            <a:r>
              <a:rPr lang="fr-CA" dirty="0" smtClean="0"/>
              <a:t>Sensation de froid aux extrémités du corps</a:t>
            </a:r>
          </a:p>
          <a:p>
            <a:r>
              <a:rPr lang="fr-CA" dirty="0" smtClean="0"/>
              <a:t>Sensation de brûlure aux extrémités du corps</a:t>
            </a:r>
          </a:p>
          <a:p>
            <a:r>
              <a:rPr lang="fr-CA" dirty="0" smtClean="0"/>
              <a:t>Gangrène</a:t>
            </a:r>
          </a:p>
          <a:p>
            <a:r>
              <a:rPr lang="fr-CA" dirty="0" smtClean="0"/>
              <a:t>Perte des </a:t>
            </a:r>
            <a:r>
              <a:rPr lang="fr-CA" dirty="0"/>
              <a:t>extrémités du corps</a:t>
            </a:r>
          </a:p>
          <a:p>
            <a:r>
              <a:rPr lang="fr-CA" dirty="0" smtClean="0"/>
              <a:t>Convulsions</a:t>
            </a:r>
          </a:p>
          <a:p>
            <a:r>
              <a:rPr lang="fr-CA" dirty="0" smtClean="0"/>
              <a:t>Visions et hallucinations</a:t>
            </a:r>
            <a:endParaRPr lang="fr-CA" dirty="0"/>
          </a:p>
        </p:txBody>
      </p:sp>
      <p:pic>
        <p:nvPicPr>
          <p:cNvPr id="7" name="Picture 2" descr="Barger.TIF"/>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138456"/>
            <a:ext cx="4038600" cy="344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434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274638"/>
            <a:ext cx="8229600" cy="1143000"/>
          </a:xfrm>
        </p:spPr>
        <p:txBody>
          <a:bodyPr/>
          <a:lstStyle/>
          <a:p>
            <a:r>
              <a:rPr lang="fr-CA" dirty="0" smtClean="0"/>
              <a:t>Ergotisme</a:t>
            </a:r>
            <a:endParaRPr lang="fr-CA" dirty="0"/>
          </a:p>
        </p:txBody>
      </p:sp>
      <p:pic>
        <p:nvPicPr>
          <p:cNvPr id="10" name="Picture 2" descr="http://3.bp.blogspot.com/-Ncwf-1WU14s/UlILduwvs_I/AAAAAAAAA1g/JxQCe2Jf73k/s1600/Victims_of_ergotism_PieterBruege_painting_Louvre_lg.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683568" y="2060848"/>
            <a:ext cx="4040188" cy="34305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upload.wikimedia.org/wikipedia/commons/thumb/1/14/Convulsivus005.tif/lossy-page1-800px-Convulsivus005.tif.jpg"/>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1988840"/>
            <a:ext cx="2611293" cy="3474468"/>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5976175" y="5896952"/>
            <a:ext cx="1656223" cy="369332"/>
          </a:xfrm>
          <a:prstGeom prst="rect">
            <a:avLst/>
          </a:prstGeom>
          <a:noFill/>
        </p:spPr>
        <p:txBody>
          <a:bodyPr wrap="none" rtlCol="0">
            <a:spAutoFit/>
          </a:bodyPr>
          <a:lstStyle/>
          <a:p>
            <a:r>
              <a:rPr lang="fr-CA" dirty="0" smtClean="0"/>
              <a:t>Domaine public</a:t>
            </a:r>
            <a:endParaRPr lang="fr-CA" dirty="0"/>
          </a:p>
        </p:txBody>
      </p:sp>
    </p:spTree>
    <p:extLst>
      <p:ext uri="{BB962C8B-B14F-4D97-AF65-F5344CB8AC3E}">
        <p14:creationId xmlns:p14="http://schemas.microsoft.com/office/powerpoint/2010/main" val="3809554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upload.wikimedia.org/wikipedia/commons/thumb/b/bd/Porte_de_l%27Abbaye.JPG/1280px-Porte_de_l%27Abbay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1916832"/>
            <a:ext cx="5184575" cy="3888432"/>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Image result for st antoine erg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32" y="1916831"/>
            <a:ext cx="3039187" cy="3960441"/>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395536" y="476672"/>
            <a:ext cx="8229600" cy="1143000"/>
          </a:xfrm>
        </p:spPr>
        <p:txBody>
          <a:bodyPr>
            <a:normAutofit fontScale="90000"/>
          </a:bodyPr>
          <a:lstStyle/>
          <a:p>
            <a:r>
              <a:rPr lang="fr-CA" dirty="0" smtClean="0"/>
              <a:t>Pèlerinage à St-Antoine … Ça marche !</a:t>
            </a:r>
            <a:endParaRPr lang="fr-CA" dirty="0"/>
          </a:p>
        </p:txBody>
      </p:sp>
    </p:spTree>
    <p:extLst>
      <p:ext uri="{BB962C8B-B14F-4D97-AF65-F5344CB8AC3E}">
        <p14:creationId xmlns:p14="http://schemas.microsoft.com/office/powerpoint/2010/main" val="4562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Ergotisme</a:t>
            </a:r>
            <a:endParaRPr lang="fr-CA" dirty="0"/>
          </a:p>
        </p:txBody>
      </p:sp>
      <p:sp>
        <p:nvSpPr>
          <p:cNvPr id="3" name="Espace réservé du contenu 2"/>
          <p:cNvSpPr>
            <a:spLocks noGrp="1"/>
          </p:cNvSpPr>
          <p:nvPr>
            <p:ph idx="1"/>
          </p:nvPr>
        </p:nvSpPr>
        <p:spPr/>
        <p:txBody>
          <a:bodyPr/>
          <a:lstStyle/>
          <a:p>
            <a:r>
              <a:rPr lang="fr-CA" dirty="0" smtClean="0"/>
              <a:t>Hallucinations</a:t>
            </a:r>
          </a:p>
          <a:p>
            <a:r>
              <a:rPr lang="fr-CA" dirty="0" smtClean="0"/>
              <a:t>Visions</a:t>
            </a:r>
            <a:endParaRPr lang="fr-CA" dirty="0"/>
          </a:p>
        </p:txBody>
      </p:sp>
      <p:pic>
        <p:nvPicPr>
          <p:cNvPr id="19458" name="Picture 2" descr="tumblr_ml2mf3UpOb1rswugno1_1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1893" y="2276872"/>
            <a:ext cx="6096000" cy="406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8202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92696"/>
            <a:ext cx="8579539" cy="5085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6967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ont-Saint-Esprit is located in F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836712"/>
            <a:ext cx="5770007" cy="5544616"/>
          </a:xfrm>
          <a:prstGeom prst="rect">
            <a:avLst/>
          </a:prstGeom>
          <a:noFill/>
          <a:extLst>
            <a:ext uri="{909E8E84-426E-40DD-AFC4-6F175D3DCCD1}">
              <a14:hiddenFill xmlns:a14="http://schemas.microsoft.com/office/drawing/2010/main">
                <a:solidFill>
                  <a:srgbClr val="FFFFFF"/>
                </a:solidFill>
              </a14:hiddenFill>
            </a:ext>
          </a:extLst>
        </p:spPr>
      </p:pic>
      <p:sp>
        <p:nvSpPr>
          <p:cNvPr id="3" name="Ellipse 2"/>
          <p:cNvSpPr/>
          <p:nvPr/>
        </p:nvSpPr>
        <p:spPr>
          <a:xfrm>
            <a:off x="5076056" y="45811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itre 5"/>
          <p:cNvSpPr>
            <a:spLocks noGrp="1"/>
          </p:cNvSpPr>
          <p:nvPr>
            <p:ph type="title"/>
          </p:nvPr>
        </p:nvSpPr>
        <p:spPr>
          <a:xfrm>
            <a:off x="899592" y="0"/>
            <a:ext cx="6709270" cy="1143000"/>
          </a:xfrm>
        </p:spPr>
        <p:txBody>
          <a:bodyPr>
            <a:normAutofit/>
          </a:bodyPr>
          <a:lstStyle/>
          <a:p>
            <a:pPr algn="l"/>
            <a:r>
              <a:rPr lang="fr-CA" sz="3200" dirty="0" smtClean="0"/>
              <a:t>Pont St-Esprit en 1951 : Le pain maudit</a:t>
            </a:r>
            <a:endParaRPr lang="fr-CA" sz="3200" dirty="0"/>
          </a:p>
        </p:txBody>
      </p:sp>
      <p:sp>
        <p:nvSpPr>
          <p:cNvPr id="2" name="Rectangle 1"/>
          <p:cNvSpPr/>
          <p:nvPr/>
        </p:nvSpPr>
        <p:spPr>
          <a:xfrm>
            <a:off x="4290796" y="6381328"/>
            <a:ext cx="2635978" cy="369332"/>
          </a:xfrm>
          <a:prstGeom prst="rect">
            <a:avLst/>
          </a:prstGeom>
        </p:spPr>
        <p:txBody>
          <a:bodyPr wrap="none">
            <a:spAutoFit/>
          </a:bodyPr>
          <a:lstStyle/>
          <a:p>
            <a:r>
              <a:rPr lang="fr-CA" dirty="0" err="1"/>
              <a:t>Creative</a:t>
            </a:r>
            <a:r>
              <a:rPr lang="fr-CA" dirty="0"/>
              <a:t> </a:t>
            </a:r>
            <a:r>
              <a:rPr lang="fr-CA" dirty="0" err="1"/>
              <a:t>commons</a:t>
            </a:r>
            <a:r>
              <a:rPr lang="fr-CA" dirty="0"/>
              <a:t> licence</a:t>
            </a:r>
          </a:p>
        </p:txBody>
      </p:sp>
    </p:spTree>
    <p:extLst>
      <p:ext uri="{BB962C8B-B14F-4D97-AF65-F5344CB8AC3E}">
        <p14:creationId xmlns:p14="http://schemas.microsoft.com/office/powerpoint/2010/main" val="12355838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2"/>
          <p:cNvSpPr>
            <a:spLocks noGrp="1"/>
          </p:cNvSpPr>
          <p:nvPr>
            <p:ph type="sldNum" sz="quarter" idx="10"/>
          </p:nvPr>
        </p:nvSpPr>
        <p:spPr>
          <a:xfrm>
            <a:off x="6059488" y="6309320"/>
            <a:ext cx="2133600" cy="365125"/>
          </a:xfrm>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315FD8BC-8C4A-433F-A2D4-C3611A8C022B}" type="slidenum">
              <a:rPr lang="en-US" altLang="fr-FR" sz="1400" smtClean="0"/>
              <a:pPr algn="r" eaLnBrk="1" hangingPunct="1">
                <a:spcBef>
                  <a:spcPct val="0"/>
                </a:spcBef>
                <a:buClrTx/>
                <a:buSzTx/>
                <a:buFontTx/>
                <a:buNone/>
              </a:pPr>
              <a:t>21</a:t>
            </a:fld>
            <a:endParaRPr lang="en-US" altLang="fr-FR" sz="1400" smtClean="0"/>
          </a:p>
        </p:txBody>
      </p:sp>
      <p:pic>
        <p:nvPicPr>
          <p:cNvPr id="14338" name="Picture 2" descr="1P-LSD Structural Formulae V.1.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99768"/>
            <a:ext cx="4572000" cy="37623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4581128"/>
            <a:ext cx="8892480" cy="923330"/>
          </a:xfrm>
          <a:prstGeom prst="rect">
            <a:avLst/>
          </a:prstGeom>
        </p:spPr>
        <p:txBody>
          <a:bodyPr wrap="square">
            <a:spAutoFit/>
          </a:bodyPr>
          <a:lstStyle/>
          <a:p>
            <a:pPr algn="ctr"/>
            <a:r>
              <a:rPr lang="en-US" dirty="0"/>
              <a:t>LSD </a:t>
            </a:r>
            <a:r>
              <a:rPr lang="en-US" dirty="0" err="1" smtClean="0"/>
              <a:t>fabriqué</a:t>
            </a:r>
            <a:r>
              <a:rPr lang="en-US" dirty="0" smtClean="0"/>
              <a:t> par le </a:t>
            </a:r>
            <a:r>
              <a:rPr lang="en-US" dirty="0" err="1" smtClean="0"/>
              <a:t>suisse</a:t>
            </a:r>
            <a:r>
              <a:rPr lang="en-US" dirty="0" smtClean="0"/>
              <a:t> Albert Hofmann </a:t>
            </a:r>
            <a:r>
              <a:rPr lang="en-US" dirty="0" err="1" smtClean="0"/>
              <a:t>en</a:t>
            </a:r>
            <a:r>
              <a:rPr lang="en-US" dirty="0"/>
              <a:t> </a:t>
            </a:r>
            <a:r>
              <a:rPr lang="en-US" dirty="0" smtClean="0"/>
              <a:t>1938.</a:t>
            </a:r>
          </a:p>
          <a:p>
            <a:pPr algn="ctr"/>
            <a:r>
              <a:rPr lang="en-US" dirty="0" smtClean="0"/>
              <a:t>LSD </a:t>
            </a:r>
            <a:r>
              <a:rPr lang="en-US" dirty="0" err="1" smtClean="0"/>
              <a:t>dérivé</a:t>
            </a:r>
            <a:r>
              <a:rPr lang="en-US" dirty="0" smtClean="0"/>
              <a:t> de </a:t>
            </a:r>
            <a:r>
              <a:rPr lang="en-US" dirty="0" err="1" smtClean="0"/>
              <a:t>l’ergotamine</a:t>
            </a:r>
            <a:r>
              <a:rPr lang="en-US" dirty="0" smtClean="0"/>
              <a:t>.</a:t>
            </a:r>
          </a:p>
          <a:p>
            <a:pPr algn="ctr"/>
            <a:r>
              <a:rPr lang="en-US" dirty="0" err="1" smtClean="0"/>
              <a:t>Découverte</a:t>
            </a:r>
            <a:r>
              <a:rPr lang="en-US" dirty="0" smtClean="0"/>
              <a:t> des </a:t>
            </a:r>
            <a:r>
              <a:rPr lang="en-US" dirty="0" err="1" smtClean="0"/>
              <a:t>propriétés</a:t>
            </a:r>
            <a:r>
              <a:rPr lang="en-US" dirty="0" smtClean="0"/>
              <a:t> </a:t>
            </a:r>
            <a:r>
              <a:rPr lang="en-US" dirty="0" err="1" smtClean="0"/>
              <a:t>psychédélique</a:t>
            </a:r>
            <a:r>
              <a:rPr lang="en-US" dirty="0" smtClean="0"/>
              <a:t> (Hofmann, 1943)</a:t>
            </a:r>
          </a:p>
        </p:txBody>
      </p:sp>
      <p:pic>
        <p:nvPicPr>
          <p:cNvPr id="14342" name="Picture 6" descr="Ergotam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537893"/>
            <a:ext cx="2667000" cy="3286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148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u numéro de diapositive 3"/>
          <p:cNvSpPr>
            <a:spLocks noGrp="1"/>
          </p:cNvSpPr>
          <p:nvPr>
            <p:ph type="sldNum" sz="quarter" idx="10"/>
          </p:nvPr>
        </p:nvSpPr>
        <p:spPr>
          <a:xfrm>
            <a:off x="6660232" y="6309320"/>
            <a:ext cx="2133600" cy="365125"/>
          </a:xfrm>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3FEE1355-59BA-4E22-86D6-2DB80079AE06}" type="slidenum">
              <a:rPr lang="en-US" altLang="fr-FR" sz="1400" smtClean="0"/>
              <a:pPr algn="r" eaLnBrk="1" hangingPunct="1">
                <a:spcBef>
                  <a:spcPct val="0"/>
                </a:spcBef>
                <a:buClrTx/>
                <a:buSzTx/>
                <a:buFontTx/>
                <a:buNone/>
              </a:pPr>
              <a:t>22</a:t>
            </a:fld>
            <a:endParaRPr lang="en-US" altLang="fr-FR" sz="1400" dirty="0" smtClean="0"/>
          </a:p>
        </p:txBody>
      </p:sp>
      <p:sp>
        <p:nvSpPr>
          <p:cNvPr id="36867" name="Rectangle 5"/>
          <p:cNvSpPr>
            <a:spLocks noChangeArrowheads="1"/>
          </p:cNvSpPr>
          <p:nvPr/>
        </p:nvSpPr>
        <p:spPr bwMode="auto">
          <a:xfrm>
            <a:off x="420688" y="764704"/>
            <a:ext cx="825576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0"/>
              </a:spcBef>
              <a:buClrTx/>
              <a:buSzTx/>
              <a:buFontTx/>
              <a:buNone/>
            </a:pPr>
            <a:r>
              <a:rPr lang="fr-CA" altLang="fr-FR" sz="1800" dirty="0">
                <a:latin typeface="+mn-lt"/>
              </a:rPr>
              <a:t> </a:t>
            </a:r>
          </a:p>
          <a:p>
            <a:pPr eaLnBrk="1" hangingPunct="1">
              <a:spcBef>
                <a:spcPct val="0"/>
              </a:spcBef>
              <a:buClrTx/>
              <a:buSzTx/>
              <a:buFontTx/>
              <a:buNone/>
            </a:pPr>
            <a:r>
              <a:rPr lang="fr-CA" altLang="fr-FR" sz="2000" b="1" dirty="0">
                <a:latin typeface="+mn-lt"/>
              </a:rPr>
              <a:t>Les alcaloïdes sont utilisés en médecine pour :</a:t>
            </a:r>
          </a:p>
          <a:p>
            <a:pPr eaLnBrk="1" hangingPunct="1">
              <a:spcBef>
                <a:spcPct val="0"/>
              </a:spcBef>
              <a:buClrTx/>
              <a:buSzTx/>
              <a:buFontTx/>
              <a:buNone/>
            </a:pPr>
            <a:r>
              <a:rPr lang="fr-CA" altLang="fr-FR" sz="1800" dirty="0">
                <a:latin typeface="+mn-lt"/>
              </a:rPr>
              <a:t> </a:t>
            </a:r>
          </a:p>
          <a:p>
            <a:pPr eaLnBrk="1" hangingPunct="1">
              <a:spcBef>
                <a:spcPct val="0"/>
              </a:spcBef>
              <a:buClrTx/>
              <a:buSzTx/>
              <a:buFontTx/>
              <a:buNone/>
            </a:pPr>
            <a:r>
              <a:rPr lang="fr-CA" altLang="fr-FR" sz="1800" dirty="0" smtClean="0">
                <a:latin typeface="+mj-lt"/>
              </a:rPr>
              <a:t>Induire </a:t>
            </a:r>
            <a:r>
              <a:rPr lang="fr-CA" altLang="fr-FR" sz="1800" dirty="0">
                <a:latin typeface="+mj-lt"/>
              </a:rPr>
              <a:t>les contractions</a:t>
            </a:r>
          </a:p>
          <a:p>
            <a:pPr eaLnBrk="1" hangingPunct="1">
              <a:spcBef>
                <a:spcPct val="0"/>
              </a:spcBef>
              <a:buClrTx/>
              <a:buSzTx/>
              <a:buFontTx/>
              <a:buNone/>
            </a:pPr>
            <a:r>
              <a:rPr lang="fr-CA" altLang="fr-FR" sz="1800" dirty="0" smtClean="0">
                <a:latin typeface="+mj-lt"/>
              </a:rPr>
              <a:t>Arrêter </a:t>
            </a:r>
            <a:r>
              <a:rPr lang="fr-CA" altLang="fr-FR" sz="1800" dirty="0">
                <a:latin typeface="+mj-lt"/>
              </a:rPr>
              <a:t>les hémorragies </a:t>
            </a:r>
            <a:r>
              <a:rPr lang="fr-CA" altLang="fr-FR" sz="1800" dirty="0" smtClean="0">
                <a:latin typeface="+mj-lt"/>
              </a:rPr>
              <a:t>post-partum</a:t>
            </a:r>
          </a:p>
          <a:p>
            <a:pPr eaLnBrk="1" hangingPunct="1">
              <a:spcBef>
                <a:spcPct val="0"/>
              </a:spcBef>
              <a:buClrTx/>
              <a:buSzTx/>
              <a:buNone/>
            </a:pPr>
            <a:r>
              <a:rPr lang="fr-CA" altLang="fr-FR" sz="1800" dirty="0">
                <a:latin typeface="+mj-lt"/>
              </a:rPr>
              <a:t>Traiter de tumeurs mammaires et pituitaires (hypophyse)</a:t>
            </a:r>
          </a:p>
          <a:p>
            <a:pPr eaLnBrk="1" hangingPunct="1">
              <a:spcBef>
                <a:spcPct val="0"/>
              </a:spcBef>
              <a:buClrTx/>
              <a:buSzTx/>
              <a:buFontTx/>
              <a:buNone/>
            </a:pPr>
            <a:r>
              <a:rPr lang="fr-CA" altLang="fr-FR" sz="1800" dirty="0" smtClean="0">
                <a:latin typeface="+mj-lt"/>
              </a:rPr>
              <a:t>Soigner </a:t>
            </a:r>
            <a:r>
              <a:rPr lang="fr-CA" altLang="fr-FR" sz="1800" dirty="0">
                <a:latin typeface="+mj-lt"/>
              </a:rPr>
              <a:t>les dépressions graves </a:t>
            </a:r>
            <a:r>
              <a:rPr lang="fr-CA" altLang="fr-FR" sz="1800" b="1" dirty="0">
                <a:latin typeface="+mj-lt"/>
              </a:rPr>
              <a:t>ET LA MALADIE DE </a:t>
            </a:r>
            <a:r>
              <a:rPr lang="fr-CA" altLang="fr-FR" sz="1800" b="1" dirty="0" smtClean="0">
                <a:latin typeface="+mj-lt"/>
              </a:rPr>
              <a:t>PARKINSON</a:t>
            </a:r>
            <a:endParaRPr lang="fr-CA" altLang="fr-FR" sz="1800" b="1" dirty="0">
              <a:latin typeface="+mj-lt"/>
            </a:endParaRPr>
          </a:p>
        </p:txBody>
      </p:sp>
      <p:pic>
        <p:nvPicPr>
          <p:cNvPr id="4" name="Picture 2" descr="https://upload.wikimedia.org/wikipedia/commons/thumb/e/ea/Moederkoornpreparaat_Methergin.jpg/640px-Moederkoornpreparaat_Methergin.jpg?14885590330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7" y="3074246"/>
            <a:ext cx="1800200" cy="32150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images.farmatodo.com/bduc/img/ve/item/big/ve_items_111006052_big_standart_13838739544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3031805"/>
            <a:ext cx="3749704" cy="3749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173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Autres mycotoxines d’intérêt (</a:t>
            </a:r>
            <a:r>
              <a:rPr lang="fr-CA" dirty="0" err="1" smtClean="0"/>
              <a:t>Aflotoxines</a:t>
            </a:r>
            <a:r>
              <a:rPr lang="fr-CA" dirty="0" smtClean="0"/>
              <a:t>)</a:t>
            </a:r>
            <a:endParaRPr lang="fr-CA" dirty="0"/>
          </a:p>
        </p:txBody>
      </p:sp>
      <p:sp>
        <p:nvSpPr>
          <p:cNvPr id="3" name="Espace réservé du contenu 2"/>
          <p:cNvSpPr>
            <a:spLocks noGrp="1"/>
          </p:cNvSpPr>
          <p:nvPr>
            <p:ph idx="1"/>
          </p:nvPr>
        </p:nvSpPr>
        <p:spPr>
          <a:xfrm>
            <a:off x="395536" y="1772816"/>
            <a:ext cx="8229600" cy="4525963"/>
          </a:xfrm>
        </p:spPr>
        <p:txBody>
          <a:bodyPr>
            <a:normAutofit fontScale="85000" lnSpcReduction="10000"/>
          </a:bodyPr>
          <a:lstStyle/>
          <a:p>
            <a:r>
              <a:rPr lang="fr-CA" smtClean="0"/>
              <a:t>Graines </a:t>
            </a:r>
            <a:r>
              <a:rPr lang="fr-CA" dirty="0" smtClean="0"/>
              <a:t>contaminées (arachides</a:t>
            </a:r>
            <a:r>
              <a:rPr lang="fr-CA" dirty="0"/>
              <a:t>, </a:t>
            </a:r>
            <a:r>
              <a:rPr lang="fr-CA" dirty="0" smtClean="0"/>
              <a:t>maïs, </a:t>
            </a:r>
            <a:r>
              <a:rPr lang="fr-CA" dirty="0"/>
              <a:t>blé, </a:t>
            </a:r>
            <a:r>
              <a:rPr lang="fr-CA" dirty="0" smtClean="0"/>
              <a:t>amandes</a:t>
            </a:r>
            <a:r>
              <a:rPr lang="fr-CA" dirty="0"/>
              <a:t>, noisettes, noix, pistaches, figues, dattes, cacao, café, manioc, soja, etc. </a:t>
            </a:r>
            <a:r>
              <a:rPr lang="fr-CA" dirty="0" smtClean="0"/>
              <a:t>) dans conditions chaudes et humides</a:t>
            </a:r>
          </a:p>
          <a:p>
            <a:r>
              <a:rPr lang="fr-CA" dirty="0" smtClean="0"/>
              <a:t>Effet</a:t>
            </a:r>
            <a:r>
              <a:rPr lang="fr-CA" dirty="0"/>
              <a:t> </a:t>
            </a:r>
            <a:r>
              <a:rPr lang="fr-CA" dirty="0" smtClean="0"/>
              <a:t>tératogène (plus </a:t>
            </a:r>
            <a:r>
              <a:rPr lang="fr-CA" dirty="0"/>
              <a:t>puissants cancérigènes </a:t>
            </a:r>
            <a:r>
              <a:rPr lang="fr-CA" dirty="0" smtClean="0"/>
              <a:t>naturels)</a:t>
            </a:r>
          </a:p>
          <a:p>
            <a:r>
              <a:rPr lang="fr-CA" dirty="0" smtClean="0"/>
              <a:t>Intoxication </a:t>
            </a:r>
            <a:r>
              <a:rPr lang="fr-CA" dirty="0"/>
              <a:t>aiguë </a:t>
            </a:r>
            <a:r>
              <a:rPr lang="fr-CA" dirty="0" smtClean="0"/>
              <a:t>: lésions </a:t>
            </a:r>
            <a:r>
              <a:rPr lang="fr-CA" dirty="0"/>
              <a:t>essentiellement hépatiques </a:t>
            </a:r>
            <a:r>
              <a:rPr lang="fr-CA" dirty="0" smtClean="0"/>
              <a:t>évoluant </a:t>
            </a:r>
            <a:r>
              <a:rPr lang="fr-CA" dirty="0"/>
              <a:t>à long terme en </a:t>
            </a:r>
            <a:r>
              <a:rPr lang="fr-CA" dirty="0" smtClean="0"/>
              <a:t>cancer.</a:t>
            </a:r>
            <a:endParaRPr lang="fr-CA" dirty="0"/>
          </a:p>
          <a:p>
            <a:r>
              <a:rPr lang="fr-CA" dirty="0" smtClean="0"/>
              <a:t>Infections chroniques se </a:t>
            </a:r>
            <a:r>
              <a:rPr lang="fr-CA" dirty="0"/>
              <a:t>traduisent par une baisse des performances pour les animaux d’élevage, une anémie, </a:t>
            </a:r>
            <a:r>
              <a:rPr lang="fr-CA" dirty="0" smtClean="0"/>
              <a:t>et </a:t>
            </a:r>
            <a:r>
              <a:rPr lang="fr-CA" dirty="0"/>
              <a:t>une évolution cancéreuse à terme. </a:t>
            </a:r>
          </a:p>
        </p:txBody>
      </p:sp>
    </p:spTree>
    <p:extLst>
      <p:ext uri="{BB962C8B-B14F-4D97-AF65-F5344CB8AC3E}">
        <p14:creationId xmlns:p14="http://schemas.microsoft.com/office/powerpoint/2010/main" val="4129555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Reported Yellow Rain attacks, 1979â1984, in Afghanistan. Gray dots are proportional in size to number of claims. Black dots show claim sites at which multiple sources concurred that an attack took place.Â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8794" y="2780928"/>
            <a:ext cx="5859181" cy="368783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agroterrorism toxin yellow r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 name="AutoShape 6" descr="Image result for agroterrorism toxin yellow ra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 name="AutoShape 8" descr="Image result for agroterrorism toxin yellow rai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 name="AutoShape 10" descr="Image result for agroterrorism toxin yellow rai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 name="AutoShape 12" descr="Image result for agroterrorism toxin yellow rai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3278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992" y="312738"/>
            <a:ext cx="2695517" cy="3290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7736624" y="4834675"/>
            <a:ext cx="1191352" cy="369332"/>
          </a:xfrm>
          <a:prstGeom prst="rect">
            <a:avLst/>
          </a:prstGeom>
          <a:noFill/>
        </p:spPr>
        <p:txBody>
          <a:bodyPr wrap="none" rtlCol="0">
            <a:spAutoFit/>
          </a:bodyPr>
          <a:lstStyle/>
          <a:p>
            <a:r>
              <a:rPr lang="fr-CA" dirty="0" smtClean="0"/>
              <a:t>1979-1984</a:t>
            </a:r>
            <a:endParaRPr lang="fr-CA" dirty="0"/>
          </a:p>
        </p:txBody>
      </p:sp>
      <p:sp>
        <p:nvSpPr>
          <p:cNvPr id="2" name="Rectangle 1"/>
          <p:cNvSpPr/>
          <p:nvPr/>
        </p:nvSpPr>
        <p:spPr>
          <a:xfrm>
            <a:off x="3356121" y="908720"/>
            <a:ext cx="4572000" cy="646331"/>
          </a:xfrm>
          <a:prstGeom prst="rect">
            <a:avLst/>
          </a:prstGeom>
        </p:spPr>
        <p:txBody>
          <a:bodyPr>
            <a:spAutoFit/>
          </a:bodyPr>
          <a:lstStyle/>
          <a:p>
            <a:r>
              <a:rPr lang="fr-CA" dirty="0" smtClean="0"/>
              <a:t>La mycotoxine T2  a été utilisée au Viêtnam </a:t>
            </a:r>
            <a:r>
              <a:rPr lang="fr-CA" dirty="0"/>
              <a:t>et au Laos </a:t>
            </a:r>
            <a:r>
              <a:rPr lang="fr-CA" dirty="0" smtClean="0"/>
              <a:t>où </a:t>
            </a:r>
            <a:r>
              <a:rPr lang="fr-CA" dirty="0"/>
              <a:t>elle fut surnommée </a:t>
            </a:r>
            <a:r>
              <a:rPr lang="fr-CA" i="1" dirty="0"/>
              <a:t>pluie jaune</a:t>
            </a:r>
            <a:r>
              <a:rPr lang="fr-CA" dirty="0"/>
              <a:t> </a:t>
            </a:r>
          </a:p>
        </p:txBody>
      </p:sp>
    </p:spTree>
    <p:extLst>
      <p:ext uri="{BB962C8B-B14F-4D97-AF65-F5344CB8AC3E}">
        <p14:creationId xmlns:p14="http://schemas.microsoft.com/office/powerpoint/2010/main" val="2022229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p:txBody>
          <a:bodyPr/>
          <a:lstStyle/>
          <a:p>
            <a:r>
              <a:rPr lang="fr-CA" dirty="0" smtClean="0"/>
              <a:t>1845 - aujourd’hui</a:t>
            </a:r>
            <a:endParaRPr lang="fr-CA" dirty="0"/>
          </a:p>
        </p:txBody>
      </p:sp>
      <p:sp>
        <p:nvSpPr>
          <p:cNvPr id="7" name="Sous-titre 6"/>
          <p:cNvSpPr>
            <a:spLocks noGrp="1"/>
          </p:cNvSpPr>
          <p:nvPr>
            <p:ph type="subTitle" idx="1"/>
          </p:nvPr>
        </p:nvSpPr>
        <p:spPr/>
        <p:txBody>
          <a:bodyPr/>
          <a:lstStyle/>
          <a:p>
            <a:r>
              <a:rPr lang="fr-CA" dirty="0" smtClean="0"/>
              <a:t>Le mildiou de la pomme de terre</a:t>
            </a:r>
          </a:p>
          <a:p>
            <a:r>
              <a:rPr lang="fr-CA" dirty="0" smtClean="0"/>
              <a:t>ou</a:t>
            </a:r>
          </a:p>
          <a:p>
            <a:r>
              <a:rPr lang="fr-CA" dirty="0" smtClean="0"/>
              <a:t>La grande famine d’Irlande</a:t>
            </a:r>
            <a:endParaRPr lang="fr-CA" dirty="0"/>
          </a:p>
        </p:txBody>
      </p:sp>
    </p:spTree>
    <p:extLst>
      <p:ext uri="{BB962C8B-B14F-4D97-AF65-F5344CB8AC3E}">
        <p14:creationId xmlns:p14="http://schemas.microsoft.com/office/powerpoint/2010/main" val="3325466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1845</a:t>
            </a:r>
            <a:endParaRPr lang="fr-CA" dirty="0"/>
          </a:p>
        </p:txBody>
      </p:sp>
      <p:sp>
        <p:nvSpPr>
          <p:cNvPr id="3" name="Espace réservé du contenu 2"/>
          <p:cNvSpPr>
            <a:spLocks noGrp="1"/>
          </p:cNvSpPr>
          <p:nvPr>
            <p:ph idx="1"/>
          </p:nvPr>
        </p:nvSpPr>
        <p:spPr/>
        <p:txBody>
          <a:bodyPr>
            <a:normAutofit fontScale="70000" lnSpcReduction="20000"/>
          </a:bodyPr>
          <a:lstStyle/>
          <a:p>
            <a:pPr marL="0" indent="0">
              <a:buNone/>
            </a:pPr>
            <a:endParaRPr lang="fr-CA" dirty="0" smtClean="0"/>
          </a:p>
          <a:p>
            <a:r>
              <a:rPr lang="fr-CA" dirty="0" smtClean="0"/>
              <a:t>16 </a:t>
            </a:r>
            <a:r>
              <a:rPr lang="fr-CA" dirty="0"/>
              <a:t>août 1845 </a:t>
            </a:r>
            <a:r>
              <a:rPr lang="fr-CA" dirty="0" err="1"/>
              <a:t>Gardener’s</a:t>
            </a:r>
            <a:r>
              <a:rPr lang="fr-CA" dirty="0"/>
              <a:t> </a:t>
            </a:r>
            <a:r>
              <a:rPr lang="fr-CA" dirty="0" err="1"/>
              <a:t>chronicle</a:t>
            </a:r>
            <a:endParaRPr lang="fr-CA" dirty="0"/>
          </a:p>
          <a:p>
            <a:endParaRPr lang="fr-CA" dirty="0"/>
          </a:p>
          <a:p>
            <a:r>
              <a:rPr lang="fr-CA" dirty="0"/>
              <a:t>Bell Slater, Angleterre</a:t>
            </a:r>
          </a:p>
          <a:p>
            <a:pPr marL="0" indent="0">
              <a:buNone/>
            </a:pPr>
            <a:endParaRPr lang="fr-CA" dirty="0"/>
          </a:p>
          <a:p>
            <a:r>
              <a:rPr lang="fr-CA" dirty="0"/>
              <a:t>« La maladie consiste en une décomposition graduelle des feuilles et de la tige qui  deviennent une masse putride. Les tubercules sont attaqués à différents niveaux. Les premiers signes évidents de la maladie sont l’apparition au contour des feuilles de taches noies qui se répandent jusqu’à la tige. En quelques jours, le tissu se décompose en dégageant une odeur nauséabonde. Quand l’attaque est sévère, les tubercules sont atteints. Les tubercules atteints sont marqués de taches noires. Le développement de la maladie sur les tubercules se continue lors de l’entreposage ». </a:t>
            </a:r>
          </a:p>
          <a:p>
            <a:endParaRPr lang="fr-CA" dirty="0"/>
          </a:p>
        </p:txBody>
      </p:sp>
    </p:spTree>
    <p:extLst>
      <p:ext uri="{BB962C8B-B14F-4D97-AF65-F5344CB8AC3E}">
        <p14:creationId xmlns:p14="http://schemas.microsoft.com/office/powerpoint/2010/main" val="1977160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a:xfrm>
            <a:off x="673100" y="476672"/>
            <a:ext cx="8467725" cy="762000"/>
          </a:xfrm>
        </p:spPr>
        <p:txBody>
          <a:bodyPr/>
          <a:lstStyle/>
          <a:p>
            <a:r>
              <a:rPr lang="fr-CA" altLang="fr-FR" dirty="0" smtClean="0"/>
              <a:t>Les symptômes</a:t>
            </a:r>
          </a:p>
        </p:txBody>
      </p:sp>
      <p:sp>
        <p:nvSpPr>
          <p:cNvPr id="11267" name="Espace réservé du numéro de diapositive 2"/>
          <p:cNvSpPr>
            <a:spLocks noGrp="1"/>
          </p:cNvSpPr>
          <p:nvPr>
            <p:ph type="sldNum" sz="quarter" idx="10"/>
          </p:nvPr>
        </p:nvSpPr>
        <p:spPr>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6EB533BA-7B72-4E04-A53B-F29990A5FB31}" type="slidenum">
              <a:rPr lang="en-US" altLang="fr-FR" sz="1400" smtClean="0"/>
              <a:pPr algn="r" eaLnBrk="1" hangingPunct="1">
                <a:spcBef>
                  <a:spcPct val="0"/>
                </a:spcBef>
                <a:buClrTx/>
                <a:buSzTx/>
                <a:buFontTx/>
                <a:buNone/>
              </a:pPr>
              <a:t>27</a:t>
            </a:fld>
            <a:endParaRPr lang="en-US" altLang="fr-FR" sz="1400" smtClean="0"/>
          </a:p>
        </p:txBody>
      </p:sp>
      <p:pic>
        <p:nvPicPr>
          <p:cNvPr id="11268" name="Imag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06963" y="1820863"/>
            <a:ext cx="3340100"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5" descr="Late blight lesions on pota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841500"/>
            <a:ext cx="333375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7" descr="Potato plant with late bl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3513" y="4170363"/>
            <a:ext cx="3687762"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ZoneTexte 1"/>
          <p:cNvSpPr txBox="1">
            <a:spLocks noChangeArrowheads="1"/>
          </p:cNvSpPr>
          <p:nvPr/>
        </p:nvSpPr>
        <p:spPr bwMode="auto">
          <a:xfrm>
            <a:off x="6577013" y="5500688"/>
            <a:ext cx="1958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400" dirty="0"/>
              <a:t>Images : APS </a:t>
            </a:r>
            <a:r>
              <a:rPr lang="fr-CA" altLang="fr-FR" sz="1400" dirty="0" err="1"/>
              <a:t>Press</a:t>
            </a:r>
            <a:endParaRPr lang="fr-CA" altLang="fr-FR" sz="1400" dirty="0"/>
          </a:p>
        </p:txBody>
      </p:sp>
    </p:spTree>
    <p:extLst>
      <p:ext uri="{BB962C8B-B14F-4D97-AF65-F5344CB8AC3E}">
        <p14:creationId xmlns:p14="http://schemas.microsoft.com/office/powerpoint/2010/main" val="10513578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numéro de diapositive 3"/>
          <p:cNvSpPr>
            <a:spLocks noGrp="1"/>
          </p:cNvSpPr>
          <p:nvPr>
            <p:ph type="sldNum" sz="quarter" idx="10"/>
          </p:nvPr>
        </p:nvSpPr>
        <p:spPr>
          <a:xfrm>
            <a:off x="6311430" y="6381328"/>
            <a:ext cx="2133600" cy="365125"/>
          </a:xfrm>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7B31D48C-8F5F-485D-86CB-CF81F1C65CB9}" type="slidenum">
              <a:rPr lang="en-US" altLang="fr-FR" sz="1400" smtClean="0"/>
              <a:pPr algn="r" eaLnBrk="1" hangingPunct="1">
                <a:spcBef>
                  <a:spcPct val="0"/>
                </a:spcBef>
                <a:buClrTx/>
                <a:buSzTx/>
                <a:buFontTx/>
                <a:buNone/>
              </a:pPr>
              <a:t>28</a:t>
            </a:fld>
            <a:endParaRPr lang="en-US" altLang="fr-FR" sz="1400" smtClean="0"/>
          </a:p>
        </p:txBody>
      </p:sp>
      <p:pic>
        <p:nvPicPr>
          <p:cNvPr id="6147" name="Picture 10" descr="https://s-media-cache-ak0.pinimg.com/564x/85/ca/a8/85caa83a0c9cb84874436ea0c36d89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404664"/>
            <a:ext cx="7807325" cy="506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642921" y="5589240"/>
            <a:ext cx="3768852" cy="1200329"/>
          </a:xfrm>
          <a:prstGeom prst="rect">
            <a:avLst/>
          </a:prstGeom>
          <a:noFill/>
        </p:spPr>
        <p:txBody>
          <a:bodyPr wrap="none" rtlCol="0">
            <a:spAutoFit/>
          </a:bodyPr>
          <a:lstStyle/>
          <a:p>
            <a:r>
              <a:rPr lang="fr-CA" dirty="0" smtClean="0"/>
              <a:t>8,5 millions d’Irlandais en 1845 </a:t>
            </a:r>
          </a:p>
          <a:p>
            <a:r>
              <a:rPr lang="fr-CA" dirty="0" smtClean="0"/>
              <a:t>Famille des paysans louaient 0,25 acre</a:t>
            </a:r>
          </a:p>
          <a:p>
            <a:r>
              <a:rPr lang="fr-CA" dirty="0" smtClean="0"/>
              <a:t>Pommes de terre</a:t>
            </a:r>
          </a:p>
          <a:p>
            <a:r>
              <a:rPr lang="fr-CA" dirty="0" smtClean="0"/>
              <a:t>8-14 livres/jour</a:t>
            </a:r>
            <a:endParaRPr lang="fr-CA" dirty="0"/>
          </a:p>
        </p:txBody>
      </p:sp>
    </p:spTree>
    <p:extLst>
      <p:ext uri="{BB962C8B-B14F-4D97-AF65-F5344CB8AC3E}">
        <p14:creationId xmlns:p14="http://schemas.microsoft.com/office/powerpoint/2010/main" val="2666821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u numéro de diapositive 2"/>
          <p:cNvSpPr>
            <a:spLocks noGrp="1"/>
          </p:cNvSpPr>
          <p:nvPr>
            <p:ph type="sldNum" sz="quarter" idx="10"/>
          </p:nvPr>
        </p:nvSpPr>
        <p:spPr>
          <a:xfrm>
            <a:off x="6650038" y="6381328"/>
            <a:ext cx="2133600" cy="365125"/>
          </a:xfrm>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080F966B-349B-4FE8-9DDF-E5B72559FFF2}" type="slidenum">
              <a:rPr lang="en-US" altLang="fr-FR" sz="1400" smtClean="0"/>
              <a:pPr algn="r" eaLnBrk="1" hangingPunct="1">
                <a:spcBef>
                  <a:spcPct val="0"/>
                </a:spcBef>
                <a:buClrTx/>
                <a:buSzTx/>
                <a:buFontTx/>
                <a:buNone/>
              </a:pPr>
              <a:t>29</a:t>
            </a:fld>
            <a:endParaRPr lang="en-US" altLang="fr-FR" sz="1400" dirty="0" smtClean="0"/>
          </a:p>
        </p:txBody>
      </p:sp>
      <p:pic>
        <p:nvPicPr>
          <p:cNvPr id="7171" name="Picture 6" descr="http://www.maggieblanck.com/Mayopages/Dec05M/121505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38" y="787400"/>
            <a:ext cx="830580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022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Pourquoi des plantes en santé ?</a:t>
            </a:r>
            <a:endParaRPr lang="fr-CA" dirty="0"/>
          </a:p>
        </p:txBody>
      </p:sp>
      <p:sp>
        <p:nvSpPr>
          <p:cNvPr id="3" name="Espace réservé du contenu 2"/>
          <p:cNvSpPr>
            <a:spLocks noGrp="1"/>
          </p:cNvSpPr>
          <p:nvPr>
            <p:ph idx="1"/>
          </p:nvPr>
        </p:nvSpPr>
        <p:spPr/>
        <p:txBody>
          <a:bodyPr/>
          <a:lstStyle/>
          <a:p>
            <a:r>
              <a:rPr lang="fr-CA" dirty="0" smtClean="0"/>
              <a:t>Bioalimentaire</a:t>
            </a:r>
          </a:p>
          <a:p>
            <a:r>
              <a:rPr lang="fr-CA" dirty="0" smtClean="0"/>
              <a:t>Foresterie</a:t>
            </a:r>
          </a:p>
          <a:p>
            <a:r>
              <a:rPr lang="fr-CA" dirty="0" smtClean="0"/>
              <a:t>Environnement</a:t>
            </a:r>
          </a:p>
          <a:p>
            <a:pPr marL="0" indent="0">
              <a:buNone/>
            </a:pPr>
            <a:endParaRPr lang="fr-CA" dirty="0"/>
          </a:p>
        </p:txBody>
      </p:sp>
      <p:pic>
        <p:nvPicPr>
          <p:cNvPr id="1026" name="Picture 2" descr="lalimentation-veget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581128"/>
            <a:ext cx="3132348"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545959"/>
            <a:ext cx="3098669" cy="20657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e/e7/Photosynth%C3%A8se_fr.svg/800px-Photosynth%C3%A8se_fr.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3527900"/>
            <a:ext cx="2242873" cy="3117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4109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rphiq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420888"/>
            <a:ext cx="5688632" cy="37924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83868" y="6213310"/>
            <a:ext cx="3924436" cy="369332"/>
          </a:xfrm>
          <a:prstGeom prst="rect">
            <a:avLst/>
          </a:prstGeom>
        </p:spPr>
        <p:txBody>
          <a:bodyPr wrap="square">
            <a:spAutoFit/>
          </a:bodyPr>
          <a:lstStyle/>
          <a:p>
            <a:r>
              <a:rPr lang="fr-CA" dirty="0" smtClean="0"/>
              <a:t>Ben Moore /commons.wikimedia.org</a:t>
            </a:r>
            <a:endParaRPr lang="fr-CA" dirty="0"/>
          </a:p>
        </p:txBody>
      </p:sp>
      <p:sp>
        <p:nvSpPr>
          <p:cNvPr id="3" name="Rectangle 2"/>
          <p:cNvSpPr/>
          <p:nvPr/>
        </p:nvSpPr>
        <p:spPr>
          <a:xfrm>
            <a:off x="224345" y="597780"/>
            <a:ext cx="8712968" cy="1754326"/>
          </a:xfrm>
          <a:prstGeom prst="rect">
            <a:avLst/>
          </a:prstGeom>
        </p:spPr>
        <p:txBody>
          <a:bodyPr wrap="square">
            <a:spAutoFit/>
          </a:bodyPr>
          <a:lstStyle/>
          <a:p>
            <a:pPr algn="ctr"/>
            <a:r>
              <a:rPr lang="fr-CA" dirty="0" smtClean="0"/>
              <a:t>8.5 millions d’habitants en 1841</a:t>
            </a:r>
          </a:p>
          <a:p>
            <a:pPr algn="ctr"/>
            <a:r>
              <a:rPr lang="fr-CA" dirty="0" smtClean="0"/>
              <a:t>Un </a:t>
            </a:r>
            <a:r>
              <a:rPr lang="fr-CA" dirty="0"/>
              <a:t>million de morts </a:t>
            </a:r>
          </a:p>
          <a:p>
            <a:pPr algn="ctr"/>
            <a:r>
              <a:rPr lang="fr-CA" dirty="0"/>
              <a:t>U</a:t>
            </a:r>
            <a:r>
              <a:rPr lang="fr-CA" dirty="0" smtClean="0"/>
              <a:t>n </a:t>
            </a:r>
            <a:r>
              <a:rPr lang="fr-CA" dirty="0"/>
              <a:t>million et demi </a:t>
            </a:r>
            <a:r>
              <a:rPr lang="fr-CA" dirty="0" smtClean="0"/>
              <a:t>d'émigrés</a:t>
            </a:r>
          </a:p>
          <a:p>
            <a:pPr algn="ctr"/>
            <a:endParaRPr lang="fr-CA" dirty="0"/>
          </a:p>
          <a:p>
            <a:pPr algn="ctr"/>
            <a:r>
              <a:rPr lang="fr-CA" dirty="0"/>
              <a:t>D</a:t>
            </a:r>
            <a:r>
              <a:rPr lang="fr-CA" dirty="0" smtClean="0"/>
              <a:t>eux </a:t>
            </a:r>
            <a:r>
              <a:rPr lang="fr-CA" dirty="0"/>
              <a:t>tiers des victimes </a:t>
            </a:r>
            <a:r>
              <a:rPr lang="fr-CA" dirty="0" smtClean="0"/>
              <a:t>: faim </a:t>
            </a:r>
          </a:p>
          <a:p>
            <a:pPr algn="ctr"/>
            <a:r>
              <a:rPr lang="fr-CA" dirty="0"/>
              <a:t>U</a:t>
            </a:r>
            <a:r>
              <a:rPr lang="fr-CA" dirty="0" smtClean="0"/>
              <a:t>n </a:t>
            </a:r>
            <a:r>
              <a:rPr lang="fr-CA" dirty="0"/>
              <a:t>tiers </a:t>
            </a:r>
            <a:r>
              <a:rPr lang="fr-CA" dirty="0" smtClean="0"/>
              <a:t>des victimes : choléra</a:t>
            </a:r>
            <a:r>
              <a:rPr lang="fr-CA" dirty="0"/>
              <a:t>, typhus, </a:t>
            </a:r>
            <a:r>
              <a:rPr lang="fr-CA" dirty="0" smtClean="0"/>
              <a:t>fièvres</a:t>
            </a:r>
            <a:endParaRPr lang="fr-CA" dirty="0"/>
          </a:p>
        </p:txBody>
      </p:sp>
    </p:spTree>
    <p:extLst>
      <p:ext uri="{BB962C8B-B14F-4D97-AF65-F5344CB8AC3E}">
        <p14:creationId xmlns:p14="http://schemas.microsoft.com/office/powerpoint/2010/main" val="653045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upload.wikimedia.org/wikipedia/commons/thumb/7/7e/Production_Pommes_de_terre_Grande_Famine_fr.svg/1179px-Production_Pommes_de_terre_Grande_Famine_fr.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308" y="404664"/>
            <a:ext cx="8377148" cy="54710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60032" y="6226224"/>
            <a:ext cx="3652151" cy="369332"/>
          </a:xfrm>
          <a:prstGeom prst="rect">
            <a:avLst/>
          </a:prstGeom>
        </p:spPr>
        <p:txBody>
          <a:bodyPr wrap="square">
            <a:spAutoFit/>
          </a:bodyPr>
          <a:lstStyle/>
          <a:p>
            <a:r>
              <a:rPr lang="en-US" dirty="0" smtClean="0"/>
              <a:t>Borvan—commons.wikimedia.org</a:t>
            </a:r>
            <a:endParaRPr lang="fr-CA" dirty="0"/>
          </a:p>
        </p:txBody>
      </p:sp>
    </p:spTree>
    <p:extLst>
      <p:ext uri="{BB962C8B-B14F-4D97-AF65-F5344CB8AC3E}">
        <p14:creationId xmlns:p14="http://schemas.microsoft.com/office/powerpoint/2010/main" val="21541058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476672"/>
            <a:ext cx="7920880" cy="1754326"/>
          </a:xfrm>
          <a:prstGeom prst="rect">
            <a:avLst/>
          </a:prstGeom>
        </p:spPr>
        <p:txBody>
          <a:bodyPr wrap="square">
            <a:spAutoFit/>
          </a:bodyPr>
          <a:lstStyle/>
          <a:p>
            <a:r>
              <a:rPr lang="fr-CA" dirty="0" smtClean="0"/>
              <a:t>1,5 </a:t>
            </a:r>
            <a:r>
              <a:rPr lang="fr-CA" dirty="0"/>
              <a:t>million d'Irlandais </a:t>
            </a:r>
            <a:r>
              <a:rPr lang="fr-CA" dirty="0" smtClean="0"/>
              <a:t> émigrent en Grande-Bretagne</a:t>
            </a:r>
            <a:r>
              <a:rPr lang="fr-CA" dirty="0"/>
              <a:t>, en Amérique du Nord (États-Unis et Canada), en Australie et en Nouvelle Zélande. </a:t>
            </a:r>
            <a:endParaRPr lang="fr-CA" dirty="0" smtClean="0"/>
          </a:p>
          <a:p>
            <a:endParaRPr lang="fr-CA" dirty="0"/>
          </a:p>
          <a:p>
            <a:endParaRPr lang="fr-CA" dirty="0"/>
          </a:p>
          <a:p>
            <a:r>
              <a:rPr lang="fr-CA" dirty="0" smtClean="0"/>
              <a:t>100 </a:t>
            </a:r>
            <a:r>
              <a:rPr lang="fr-CA" dirty="0"/>
              <a:t>000 migrants irlandais </a:t>
            </a:r>
            <a:r>
              <a:rPr lang="fr-CA" dirty="0" smtClean="0"/>
              <a:t>au Québec, </a:t>
            </a:r>
            <a:r>
              <a:rPr lang="fr-CA" dirty="0"/>
              <a:t>un sixième </a:t>
            </a:r>
            <a:r>
              <a:rPr lang="fr-CA" dirty="0" smtClean="0"/>
              <a:t>de </a:t>
            </a:r>
            <a:r>
              <a:rPr lang="fr-CA" dirty="0" smtClean="0"/>
              <a:t>ces personnes </a:t>
            </a:r>
            <a:r>
              <a:rPr lang="fr-CA" dirty="0" smtClean="0"/>
              <a:t>meurent durant le voyage ou à Grosse-Ile. </a:t>
            </a:r>
            <a:endParaRPr lang="fr-CA" dirty="0"/>
          </a:p>
        </p:txBody>
      </p:sp>
      <p:pic>
        <p:nvPicPr>
          <p:cNvPr id="3" name="Picture 2" descr="http://data2.archives.ca/ap/c/c079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3394891"/>
            <a:ext cx="3960440" cy="29807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44416" y="6401393"/>
            <a:ext cx="4932040" cy="261610"/>
          </a:xfrm>
          <a:prstGeom prst="rect">
            <a:avLst/>
          </a:prstGeom>
        </p:spPr>
        <p:txBody>
          <a:bodyPr wrap="square">
            <a:spAutoFit/>
          </a:bodyPr>
          <a:lstStyle/>
          <a:p>
            <a:r>
              <a:rPr lang="fr-CA" sz="1100" dirty="0"/>
              <a:t>D.A. McLaughlin / Bibliothèque et Archives Canada / </a:t>
            </a:r>
            <a:r>
              <a:rPr lang="fr-CA" sz="1100" dirty="0" smtClean="0"/>
              <a:t>C-079029 domaine public</a:t>
            </a:r>
            <a:endParaRPr lang="fr-CA" sz="1100" dirty="0"/>
          </a:p>
        </p:txBody>
      </p:sp>
    </p:spTree>
    <p:extLst>
      <p:ext uri="{BB962C8B-B14F-4D97-AF65-F5344CB8AC3E}">
        <p14:creationId xmlns:p14="http://schemas.microsoft.com/office/powerpoint/2010/main" val="2051409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1052736"/>
            <a:ext cx="8064896" cy="2800767"/>
          </a:xfrm>
          <a:prstGeom prst="rect">
            <a:avLst/>
          </a:prstGeom>
        </p:spPr>
        <p:txBody>
          <a:bodyPr wrap="square">
            <a:spAutoFit/>
          </a:bodyPr>
          <a:lstStyle/>
          <a:p>
            <a:r>
              <a:rPr lang="fr-CA" sz="2800" i="1" dirty="0"/>
              <a:t>« Que 1 million de personnes soient mortes dans une nation qui comptait alors parmi les plus riches et les plus puissantes est toujours source de douleur quand nous nous le remémorons aujourd'hui. Ceux qui gouvernaient alors ont manqué à leurs devoirs. </a:t>
            </a:r>
            <a:r>
              <a:rPr lang="fr-CA" sz="2800" i="1" dirty="0" smtClean="0"/>
              <a:t>»</a:t>
            </a:r>
          </a:p>
          <a:p>
            <a:endParaRPr lang="fr-CA" i="1" dirty="0"/>
          </a:p>
          <a:p>
            <a:r>
              <a:rPr lang="fr-CA" i="1" dirty="0" smtClean="0"/>
              <a:t>Tony Blair 1977</a:t>
            </a:r>
            <a:endParaRPr lang="fr-CA" dirty="0"/>
          </a:p>
        </p:txBody>
      </p:sp>
      <p:pic>
        <p:nvPicPr>
          <p:cNvPr id="3" name="Picture 2" descr="https://upload.wikimedia.org/wikipedia/commons/thumb/0/04/Famine_Memorial_%C3%A0_Dublin_%28WP%29.jpg/1280px-Famine_Memorial_%C3%A0_Dublin_%28WP%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3429000"/>
            <a:ext cx="4032448" cy="302433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6876256" y="6165304"/>
            <a:ext cx="1560042" cy="369332"/>
          </a:xfrm>
          <a:prstGeom prst="rect">
            <a:avLst/>
          </a:prstGeom>
          <a:noFill/>
        </p:spPr>
        <p:txBody>
          <a:bodyPr wrap="none" rtlCol="0">
            <a:spAutoFit/>
          </a:bodyPr>
          <a:lstStyle/>
          <a:p>
            <a:r>
              <a:rPr lang="fr-CA" dirty="0" smtClean="0"/>
              <a:t>Commons wiki</a:t>
            </a:r>
            <a:endParaRPr lang="fr-CA" dirty="0"/>
          </a:p>
        </p:txBody>
      </p:sp>
    </p:spTree>
    <p:extLst>
      <p:ext uri="{BB962C8B-B14F-4D97-AF65-F5344CB8AC3E}">
        <p14:creationId xmlns:p14="http://schemas.microsoft.com/office/powerpoint/2010/main" val="4242206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Consommation de la pomme de terre en Irlande en 1845</a:t>
            </a:r>
            <a:endParaRPr lang="fr-CA" dirty="0"/>
          </a:p>
        </p:txBody>
      </p:sp>
      <p:sp>
        <p:nvSpPr>
          <p:cNvPr id="3" name="Espace réservé du contenu 2"/>
          <p:cNvSpPr>
            <a:spLocks noGrp="1"/>
          </p:cNvSpPr>
          <p:nvPr>
            <p:ph idx="1"/>
          </p:nvPr>
        </p:nvSpPr>
        <p:spPr/>
        <p:txBody>
          <a:bodyPr>
            <a:normAutofit/>
          </a:bodyPr>
          <a:lstStyle/>
          <a:p>
            <a:r>
              <a:rPr lang="fr-CA" dirty="0"/>
              <a:t>C</a:t>
            </a:r>
            <a:r>
              <a:rPr lang="fr-CA" dirty="0" smtClean="0"/>
              <a:t>onsommations de </a:t>
            </a:r>
            <a:r>
              <a:rPr lang="fr-CA" dirty="0"/>
              <a:t>cinq à six kilos par </a:t>
            </a:r>
            <a:r>
              <a:rPr lang="fr-CA" dirty="0" smtClean="0"/>
              <a:t>personne par jour</a:t>
            </a:r>
            <a:endParaRPr lang="fr-CA" dirty="0"/>
          </a:p>
          <a:p>
            <a:r>
              <a:rPr lang="fr-CA" dirty="0" smtClean="0"/>
              <a:t>80 calories</a:t>
            </a:r>
            <a:r>
              <a:rPr lang="fr-CA" b="1" dirty="0"/>
              <a:t> </a:t>
            </a:r>
            <a:r>
              <a:rPr lang="fr-CA" dirty="0" smtClean="0"/>
              <a:t>par </a:t>
            </a:r>
            <a:r>
              <a:rPr lang="fr-CA" dirty="0"/>
              <a:t>100 </a:t>
            </a:r>
            <a:r>
              <a:rPr lang="fr-CA" dirty="0" smtClean="0"/>
              <a:t>grammes</a:t>
            </a:r>
          </a:p>
          <a:p>
            <a:r>
              <a:rPr lang="fr-CA" dirty="0" smtClean="0"/>
              <a:t>Cinq </a:t>
            </a:r>
            <a:r>
              <a:rPr lang="fr-CA" dirty="0"/>
              <a:t>millions de calories </a:t>
            </a:r>
            <a:r>
              <a:rPr lang="fr-CA" dirty="0" smtClean="0"/>
              <a:t>par acre</a:t>
            </a:r>
          </a:p>
          <a:p>
            <a:r>
              <a:rPr lang="fr-CA" dirty="0" smtClean="0"/>
              <a:t>2 </a:t>
            </a:r>
            <a:r>
              <a:rPr lang="fr-CA" dirty="0"/>
              <a:t>500 </a:t>
            </a:r>
            <a:r>
              <a:rPr lang="fr-CA" dirty="0" smtClean="0"/>
              <a:t>calories/personne</a:t>
            </a:r>
          </a:p>
          <a:p>
            <a:r>
              <a:rPr lang="fr-CA" dirty="0" smtClean="0"/>
              <a:t>Un acre peut </a:t>
            </a:r>
            <a:r>
              <a:rPr lang="fr-CA" dirty="0"/>
              <a:t>nourrir douze </a:t>
            </a:r>
            <a:r>
              <a:rPr lang="fr-CA" dirty="0" smtClean="0"/>
              <a:t>personnes et un cochon </a:t>
            </a:r>
          </a:p>
        </p:txBody>
      </p:sp>
    </p:spTree>
    <p:extLst>
      <p:ext uri="{BB962C8B-B14F-4D97-AF65-F5344CB8AC3E}">
        <p14:creationId xmlns:p14="http://schemas.microsoft.com/office/powerpoint/2010/main" val="1372949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251520" y="620688"/>
            <a:ext cx="8467725" cy="461963"/>
          </a:xfrm>
        </p:spPr>
        <p:txBody>
          <a:bodyPr/>
          <a:lstStyle/>
          <a:p>
            <a:r>
              <a:rPr lang="fr-CA" altLang="fr-FR" sz="2400" dirty="0" smtClean="0"/>
              <a:t>Anton </a:t>
            </a:r>
            <a:r>
              <a:rPr lang="fr-CA" altLang="fr-FR" sz="2400" dirty="0" err="1" smtClean="0"/>
              <a:t>deBary</a:t>
            </a:r>
            <a:r>
              <a:rPr lang="fr-CA" altLang="fr-FR" sz="2400" dirty="0" smtClean="0"/>
              <a:t> : le père de la phytopathologie</a:t>
            </a:r>
          </a:p>
        </p:txBody>
      </p:sp>
      <p:sp>
        <p:nvSpPr>
          <p:cNvPr id="5123" name="Espace réservé du numéro de diapositive 2"/>
          <p:cNvSpPr>
            <a:spLocks noGrp="1"/>
          </p:cNvSpPr>
          <p:nvPr>
            <p:ph type="sldNum" sz="quarter" idx="10"/>
          </p:nvPr>
        </p:nvSpPr>
        <p:spPr>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476DF3F8-374F-4F3A-A7FD-689A3E6379FA}" type="slidenum">
              <a:rPr lang="en-US" altLang="fr-FR" sz="1400" smtClean="0"/>
              <a:pPr algn="r" eaLnBrk="1" hangingPunct="1">
                <a:spcBef>
                  <a:spcPct val="0"/>
                </a:spcBef>
                <a:buClrTx/>
                <a:buSzTx/>
                <a:buFontTx/>
                <a:buNone/>
              </a:pPr>
              <a:t>35</a:t>
            </a:fld>
            <a:endParaRPr lang="en-US" altLang="fr-FR" sz="1400" smtClean="0"/>
          </a:p>
        </p:txBody>
      </p:sp>
      <p:pic>
        <p:nvPicPr>
          <p:cNvPr id="5124"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211189"/>
            <a:ext cx="3446462"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2"/>
          <p:cNvSpPr>
            <a:spLocks noChangeArrowheads="1"/>
          </p:cNvSpPr>
          <p:nvPr/>
        </p:nvSpPr>
        <p:spPr bwMode="auto">
          <a:xfrm>
            <a:off x="560721" y="6030912"/>
            <a:ext cx="4572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0"/>
              </a:spcBef>
              <a:buClrTx/>
              <a:buSzTx/>
              <a:buFontTx/>
              <a:buNone/>
            </a:pPr>
            <a:r>
              <a:rPr lang="fr-CA" altLang="fr-FR" sz="800" dirty="0" smtClean="0"/>
              <a:t>Source </a:t>
            </a:r>
            <a:r>
              <a:rPr lang="fr-CA" altLang="fr-FR" sz="800" dirty="0" smtClean="0">
                <a:hlinkClick r:id="rId3"/>
              </a:rPr>
              <a:t>http://www.apsnet.org/edcenter</a:t>
            </a:r>
            <a:r>
              <a:rPr lang="fr-CA" altLang="fr-FR" sz="800" dirty="0" smtClean="0"/>
              <a:t> </a:t>
            </a:r>
          </a:p>
          <a:p>
            <a:pPr eaLnBrk="1" hangingPunct="1">
              <a:spcBef>
                <a:spcPct val="0"/>
              </a:spcBef>
              <a:buClrTx/>
              <a:buSzTx/>
              <a:buFontTx/>
              <a:buNone/>
            </a:pPr>
            <a:r>
              <a:rPr lang="fr-CA" altLang="fr-FR" sz="800" dirty="0" smtClean="0"/>
              <a:t>auteures : Schumann G L, </a:t>
            </a:r>
            <a:r>
              <a:rPr lang="fr-CA" altLang="fr-FR" sz="800" dirty="0" err="1" smtClean="0"/>
              <a:t>D’Arcy</a:t>
            </a:r>
            <a:r>
              <a:rPr lang="fr-CA" altLang="fr-FR" sz="800" dirty="0" smtClean="0"/>
              <a:t> C J</a:t>
            </a:r>
            <a:endParaRPr lang="fr-CA" altLang="fr-FR" sz="800" dirty="0"/>
          </a:p>
        </p:txBody>
      </p:sp>
      <p:sp>
        <p:nvSpPr>
          <p:cNvPr id="2" name="ZoneTexte 1"/>
          <p:cNvSpPr txBox="1"/>
          <p:nvPr/>
        </p:nvSpPr>
        <p:spPr>
          <a:xfrm>
            <a:off x="4499992" y="2564904"/>
            <a:ext cx="3539046" cy="1200329"/>
          </a:xfrm>
          <a:prstGeom prst="rect">
            <a:avLst/>
          </a:prstGeom>
          <a:noFill/>
        </p:spPr>
        <p:txBody>
          <a:bodyPr wrap="none" rtlCol="0">
            <a:spAutoFit/>
          </a:bodyPr>
          <a:lstStyle/>
          <a:p>
            <a:r>
              <a:rPr lang="fr-CA" dirty="0" smtClean="0"/>
              <a:t>1861 : Cycle de vie du champignon</a:t>
            </a:r>
          </a:p>
          <a:p>
            <a:endParaRPr lang="fr-CA" dirty="0"/>
          </a:p>
          <a:p>
            <a:r>
              <a:rPr lang="fr-CA" dirty="0" smtClean="0"/>
              <a:t>1864 : Théorie du germe de Pasteur</a:t>
            </a:r>
          </a:p>
          <a:p>
            <a:endParaRPr lang="fr-CA" dirty="0"/>
          </a:p>
        </p:txBody>
      </p:sp>
    </p:spTree>
    <p:extLst>
      <p:ext uri="{BB962C8B-B14F-4D97-AF65-F5344CB8AC3E}">
        <p14:creationId xmlns:p14="http://schemas.microsoft.com/office/powerpoint/2010/main" val="1636129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568325" y="1411619"/>
            <a:ext cx="4572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0"/>
              </a:spcBef>
              <a:buClrTx/>
              <a:buSzTx/>
              <a:buFontTx/>
              <a:buNone/>
            </a:pPr>
            <a:r>
              <a:rPr lang="fr-CA" altLang="fr-FR" sz="1800" dirty="0">
                <a:latin typeface="Times New Roman" panose="02020603050405020304" pitchFamily="18" charset="0"/>
                <a:cs typeface="Times New Roman" panose="02020603050405020304" pitchFamily="18" charset="0"/>
              </a:rPr>
              <a:t>Une maladie biotique ne se développe que lorsque trois facteurs interagissent de façon appropriée.  Comme illustré par </a:t>
            </a:r>
            <a:r>
              <a:rPr lang="fr-CA" altLang="fr-FR" sz="1800" b="1" dirty="0">
                <a:latin typeface="Times New Roman" panose="02020603050405020304" pitchFamily="18" charset="0"/>
                <a:cs typeface="Times New Roman" panose="02020603050405020304" pitchFamily="18" charset="0"/>
              </a:rPr>
              <a:t>le triangle de la maladie</a:t>
            </a:r>
            <a:r>
              <a:rPr lang="fr-CA" altLang="fr-FR" sz="1800" dirty="0">
                <a:latin typeface="Times New Roman" panose="02020603050405020304" pitchFamily="18" charset="0"/>
                <a:cs typeface="Times New Roman" panose="02020603050405020304" pitchFamily="18" charset="0"/>
              </a:rPr>
              <a:t>, un agent pathogène virulent, une plante susceptible et des conditions environnementales favorables sont les trois facteurs indispensables au développement d’une maladie.</a:t>
            </a:r>
          </a:p>
        </p:txBody>
      </p:sp>
      <p:sp>
        <p:nvSpPr>
          <p:cNvPr id="17411" name="Triangle isocèle 5"/>
          <p:cNvSpPr>
            <a:spLocks noChangeArrowheads="1"/>
          </p:cNvSpPr>
          <p:nvPr/>
        </p:nvSpPr>
        <p:spPr bwMode="auto">
          <a:xfrm>
            <a:off x="5024438" y="2924175"/>
            <a:ext cx="2879725" cy="2820988"/>
          </a:xfrm>
          <a:prstGeom prst="triangle">
            <a:avLst>
              <a:gd name="adj" fmla="val 50000"/>
            </a:avLst>
          </a:prstGeom>
          <a:solidFill>
            <a:srgbClr val="66FF99"/>
          </a:solidFill>
          <a:ln>
            <a:noFill/>
          </a:ln>
          <a:effectLst/>
          <a:extLst>
            <a:ext uri="{91240B29-F687-4F45-9708-019B960494DF}">
              <a14:hiddenLine xmlns:a14="http://schemas.microsoft.com/office/drawing/2010/main" w="9525" algn="ctr">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endParaRPr lang="fr-CA" altLang="fr-FR" sz="1400"/>
          </a:p>
        </p:txBody>
      </p:sp>
      <p:sp>
        <p:nvSpPr>
          <p:cNvPr id="17412" name="ZoneTexte 6"/>
          <p:cNvSpPr txBox="1">
            <a:spLocks noChangeArrowheads="1"/>
          </p:cNvSpPr>
          <p:nvPr/>
        </p:nvSpPr>
        <p:spPr bwMode="auto">
          <a:xfrm>
            <a:off x="5024438" y="4230688"/>
            <a:ext cx="606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400"/>
              <a:t>Hôte</a:t>
            </a:r>
          </a:p>
        </p:txBody>
      </p:sp>
      <p:sp>
        <p:nvSpPr>
          <p:cNvPr id="17413" name="ZoneTexte 7"/>
          <p:cNvSpPr txBox="1">
            <a:spLocks noChangeArrowheads="1"/>
          </p:cNvSpPr>
          <p:nvPr/>
        </p:nvSpPr>
        <p:spPr bwMode="auto">
          <a:xfrm>
            <a:off x="5732463" y="5905500"/>
            <a:ext cx="1728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400"/>
              <a:t>Agent pathogène</a:t>
            </a:r>
          </a:p>
        </p:txBody>
      </p:sp>
      <p:sp>
        <p:nvSpPr>
          <p:cNvPr id="17414" name="ZoneTexte 8"/>
          <p:cNvSpPr txBox="1">
            <a:spLocks noChangeArrowheads="1"/>
          </p:cNvSpPr>
          <p:nvPr/>
        </p:nvSpPr>
        <p:spPr bwMode="auto">
          <a:xfrm>
            <a:off x="7245350" y="4230688"/>
            <a:ext cx="155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400"/>
              <a:t>Environnement</a:t>
            </a:r>
          </a:p>
        </p:txBody>
      </p:sp>
      <p:sp>
        <p:nvSpPr>
          <p:cNvPr id="9223" name="ZoneTexte 9"/>
          <p:cNvSpPr txBox="1">
            <a:spLocks noChangeArrowheads="1"/>
          </p:cNvSpPr>
          <p:nvPr/>
        </p:nvSpPr>
        <p:spPr bwMode="auto">
          <a:xfrm>
            <a:off x="568325" y="738188"/>
            <a:ext cx="23663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0"/>
              </a:spcBef>
              <a:buClrTx/>
              <a:buSzTx/>
              <a:buFontTx/>
              <a:buNone/>
              <a:defRPr/>
            </a:pPr>
            <a:r>
              <a:rPr lang="fr-CA" altLang="fr-FR" sz="1600" b="1" dirty="0" smtClean="0">
                <a:latin typeface="Times New Roman" panose="02020603050405020304" pitchFamily="18" charset="0"/>
                <a:cs typeface="Times New Roman" panose="02020603050405020304" pitchFamily="18" charset="0"/>
              </a:rPr>
              <a:t>Le triangle de la maladie</a:t>
            </a:r>
          </a:p>
        </p:txBody>
      </p:sp>
      <p:sp>
        <p:nvSpPr>
          <p:cNvPr id="17416" name="Espace réservé du numéro de diapositive 1"/>
          <p:cNvSpPr>
            <a:spLocks noGrp="1"/>
          </p:cNvSpPr>
          <p:nvPr>
            <p:ph type="sldNum" sz="quarter" idx="10"/>
          </p:nvPr>
        </p:nvSpPr>
        <p:spPr>
          <a:xfrm>
            <a:off x="6955631" y="116632"/>
            <a:ext cx="2133600" cy="365125"/>
          </a:xfrm>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5FE7A81A-F5AA-4E83-B7C8-C6EA6E461AF6}" type="slidenum">
              <a:rPr lang="en-US" altLang="fr-FR" sz="1400" smtClean="0"/>
              <a:pPr algn="r" eaLnBrk="1" hangingPunct="1">
                <a:spcBef>
                  <a:spcPct val="0"/>
                </a:spcBef>
                <a:buClrTx/>
                <a:buSzTx/>
                <a:buFontTx/>
                <a:buNone/>
              </a:pPr>
              <a:t>36</a:t>
            </a:fld>
            <a:endParaRPr lang="en-US" altLang="fr-FR" sz="1400" dirty="0" smtClean="0"/>
          </a:p>
        </p:txBody>
      </p:sp>
    </p:spTree>
    <p:extLst>
      <p:ext uri="{BB962C8B-B14F-4D97-AF65-F5344CB8AC3E}">
        <p14:creationId xmlns:p14="http://schemas.microsoft.com/office/powerpoint/2010/main" val="29495955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upload.wikimedia.org/wikipedia/en/thumb/2/21/Cisgenicpotatoes.JPG/1280px-Cisgenicpotat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978" y="908720"/>
            <a:ext cx="7208226" cy="54061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759836" y="6360255"/>
            <a:ext cx="3312368" cy="369332"/>
          </a:xfrm>
          <a:prstGeom prst="rect">
            <a:avLst/>
          </a:prstGeom>
        </p:spPr>
        <p:txBody>
          <a:bodyPr wrap="square">
            <a:spAutoFit/>
          </a:bodyPr>
          <a:lstStyle/>
          <a:p>
            <a:r>
              <a:rPr lang="en-US" dirty="0" smtClean="0"/>
              <a:t>Ronald Hutten/en.wikipedia.org/</a:t>
            </a:r>
            <a:endParaRPr lang="fr-CA" dirty="0"/>
          </a:p>
        </p:txBody>
      </p:sp>
      <p:sp>
        <p:nvSpPr>
          <p:cNvPr id="3" name="Titre 2"/>
          <p:cNvSpPr>
            <a:spLocks noGrp="1"/>
          </p:cNvSpPr>
          <p:nvPr>
            <p:ph type="title"/>
          </p:nvPr>
        </p:nvSpPr>
        <p:spPr>
          <a:xfrm>
            <a:off x="353291" y="116632"/>
            <a:ext cx="8229600" cy="1143000"/>
          </a:xfrm>
        </p:spPr>
        <p:txBody>
          <a:bodyPr>
            <a:noAutofit/>
          </a:bodyPr>
          <a:lstStyle/>
          <a:p>
            <a:r>
              <a:rPr lang="fr-CA" sz="3600" dirty="0" smtClean="0"/>
              <a:t>Pommes de terre sensibles et résistantes</a:t>
            </a:r>
            <a:endParaRPr lang="fr-CA" sz="3600" dirty="0"/>
          </a:p>
        </p:txBody>
      </p:sp>
    </p:spTree>
    <p:extLst>
      <p:ext uri="{BB962C8B-B14F-4D97-AF65-F5344CB8AC3E}">
        <p14:creationId xmlns:p14="http://schemas.microsoft.com/office/powerpoint/2010/main" val="8802198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ce réservé du numéro de diapositive 1"/>
          <p:cNvSpPr>
            <a:spLocks noGrp="1"/>
          </p:cNvSpPr>
          <p:nvPr>
            <p:ph type="sldNum" sz="quarter" idx="10"/>
          </p:nvPr>
        </p:nvSpPr>
        <p:spPr>
          <a:xfrm>
            <a:off x="6876256" y="116632"/>
            <a:ext cx="2133600" cy="365125"/>
          </a:xfrm>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F9F893A6-35AD-45B1-A567-14AE08FF387F}" type="slidenum">
              <a:rPr lang="en-US" altLang="fr-FR" sz="1400" smtClean="0"/>
              <a:pPr algn="r" eaLnBrk="1" hangingPunct="1">
                <a:spcBef>
                  <a:spcPct val="0"/>
                </a:spcBef>
                <a:buClrTx/>
                <a:buSzTx/>
                <a:buFontTx/>
                <a:buNone/>
              </a:pPr>
              <a:t>38</a:t>
            </a:fld>
            <a:endParaRPr lang="en-US" altLang="fr-FR" sz="1400" dirty="0" smtClean="0"/>
          </a:p>
        </p:txBody>
      </p:sp>
      <p:sp>
        <p:nvSpPr>
          <p:cNvPr id="120835" name="Rectangle 5"/>
          <p:cNvSpPr>
            <a:spLocks noChangeArrowheads="1"/>
          </p:cNvSpPr>
          <p:nvPr/>
        </p:nvSpPr>
        <p:spPr bwMode="auto">
          <a:xfrm>
            <a:off x="4105182" y="764704"/>
            <a:ext cx="4278561" cy="218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just" eaLnBrk="1" hangingPunct="1">
              <a:lnSpc>
                <a:spcPct val="200000"/>
              </a:lnSpc>
              <a:spcBef>
                <a:spcPct val="0"/>
              </a:spcBef>
              <a:buClrTx/>
              <a:buSzTx/>
              <a:buFontTx/>
              <a:buNone/>
            </a:pPr>
            <a:r>
              <a:rPr lang="fr-CA" altLang="fr-FR" sz="1400" dirty="0">
                <a:latin typeface="Times New Roman" pitchFamily="18" charset="0"/>
                <a:cs typeface="Times New Roman" pitchFamily="18" charset="0"/>
              </a:rPr>
              <a:t>La </a:t>
            </a:r>
            <a:r>
              <a:rPr lang="fr-CA" altLang="fr-FR" sz="1400" b="1" dirty="0">
                <a:latin typeface="Times New Roman" pitchFamily="18" charset="0"/>
                <a:cs typeface="Times New Roman" pitchFamily="18" charset="0"/>
              </a:rPr>
              <a:t>bouillie bordelaise </a:t>
            </a:r>
            <a:r>
              <a:rPr lang="fr-CA" altLang="fr-FR" sz="1400" dirty="0">
                <a:latin typeface="Times New Roman" pitchFamily="18" charset="0"/>
                <a:cs typeface="Times New Roman" pitchFamily="18" charset="0"/>
              </a:rPr>
              <a:t>est le premier fongicide à avoir été utilisé à grande échelle. Ce fongicide a été développé par Alexis Millardet en 1855. La bouillie bordelaise est constituée de chaux et de sulfate de cuivre. C’est le cuivre qui est l’élément actif. </a:t>
            </a:r>
            <a:endParaRPr lang="fr-CA" altLang="fr-FR" sz="1400" dirty="0"/>
          </a:p>
        </p:txBody>
      </p:sp>
      <p:pic>
        <p:nvPicPr>
          <p:cNvPr id="32770" name="Picture 2" descr="File:Alexis Millardet (par Leroux-Veunev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07" y="533786"/>
            <a:ext cx="381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205539" y="5987176"/>
            <a:ext cx="755335" cy="261610"/>
          </a:xfrm>
          <a:prstGeom prst="rect">
            <a:avLst/>
          </a:prstGeom>
          <a:noFill/>
        </p:spPr>
        <p:txBody>
          <a:bodyPr wrap="none" rtlCol="0">
            <a:spAutoFit/>
          </a:bodyPr>
          <a:lstStyle/>
          <a:p>
            <a:r>
              <a:rPr lang="fr-CA" sz="1100" dirty="0" err="1" smtClean="0"/>
              <a:t>Wikipedia</a:t>
            </a:r>
            <a:endParaRPr lang="fr-CA" sz="1100" dirty="0"/>
          </a:p>
        </p:txBody>
      </p:sp>
    </p:spTree>
    <p:extLst>
      <p:ext uri="{BB962C8B-B14F-4D97-AF65-F5344CB8AC3E}">
        <p14:creationId xmlns:p14="http://schemas.microsoft.com/office/powerpoint/2010/main" val="34698012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à coins arrondis 50"/>
          <p:cNvSpPr/>
          <p:nvPr/>
        </p:nvSpPr>
        <p:spPr bwMode="auto">
          <a:xfrm>
            <a:off x="61913" y="4546600"/>
            <a:ext cx="4578350" cy="1622425"/>
          </a:xfrm>
          <a:prstGeom prst="roundRect">
            <a:avLst/>
          </a:prstGeom>
          <a:solidFill>
            <a:schemeClr val="accent1">
              <a:lumMod val="85000"/>
            </a:schemeClr>
          </a:solidFill>
          <a:ln>
            <a:noFill/>
          </a:ln>
          <a:effectLst/>
          <a:extLst/>
        </p:spPr>
        <p:txBody>
          <a:bodyPr wrap="none" anchor="ctr"/>
          <a:lstStyle/>
          <a:p>
            <a:pPr>
              <a:defRPr/>
            </a:pPr>
            <a:endParaRPr lang="fr-CA"/>
          </a:p>
        </p:txBody>
      </p:sp>
      <p:sp>
        <p:nvSpPr>
          <p:cNvPr id="18435" name="Titre 52"/>
          <p:cNvSpPr>
            <a:spLocks noGrp="1"/>
          </p:cNvSpPr>
          <p:nvPr>
            <p:ph type="title"/>
          </p:nvPr>
        </p:nvSpPr>
        <p:spPr>
          <a:xfrm>
            <a:off x="127000" y="944563"/>
            <a:ext cx="8467725" cy="584200"/>
          </a:xfrm>
        </p:spPr>
        <p:txBody>
          <a:bodyPr/>
          <a:lstStyle/>
          <a:p>
            <a:r>
              <a:rPr lang="fr-CA" altLang="fr-FR" sz="3200" smtClean="0"/>
              <a:t>Prévision du mildiou (méthode de Hyre)</a:t>
            </a:r>
          </a:p>
        </p:txBody>
      </p:sp>
      <p:sp>
        <p:nvSpPr>
          <p:cNvPr id="18436" name="Espace réservé du numéro de diapositive 1"/>
          <p:cNvSpPr>
            <a:spLocks noGrp="1"/>
          </p:cNvSpPr>
          <p:nvPr>
            <p:ph type="sldNum" sz="quarter" idx="10"/>
          </p:nvPr>
        </p:nvSpPr>
        <p:spPr>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A073C407-479A-4BC7-9A8C-452B75B58808}" type="slidenum">
              <a:rPr lang="en-US" altLang="fr-FR" sz="1400" smtClean="0"/>
              <a:pPr algn="r" eaLnBrk="1" hangingPunct="1">
                <a:spcBef>
                  <a:spcPct val="0"/>
                </a:spcBef>
                <a:buClrTx/>
                <a:buSzTx/>
                <a:buFontTx/>
                <a:buNone/>
              </a:pPr>
              <a:t>39</a:t>
            </a:fld>
            <a:endParaRPr lang="en-US" altLang="fr-FR" sz="1400" smtClean="0"/>
          </a:p>
        </p:txBody>
      </p:sp>
      <p:pic>
        <p:nvPicPr>
          <p:cNvPr id="184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5357813"/>
            <a:ext cx="311150" cy="579437"/>
          </a:xfrm>
          <a:prstGeom prst="rect">
            <a:avLst/>
          </a:prstGeom>
          <a:noFill/>
          <a:ln>
            <a:noFill/>
          </a:ln>
          <a:effectLst/>
          <a:extLst>
            <a:ext uri="{909E8E84-426E-40DD-AFC4-6F175D3DCCD1}">
              <a14:hiddenFill xmlns:a14="http://schemas.microsoft.com/office/drawing/2010/main">
                <a:solidFill>
                  <a:srgbClr val="66FF99"/>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8" name="Rectangle 113"/>
          <p:cNvSpPr>
            <a:spLocks noChangeArrowheads="1"/>
          </p:cNvSpPr>
          <p:nvPr/>
        </p:nvSpPr>
        <p:spPr bwMode="auto">
          <a:xfrm>
            <a:off x="127000" y="4910138"/>
            <a:ext cx="179388" cy="244475"/>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endParaRPr lang="fr-CA" altLang="fr-FR" sz="1400"/>
          </a:p>
        </p:txBody>
      </p:sp>
      <p:pic>
        <p:nvPicPr>
          <p:cNvPr id="1843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13" y="1908175"/>
            <a:ext cx="7591425" cy="2682875"/>
          </a:xfrm>
          <a:prstGeom prst="rect">
            <a:avLst/>
          </a:prstGeom>
          <a:noFill/>
          <a:ln>
            <a:noFill/>
          </a:ln>
          <a:effectLst/>
          <a:extLst>
            <a:ext uri="{909E8E84-426E-40DD-AFC4-6F175D3DCCD1}">
              <a14:hiddenFill xmlns:a14="http://schemas.microsoft.com/office/drawing/2010/main">
                <a:solidFill>
                  <a:srgbClr val="66FF99"/>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0" name="Rectangle 115"/>
          <p:cNvSpPr>
            <a:spLocks noChangeArrowheads="1"/>
          </p:cNvSpPr>
          <p:nvPr/>
        </p:nvSpPr>
        <p:spPr bwMode="auto">
          <a:xfrm>
            <a:off x="1833563" y="4910138"/>
            <a:ext cx="179387" cy="24447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endParaRPr lang="fr-CA" altLang="fr-FR" sz="1400"/>
          </a:p>
        </p:txBody>
      </p:sp>
      <p:sp>
        <p:nvSpPr>
          <p:cNvPr id="18441" name="Rectangle 116"/>
          <p:cNvSpPr>
            <a:spLocks noChangeArrowheads="1"/>
          </p:cNvSpPr>
          <p:nvPr/>
        </p:nvSpPr>
        <p:spPr bwMode="auto">
          <a:xfrm>
            <a:off x="3200400" y="4970463"/>
            <a:ext cx="179388" cy="123825"/>
          </a:xfrm>
          <a:prstGeom prst="rect">
            <a:avLst/>
          </a:prstGeom>
          <a:solidFill>
            <a:srgbClr val="95F79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endParaRPr lang="fr-CA" altLang="fr-FR" sz="1400"/>
          </a:p>
        </p:txBody>
      </p:sp>
      <p:sp>
        <p:nvSpPr>
          <p:cNvPr id="18442" name="ZoneTexte 34"/>
          <p:cNvSpPr txBox="1">
            <a:spLocks noChangeArrowheads="1"/>
          </p:cNvSpPr>
          <p:nvPr/>
        </p:nvSpPr>
        <p:spPr bwMode="auto">
          <a:xfrm>
            <a:off x="439738" y="4862513"/>
            <a:ext cx="825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0"/>
              </a:spcBef>
              <a:buClrTx/>
              <a:buSzTx/>
              <a:buFontTx/>
              <a:buNone/>
            </a:pPr>
            <a:r>
              <a:rPr lang="fr-CA" altLang="fr-FR" sz="800"/>
              <a:t>température</a:t>
            </a:r>
          </a:p>
          <a:p>
            <a:pPr eaLnBrk="1" hangingPunct="1">
              <a:spcBef>
                <a:spcPct val="0"/>
              </a:spcBef>
              <a:buClrTx/>
              <a:buSzTx/>
              <a:buFontTx/>
              <a:buNone/>
            </a:pPr>
            <a:r>
              <a:rPr lang="fr-CA" altLang="fr-FR" sz="800"/>
              <a:t>favorable</a:t>
            </a:r>
          </a:p>
        </p:txBody>
      </p:sp>
      <p:sp>
        <p:nvSpPr>
          <p:cNvPr id="18443" name="ZoneTexte 35"/>
          <p:cNvSpPr txBox="1">
            <a:spLocks noChangeArrowheads="1"/>
          </p:cNvSpPr>
          <p:nvPr/>
        </p:nvSpPr>
        <p:spPr bwMode="auto">
          <a:xfrm>
            <a:off x="2125663" y="4862513"/>
            <a:ext cx="825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0"/>
              </a:spcBef>
              <a:buClrTx/>
              <a:buSzTx/>
              <a:buFontTx/>
              <a:buNone/>
            </a:pPr>
            <a:r>
              <a:rPr lang="fr-CA" altLang="fr-FR" sz="800"/>
              <a:t>précipitation</a:t>
            </a:r>
          </a:p>
          <a:p>
            <a:pPr eaLnBrk="1" hangingPunct="1">
              <a:spcBef>
                <a:spcPct val="0"/>
              </a:spcBef>
              <a:buClrTx/>
              <a:buSzTx/>
              <a:buFontTx/>
              <a:buNone/>
            </a:pPr>
            <a:r>
              <a:rPr lang="fr-CA" altLang="fr-FR" sz="800"/>
              <a:t>favorable</a:t>
            </a:r>
          </a:p>
        </p:txBody>
      </p:sp>
      <p:sp>
        <p:nvSpPr>
          <p:cNvPr id="18444" name="ZoneTexte 48"/>
          <p:cNvSpPr txBox="1">
            <a:spLocks noChangeArrowheads="1"/>
          </p:cNvSpPr>
          <p:nvPr/>
        </p:nvSpPr>
        <p:spPr bwMode="auto">
          <a:xfrm>
            <a:off x="3525838" y="4862513"/>
            <a:ext cx="7413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0"/>
              </a:spcBef>
              <a:buClrTx/>
              <a:buSzTx/>
              <a:buFontTx/>
              <a:buNone/>
            </a:pPr>
            <a:r>
              <a:rPr lang="fr-CA" altLang="fr-FR" sz="800"/>
              <a:t>Prévisions </a:t>
            </a:r>
          </a:p>
          <a:p>
            <a:pPr eaLnBrk="1" hangingPunct="1">
              <a:spcBef>
                <a:spcPct val="0"/>
              </a:spcBef>
              <a:buClrTx/>
              <a:buSzTx/>
              <a:buFontTx/>
              <a:buNone/>
            </a:pPr>
            <a:r>
              <a:rPr lang="fr-CA" altLang="fr-FR" sz="800"/>
              <a:t>de mildiou</a:t>
            </a:r>
          </a:p>
        </p:txBody>
      </p:sp>
      <p:sp>
        <p:nvSpPr>
          <p:cNvPr id="18445" name="ZoneTexte 49"/>
          <p:cNvSpPr txBox="1">
            <a:spLocks noChangeArrowheads="1"/>
          </p:cNvSpPr>
          <p:nvPr/>
        </p:nvSpPr>
        <p:spPr bwMode="auto">
          <a:xfrm>
            <a:off x="439738" y="5646738"/>
            <a:ext cx="993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800"/>
              <a:t>Mildiou observé</a:t>
            </a:r>
          </a:p>
        </p:txBody>
      </p:sp>
      <p:sp>
        <p:nvSpPr>
          <p:cNvPr id="123" name="Rectangle à coins arrondis 122"/>
          <p:cNvSpPr/>
          <p:nvPr/>
        </p:nvSpPr>
        <p:spPr bwMode="auto">
          <a:xfrm>
            <a:off x="4640263" y="4889500"/>
            <a:ext cx="4424362" cy="1520825"/>
          </a:xfrm>
          <a:prstGeom prst="roundRect">
            <a:avLst/>
          </a:prstGeom>
          <a:solidFill>
            <a:schemeClr val="accent1">
              <a:lumMod val="85000"/>
            </a:schemeClr>
          </a:solidFill>
          <a:ln>
            <a:noFill/>
          </a:ln>
          <a:effectLst/>
          <a:extLst/>
        </p:spPr>
        <p:txBody>
          <a:bodyPr wrap="none" anchor="ctr"/>
          <a:lstStyle/>
          <a:p>
            <a:pPr algn="l">
              <a:defRPr/>
            </a:pPr>
            <a:r>
              <a:rPr lang="fr-CA" sz="900" dirty="0"/>
              <a:t>Une journée favorable au mildiou </a:t>
            </a:r>
          </a:p>
          <a:p>
            <a:pPr algn="l">
              <a:defRPr/>
            </a:pPr>
            <a:r>
              <a:rPr lang="fr-CA" sz="900" dirty="0"/>
              <a:t>Température minimum &gt; 7,2</a:t>
            </a:r>
            <a:r>
              <a:rPr lang="fr-CA" sz="900" baseline="30000" dirty="0"/>
              <a:t>o</a:t>
            </a:r>
            <a:r>
              <a:rPr lang="fr-CA" sz="900" dirty="0"/>
              <a:t>C</a:t>
            </a:r>
          </a:p>
          <a:p>
            <a:pPr algn="l">
              <a:defRPr/>
            </a:pPr>
            <a:r>
              <a:rPr lang="fr-CA" sz="900" dirty="0"/>
              <a:t>Température moyenne de la journée et des 4 jours précédents &lt; 25,6</a:t>
            </a:r>
            <a:r>
              <a:rPr lang="fr-CA" sz="900" baseline="30000" dirty="0"/>
              <a:t>o</a:t>
            </a:r>
            <a:r>
              <a:rPr lang="fr-CA" sz="900" dirty="0"/>
              <a:t>C</a:t>
            </a:r>
          </a:p>
          <a:p>
            <a:pPr algn="l">
              <a:defRPr/>
            </a:pPr>
            <a:r>
              <a:rPr lang="fr-CA" sz="900" dirty="0"/>
              <a:t>Précipitation de la journée et des 9 jours précédents &gt; 30 mm</a:t>
            </a:r>
          </a:p>
          <a:p>
            <a:pPr algn="l">
              <a:defRPr/>
            </a:pPr>
            <a:endParaRPr lang="fr-CA" sz="900" dirty="0"/>
          </a:p>
          <a:p>
            <a:pPr algn="l">
              <a:defRPr/>
            </a:pPr>
            <a:r>
              <a:rPr lang="fr-CA" sz="900" dirty="0"/>
              <a:t>Le mildiou est prévu de 7 à 14 jours après une période de 10 jours </a:t>
            </a:r>
          </a:p>
          <a:p>
            <a:pPr algn="l">
              <a:defRPr/>
            </a:pPr>
            <a:r>
              <a:rPr lang="fr-CA" sz="900" dirty="0"/>
              <a:t>consécutifs favorables au mildiou</a:t>
            </a:r>
          </a:p>
          <a:p>
            <a:pPr>
              <a:defRPr/>
            </a:pPr>
            <a:endParaRPr lang="fr-CA" sz="800" dirty="0"/>
          </a:p>
          <a:p>
            <a:pPr>
              <a:defRPr/>
            </a:pPr>
            <a:endParaRPr lang="fr-CA" sz="800" dirty="0"/>
          </a:p>
        </p:txBody>
      </p:sp>
      <p:sp>
        <p:nvSpPr>
          <p:cNvPr id="18447" name="ZoneTexte 51"/>
          <p:cNvSpPr txBox="1">
            <a:spLocks noChangeArrowheads="1"/>
          </p:cNvSpPr>
          <p:nvPr/>
        </p:nvSpPr>
        <p:spPr bwMode="auto">
          <a:xfrm>
            <a:off x="107950" y="6548438"/>
            <a:ext cx="2651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800"/>
              <a:t>D’après Atlas des maladies, feuillet P-1, MAPAQ</a:t>
            </a:r>
          </a:p>
        </p:txBody>
      </p:sp>
    </p:spTree>
    <p:extLst>
      <p:ext uri="{BB962C8B-B14F-4D97-AF65-F5344CB8AC3E}">
        <p14:creationId xmlns:p14="http://schemas.microsoft.com/office/powerpoint/2010/main" val="10524370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Effets de la seconde guerre mondiale sur l’agriculture et l’alimentation </a:t>
            </a:r>
            <a:endParaRPr lang="fr-CA" dirty="0"/>
          </a:p>
        </p:txBody>
      </p:sp>
      <p:sp>
        <p:nvSpPr>
          <p:cNvPr id="3" name="Espace réservé du contenu 2"/>
          <p:cNvSpPr>
            <a:spLocks noGrp="1"/>
          </p:cNvSpPr>
          <p:nvPr>
            <p:ph idx="1"/>
          </p:nvPr>
        </p:nvSpPr>
        <p:spPr/>
        <p:txBody>
          <a:bodyPr/>
          <a:lstStyle/>
          <a:p>
            <a:r>
              <a:rPr lang="fr-CA" dirty="0" smtClean="0"/>
              <a:t>Effondrement des productions agricoles dans plusieurs régions du monde</a:t>
            </a:r>
          </a:p>
          <a:p>
            <a:r>
              <a:rPr lang="fr-CA" dirty="0" smtClean="0"/>
              <a:t>Sécheresse en URSS, Afrique du Nord et Extrême-Orient (1946-1947)</a:t>
            </a:r>
          </a:p>
          <a:p>
            <a:r>
              <a:rPr lang="fr-CA" dirty="0" smtClean="0"/>
              <a:t>Incapacité généralisée de financer les importations</a:t>
            </a:r>
          </a:p>
          <a:p>
            <a:pPr lvl="1"/>
            <a:r>
              <a:rPr lang="fr-CA" dirty="0" smtClean="0"/>
              <a:t>Production mondiale 15% inférieure aux niveaux d’avant-guerre</a:t>
            </a:r>
          </a:p>
          <a:p>
            <a:endParaRPr lang="fr-CA" dirty="0"/>
          </a:p>
        </p:txBody>
      </p:sp>
    </p:spTree>
    <p:extLst>
      <p:ext uri="{BB962C8B-B14F-4D97-AF65-F5344CB8AC3E}">
        <p14:creationId xmlns:p14="http://schemas.microsoft.com/office/powerpoint/2010/main" val="21794178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p:txBody>
          <a:bodyPr/>
          <a:lstStyle/>
          <a:p>
            <a:r>
              <a:rPr lang="fr-CA" dirty="0" smtClean="0"/>
              <a:t>1867 - aujourd’hui</a:t>
            </a:r>
            <a:endParaRPr lang="fr-CA" dirty="0"/>
          </a:p>
        </p:txBody>
      </p:sp>
      <p:sp>
        <p:nvSpPr>
          <p:cNvPr id="7" name="Sous-titre 6"/>
          <p:cNvSpPr>
            <a:spLocks noGrp="1"/>
          </p:cNvSpPr>
          <p:nvPr>
            <p:ph type="subTitle" idx="1"/>
          </p:nvPr>
        </p:nvSpPr>
        <p:spPr/>
        <p:txBody>
          <a:bodyPr>
            <a:normAutofit fontScale="92500"/>
          </a:bodyPr>
          <a:lstStyle/>
          <a:p>
            <a:r>
              <a:rPr lang="fr-CA" dirty="0" smtClean="0"/>
              <a:t>La rouille du café</a:t>
            </a:r>
          </a:p>
          <a:p>
            <a:r>
              <a:rPr lang="fr-CA" dirty="0" smtClean="0"/>
              <a:t>ou</a:t>
            </a:r>
          </a:p>
          <a:p>
            <a:r>
              <a:rPr lang="fr-CA" dirty="0" smtClean="0"/>
              <a:t>Pourquoi les anglais boivent-ils du thé ?</a:t>
            </a:r>
            <a:endParaRPr lang="fr-CA" dirty="0"/>
          </a:p>
        </p:txBody>
      </p:sp>
    </p:spTree>
    <p:extLst>
      <p:ext uri="{BB962C8B-B14F-4D97-AF65-F5344CB8AC3E}">
        <p14:creationId xmlns:p14="http://schemas.microsoft.com/office/powerpoint/2010/main" val="3747503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u numéro de diapositive 1"/>
          <p:cNvSpPr>
            <a:spLocks noGrp="1"/>
          </p:cNvSpPr>
          <p:nvPr>
            <p:ph type="sldNum" sz="quarter" idx="10"/>
          </p:nvPr>
        </p:nvSpPr>
        <p:spPr>
          <a:xfrm>
            <a:off x="6669088" y="6494463"/>
            <a:ext cx="1905000" cy="457200"/>
          </a:xfrm>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917C81C8-9D74-4D23-9C53-D17FE490B69C}" type="slidenum">
              <a:rPr lang="en-US" altLang="fr-FR" sz="1400" smtClean="0"/>
              <a:pPr algn="r" eaLnBrk="1" hangingPunct="1">
                <a:spcBef>
                  <a:spcPct val="0"/>
                </a:spcBef>
                <a:buClrTx/>
                <a:buSzTx/>
                <a:buFontTx/>
                <a:buNone/>
              </a:pPr>
              <a:t>41</a:t>
            </a:fld>
            <a:endParaRPr lang="en-US" altLang="fr-FR" sz="1400" smtClean="0"/>
          </a:p>
        </p:txBody>
      </p:sp>
      <p:sp>
        <p:nvSpPr>
          <p:cNvPr id="57347" name="Rectangle 2"/>
          <p:cNvSpPr>
            <a:spLocks noChangeArrowheads="1"/>
          </p:cNvSpPr>
          <p:nvPr/>
        </p:nvSpPr>
        <p:spPr bwMode="auto">
          <a:xfrm>
            <a:off x="639763" y="582613"/>
            <a:ext cx="7737475"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0"/>
              </a:spcBef>
              <a:buClrTx/>
              <a:buSzTx/>
              <a:buFontTx/>
              <a:buNone/>
            </a:pPr>
            <a:r>
              <a:rPr lang="fr-CA" altLang="fr-FR" sz="2000" b="1" dirty="0">
                <a:latin typeface="+mn-lt"/>
              </a:rPr>
              <a:t>Les symptômes</a:t>
            </a:r>
          </a:p>
          <a:p>
            <a:pPr eaLnBrk="1" hangingPunct="1">
              <a:spcBef>
                <a:spcPct val="0"/>
              </a:spcBef>
              <a:buClrTx/>
              <a:buSzTx/>
              <a:buFontTx/>
              <a:buNone/>
            </a:pPr>
            <a:endParaRPr lang="fr-CA" altLang="fr-FR" sz="2000" dirty="0"/>
          </a:p>
          <a:p>
            <a:pPr algn="just" eaLnBrk="1" hangingPunct="1">
              <a:spcBef>
                <a:spcPct val="0"/>
              </a:spcBef>
              <a:buClrTx/>
              <a:buSzTx/>
              <a:buFontTx/>
              <a:buNone/>
            </a:pPr>
            <a:r>
              <a:rPr lang="fr-CA" altLang="fr-FR" sz="1800" dirty="0">
                <a:latin typeface="+mn-lt"/>
              </a:rPr>
              <a:t>Les symptômes de la rouille du café sont des taches poudreuses </a:t>
            </a:r>
            <a:r>
              <a:rPr lang="fr-CA" altLang="fr-FR" sz="1800" dirty="0" smtClean="0">
                <a:latin typeface="+mn-lt"/>
              </a:rPr>
              <a:t>oranges </a:t>
            </a:r>
            <a:r>
              <a:rPr lang="fr-CA" altLang="fr-FR" sz="1800" dirty="0">
                <a:latin typeface="+mn-lt"/>
              </a:rPr>
              <a:t>à la surface inférieure des feuilles.  Ces taches sont circulaires et ont moins de 5 mm de diamètre.  Elles peuvent toutefois se regrouper pour former de plus grosses taches.  Le centre des taches devient sec, brun et les feuilles ne pouvant plus faire de photosynthèse tomberont prématurément.  Des défoliations répétées causeront la mort de l'arbre.</a:t>
            </a:r>
          </a:p>
        </p:txBody>
      </p:sp>
      <p:pic>
        <p:nvPicPr>
          <p:cNvPr id="57348"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075" y="3356992"/>
            <a:ext cx="375285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2" descr="The uredinia emerge through the stomata rather than erupt through the epiderm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813" y="3356992"/>
            <a:ext cx="378142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Rectangle 6"/>
          <p:cNvSpPr>
            <a:spLocks noChangeArrowheads="1"/>
          </p:cNvSpPr>
          <p:nvPr/>
        </p:nvSpPr>
        <p:spPr bwMode="auto">
          <a:xfrm>
            <a:off x="1131888" y="6021288"/>
            <a:ext cx="72453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r>
              <a:rPr lang="fr-CA" altLang="fr-FR" sz="1100" dirty="0">
                <a:latin typeface="+mn-lt"/>
              </a:rPr>
              <a:t>Source </a:t>
            </a:r>
            <a:r>
              <a:rPr lang="fr-CA" altLang="fr-FR" sz="1100" dirty="0">
                <a:latin typeface="+mn-lt"/>
                <a:hlinkClick r:id="rId4"/>
              </a:rPr>
              <a:t>http://www.apsnet.org/edcenter</a:t>
            </a:r>
            <a:r>
              <a:rPr lang="fr-CA" altLang="fr-FR" sz="1100" dirty="0">
                <a:latin typeface="+mn-lt"/>
              </a:rPr>
              <a:t> auteur :  </a:t>
            </a:r>
            <a:r>
              <a:rPr lang="fr-CA" altLang="fr-FR" sz="1100" b="1" dirty="0">
                <a:latin typeface="+mn-lt"/>
              </a:rPr>
              <a:t>P A </a:t>
            </a:r>
            <a:r>
              <a:rPr lang="fr-CA" altLang="fr-FR" sz="1100" b="1" dirty="0" err="1">
                <a:latin typeface="+mn-lt"/>
              </a:rPr>
              <a:t>Arneson</a:t>
            </a:r>
            <a:endParaRPr lang="fr-CA" altLang="fr-FR" sz="1100" dirty="0">
              <a:latin typeface="+mn-lt"/>
            </a:endParaRPr>
          </a:p>
        </p:txBody>
      </p:sp>
    </p:spTree>
    <p:extLst>
      <p:ext uri="{BB962C8B-B14F-4D97-AF65-F5344CB8AC3E}">
        <p14:creationId xmlns:p14="http://schemas.microsoft.com/office/powerpoint/2010/main" val="1115493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re 4"/>
          <p:cNvSpPr>
            <a:spLocks noGrp="1"/>
          </p:cNvSpPr>
          <p:nvPr>
            <p:ph type="title"/>
          </p:nvPr>
        </p:nvSpPr>
        <p:spPr>
          <a:xfrm>
            <a:off x="492125" y="692696"/>
            <a:ext cx="8467725" cy="762000"/>
          </a:xfrm>
        </p:spPr>
        <p:txBody>
          <a:bodyPr>
            <a:normAutofit/>
          </a:bodyPr>
          <a:lstStyle/>
          <a:p>
            <a:r>
              <a:rPr lang="fr-CA" altLang="fr-FR" sz="2000" b="1" dirty="0" smtClean="0"/>
              <a:t>La rouille du café</a:t>
            </a:r>
          </a:p>
        </p:txBody>
      </p:sp>
      <p:sp>
        <p:nvSpPr>
          <p:cNvPr id="56323" name="Espace réservé du numéro de diapositive 3"/>
          <p:cNvSpPr>
            <a:spLocks noGrp="1"/>
          </p:cNvSpPr>
          <p:nvPr>
            <p:ph type="sldNum" sz="quarter" idx="10"/>
          </p:nvPr>
        </p:nvSpPr>
        <p:spPr>
          <a:xfrm>
            <a:off x="6778625" y="6309985"/>
            <a:ext cx="2133600" cy="365125"/>
          </a:xfrm>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43EE34CF-7637-4CDD-8174-F0D7DBB14BB7}" type="slidenum">
              <a:rPr lang="en-US" altLang="fr-FR" sz="1400" smtClean="0"/>
              <a:pPr algn="r" eaLnBrk="1" hangingPunct="1">
                <a:spcBef>
                  <a:spcPct val="0"/>
                </a:spcBef>
                <a:buClrTx/>
                <a:buSzTx/>
                <a:buFontTx/>
                <a:buNone/>
              </a:pPr>
              <a:t>42</a:t>
            </a:fld>
            <a:endParaRPr lang="en-US" altLang="fr-FR" sz="1400" dirty="0" smtClean="0"/>
          </a:p>
        </p:txBody>
      </p:sp>
      <p:pic>
        <p:nvPicPr>
          <p:cNvPr id="56324" name="Picture 2" descr="World distribution of coffee ru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282" y="1772816"/>
            <a:ext cx="7713663"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5"/>
          <p:cNvSpPr>
            <a:spLocks noChangeArrowheads="1"/>
          </p:cNvSpPr>
          <p:nvPr/>
        </p:nvSpPr>
        <p:spPr bwMode="auto">
          <a:xfrm>
            <a:off x="464499" y="5465388"/>
            <a:ext cx="73533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0"/>
              </a:spcBef>
              <a:buClrTx/>
              <a:buSzTx/>
              <a:buFontTx/>
              <a:buNone/>
            </a:pPr>
            <a:r>
              <a:rPr lang="fr-CA" altLang="fr-FR" sz="1100" dirty="0">
                <a:latin typeface="+mn-lt"/>
              </a:rPr>
              <a:t>Source </a:t>
            </a:r>
            <a:r>
              <a:rPr lang="fr-CA" altLang="fr-FR" sz="1100" dirty="0">
                <a:latin typeface="+mn-lt"/>
                <a:hlinkClick r:id="rId3"/>
              </a:rPr>
              <a:t>http://www.apsnet.org/edcenter</a:t>
            </a:r>
            <a:r>
              <a:rPr lang="fr-CA" altLang="fr-FR" sz="1100" dirty="0">
                <a:latin typeface="+mn-lt"/>
              </a:rPr>
              <a:t> auteur :  </a:t>
            </a:r>
            <a:r>
              <a:rPr lang="fr-CA" altLang="fr-FR" sz="1100" b="1" dirty="0">
                <a:latin typeface="+mn-lt"/>
              </a:rPr>
              <a:t>P A </a:t>
            </a:r>
            <a:r>
              <a:rPr lang="fr-CA" altLang="fr-FR" sz="1100" b="1" dirty="0" err="1">
                <a:latin typeface="+mn-lt"/>
              </a:rPr>
              <a:t>Arneson</a:t>
            </a:r>
            <a:endParaRPr lang="fr-CA" altLang="fr-FR" sz="1100" dirty="0">
              <a:latin typeface="+mn-lt"/>
            </a:endParaRPr>
          </a:p>
        </p:txBody>
      </p:sp>
    </p:spTree>
    <p:extLst>
      <p:ext uri="{BB962C8B-B14F-4D97-AF65-F5344CB8AC3E}">
        <p14:creationId xmlns:p14="http://schemas.microsoft.com/office/powerpoint/2010/main" val="4060113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Harry Marshall Ward</a:t>
            </a:r>
            <a:endParaRPr lang="fr-CA" dirty="0"/>
          </a:p>
        </p:txBody>
      </p:sp>
      <p:sp>
        <p:nvSpPr>
          <p:cNvPr id="3" name="Espace réservé du contenu 2"/>
          <p:cNvSpPr>
            <a:spLocks noGrp="1"/>
          </p:cNvSpPr>
          <p:nvPr>
            <p:ph idx="1"/>
          </p:nvPr>
        </p:nvSpPr>
        <p:spPr/>
        <p:txBody>
          <a:bodyPr/>
          <a:lstStyle/>
          <a:p>
            <a:r>
              <a:rPr lang="fr-CA" dirty="0" smtClean="0"/>
              <a:t>Étudiant de Anton de </a:t>
            </a:r>
            <a:r>
              <a:rPr lang="fr-CA" dirty="0" err="1" smtClean="0"/>
              <a:t>Bary</a:t>
            </a:r>
            <a:endParaRPr lang="fr-CA" dirty="0" smtClean="0"/>
          </a:p>
          <a:p>
            <a:pPr lvl="1"/>
            <a:r>
              <a:rPr lang="fr-CA" dirty="0" smtClean="0"/>
              <a:t>Fongicides</a:t>
            </a:r>
          </a:p>
          <a:p>
            <a:pPr lvl="1"/>
            <a:r>
              <a:rPr lang="fr-CA" dirty="0" smtClean="0"/>
              <a:t>Risque des monocultures</a:t>
            </a:r>
            <a:endParaRPr lang="fr-CA" dirty="0"/>
          </a:p>
        </p:txBody>
      </p:sp>
    </p:spTree>
    <p:extLst>
      <p:ext uri="{BB962C8B-B14F-4D97-AF65-F5344CB8AC3E}">
        <p14:creationId xmlns:p14="http://schemas.microsoft.com/office/powerpoint/2010/main" val="1084451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re 4"/>
          <p:cNvSpPr>
            <a:spLocks noGrp="1"/>
          </p:cNvSpPr>
          <p:nvPr>
            <p:ph type="title"/>
          </p:nvPr>
        </p:nvSpPr>
        <p:spPr>
          <a:xfrm>
            <a:off x="492125" y="692696"/>
            <a:ext cx="8467725" cy="762000"/>
          </a:xfrm>
        </p:spPr>
        <p:txBody>
          <a:bodyPr>
            <a:normAutofit/>
          </a:bodyPr>
          <a:lstStyle/>
          <a:p>
            <a:r>
              <a:rPr lang="fr-CA" altLang="fr-FR" sz="2000" b="1" dirty="0" smtClean="0"/>
              <a:t>La rouille du café</a:t>
            </a:r>
          </a:p>
        </p:txBody>
      </p:sp>
      <p:sp>
        <p:nvSpPr>
          <p:cNvPr id="56323" name="Espace réservé du numéro de diapositive 3"/>
          <p:cNvSpPr>
            <a:spLocks noGrp="1"/>
          </p:cNvSpPr>
          <p:nvPr>
            <p:ph type="sldNum" sz="quarter" idx="10"/>
          </p:nvPr>
        </p:nvSpPr>
        <p:spPr>
          <a:xfrm>
            <a:off x="6778625" y="6309985"/>
            <a:ext cx="2133600" cy="365125"/>
          </a:xfrm>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43EE34CF-7637-4CDD-8174-F0D7DBB14BB7}" type="slidenum">
              <a:rPr lang="en-US" altLang="fr-FR" sz="1400" smtClean="0"/>
              <a:pPr algn="r" eaLnBrk="1" hangingPunct="1">
                <a:spcBef>
                  <a:spcPct val="0"/>
                </a:spcBef>
                <a:buClrTx/>
                <a:buSzTx/>
                <a:buFontTx/>
                <a:buNone/>
              </a:pPr>
              <a:t>44</a:t>
            </a:fld>
            <a:endParaRPr lang="en-US" altLang="fr-FR" sz="1400" dirty="0" smtClean="0"/>
          </a:p>
        </p:txBody>
      </p:sp>
      <p:pic>
        <p:nvPicPr>
          <p:cNvPr id="56324" name="Picture 2" descr="World distribution of coffee ru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282" y="1772816"/>
            <a:ext cx="7713663"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5"/>
          <p:cNvSpPr>
            <a:spLocks noChangeArrowheads="1"/>
          </p:cNvSpPr>
          <p:nvPr/>
        </p:nvSpPr>
        <p:spPr bwMode="auto">
          <a:xfrm>
            <a:off x="464499" y="5465388"/>
            <a:ext cx="73533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0"/>
              </a:spcBef>
              <a:buClrTx/>
              <a:buSzTx/>
              <a:buFontTx/>
              <a:buNone/>
            </a:pPr>
            <a:r>
              <a:rPr lang="fr-CA" altLang="fr-FR" sz="1100" dirty="0">
                <a:latin typeface="+mn-lt"/>
              </a:rPr>
              <a:t>Source </a:t>
            </a:r>
            <a:r>
              <a:rPr lang="fr-CA" altLang="fr-FR" sz="1100" dirty="0">
                <a:latin typeface="+mn-lt"/>
                <a:hlinkClick r:id="rId3"/>
              </a:rPr>
              <a:t>http://www.apsnet.org/edcenter</a:t>
            </a:r>
            <a:r>
              <a:rPr lang="fr-CA" altLang="fr-FR" sz="1100" dirty="0">
                <a:latin typeface="+mn-lt"/>
              </a:rPr>
              <a:t> auteur :  </a:t>
            </a:r>
            <a:r>
              <a:rPr lang="fr-CA" altLang="fr-FR" sz="1100" b="1" dirty="0">
                <a:latin typeface="+mn-lt"/>
              </a:rPr>
              <a:t>P A </a:t>
            </a:r>
            <a:r>
              <a:rPr lang="fr-CA" altLang="fr-FR" sz="1100" b="1" dirty="0" err="1">
                <a:latin typeface="+mn-lt"/>
              </a:rPr>
              <a:t>Arneson</a:t>
            </a:r>
            <a:endParaRPr lang="fr-CA" altLang="fr-FR" sz="1100" dirty="0">
              <a:latin typeface="+mn-lt"/>
            </a:endParaRPr>
          </a:p>
        </p:txBody>
      </p:sp>
    </p:spTree>
    <p:extLst>
      <p:ext uri="{BB962C8B-B14F-4D97-AF65-F5344CB8AC3E}">
        <p14:creationId xmlns:p14="http://schemas.microsoft.com/office/powerpoint/2010/main" val="396584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616" y="4077072"/>
            <a:ext cx="7632848" cy="100811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nvPr>
        </p:nvSpPr>
        <p:spPr/>
        <p:txBody>
          <a:bodyPr>
            <a:normAutofit fontScale="90000"/>
          </a:bodyPr>
          <a:lstStyle/>
          <a:p>
            <a:r>
              <a:rPr lang="fr-CA" dirty="0"/>
              <a:t>É</a:t>
            </a:r>
            <a:r>
              <a:rPr lang="fr-CA" dirty="0" smtClean="0"/>
              <a:t>pidémie depuis 2012 en Amérique</a:t>
            </a:r>
            <a:endParaRPr lang="fr-CA" dirty="0"/>
          </a:p>
        </p:txBody>
      </p:sp>
      <p:sp>
        <p:nvSpPr>
          <p:cNvPr id="3" name="Espace réservé du contenu 2"/>
          <p:cNvSpPr>
            <a:spLocks noGrp="1"/>
          </p:cNvSpPr>
          <p:nvPr>
            <p:ph idx="1"/>
          </p:nvPr>
        </p:nvSpPr>
        <p:spPr/>
        <p:txBody>
          <a:bodyPr/>
          <a:lstStyle/>
          <a:p>
            <a:r>
              <a:rPr lang="fr-CA" dirty="0" smtClean="0"/>
              <a:t>Pendant plus de 30 ans, pas plus de 5% d’incidence, contrôle par les fongicides</a:t>
            </a:r>
          </a:p>
          <a:p>
            <a:pPr lvl="1"/>
            <a:r>
              <a:rPr lang="fr-CA" dirty="0" smtClean="0"/>
              <a:t>Qu’est-ce qui a changé ?</a:t>
            </a:r>
          </a:p>
          <a:p>
            <a:pPr lvl="2"/>
            <a:r>
              <a:rPr lang="fr-CA" dirty="0" smtClean="0"/>
              <a:t>Pas de nouvelles souches</a:t>
            </a:r>
          </a:p>
          <a:p>
            <a:pPr lvl="2"/>
            <a:r>
              <a:rPr lang="fr-CA" dirty="0" smtClean="0"/>
              <a:t>Pas de résistance aux fongicides</a:t>
            </a:r>
          </a:p>
          <a:p>
            <a:pPr lvl="2"/>
            <a:r>
              <a:rPr lang="fr-CA" dirty="0" smtClean="0"/>
              <a:t>Augmentation de la température moyenne de 1,5</a:t>
            </a:r>
            <a:r>
              <a:rPr lang="fr-CA" baseline="30000" dirty="0" smtClean="0"/>
              <a:t>o</a:t>
            </a:r>
            <a:r>
              <a:rPr lang="fr-CA" dirty="0" smtClean="0"/>
              <a:t>C</a:t>
            </a:r>
          </a:p>
          <a:p>
            <a:pPr lvl="2"/>
            <a:r>
              <a:rPr lang="fr-CA" dirty="0" smtClean="0"/>
              <a:t>Pluies plus tôt et plus intenses</a:t>
            </a:r>
          </a:p>
        </p:txBody>
      </p:sp>
    </p:spTree>
    <p:extLst>
      <p:ext uri="{BB962C8B-B14F-4D97-AF65-F5344CB8AC3E}">
        <p14:creationId xmlns:p14="http://schemas.microsoft.com/office/powerpoint/2010/main" val="3299368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p:txBody>
          <a:bodyPr/>
          <a:lstStyle/>
          <a:p>
            <a:r>
              <a:rPr lang="fr-CA" dirty="0" smtClean="0"/>
              <a:t>1907 - aujourd’hui</a:t>
            </a:r>
            <a:endParaRPr lang="fr-CA" dirty="0"/>
          </a:p>
        </p:txBody>
      </p:sp>
      <p:sp>
        <p:nvSpPr>
          <p:cNvPr id="7" name="Sous-titre 6"/>
          <p:cNvSpPr>
            <a:spLocks noGrp="1"/>
          </p:cNvSpPr>
          <p:nvPr>
            <p:ph type="subTitle" idx="1"/>
          </p:nvPr>
        </p:nvSpPr>
        <p:spPr/>
        <p:txBody>
          <a:bodyPr>
            <a:normAutofit/>
          </a:bodyPr>
          <a:lstStyle/>
          <a:p>
            <a:r>
              <a:rPr lang="fr-CA" dirty="0" smtClean="0"/>
              <a:t>La maladie hollandaise de l’orme</a:t>
            </a:r>
          </a:p>
          <a:p>
            <a:r>
              <a:rPr lang="fr-CA" dirty="0" smtClean="0"/>
              <a:t>ou</a:t>
            </a:r>
          </a:p>
          <a:p>
            <a:r>
              <a:rPr lang="fr-CA" dirty="0" smtClean="0"/>
              <a:t>Quand les insectes s’en mêlent !</a:t>
            </a:r>
            <a:endParaRPr lang="fr-CA" dirty="0"/>
          </a:p>
        </p:txBody>
      </p:sp>
    </p:spTree>
    <p:extLst>
      <p:ext uri="{BB962C8B-B14F-4D97-AF65-F5344CB8AC3E}">
        <p14:creationId xmlns:p14="http://schemas.microsoft.com/office/powerpoint/2010/main" val="1370789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La maladie hollandaise de l’orme</a:t>
            </a:r>
            <a:endParaRPr lang="fr-CA" dirty="0"/>
          </a:p>
        </p:txBody>
      </p:sp>
      <p:sp>
        <p:nvSpPr>
          <p:cNvPr id="3" name="Espace réservé du contenu 2"/>
          <p:cNvSpPr>
            <a:spLocks noGrp="1"/>
          </p:cNvSpPr>
          <p:nvPr>
            <p:ph idx="1"/>
          </p:nvPr>
        </p:nvSpPr>
        <p:spPr>
          <a:xfrm>
            <a:off x="467544" y="1268760"/>
            <a:ext cx="8229600" cy="4525963"/>
          </a:xfrm>
        </p:spPr>
        <p:txBody>
          <a:bodyPr/>
          <a:lstStyle/>
          <a:p>
            <a:pPr marL="0" indent="0">
              <a:buNone/>
            </a:pPr>
            <a:r>
              <a:rPr lang="fr-CA" dirty="0" smtClean="0"/>
              <a:t>Interaction entre une plante (orme), un champignon (</a:t>
            </a:r>
            <a:r>
              <a:rPr lang="fr-CA" i="1" dirty="0" err="1" smtClean="0"/>
              <a:t>Ophiostoma</a:t>
            </a:r>
            <a:r>
              <a:rPr lang="fr-CA" i="1" dirty="0" smtClean="0"/>
              <a:t> </a:t>
            </a:r>
            <a:r>
              <a:rPr lang="fr-CA" i="1" dirty="0" err="1" smtClean="0"/>
              <a:t>ulmi</a:t>
            </a:r>
            <a:r>
              <a:rPr lang="fr-CA" dirty="0" smtClean="0"/>
              <a:t>) et un insecte (le scolyte)</a:t>
            </a:r>
            <a:endParaRPr lang="fr-CA" dirty="0"/>
          </a:p>
        </p:txBody>
      </p:sp>
      <p:pic>
        <p:nvPicPr>
          <p:cNvPr id="6146" name="Picture 2" descr="https://upload.wikimedia.org/wikipedia/commons/thumb/0/0e/American_Elm_in_New_England_photographed_in_June_2012.jpg/800px-American_Elm_in_New_England_photographed_in_June_2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356992"/>
            <a:ext cx="2791499" cy="316835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09504" y="-16661232"/>
            <a:ext cx="36010280" cy="2400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077072"/>
            <a:ext cx="2268252"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3356992"/>
            <a:ext cx="2679121"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3837512" y="6300028"/>
            <a:ext cx="1929054" cy="369332"/>
          </a:xfrm>
          <a:prstGeom prst="rect">
            <a:avLst/>
          </a:prstGeom>
          <a:noFill/>
        </p:spPr>
        <p:txBody>
          <a:bodyPr wrap="none" rtlCol="0">
            <a:spAutoFit/>
          </a:bodyPr>
          <a:lstStyle/>
          <a:p>
            <a:r>
              <a:rPr lang="fr-CA" dirty="0" err="1" smtClean="0"/>
              <a:t>Creative</a:t>
            </a:r>
            <a:r>
              <a:rPr lang="fr-CA" dirty="0" smtClean="0"/>
              <a:t> </a:t>
            </a:r>
            <a:r>
              <a:rPr lang="fr-CA" dirty="0" err="1" smtClean="0"/>
              <a:t>commons</a:t>
            </a:r>
            <a:endParaRPr lang="fr-CA" dirty="0"/>
          </a:p>
        </p:txBody>
      </p:sp>
    </p:spTree>
    <p:extLst>
      <p:ext uri="{BB962C8B-B14F-4D97-AF65-F5344CB8AC3E}">
        <p14:creationId xmlns:p14="http://schemas.microsoft.com/office/powerpoint/2010/main" val="5302530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Historique</a:t>
            </a:r>
            <a:endParaRPr lang="fr-CA" dirty="0"/>
          </a:p>
        </p:txBody>
      </p:sp>
      <p:sp>
        <p:nvSpPr>
          <p:cNvPr id="3" name="Espace réservé du contenu 2"/>
          <p:cNvSpPr>
            <a:spLocks noGrp="1"/>
          </p:cNvSpPr>
          <p:nvPr>
            <p:ph idx="1"/>
          </p:nvPr>
        </p:nvSpPr>
        <p:spPr>
          <a:xfrm>
            <a:off x="467544" y="1196752"/>
            <a:ext cx="8229600" cy="4525963"/>
          </a:xfrm>
        </p:spPr>
        <p:txBody>
          <a:bodyPr/>
          <a:lstStyle/>
          <a:p>
            <a:r>
              <a:rPr lang="fr-CA" dirty="0" smtClean="0"/>
              <a:t>1910 Premier rapport sur la présence de la maladie</a:t>
            </a:r>
          </a:p>
          <a:p>
            <a:r>
              <a:rPr lang="fr-CA" dirty="0" smtClean="0"/>
              <a:t>Maladie décrite en 1921 (Christine </a:t>
            </a:r>
            <a:r>
              <a:rPr lang="fr-CA" dirty="0" err="1" smtClean="0"/>
              <a:t>Buisman</a:t>
            </a:r>
            <a:r>
              <a:rPr lang="fr-CA" dirty="0" smtClean="0"/>
              <a:t> and Bea Schwarz) en Hollande sous la supervision de </a:t>
            </a:r>
            <a:r>
              <a:rPr lang="fr-CA" dirty="0"/>
              <a:t>Johanna Westerdijk</a:t>
            </a:r>
          </a:p>
          <a:p>
            <a:endParaRPr lang="fr-CA" dirty="0"/>
          </a:p>
        </p:txBody>
      </p:sp>
      <p:pic>
        <p:nvPicPr>
          <p:cNvPr id="2050" name="Picture 2" descr="CB foto I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944560"/>
            <a:ext cx="1872208" cy="23232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a/a8/Bea_Schwarz_met_prof_Johanna_Westerdijk_wk_%281%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3941589"/>
            <a:ext cx="3015458" cy="23291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67378" y="6267800"/>
            <a:ext cx="1929054" cy="369332"/>
          </a:xfrm>
          <a:prstGeom prst="rect">
            <a:avLst/>
          </a:prstGeom>
        </p:spPr>
        <p:txBody>
          <a:bodyPr wrap="none">
            <a:spAutoFit/>
          </a:bodyPr>
          <a:lstStyle/>
          <a:p>
            <a:r>
              <a:rPr lang="fr-CA" dirty="0" err="1"/>
              <a:t>Creative</a:t>
            </a:r>
            <a:r>
              <a:rPr lang="fr-CA" dirty="0"/>
              <a:t> </a:t>
            </a:r>
            <a:r>
              <a:rPr lang="fr-CA" dirty="0" err="1"/>
              <a:t>commons</a:t>
            </a:r>
            <a:endParaRPr lang="fr-CA" dirty="0"/>
          </a:p>
        </p:txBody>
      </p:sp>
    </p:spTree>
    <p:extLst>
      <p:ext uri="{BB962C8B-B14F-4D97-AF65-F5344CB8AC3E}">
        <p14:creationId xmlns:p14="http://schemas.microsoft.com/office/powerpoint/2010/main" val="3953376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u numéro de diapositive 1"/>
          <p:cNvSpPr>
            <a:spLocks noGrp="1"/>
          </p:cNvSpPr>
          <p:nvPr>
            <p:ph type="sldNum" sz="quarter" idx="10"/>
          </p:nvPr>
        </p:nvSpPr>
        <p:spPr>
          <a:xfrm>
            <a:off x="6802852" y="6278562"/>
            <a:ext cx="2133600" cy="365125"/>
          </a:xfrm>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F603949D-D3CE-47B7-901F-B2931B12CB62}" type="slidenum">
              <a:rPr lang="en-US" altLang="fr-FR" sz="1400" smtClean="0"/>
              <a:pPr algn="r" eaLnBrk="1" hangingPunct="1">
                <a:spcBef>
                  <a:spcPct val="0"/>
                </a:spcBef>
                <a:buClrTx/>
                <a:buSzTx/>
                <a:buFontTx/>
                <a:buNone/>
              </a:pPr>
              <a:t>49</a:t>
            </a:fld>
            <a:endParaRPr lang="en-US" altLang="fr-FR" sz="1400" dirty="0" smtClean="0"/>
          </a:p>
        </p:txBody>
      </p:sp>
      <p:sp>
        <p:nvSpPr>
          <p:cNvPr id="22531" name="Rectangle 2"/>
          <p:cNvSpPr>
            <a:spLocks noChangeArrowheads="1"/>
          </p:cNvSpPr>
          <p:nvPr/>
        </p:nvSpPr>
        <p:spPr bwMode="auto">
          <a:xfrm>
            <a:off x="683568" y="5373216"/>
            <a:ext cx="78025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800" dirty="0"/>
              <a:t>Source </a:t>
            </a:r>
            <a:r>
              <a:rPr lang="fr-CA" altLang="fr-FR" sz="800" dirty="0">
                <a:hlinkClick r:id="rId2"/>
              </a:rPr>
              <a:t>http://</a:t>
            </a:r>
            <a:r>
              <a:rPr lang="fr-CA" altLang="fr-FR" sz="1100" dirty="0">
                <a:latin typeface="+mn-lt"/>
                <a:hlinkClick r:id="rId2"/>
              </a:rPr>
              <a:t>www.apsnet.org/edcenter</a:t>
            </a:r>
            <a:r>
              <a:rPr lang="fr-CA" altLang="fr-FR" sz="800" dirty="0"/>
              <a:t> auteure : </a:t>
            </a:r>
            <a:r>
              <a:rPr lang="fr-CA" altLang="fr-FR" sz="800" b="1" dirty="0" err="1"/>
              <a:t>Cleora</a:t>
            </a:r>
            <a:r>
              <a:rPr lang="fr-CA" altLang="fr-FR" sz="800" b="1" dirty="0"/>
              <a:t> J. </a:t>
            </a:r>
            <a:r>
              <a:rPr lang="fr-CA" altLang="fr-FR" sz="800" b="1" dirty="0" err="1"/>
              <a:t>D’Arcy</a:t>
            </a:r>
            <a:endParaRPr lang="fr-CA" altLang="fr-FR" sz="800" dirty="0"/>
          </a:p>
        </p:txBody>
      </p:sp>
      <p:pic>
        <p:nvPicPr>
          <p:cNvPr id="22532"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5475" y="1123950"/>
            <a:ext cx="5468938"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25" y="2647950"/>
            <a:ext cx="187325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64413" y="2749550"/>
            <a:ext cx="160655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ZoneTexte 1"/>
          <p:cNvSpPr txBox="1">
            <a:spLocks noChangeArrowheads="1"/>
          </p:cNvSpPr>
          <p:nvPr/>
        </p:nvSpPr>
        <p:spPr bwMode="auto">
          <a:xfrm>
            <a:off x="1979712" y="4077072"/>
            <a:ext cx="865188" cy="461963"/>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0"/>
              </a:spcBef>
              <a:buClrTx/>
              <a:buSzTx/>
              <a:buFontTx/>
              <a:buNone/>
            </a:pPr>
            <a:r>
              <a:rPr lang="fr-CA" altLang="fr-FR" sz="800" dirty="0" err="1"/>
              <a:t>Plasmogamie</a:t>
            </a:r>
            <a:endParaRPr lang="fr-CA" altLang="fr-FR" sz="800" dirty="0"/>
          </a:p>
          <a:p>
            <a:pPr eaLnBrk="1" hangingPunct="1">
              <a:spcBef>
                <a:spcPct val="0"/>
              </a:spcBef>
              <a:buClrTx/>
              <a:buSzTx/>
              <a:buFontTx/>
              <a:buNone/>
            </a:pPr>
            <a:r>
              <a:rPr lang="fr-CA" altLang="fr-FR" sz="800" dirty="0"/>
              <a:t>Caryogamie</a:t>
            </a:r>
          </a:p>
          <a:p>
            <a:pPr eaLnBrk="1" hangingPunct="1">
              <a:spcBef>
                <a:spcPct val="0"/>
              </a:spcBef>
              <a:buClrTx/>
              <a:buSzTx/>
              <a:buFontTx/>
              <a:buNone/>
            </a:pPr>
            <a:r>
              <a:rPr lang="fr-CA" altLang="fr-FR" sz="800" dirty="0"/>
              <a:t>Méiose</a:t>
            </a:r>
          </a:p>
        </p:txBody>
      </p:sp>
    </p:spTree>
    <p:extLst>
      <p:ext uri="{BB962C8B-B14F-4D97-AF65-F5344CB8AC3E}">
        <p14:creationId xmlns:p14="http://schemas.microsoft.com/office/powerpoint/2010/main" val="4117290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orman Borlau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26873"/>
            <a:ext cx="2376264" cy="2026532"/>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p>
            <a:pPr algn="l"/>
            <a:r>
              <a:rPr lang="fr-CA" dirty="0" smtClean="0"/>
              <a:t>Norman </a:t>
            </a:r>
            <a:r>
              <a:rPr lang="fr-CA" dirty="0" err="1" smtClean="0"/>
              <a:t>Borlaug</a:t>
            </a:r>
            <a:endParaRPr lang="fr-CA" dirty="0"/>
          </a:p>
        </p:txBody>
      </p:sp>
      <p:sp>
        <p:nvSpPr>
          <p:cNvPr id="3" name="Espace réservé du contenu 2"/>
          <p:cNvSpPr>
            <a:spLocks noGrp="1"/>
          </p:cNvSpPr>
          <p:nvPr>
            <p:ph idx="1"/>
          </p:nvPr>
        </p:nvSpPr>
        <p:spPr>
          <a:xfrm>
            <a:off x="323528" y="1988840"/>
            <a:ext cx="8229600" cy="4525963"/>
          </a:xfrm>
        </p:spPr>
        <p:txBody>
          <a:bodyPr>
            <a:normAutofit fontScale="92500" lnSpcReduction="20000"/>
          </a:bodyPr>
          <a:lstStyle/>
          <a:p>
            <a:r>
              <a:rPr lang="fr-CA" dirty="0" smtClean="0"/>
              <a:t>Agronome et </a:t>
            </a:r>
            <a:r>
              <a:rPr lang="fr-CA" dirty="0" err="1" smtClean="0"/>
              <a:t>Ph.D</a:t>
            </a:r>
            <a:r>
              <a:rPr lang="fr-CA" dirty="0" smtClean="0"/>
              <a:t>. en phytopathologie</a:t>
            </a:r>
          </a:p>
          <a:p>
            <a:r>
              <a:rPr lang="fr-CA" dirty="0" smtClean="0"/>
              <a:t>Mandaté par la Fondation </a:t>
            </a:r>
            <a:r>
              <a:rPr lang="fr-CA" dirty="0" err="1" smtClean="0"/>
              <a:t>Rockfeller</a:t>
            </a:r>
            <a:r>
              <a:rPr lang="fr-CA" dirty="0"/>
              <a:t> </a:t>
            </a:r>
            <a:r>
              <a:rPr lang="fr-CA" dirty="0" smtClean="0"/>
              <a:t>pour </a:t>
            </a:r>
            <a:r>
              <a:rPr lang="fr-CA" dirty="0"/>
              <a:t>sélectionner des variétés de blé pour les milieux </a:t>
            </a:r>
            <a:r>
              <a:rPr lang="fr-CA" dirty="0" smtClean="0"/>
              <a:t>tropicaux</a:t>
            </a:r>
            <a:r>
              <a:rPr lang="fr-CA" dirty="0"/>
              <a:t> </a:t>
            </a:r>
            <a:r>
              <a:rPr lang="fr-CA" dirty="0" smtClean="0"/>
              <a:t>(1959)</a:t>
            </a:r>
          </a:p>
          <a:p>
            <a:r>
              <a:rPr lang="fr-CA" dirty="0" smtClean="0"/>
              <a:t>Il </a:t>
            </a:r>
            <a:r>
              <a:rPr lang="fr-CA" dirty="0"/>
              <a:t>proposa les variétés à haut rendement </a:t>
            </a:r>
            <a:r>
              <a:rPr lang="fr-CA" dirty="0" smtClean="0"/>
              <a:t>permettant </a:t>
            </a:r>
            <a:r>
              <a:rPr lang="fr-CA" dirty="0"/>
              <a:t>de tripler les rendements de cette </a:t>
            </a:r>
            <a:r>
              <a:rPr lang="fr-CA" dirty="0" smtClean="0"/>
              <a:t>céréale</a:t>
            </a:r>
          </a:p>
          <a:p>
            <a:r>
              <a:rPr lang="fr-CA" dirty="0" smtClean="0"/>
              <a:t>Ces </a:t>
            </a:r>
            <a:r>
              <a:rPr lang="fr-CA" dirty="0"/>
              <a:t>semences ont dans les années 1960 </a:t>
            </a:r>
            <a:r>
              <a:rPr lang="fr-CA" dirty="0" smtClean="0"/>
              <a:t>-1970 </a:t>
            </a:r>
            <a:r>
              <a:rPr lang="fr-CA" dirty="0"/>
              <a:t>sauvé un milliard de Pakistanais et d'Indiens de la </a:t>
            </a:r>
            <a:r>
              <a:rPr lang="fr-CA" dirty="0" smtClean="0"/>
              <a:t>famine. Ces </a:t>
            </a:r>
            <a:r>
              <a:rPr lang="fr-CA" dirty="0"/>
              <a:t>résultats lui valurent </a:t>
            </a:r>
            <a:r>
              <a:rPr lang="fr-CA" dirty="0" smtClean="0"/>
              <a:t>le prix Nobel de la paix (1970) </a:t>
            </a:r>
            <a:r>
              <a:rPr lang="fr-CA" dirty="0" smtClean="0">
                <a:solidFill>
                  <a:schemeClr val="bg1"/>
                </a:solidFill>
              </a:rPr>
              <a:t>la paix</a:t>
            </a:r>
            <a:r>
              <a:rPr lang="fr-CA" dirty="0">
                <a:solidFill>
                  <a:schemeClr val="bg1"/>
                </a:solidFill>
              </a:rPr>
              <a:t> </a:t>
            </a:r>
            <a:endParaRPr lang="fr-CA" dirty="0"/>
          </a:p>
        </p:txBody>
      </p:sp>
    </p:spTree>
    <p:extLst>
      <p:ext uri="{BB962C8B-B14F-4D97-AF65-F5344CB8AC3E}">
        <p14:creationId xmlns:p14="http://schemas.microsoft.com/office/powerpoint/2010/main" val="2051877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Historique</a:t>
            </a:r>
            <a:endParaRPr lang="fr-CA" dirty="0"/>
          </a:p>
        </p:txBody>
      </p:sp>
      <p:sp>
        <p:nvSpPr>
          <p:cNvPr id="3" name="Espace réservé du contenu 2"/>
          <p:cNvSpPr>
            <a:spLocks noGrp="1"/>
          </p:cNvSpPr>
          <p:nvPr>
            <p:ph idx="1"/>
          </p:nvPr>
        </p:nvSpPr>
        <p:spPr/>
        <p:txBody>
          <a:bodyPr>
            <a:normAutofit/>
          </a:bodyPr>
          <a:lstStyle/>
          <a:p>
            <a:r>
              <a:rPr lang="fr-CA" dirty="0" smtClean="0"/>
              <a:t>Champignon peu agressif pour l’orme européen</a:t>
            </a:r>
          </a:p>
          <a:p>
            <a:r>
              <a:rPr lang="fr-CA" dirty="0" smtClean="0"/>
              <a:t>1930 (Cleveland, Ohio)</a:t>
            </a:r>
          </a:p>
          <a:p>
            <a:pPr lvl="1"/>
            <a:r>
              <a:rPr lang="fr-CA" dirty="0" smtClean="0"/>
              <a:t>Origine : bois de construction de France </a:t>
            </a:r>
          </a:p>
          <a:p>
            <a:r>
              <a:rPr lang="fr-CA" dirty="0"/>
              <a:t>Champignon </a:t>
            </a:r>
            <a:r>
              <a:rPr lang="fr-CA" dirty="0" smtClean="0"/>
              <a:t>très agressif </a:t>
            </a:r>
            <a:r>
              <a:rPr lang="fr-CA" dirty="0"/>
              <a:t>pour l’orme </a:t>
            </a:r>
            <a:r>
              <a:rPr lang="fr-CA" dirty="0" smtClean="0"/>
              <a:t>américain</a:t>
            </a:r>
            <a:endParaRPr lang="fr-CA" dirty="0"/>
          </a:p>
          <a:p>
            <a:r>
              <a:rPr lang="fr-CA" dirty="0" smtClean="0"/>
              <a:t>1935 New York, Connecticut, New Jersey</a:t>
            </a:r>
          </a:p>
          <a:p>
            <a:pPr marL="0" indent="0">
              <a:buNone/>
            </a:pPr>
            <a:endParaRPr lang="fr-CA" dirty="0"/>
          </a:p>
          <a:p>
            <a:endParaRPr lang="fr-CA" dirty="0" smtClean="0"/>
          </a:p>
        </p:txBody>
      </p:sp>
    </p:spTree>
    <p:extLst>
      <p:ext uri="{BB962C8B-B14F-4D97-AF65-F5344CB8AC3E}">
        <p14:creationId xmlns:p14="http://schemas.microsoft.com/office/powerpoint/2010/main" val="6226375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1691680" y="1600200"/>
            <a:ext cx="5760640" cy="4525963"/>
          </a:xfrm>
        </p:spPr>
        <p:txBody>
          <a:bodyPr/>
          <a:lstStyle/>
          <a:p>
            <a:pPr marL="0" indent="0" algn="ctr">
              <a:buNone/>
            </a:pPr>
            <a:r>
              <a:rPr lang="en-US" dirty="0" smtClean="0"/>
              <a:t>Des 77 millions </a:t>
            </a:r>
            <a:r>
              <a:rPr lang="en-US" dirty="0" err="1" smtClean="0"/>
              <a:t>d’ormes</a:t>
            </a:r>
            <a:r>
              <a:rPr lang="en-US" dirty="0" smtClean="0"/>
              <a:t> aux </a:t>
            </a:r>
            <a:r>
              <a:rPr lang="en-US" dirty="0" err="1" smtClean="0"/>
              <a:t>États</a:t>
            </a:r>
            <a:r>
              <a:rPr lang="en-US" dirty="0" smtClean="0"/>
              <a:t>-Unis </a:t>
            </a:r>
            <a:r>
              <a:rPr lang="en-US" dirty="0" err="1" smtClean="0"/>
              <a:t>en</a:t>
            </a:r>
            <a:r>
              <a:rPr lang="en-US" dirty="0" smtClean="0"/>
              <a:t> 1930, </a:t>
            </a:r>
            <a:r>
              <a:rPr lang="en-US" dirty="0" err="1" smtClean="0"/>
              <a:t>il</a:t>
            </a:r>
            <a:r>
              <a:rPr lang="en-US" dirty="0" smtClean="0"/>
              <a:t> </a:t>
            </a:r>
            <a:r>
              <a:rPr lang="en-US" dirty="0" err="1" smtClean="0"/>
              <a:t>en</a:t>
            </a:r>
            <a:r>
              <a:rPr lang="en-US" dirty="0" smtClean="0"/>
              <a:t> </a:t>
            </a:r>
            <a:r>
              <a:rPr lang="en-US" dirty="0" err="1" smtClean="0"/>
              <a:t>restait</a:t>
            </a:r>
            <a:r>
              <a:rPr lang="en-US" dirty="0" smtClean="0"/>
              <a:t> </a:t>
            </a:r>
            <a:r>
              <a:rPr lang="en-US" dirty="0" err="1" smtClean="0"/>
              <a:t>moins</a:t>
            </a:r>
            <a:r>
              <a:rPr lang="en-US" dirty="0" smtClean="0"/>
              <a:t> de 25% </a:t>
            </a:r>
            <a:r>
              <a:rPr lang="en-US" dirty="0" err="1" smtClean="0"/>
              <a:t>en</a:t>
            </a:r>
            <a:r>
              <a:rPr lang="en-US" dirty="0" smtClean="0"/>
              <a:t> 1989</a:t>
            </a:r>
            <a:endParaRPr lang="fr-CA" dirty="0"/>
          </a:p>
        </p:txBody>
      </p:sp>
    </p:spTree>
    <p:extLst>
      <p:ext uri="{BB962C8B-B14F-4D97-AF65-F5344CB8AC3E}">
        <p14:creationId xmlns:p14="http://schemas.microsoft.com/office/powerpoint/2010/main" val="5463228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En Europe</a:t>
            </a:r>
            <a:endParaRPr lang="fr-CA" dirty="0"/>
          </a:p>
        </p:txBody>
      </p:sp>
      <p:sp>
        <p:nvSpPr>
          <p:cNvPr id="3" name="Espace réservé du contenu 2"/>
          <p:cNvSpPr>
            <a:spLocks noGrp="1"/>
          </p:cNvSpPr>
          <p:nvPr>
            <p:ph idx="1"/>
          </p:nvPr>
        </p:nvSpPr>
        <p:spPr/>
        <p:txBody>
          <a:bodyPr>
            <a:normAutofit/>
          </a:bodyPr>
          <a:lstStyle/>
          <a:p>
            <a:r>
              <a:rPr lang="en-US" dirty="0" smtClean="0"/>
              <a:t>1967</a:t>
            </a:r>
            <a:r>
              <a:rPr lang="en-US" dirty="0"/>
              <a:t> </a:t>
            </a:r>
            <a:r>
              <a:rPr lang="en-US" dirty="0" smtClean="0"/>
              <a:t>: </a:t>
            </a:r>
            <a:r>
              <a:rPr lang="en-US" dirty="0" err="1" smtClean="0"/>
              <a:t>une</a:t>
            </a:r>
            <a:r>
              <a:rPr lang="en-US" dirty="0" smtClean="0"/>
              <a:t> </a:t>
            </a:r>
            <a:r>
              <a:rPr lang="en-US" dirty="0" err="1" smtClean="0"/>
              <a:t>souche</a:t>
            </a:r>
            <a:r>
              <a:rPr lang="en-US" dirty="0" smtClean="0"/>
              <a:t> </a:t>
            </a:r>
            <a:r>
              <a:rPr lang="en-US" dirty="0" err="1" smtClean="0"/>
              <a:t>américaine</a:t>
            </a:r>
            <a:r>
              <a:rPr lang="en-US" dirty="0" smtClean="0"/>
              <a:t> </a:t>
            </a:r>
            <a:r>
              <a:rPr lang="en-US" dirty="0" err="1" smtClean="0"/>
              <a:t>très</a:t>
            </a:r>
            <a:r>
              <a:rPr lang="en-US" dirty="0" smtClean="0"/>
              <a:t> </a:t>
            </a:r>
            <a:r>
              <a:rPr lang="en-US" dirty="0" err="1" smtClean="0"/>
              <a:t>agressive</a:t>
            </a:r>
            <a:r>
              <a:rPr lang="en-US" dirty="0" smtClean="0"/>
              <a:t> sur </a:t>
            </a:r>
            <a:r>
              <a:rPr lang="en-US" dirty="0" err="1" smtClean="0"/>
              <a:t>l’orme</a:t>
            </a:r>
            <a:r>
              <a:rPr lang="en-US" dirty="0" smtClean="0"/>
              <a:t> </a:t>
            </a:r>
            <a:r>
              <a:rPr lang="en-US" dirty="0" err="1" smtClean="0"/>
              <a:t>européen</a:t>
            </a:r>
            <a:r>
              <a:rPr lang="en-US" dirty="0" smtClean="0"/>
              <a:t> se </a:t>
            </a:r>
            <a:r>
              <a:rPr lang="en-US" dirty="0" err="1" smtClean="0"/>
              <a:t>déplace</a:t>
            </a:r>
            <a:r>
              <a:rPr lang="en-US" dirty="0" smtClean="0"/>
              <a:t> </a:t>
            </a:r>
            <a:r>
              <a:rPr lang="en-US" dirty="0" err="1" smtClean="0"/>
              <a:t>en</a:t>
            </a:r>
            <a:r>
              <a:rPr lang="en-US" dirty="0" smtClean="0"/>
              <a:t> </a:t>
            </a:r>
            <a:r>
              <a:rPr lang="en-US" dirty="0" err="1" smtClean="0"/>
              <a:t>Angleterre</a:t>
            </a:r>
            <a:r>
              <a:rPr lang="en-US" dirty="0" smtClean="0"/>
              <a:t> (bois de construction)</a:t>
            </a:r>
          </a:p>
          <a:p>
            <a:r>
              <a:rPr lang="en-US" dirty="0" smtClean="0"/>
              <a:t>Plus de 25 millions </a:t>
            </a:r>
            <a:r>
              <a:rPr lang="en-US" dirty="0" err="1" smtClean="0"/>
              <a:t>d’arbres</a:t>
            </a:r>
            <a:r>
              <a:rPr lang="en-US" dirty="0" smtClean="0"/>
              <a:t> </a:t>
            </a:r>
            <a:r>
              <a:rPr lang="en-US" dirty="0" err="1" smtClean="0"/>
              <a:t>morts</a:t>
            </a:r>
            <a:r>
              <a:rPr lang="en-US" dirty="0" smtClean="0"/>
              <a:t> au </a:t>
            </a:r>
            <a:r>
              <a:rPr lang="en-US" dirty="0" err="1" smtClean="0"/>
              <a:t>Royaume</a:t>
            </a:r>
            <a:r>
              <a:rPr lang="en-US" dirty="0"/>
              <a:t>-</a:t>
            </a:r>
            <a:r>
              <a:rPr lang="en-US" dirty="0" smtClean="0"/>
              <a:t>Unis</a:t>
            </a:r>
          </a:p>
          <a:p>
            <a:r>
              <a:rPr lang="en-US" dirty="0" smtClean="0"/>
              <a:t>90% des </a:t>
            </a:r>
            <a:r>
              <a:rPr lang="en-US" dirty="0" err="1" smtClean="0"/>
              <a:t>ormes</a:t>
            </a:r>
            <a:r>
              <a:rPr lang="en-US" dirty="0" smtClean="0"/>
              <a:t> </a:t>
            </a:r>
            <a:r>
              <a:rPr lang="en-US" dirty="0" err="1" smtClean="0"/>
              <a:t>en</a:t>
            </a:r>
            <a:r>
              <a:rPr lang="en-US" dirty="0" smtClean="0"/>
              <a:t> France</a:t>
            </a:r>
          </a:p>
          <a:p>
            <a:r>
              <a:rPr lang="en-US" dirty="0" smtClean="0"/>
              <a:t>1990 : </a:t>
            </a:r>
            <a:r>
              <a:rPr lang="en-US" dirty="0" err="1" smtClean="0"/>
              <a:t>très</a:t>
            </a:r>
            <a:r>
              <a:rPr lang="en-US" dirty="0" smtClean="0"/>
              <a:t> </a:t>
            </a:r>
            <a:r>
              <a:rPr lang="en-US" dirty="0" err="1" smtClean="0"/>
              <a:t>peu</a:t>
            </a:r>
            <a:r>
              <a:rPr lang="en-US" dirty="0" smtClean="0"/>
              <a:t> </a:t>
            </a:r>
            <a:r>
              <a:rPr lang="en-US" dirty="0" err="1" smtClean="0"/>
              <a:t>d’ormes</a:t>
            </a:r>
            <a:r>
              <a:rPr lang="en-US" dirty="0"/>
              <a:t> </a:t>
            </a:r>
            <a:r>
              <a:rPr lang="en-US" dirty="0" smtClean="0"/>
              <a:t>matures </a:t>
            </a:r>
            <a:r>
              <a:rPr lang="en-US" dirty="0" err="1" smtClean="0"/>
              <a:t>en</a:t>
            </a:r>
            <a:r>
              <a:rPr lang="en-US" dirty="0" smtClean="0"/>
              <a:t> </a:t>
            </a:r>
            <a:r>
              <a:rPr lang="en-US" dirty="0" err="1" smtClean="0"/>
              <a:t>Angleterre</a:t>
            </a:r>
            <a:r>
              <a:rPr lang="en-US" dirty="0" smtClean="0"/>
              <a:t> et </a:t>
            </a:r>
            <a:r>
              <a:rPr lang="en-US" dirty="0" err="1" smtClean="0"/>
              <a:t>en</a:t>
            </a:r>
            <a:r>
              <a:rPr lang="en-US" dirty="0" smtClean="0"/>
              <a:t> Europe </a:t>
            </a:r>
            <a:r>
              <a:rPr lang="en-US" dirty="0" err="1" smtClean="0"/>
              <a:t>continentale</a:t>
            </a:r>
            <a:endParaRPr lang="en-US" dirty="0" smtClean="0"/>
          </a:p>
        </p:txBody>
      </p:sp>
    </p:spTree>
    <p:extLst>
      <p:ext uri="{BB962C8B-B14F-4D97-AF65-F5344CB8AC3E}">
        <p14:creationId xmlns:p14="http://schemas.microsoft.com/office/powerpoint/2010/main" val="40344036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CA" dirty="0" smtClean="0"/>
              <a:t>En Nouvelle Zélande</a:t>
            </a:r>
            <a:endParaRPr lang="fr-CA" dirty="0"/>
          </a:p>
        </p:txBody>
      </p:sp>
      <p:sp>
        <p:nvSpPr>
          <p:cNvPr id="7" name="Espace réservé du contenu 6"/>
          <p:cNvSpPr>
            <a:spLocks noGrp="1"/>
          </p:cNvSpPr>
          <p:nvPr>
            <p:ph idx="1"/>
          </p:nvPr>
        </p:nvSpPr>
        <p:spPr/>
        <p:txBody>
          <a:bodyPr>
            <a:normAutofit/>
          </a:bodyPr>
          <a:lstStyle/>
          <a:p>
            <a:r>
              <a:rPr lang="en-US" dirty="0" smtClean="0"/>
              <a:t>1989 : </a:t>
            </a:r>
            <a:r>
              <a:rPr lang="en-US" dirty="0" err="1" smtClean="0"/>
              <a:t>détection</a:t>
            </a:r>
            <a:r>
              <a:rPr lang="en-US" dirty="0" smtClean="0"/>
              <a:t> de la </a:t>
            </a:r>
            <a:r>
              <a:rPr lang="en-US" dirty="0" err="1" smtClean="0"/>
              <a:t>maladie</a:t>
            </a:r>
            <a:r>
              <a:rPr lang="en-US" dirty="0" smtClean="0"/>
              <a:t> à Auckland</a:t>
            </a:r>
          </a:p>
          <a:p>
            <a:r>
              <a:rPr lang="en-US" dirty="0" smtClean="0"/>
              <a:t>1989 : </a:t>
            </a:r>
            <a:r>
              <a:rPr lang="en-US" dirty="0" err="1" smtClean="0"/>
              <a:t>Programme</a:t>
            </a:r>
            <a:r>
              <a:rPr lang="en-US" dirty="0" smtClean="0"/>
              <a:t> </a:t>
            </a:r>
            <a:r>
              <a:rPr lang="en-US" dirty="0" err="1" smtClean="0"/>
              <a:t>d’éradication</a:t>
            </a:r>
            <a:endParaRPr lang="en-US" dirty="0" smtClean="0"/>
          </a:p>
          <a:p>
            <a:pPr marL="0" indent="0">
              <a:buNone/>
            </a:pPr>
            <a:r>
              <a:rPr lang="en-US" dirty="0" smtClean="0"/>
              <a:t>[</a:t>
            </a:r>
            <a:r>
              <a:rPr lang="en-US" dirty="0" err="1" smtClean="0"/>
              <a:t>arbres</a:t>
            </a:r>
            <a:r>
              <a:rPr lang="en-US" dirty="0" smtClean="0"/>
              <a:t> </a:t>
            </a:r>
            <a:r>
              <a:rPr lang="en-US" dirty="0" err="1" smtClean="0"/>
              <a:t>infectées</a:t>
            </a:r>
            <a:r>
              <a:rPr lang="en-US" dirty="0" smtClean="0"/>
              <a:t> </a:t>
            </a:r>
            <a:r>
              <a:rPr lang="en-US" dirty="0" err="1" smtClean="0"/>
              <a:t>en</a:t>
            </a:r>
            <a:r>
              <a:rPr lang="en-US" dirty="0" smtClean="0"/>
              <a:t> 89-93 (150), </a:t>
            </a:r>
            <a:r>
              <a:rPr lang="en-US" dirty="0" err="1" smtClean="0"/>
              <a:t>en</a:t>
            </a:r>
            <a:r>
              <a:rPr lang="en-US" dirty="0" smtClean="0"/>
              <a:t> 93-98 (60), </a:t>
            </a:r>
          </a:p>
          <a:p>
            <a:pPr marL="0" indent="0">
              <a:buNone/>
            </a:pPr>
            <a:r>
              <a:rPr lang="en-US" dirty="0" err="1" smtClean="0"/>
              <a:t>en</a:t>
            </a:r>
            <a:r>
              <a:rPr lang="en-US" dirty="0" smtClean="0"/>
              <a:t> </a:t>
            </a:r>
            <a:r>
              <a:rPr lang="en-US" dirty="0" smtClean="0"/>
              <a:t>98-03 </a:t>
            </a:r>
            <a:r>
              <a:rPr lang="en-US" dirty="0" smtClean="0"/>
              <a:t>(20)]</a:t>
            </a:r>
          </a:p>
          <a:p>
            <a:r>
              <a:rPr lang="en-US" dirty="0" smtClean="0"/>
              <a:t>2006 : fin du </a:t>
            </a:r>
            <a:r>
              <a:rPr lang="en-US" dirty="0" err="1" smtClean="0"/>
              <a:t>programme</a:t>
            </a:r>
            <a:endParaRPr lang="en-US" dirty="0" smtClean="0"/>
          </a:p>
          <a:p>
            <a:r>
              <a:rPr lang="en-US" dirty="0" smtClean="0"/>
              <a:t>2013 : </a:t>
            </a:r>
            <a:r>
              <a:rPr lang="en-US" dirty="0" err="1" smtClean="0"/>
              <a:t>réapparition</a:t>
            </a:r>
            <a:r>
              <a:rPr lang="en-US" dirty="0" smtClean="0"/>
              <a:t> de la </a:t>
            </a:r>
            <a:r>
              <a:rPr lang="en-US" dirty="0" err="1" smtClean="0"/>
              <a:t>maladie</a:t>
            </a:r>
            <a:r>
              <a:rPr lang="en-US" dirty="0" smtClean="0"/>
              <a:t> </a:t>
            </a:r>
            <a:r>
              <a:rPr lang="en-US" dirty="0"/>
              <a:t>à Auckland</a:t>
            </a:r>
            <a:endParaRPr lang="fr-CA" dirty="0"/>
          </a:p>
        </p:txBody>
      </p:sp>
    </p:spTree>
    <p:extLst>
      <p:ext uri="{BB962C8B-B14F-4D97-AF65-F5344CB8AC3E}">
        <p14:creationId xmlns:p14="http://schemas.microsoft.com/office/powerpoint/2010/main" val="656128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En Australie </a:t>
            </a:r>
            <a:endParaRPr lang="fr-CA" dirty="0"/>
          </a:p>
        </p:txBody>
      </p:sp>
      <p:sp>
        <p:nvSpPr>
          <p:cNvPr id="3" name="Espace réservé du contenu 2"/>
          <p:cNvSpPr>
            <a:spLocks noGrp="1"/>
          </p:cNvSpPr>
          <p:nvPr>
            <p:ph idx="1"/>
          </p:nvPr>
        </p:nvSpPr>
        <p:spPr/>
        <p:txBody>
          <a:bodyPr>
            <a:normAutofit/>
          </a:bodyPr>
          <a:lstStyle/>
          <a:p>
            <a:r>
              <a:rPr lang="en-US" dirty="0" smtClean="0"/>
              <a:t>1974 : </a:t>
            </a:r>
            <a:r>
              <a:rPr lang="en-US" dirty="0" err="1" smtClean="0"/>
              <a:t>Détection</a:t>
            </a:r>
            <a:r>
              <a:rPr lang="en-US" dirty="0" smtClean="0"/>
              <a:t> du </a:t>
            </a:r>
            <a:r>
              <a:rPr lang="en-US" dirty="0" err="1" smtClean="0"/>
              <a:t>scolyte</a:t>
            </a:r>
            <a:r>
              <a:rPr lang="en-US" dirty="0" smtClean="0"/>
              <a:t> </a:t>
            </a:r>
            <a:r>
              <a:rPr lang="en-US" dirty="0" err="1" smtClean="0"/>
              <a:t>européen</a:t>
            </a:r>
            <a:r>
              <a:rPr lang="en-US" dirty="0" smtClean="0"/>
              <a:t> </a:t>
            </a:r>
            <a:r>
              <a:rPr lang="en-US" dirty="0" err="1" smtClean="0"/>
              <a:t>mais</a:t>
            </a:r>
            <a:r>
              <a:rPr lang="en-US" dirty="0" smtClean="0"/>
              <a:t> pas </a:t>
            </a:r>
            <a:r>
              <a:rPr lang="en-US" dirty="0" err="1" smtClean="0"/>
              <a:t>d’infection</a:t>
            </a:r>
            <a:endParaRPr lang="en-US" dirty="0" smtClean="0"/>
          </a:p>
          <a:p>
            <a:pPr fontAlgn="base"/>
            <a:r>
              <a:rPr lang="en-US" dirty="0" smtClean="0"/>
              <a:t>1990 : </a:t>
            </a:r>
            <a:r>
              <a:rPr lang="en-US" dirty="0" err="1" smtClean="0"/>
              <a:t>Fondation</a:t>
            </a:r>
            <a:r>
              <a:rPr lang="en-US" dirty="0" smtClean="0"/>
              <a:t> de F.O.T.E Inc. (The </a:t>
            </a:r>
            <a:r>
              <a:rPr lang="en-US" dirty="0"/>
              <a:t>Friends of the Elms Inc</a:t>
            </a:r>
            <a:r>
              <a:rPr lang="en-US" dirty="0" smtClean="0"/>
              <a:t>.), un </a:t>
            </a:r>
            <a:r>
              <a:rPr lang="en-US" dirty="0" err="1" smtClean="0"/>
              <a:t>organisme</a:t>
            </a:r>
            <a:r>
              <a:rPr lang="en-US" dirty="0" smtClean="0"/>
              <a:t> sans but </a:t>
            </a:r>
            <a:r>
              <a:rPr lang="en-US" dirty="0" err="1" smtClean="0"/>
              <a:t>lucratif</a:t>
            </a:r>
            <a:r>
              <a:rPr lang="en-US" dirty="0" smtClean="0"/>
              <a:t> pour </a:t>
            </a:r>
            <a:r>
              <a:rPr lang="en-US" dirty="0" err="1" smtClean="0"/>
              <a:t>protéger</a:t>
            </a:r>
            <a:r>
              <a:rPr lang="en-US" dirty="0" smtClean="0"/>
              <a:t> les </a:t>
            </a:r>
            <a:r>
              <a:rPr lang="en-US" dirty="0" err="1" smtClean="0"/>
              <a:t>ormes</a:t>
            </a:r>
            <a:r>
              <a:rPr lang="en-US" dirty="0" smtClean="0"/>
              <a:t> et </a:t>
            </a:r>
            <a:r>
              <a:rPr lang="en-US" dirty="0" err="1" smtClean="0"/>
              <a:t>subventionner</a:t>
            </a:r>
            <a:r>
              <a:rPr lang="en-US" dirty="0" smtClean="0"/>
              <a:t> la </a:t>
            </a:r>
            <a:r>
              <a:rPr lang="en-US" dirty="0" err="1" smtClean="0"/>
              <a:t>recherche</a:t>
            </a:r>
            <a:endParaRPr lang="en-US" dirty="0"/>
          </a:p>
          <a:p>
            <a:pPr fontAlgn="base"/>
            <a:r>
              <a:rPr lang="en-US" dirty="0" smtClean="0"/>
              <a:t>Les </a:t>
            </a:r>
            <a:r>
              <a:rPr lang="en-US" dirty="0" err="1" smtClean="0"/>
              <a:t>ormes</a:t>
            </a:r>
            <a:r>
              <a:rPr lang="en-US" dirty="0" smtClean="0"/>
              <a:t> matures des </a:t>
            </a:r>
            <a:r>
              <a:rPr lang="en-US" dirty="0" err="1" smtClean="0"/>
              <a:t>parcs</a:t>
            </a:r>
            <a:r>
              <a:rPr lang="en-US" dirty="0" smtClean="0"/>
              <a:t> et </a:t>
            </a:r>
            <a:r>
              <a:rPr lang="en-US" dirty="0" err="1" smtClean="0"/>
              <a:t>jardins</a:t>
            </a:r>
            <a:r>
              <a:rPr lang="en-US" dirty="0" smtClean="0"/>
              <a:t> </a:t>
            </a:r>
            <a:r>
              <a:rPr lang="en-US" dirty="0" err="1" smtClean="0"/>
              <a:t>australiens</a:t>
            </a:r>
            <a:r>
              <a:rPr lang="en-US" dirty="0" smtClean="0"/>
              <a:t> </a:t>
            </a:r>
            <a:r>
              <a:rPr lang="en-US" dirty="0" err="1" smtClean="0"/>
              <a:t>sont</a:t>
            </a:r>
            <a:r>
              <a:rPr lang="en-US" dirty="0" smtClean="0"/>
              <a:t> les plus </a:t>
            </a:r>
            <a:r>
              <a:rPr lang="en-US" dirty="0" err="1" smtClean="0"/>
              <a:t>importants</a:t>
            </a:r>
            <a:r>
              <a:rPr lang="en-US" dirty="0" smtClean="0"/>
              <a:t> au monde</a:t>
            </a:r>
          </a:p>
        </p:txBody>
      </p:sp>
    </p:spTree>
    <p:extLst>
      <p:ext uri="{BB962C8B-B14F-4D97-AF65-F5344CB8AC3E}">
        <p14:creationId xmlns:p14="http://schemas.microsoft.com/office/powerpoint/2010/main" val="2618121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5537" y="5822776"/>
            <a:ext cx="8460432" cy="923330"/>
          </a:xfrm>
          <a:prstGeom prst="rect">
            <a:avLst/>
          </a:prstGeom>
        </p:spPr>
        <p:txBody>
          <a:bodyPr wrap="square">
            <a:spAutoFit/>
          </a:bodyPr>
          <a:lstStyle/>
          <a:p>
            <a:r>
              <a:rPr lang="en-US" dirty="0"/>
              <a:t>An avenue of heritage-listed English Elms at </a:t>
            </a:r>
            <a:r>
              <a:rPr lang="en-US" dirty="0" err="1"/>
              <a:t>Tulliallan</a:t>
            </a:r>
            <a:r>
              <a:rPr lang="en-US" dirty="0"/>
              <a:t>, Melbourne, </a:t>
            </a:r>
            <a:r>
              <a:rPr lang="en-US" dirty="0" smtClean="0"/>
              <a:t>Victoria. </a:t>
            </a:r>
            <a:r>
              <a:rPr lang="fr-CA" dirty="0" err="1" smtClean="0"/>
              <a:t>Creative</a:t>
            </a:r>
            <a:r>
              <a:rPr lang="fr-CA" dirty="0" smtClean="0"/>
              <a:t> </a:t>
            </a:r>
            <a:r>
              <a:rPr lang="fr-CA" dirty="0" err="1"/>
              <a:t>commons</a:t>
            </a:r>
            <a:endParaRPr lang="fr-CA" dirty="0"/>
          </a:p>
          <a:p>
            <a:endParaRPr lang="fr-CA" dirty="0"/>
          </a:p>
        </p:txBody>
      </p:sp>
      <p:pic>
        <p:nvPicPr>
          <p:cNvPr id="1028" name="Picture 4" descr="File:Tulliallan Elm Tree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06216"/>
            <a:ext cx="7338391" cy="55037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283968" y="4221088"/>
            <a:ext cx="4572000" cy="646331"/>
          </a:xfrm>
          <a:prstGeom prst="rect">
            <a:avLst/>
          </a:prstGeom>
        </p:spPr>
        <p:txBody>
          <a:bodyPr>
            <a:spAutoFit/>
          </a:bodyPr>
          <a:lstStyle/>
          <a:p>
            <a:pPr fontAlgn="base"/>
            <a:r>
              <a:rPr lang="en-US" dirty="0"/>
              <a:t/>
            </a:r>
            <a:br>
              <a:rPr lang="en-US" dirty="0"/>
            </a:br>
            <a:endParaRPr lang="en-US" dirty="0"/>
          </a:p>
        </p:txBody>
      </p:sp>
    </p:spTree>
    <p:extLst>
      <p:ext uri="{BB962C8B-B14F-4D97-AF65-F5344CB8AC3E}">
        <p14:creationId xmlns:p14="http://schemas.microsoft.com/office/powerpoint/2010/main" val="27224985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Historique Canada</a:t>
            </a:r>
            <a:endParaRPr lang="fr-CA" dirty="0"/>
          </a:p>
        </p:txBody>
      </p:sp>
      <p:sp>
        <p:nvSpPr>
          <p:cNvPr id="3" name="Espace réservé du contenu 2"/>
          <p:cNvSpPr>
            <a:spLocks noGrp="1"/>
          </p:cNvSpPr>
          <p:nvPr>
            <p:ph idx="1"/>
          </p:nvPr>
        </p:nvSpPr>
        <p:spPr/>
        <p:txBody>
          <a:bodyPr>
            <a:normAutofit fontScale="85000" lnSpcReduction="20000"/>
          </a:bodyPr>
          <a:lstStyle/>
          <a:p>
            <a:endParaRPr lang="fr-CA" dirty="0" smtClean="0"/>
          </a:p>
          <a:p>
            <a:r>
              <a:rPr lang="fr-CA" dirty="0" smtClean="0"/>
              <a:t>1944 : Sorel (</a:t>
            </a:r>
            <a:r>
              <a:rPr lang="fr-CA" dirty="0" err="1" smtClean="0"/>
              <a:t>Qc</a:t>
            </a:r>
            <a:r>
              <a:rPr lang="fr-CA" dirty="0" smtClean="0"/>
              <a:t>)</a:t>
            </a:r>
          </a:p>
          <a:p>
            <a:r>
              <a:rPr lang="fr-CA" dirty="0" smtClean="0"/>
              <a:t>1945 : Ontario</a:t>
            </a:r>
          </a:p>
          <a:p>
            <a:r>
              <a:rPr lang="fr-CA" dirty="0" smtClean="0"/>
              <a:t>1975 : Manitoba</a:t>
            </a:r>
          </a:p>
          <a:p>
            <a:r>
              <a:rPr lang="fr-CA" dirty="0" smtClean="0"/>
              <a:t>1981 : Saskatchewan</a:t>
            </a:r>
          </a:p>
          <a:p>
            <a:r>
              <a:rPr lang="fr-CA" dirty="0" smtClean="0"/>
              <a:t>1980-1990 : perte de 90% des ormes à Toronto</a:t>
            </a:r>
          </a:p>
          <a:p>
            <a:endParaRPr lang="fr-CA" dirty="0" smtClean="0"/>
          </a:p>
          <a:p>
            <a:r>
              <a:rPr lang="fr-CA" b="1" dirty="0"/>
              <a:t>Distribution </a:t>
            </a:r>
            <a:r>
              <a:rPr lang="fr-CA" b="1" dirty="0" smtClean="0"/>
              <a:t>actuelle</a:t>
            </a:r>
            <a:endParaRPr lang="fr-CA" b="1" dirty="0"/>
          </a:p>
          <a:p>
            <a:pPr marL="0" indent="0">
              <a:buNone/>
            </a:pPr>
            <a:r>
              <a:rPr lang="fr-CA" dirty="0" smtClean="0"/>
              <a:t>Alberta</a:t>
            </a:r>
            <a:r>
              <a:rPr lang="fr-CA" dirty="0"/>
              <a:t>, Colombie-Britannique, </a:t>
            </a:r>
            <a:r>
              <a:rPr lang="fr-CA" dirty="0" smtClean="0"/>
              <a:t>Île-du-	Prince-Édouard</a:t>
            </a:r>
            <a:r>
              <a:rPr lang="fr-CA" dirty="0"/>
              <a:t>, Manitoba, </a:t>
            </a:r>
            <a:r>
              <a:rPr lang="fr-CA" dirty="0" smtClean="0"/>
              <a:t>Nouveau-Brunswick</a:t>
            </a:r>
            <a:r>
              <a:rPr lang="fr-CA" dirty="0"/>
              <a:t>, Nouvelle-Écosse, Ontario, </a:t>
            </a:r>
            <a:r>
              <a:rPr lang="fr-CA" dirty="0" smtClean="0"/>
              <a:t>Québec</a:t>
            </a:r>
            <a:r>
              <a:rPr lang="fr-CA" dirty="0"/>
              <a:t>, Saskatchewan</a:t>
            </a:r>
          </a:p>
          <a:p>
            <a:endParaRPr lang="fr-CA" dirty="0" smtClean="0"/>
          </a:p>
          <a:p>
            <a:endParaRPr lang="fr-CA" dirty="0" smtClean="0"/>
          </a:p>
          <a:p>
            <a:endParaRPr lang="fr-CA" dirty="0"/>
          </a:p>
          <a:p>
            <a:endParaRPr lang="fr-CA" dirty="0" smtClean="0"/>
          </a:p>
        </p:txBody>
      </p:sp>
    </p:spTree>
    <p:extLst>
      <p:ext uri="{BB962C8B-B14F-4D97-AF65-F5344CB8AC3E}">
        <p14:creationId xmlns:p14="http://schemas.microsoft.com/office/powerpoint/2010/main" val="1020210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La ville de Québec, un exemple</a:t>
            </a:r>
            <a:endParaRPr lang="fr-CA" dirty="0"/>
          </a:p>
        </p:txBody>
      </p:sp>
      <p:sp>
        <p:nvSpPr>
          <p:cNvPr id="3" name="Rectangle 2"/>
          <p:cNvSpPr/>
          <p:nvPr/>
        </p:nvSpPr>
        <p:spPr>
          <a:xfrm>
            <a:off x="539552" y="2005607"/>
            <a:ext cx="7848872" cy="3693319"/>
          </a:xfrm>
          <a:prstGeom prst="rect">
            <a:avLst/>
          </a:prstGeom>
        </p:spPr>
        <p:txBody>
          <a:bodyPr wrap="square">
            <a:spAutoFit/>
          </a:bodyPr>
          <a:lstStyle/>
          <a:p>
            <a:r>
              <a:rPr lang="fr-CA" b="1" dirty="0"/>
              <a:t>Programme de lutte</a:t>
            </a:r>
          </a:p>
          <a:p>
            <a:endParaRPr lang="fr-CA" dirty="0" smtClean="0"/>
          </a:p>
          <a:p>
            <a:r>
              <a:rPr lang="fr-CA" dirty="0" smtClean="0"/>
              <a:t>Dès </a:t>
            </a:r>
            <a:r>
              <a:rPr lang="fr-CA" dirty="0"/>
              <a:t>1981, la Ville de Québec a mis en place le premier programme de lutte contre la maladie hollandaise au </a:t>
            </a:r>
            <a:r>
              <a:rPr lang="fr-CA" dirty="0" smtClean="0"/>
              <a:t>Canada : </a:t>
            </a:r>
          </a:p>
          <a:p>
            <a:r>
              <a:rPr lang="fr-CA" dirty="0"/>
              <a:t>	</a:t>
            </a:r>
            <a:endParaRPr lang="fr-CA" dirty="0" smtClean="0"/>
          </a:p>
          <a:p>
            <a:r>
              <a:rPr lang="fr-CA" dirty="0" smtClean="0"/>
              <a:t>	Inventaire </a:t>
            </a:r>
            <a:r>
              <a:rPr lang="fr-CA" dirty="0"/>
              <a:t>des </a:t>
            </a:r>
            <a:r>
              <a:rPr lang="fr-CA" dirty="0" smtClean="0"/>
              <a:t>arbres (spécialistes </a:t>
            </a:r>
            <a:r>
              <a:rPr lang="fr-CA" dirty="0"/>
              <a:t>du Service de l'eau et de </a:t>
            </a:r>
            <a:r>
              <a:rPr lang="fr-CA" dirty="0" smtClean="0"/>
              <a:t>	l'environnement)</a:t>
            </a:r>
          </a:p>
          <a:p>
            <a:r>
              <a:rPr lang="fr-CA" dirty="0"/>
              <a:t>	</a:t>
            </a:r>
            <a:r>
              <a:rPr lang="fr-CA" dirty="0" smtClean="0"/>
              <a:t>Dépistage périodique</a:t>
            </a:r>
          </a:p>
          <a:p>
            <a:r>
              <a:rPr lang="fr-CA" dirty="0"/>
              <a:t>	</a:t>
            </a:r>
            <a:r>
              <a:rPr lang="fr-CA" dirty="0" smtClean="0"/>
              <a:t>Abattage </a:t>
            </a:r>
            <a:r>
              <a:rPr lang="fr-CA" dirty="0"/>
              <a:t>rapide </a:t>
            </a:r>
          </a:p>
          <a:p>
            <a:r>
              <a:rPr lang="fr-CA" dirty="0" smtClean="0"/>
              <a:t>	Destruction </a:t>
            </a:r>
            <a:r>
              <a:rPr lang="fr-CA" dirty="0"/>
              <a:t>du bois </a:t>
            </a:r>
            <a:r>
              <a:rPr lang="fr-CA" dirty="0" smtClean="0"/>
              <a:t>infecté</a:t>
            </a:r>
          </a:p>
          <a:p>
            <a:r>
              <a:rPr lang="fr-CA" dirty="0"/>
              <a:t>	</a:t>
            </a:r>
            <a:r>
              <a:rPr lang="fr-CA" dirty="0" smtClean="0"/>
              <a:t>Implication des résidents</a:t>
            </a:r>
            <a:endParaRPr lang="fr-CA" dirty="0"/>
          </a:p>
          <a:p>
            <a:endParaRPr lang="fr-CA" dirty="0" smtClean="0"/>
          </a:p>
          <a:p>
            <a:r>
              <a:rPr lang="fr-CA" dirty="0" smtClean="0"/>
              <a:t>Moins de </a:t>
            </a:r>
            <a:r>
              <a:rPr lang="fr-CA" dirty="0"/>
              <a:t>3 % la mortalité de ses ormes </a:t>
            </a:r>
            <a:r>
              <a:rPr lang="fr-CA" dirty="0" smtClean="0"/>
              <a:t>annuellement (WOW !!!!!!!!!!!!!)</a:t>
            </a:r>
          </a:p>
        </p:txBody>
      </p:sp>
    </p:spTree>
    <p:extLst>
      <p:ext uri="{BB962C8B-B14F-4D97-AF65-F5344CB8AC3E}">
        <p14:creationId xmlns:p14="http://schemas.microsoft.com/office/powerpoint/2010/main" val="25311299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332656"/>
            <a:ext cx="8229600" cy="1143000"/>
          </a:xfrm>
        </p:spPr>
        <p:txBody>
          <a:bodyPr/>
          <a:lstStyle/>
          <a:p>
            <a:r>
              <a:rPr lang="fr-CA" dirty="0" smtClean="0"/>
              <a:t>La ville de Québec</a:t>
            </a:r>
            <a:endParaRPr lang="fr-CA" dirty="0"/>
          </a:p>
        </p:txBody>
      </p:sp>
      <p:sp>
        <p:nvSpPr>
          <p:cNvPr id="3" name="Rectangle 2"/>
          <p:cNvSpPr/>
          <p:nvPr/>
        </p:nvSpPr>
        <p:spPr>
          <a:xfrm>
            <a:off x="2123728" y="2348880"/>
            <a:ext cx="4572000" cy="2215991"/>
          </a:xfrm>
          <a:prstGeom prst="rect">
            <a:avLst/>
          </a:prstGeom>
        </p:spPr>
        <p:txBody>
          <a:bodyPr>
            <a:spAutoFit/>
          </a:bodyPr>
          <a:lstStyle/>
          <a:p>
            <a:r>
              <a:rPr lang="fr-CA" sz="2400" dirty="0"/>
              <a:t> </a:t>
            </a:r>
            <a:r>
              <a:rPr lang="fr-CA" sz="2400" dirty="0" smtClean="0"/>
              <a:t>1991 : Dix </a:t>
            </a:r>
            <a:r>
              <a:rPr lang="fr-CA" sz="2400" dirty="0"/>
              <a:t>ans après le lancement de son programme, pour affirmer sa volonté de protéger l’espèce, la capitale adopte l’orme d’Amérique comme emblème </a:t>
            </a:r>
            <a:r>
              <a:rPr lang="fr-CA" sz="2400" dirty="0" smtClean="0"/>
              <a:t>arborescent</a:t>
            </a:r>
            <a:r>
              <a:rPr lang="fr-CA" dirty="0"/>
              <a:t/>
            </a:r>
            <a:br>
              <a:rPr lang="fr-CA" dirty="0"/>
            </a:br>
            <a:endParaRPr lang="fr-CA" dirty="0"/>
          </a:p>
        </p:txBody>
      </p:sp>
    </p:spTree>
    <p:extLst>
      <p:ext uri="{BB962C8B-B14F-4D97-AF65-F5344CB8AC3E}">
        <p14:creationId xmlns:p14="http://schemas.microsoft.com/office/powerpoint/2010/main" val="40001237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p:txBody>
          <a:bodyPr/>
          <a:lstStyle/>
          <a:p>
            <a:r>
              <a:rPr lang="fr-CA" dirty="0" smtClean="0"/>
              <a:t>1977 - aujourd’hui</a:t>
            </a:r>
            <a:endParaRPr lang="fr-CA" dirty="0"/>
          </a:p>
        </p:txBody>
      </p:sp>
      <p:sp>
        <p:nvSpPr>
          <p:cNvPr id="7" name="Sous-titre 6"/>
          <p:cNvSpPr>
            <a:spLocks noGrp="1"/>
          </p:cNvSpPr>
          <p:nvPr>
            <p:ph type="subTitle" idx="1"/>
          </p:nvPr>
        </p:nvSpPr>
        <p:spPr/>
        <p:txBody>
          <a:bodyPr/>
          <a:lstStyle/>
          <a:p>
            <a:r>
              <a:rPr lang="fr-CA" dirty="0" smtClean="0"/>
              <a:t>La tumeur du collet</a:t>
            </a:r>
          </a:p>
          <a:p>
            <a:r>
              <a:rPr lang="fr-CA" dirty="0" smtClean="0"/>
              <a:t>ou</a:t>
            </a:r>
          </a:p>
          <a:p>
            <a:r>
              <a:rPr lang="fr-CA" dirty="0" smtClean="0"/>
              <a:t>La bactérie créatrice des </a:t>
            </a:r>
            <a:r>
              <a:rPr lang="fr-CA" dirty="0" err="1" smtClean="0"/>
              <a:t>OGMs</a:t>
            </a:r>
            <a:endParaRPr lang="fr-CA" dirty="0"/>
          </a:p>
        </p:txBody>
      </p:sp>
    </p:spTree>
    <p:extLst>
      <p:ext uri="{BB962C8B-B14F-4D97-AF65-F5344CB8AC3E}">
        <p14:creationId xmlns:p14="http://schemas.microsoft.com/office/powerpoint/2010/main" val="3785315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commons/f/fe/Rendements_bl%C3%A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3767593"/>
            <a:ext cx="3517431" cy="2942828"/>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p>
            <a:r>
              <a:rPr lang="fr-CA" dirty="0" smtClean="0"/>
              <a:t>Révolution verte (1950-1960)</a:t>
            </a:r>
            <a:endParaRPr lang="fr-CA" dirty="0"/>
          </a:p>
        </p:txBody>
      </p:sp>
      <p:sp>
        <p:nvSpPr>
          <p:cNvPr id="3" name="Espace réservé du contenu 2"/>
          <p:cNvSpPr>
            <a:spLocks noGrp="1"/>
          </p:cNvSpPr>
          <p:nvPr>
            <p:ph idx="1"/>
          </p:nvPr>
        </p:nvSpPr>
        <p:spPr>
          <a:xfrm>
            <a:off x="107504" y="1196752"/>
            <a:ext cx="8229600" cy="4525963"/>
          </a:xfrm>
        </p:spPr>
        <p:txBody>
          <a:bodyPr>
            <a:normAutofit/>
          </a:bodyPr>
          <a:lstStyle/>
          <a:p>
            <a:pPr marL="0" indent="0">
              <a:buNone/>
            </a:pPr>
            <a:r>
              <a:rPr lang="fr-CA" sz="2800" dirty="0"/>
              <a:t>P</a:t>
            </a:r>
            <a:r>
              <a:rPr lang="fr-CA" sz="2800" dirty="0" smtClean="0"/>
              <a:t>olitique </a:t>
            </a:r>
            <a:r>
              <a:rPr lang="fr-CA" sz="2800" dirty="0"/>
              <a:t>de </a:t>
            </a:r>
            <a:r>
              <a:rPr lang="fr-CA" sz="2800" dirty="0" smtClean="0"/>
              <a:t>transformation de l’agriculture</a:t>
            </a:r>
            <a:r>
              <a:rPr lang="fr-CA" sz="2800" dirty="0"/>
              <a:t> </a:t>
            </a:r>
            <a:r>
              <a:rPr lang="fr-CA" sz="2800" dirty="0" smtClean="0"/>
              <a:t>fondée </a:t>
            </a:r>
            <a:r>
              <a:rPr lang="fr-CA" sz="2800" dirty="0"/>
              <a:t>principalement sur </a:t>
            </a:r>
            <a:r>
              <a:rPr lang="fr-CA" sz="2800" dirty="0" smtClean="0"/>
              <a:t>l’intensification et </a:t>
            </a:r>
            <a:r>
              <a:rPr lang="fr-CA" sz="2800" dirty="0"/>
              <a:t>l'utilisation de variétés </a:t>
            </a:r>
            <a:r>
              <a:rPr lang="fr-CA" sz="2800" dirty="0" smtClean="0"/>
              <a:t>de céréales à </a:t>
            </a:r>
            <a:r>
              <a:rPr lang="fr-CA" sz="2800" dirty="0"/>
              <a:t>hauts potentiels de </a:t>
            </a:r>
            <a:r>
              <a:rPr lang="fr-CA" sz="2800" dirty="0" smtClean="0"/>
              <a:t>rendements</a:t>
            </a:r>
            <a:endParaRPr lang="fr-CA" sz="2800" dirty="0"/>
          </a:p>
          <a:p>
            <a:pPr lvl="1"/>
            <a:r>
              <a:rPr lang="fr-CA" sz="2400" dirty="0" smtClean="0"/>
              <a:t>les </a:t>
            </a:r>
            <a:r>
              <a:rPr lang="fr-CA" sz="2400" dirty="0"/>
              <a:t>variétés sélectionnées à haut </a:t>
            </a:r>
            <a:r>
              <a:rPr lang="fr-CA" sz="2400" dirty="0" smtClean="0"/>
              <a:t>rendement</a:t>
            </a:r>
          </a:p>
          <a:p>
            <a:pPr lvl="1"/>
            <a:r>
              <a:rPr lang="fr-CA" sz="2400" dirty="0"/>
              <a:t>l</a:t>
            </a:r>
            <a:r>
              <a:rPr lang="fr-CA" sz="2400" dirty="0" smtClean="0"/>
              <a:t>es intrants chimiques</a:t>
            </a:r>
          </a:p>
          <a:p>
            <a:pPr lvl="1"/>
            <a:r>
              <a:rPr lang="fr-CA" sz="2400" dirty="0" smtClean="0"/>
              <a:t>l’irrigation</a:t>
            </a:r>
            <a:r>
              <a:rPr lang="fr-CA" sz="2400" dirty="0"/>
              <a:t> </a:t>
            </a:r>
            <a:endParaRPr lang="fr-CA" sz="2400" dirty="0" smtClean="0"/>
          </a:p>
          <a:p>
            <a:pPr marL="0" indent="0">
              <a:buNone/>
            </a:pPr>
            <a:endParaRPr lang="fr-CA" dirty="0"/>
          </a:p>
        </p:txBody>
      </p:sp>
    </p:spTree>
    <p:extLst>
      <p:ext uri="{BB962C8B-B14F-4D97-AF65-F5344CB8AC3E}">
        <p14:creationId xmlns:p14="http://schemas.microsoft.com/office/powerpoint/2010/main" val="32620497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C:\Users\beac2903\AppData\Local\Microsoft\Windows\Temporary Internet Files\Content.Outlook\JQ6PFZ5V\Tumeu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57200"/>
            <a:ext cx="3386138" cy="6019800"/>
          </a:xfrm>
          <a:prstGeom prst="rect">
            <a:avLst/>
          </a:prstGeom>
          <a:noFill/>
          <a:extLst>
            <a:ext uri="{909E8E84-426E-40DD-AFC4-6F175D3DCCD1}">
              <a14:hiddenFill xmlns:a14="http://schemas.microsoft.com/office/drawing/2010/main">
                <a:solidFill>
                  <a:srgbClr val="FFFFFF"/>
                </a:solidFill>
              </a14:hiddenFill>
            </a:ext>
          </a:extLst>
        </p:spPr>
      </p:pic>
      <p:sp>
        <p:nvSpPr>
          <p:cNvPr id="5122" name="Titre 1"/>
          <p:cNvSpPr>
            <a:spLocks noGrp="1"/>
          </p:cNvSpPr>
          <p:nvPr>
            <p:ph type="title"/>
          </p:nvPr>
        </p:nvSpPr>
        <p:spPr>
          <a:xfrm>
            <a:off x="152400" y="228600"/>
            <a:ext cx="8467725" cy="1200150"/>
          </a:xfrm>
        </p:spPr>
        <p:txBody>
          <a:bodyPr>
            <a:normAutofit/>
          </a:bodyPr>
          <a:lstStyle/>
          <a:p>
            <a:pPr algn="l"/>
            <a:r>
              <a:rPr lang="fr-CA" altLang="fr-FR" sz="2000" i="1" dirty="0" err="1" smtClean="0"/>
              <a:t>Agrobacterium</a:t>
            </a:r>
            <a:r>
              <a:rPr lang="fr-CA" altLang="fr-FR" sz="2000" i="1" dirty="0" smtClean="0"/>
              <a:t> </a:t>
            </a:r>
            <a:r>
              <a:rPr lang="fr-CA" altLang="fr-FR" sz="2000" i="1" dirty="0" err="1" smtClean="0"/>
              <a:t>tumefaciens</a:t>
            </a:r>
            <a:r>
              <a:rPr lang="fr-CA" altLang="fr-FR" sz="2000" i="1" dirty="0" smtClean="0"/>
              <a:t/>
            </a:r>
            <a:br>
              <a:rPr lang="fr-CA" altLang="fr-FR" sz="2000" i="1" dirty="0" smtClean="0"/>
            </a:br>
            <a:r>
              <a:rPr lang="fr-CA" altLang="fr-FR" sz="2000" dirty="0" smtClean="0"/>
              <a:t>La tumeur du collet</a:t>
            </a:r>
          </a:p>
        </p:txBody>
      </p:sp>
      <p:sp>
        <p:nvSpPr>
          <p:cNvPr id="5123" name="Espace réservé du numéro de diapositive 2"/>
          <p:cNvSpPr>
            <a:spLocks noGrp="1"/>
          </p:cNvSpPr>
          <p:nvPr>
            <p:ph type="sldNum" sz="quarter" idx="10"/>
          </p:nvPr>
        </p:nvSpPr>
        <p:spPr>
          <a:xfrm>
            <a:off x="6934200" y="6474874"/>
            <a:ext cx="2133600" cy="365125"/>
          </a:xfrm>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E65798B5-551F-4B8B-8ADA-902329C732A5}" type="slidenum">
              <a:rPr lang="en-US" altLang="fr-FR" sz="1400" smtClean="0"/>
              <a:pPr algn="r" eaLnBrk="1" hangingPunct="1">
                <a:spcBef>
                  <a:spcPct val="0"/>
                </a:spcBef>
                <a:buClrTx/>
                <a:buSzTx/>
                <a:buFontTx/>
                <a:buNone/>
              </a:pPr>
              <a:t>60</a:t>
            </a:fld>
            <a:endParaRPr lang="en-US" altLang="fr-FR" sz="1400" dirty="0" smtClean="0"/>
          </a:p>
        </p:txBody>
      </p:sp>
      <p:pic>
        <p:nvPicPr>
          <p:cNvPr id="512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412776"/>
            <a:ext cx="4373564" cy="4680520"/>
          </a:xfrm>
          <a:prstGeom prst="rect">
            <a:avLst/>
          </a:prstGeom>
          <a:noFill/>
          <a:ln>
            <a:noFill/>
          </a:ln>
          <a:effectLst/>
          <a:extLst>
            <a:ext uri="{909E8E84-426E-40DD-AFC4-6F175D3DCCD1}">
              <a14:hiddenFill xmlns:a14="http://schemas.microsoft.com/office/drawing/2010/main">
                <a:solidFill>
                  <a:srgbClr val="66FF99"/>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6" name="Rectangle 1"/>
          <p:cNvSpPr>
            <a:spLocks noChangeArrowheads="1"/>
          </p:cNvSpPr>
          <p:nvPr/>
        </p:nvSpPr>
        <p:spPr bwMode="auto">
          <a:xfrm>
            <a:off x="1858169" y="6356758"/>
            <a:ext cx="4572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0"/>
              </a:spcBef>
              <a:buClrTx/>
              <a:buSzTx/>
              <a:buFontTx/>
              <a:buNone/>
            </a:pPr>
            <a:endParaRPr lang="fr-CA" altLang="fr-FR" sz="1400" b="1" dirty="0"/>
          </a:p>
          <a:p>
            <a:pPr eaLnBrk="1" hangingPunct="1">
              <a:spcBef>
                <a:spcPct val="0"/>
              </a:spcBef>
              <a:buClrTx/>
              <a:buSzTx/>
              <a:buFontTx/>
              <a:buNone/>
            </a:pPr>
            <a:r>
              <a:rPr lang="fr-CA" altLang="fr-FR" sz="1100" dirty="0">
                <a:latin typeface="+mn-lt"/>
              </a:rPr>
              <a:t>Images : C. </a:t>
            </a:r>
            <a:r>
              <a:rPr lang="fr-CA" altLang="fr-FR" sz="1100" dirty="0" smtClean="0">
                <a:latin typeface="+mn-lt"/>
              </a:rPr>
              <a:t>Beaulieu et M. Rodrigue Morin</a:t>
            </a:r>
            <a:endParaRPr lang="fr-CA" altLang="fr-FR" sz="1100" dirty="0">
              <a:latin typeface="+mn-lt"/>
            </a:endParaRPr>
          </a:p>
        </p:txBody>
      </p:sp>
    </p:spTree>
    <p:extLst>
      <p:ext uri="{BB962C8B-B14F-4D97-AF65-F5344CB8AC3E}">
        <p14:creationId xmlns:p14="http://schemas.microsoft.com/office/powerpoint/2010/main" val="34591238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à coins arrondis 37"/>
          <p:cNvSpPr>
            <a:spLocks noChangeArrowheads="1"/>
          </p:cNvSpPr>
          <p:nvPr/>
        </p:nvSpPr>
        <p:spPr bwMode="auto">
          <a:xfrm>
            <a:off x="1603375" y="3751263"/>
            <a:ext cx="758825" cy="46196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endParaRPr lang="fr-CA" altLang="fr-FR" sz="1400"/>
          </a:p>
        </p:txBody>
      </p:sp>
      <p:sp>
        <p:nvSpPr>
          <p:cNvPr id="6147" name="Titre 1"/>
          <p:cNvSpPr>
            <a:spLocks noGrp="1"/>
          </p:cNvSpPr>
          <p:nvPr>
            <p:ph type="title"/>
          </p:nvPr>
        </p:nvSpPr>
        <p:spPr>
          <a:xfrm>
            <a:off x="377825" y="1079500"/>
            <a:ext cx="8467725" cy="646113"/>
          </a:xfrm>
        </p:spPr>
        <p:txBody>
          <a:bodyPr>
            <a:normAutofit/>
          </a:bodyPr>
          <a:lstStyle/>
          <a:p>
            <a:r>
              <a:rPr lang="fr-CA" altLang="fr-FR" sz="2000" b="1" dirty="0" smtClean="0"/>
              <a:t>Le plasmide Ti</a:t>
            </a:r>
          </a:p>
        </p:txBody>
      </p:sp>
      <p:sp>
        <p:nvSpPr>
          <p:cNvPr id="6148" name="Espace réservé du numéro de diapositive 2"/>
          <p:cNvSpPr>
            <a:spLocks noGrp="1"/>
          </p:cNvSpPr>
          <p:nvPr>
            <p:ph type="sldNum" sz="quarter" idx="10"/>
          </p:nvPr>
        </p:nvSpPr>
        <p:spPr>
          <a:xfrm>
            <a:off x="6934200" y="6324600"/>
            <a:ext cx="2133600" cy="365125"/>
          </a:xfrm>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8C07971A-F4F9-43EC-8E1E-B4F6235F8C7C}" type="slidenum">
              <a:rPr lang="en-US" altLang="fr-FR" sz="1400" smtClean="0"/>
              <a:pPr algn="r" eaLnBrk="1" hangingPunct="1">
                <a:spcBef>
                  <a:spcPct val="0"/>
                </a:spcBef>
                <a:buClrTx/>
                <a:buSzTx/>
                <a:buFontTx/>
                <a:buNone/>
              </a:pPr>
              <a:t>61</a:t>
            </a:fld>
            <a:endParaRPr lang="en-US" altLang="fr-FR" sz="1400" smtClean="0"/>
          </a:p>
        </p:txBody>
      </p:sp>
      <p:sp>
        <p:nvSpPr>
          <p:cNvPr id="6149" name="Rectangle 3"/>
          <p:cNvSpPr>
            <a:spLocks noChangeArrowheads="1"/>
          </p:cNvSpPr>
          <p:nvPr/>
        </p:nvSpPr>
        <p:spPr bwMode="auto">
          <a:xfrm>
            <a:off x="692150" y="1982788"/>
            <a:ext cx="81359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0"/>
              </a:spcBef>
              <a:buClrTx/>
              <a:buSzTx/>
              <a:buFontTx/>
              <a:buNone/>
            </a:pPr>
            <a:r>
              <a:rPr lang="fr-CA" altLang="fr-FR" sz="1800" dirty="0">
                <a:latin typeface="+mn-lt"/>
              </a:rPr>
              <a:t>L'agent pathogène de la tumeur du collet est l'</a:t>
            </a:r>
            <a:r>
              <a:rPr lang="fr-CA" altLang="fr-FR" sz="1800" b="1" i="1" dirty="0" err="1">
                <a:latin typeface="+mn-lt"/>
              </a:rPr>
              <a:t>Agrobacterium</a:t>
            </a:r>
            <a:r>
              <a:rPr lang="fr-CA" altLang="fr-FR" sz="1800" b="1" i="1" dirty="0">
                <a:latin typeface="+mn-lt"/>
              </a:rPr>
              <a:t> </a:t>
            </a:r>
            <a:r>
              <a:rPr lang="fr-CA" altLang="fr-FR" sz="1800" b="1" i="1" dirty="0" err="1" smtClean="0">
                <a:latin typeface="+mn-lt"/>
              </a:rPr>
              <a:t>tumefaciens</a:t>
            </a:r>
            <a:r>
              <a:rPr lang="fr-CA" altLang="fr-FR" sz="1800" b="1" i="1" dirty="0" smtClean="0">
                <a:latin typeface="+mn-lt"/>
              </a:rPr>
              <a:t>. </a:t>
            </a:r>
            <a:r>
              <a:rPr lang="fr-CA" altLang="fr-FR" sz="1800" dirty="0" smtClean="0">
                <a:latin typeface="+mn-lt"/>
              </a:rPr>
              <a:t>Les </a:t>
            </a:r>
            <a:r>
              <a:rPr lang="fr-CA" altLang="fr-FR" sz="1800" dirty="0">
                <a:latin typeface="+mn-lt"/>
              </a:rPr>
              <a:t>bactéries pathogènes transportent de grands plasmides (200-250 kb) appelés plasmides Ti.  </a:t>
            </a:r>
            <a:endParaRPr lang="fr-CA" altLang="fr-FR" sz="1400" dirty="0"/>
          </a:p>
        </p:txBody>
      </p:sp>
      <p:sp>
        <p:nvSpPr>
          <p:cNvPr id="6150" name="Ellipse 5"/>
          <p:cNvSpPr>
            <a:spLocks noChangeArrowheads="1"/>
          </p:cNvSpPr>
          <p:nvPr/>
        </p:nvSpPr>
        <p:spPr bwMode="auto">
          <a:xfrm>
            <a:off x="1003300" y="4098925"/>
            <a:ext cx="1914525" cy="1819275"/>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endParaRPr lang="fr-CA" altLang="fr-FR" sz="1400"/>
          </a:p>
        </p:txBody>
      </p:sp>
      <p:cxnSp>
        <p:nvCxnSpPr>
          <p:cNvPr id="6151" name="Connecteur droit 7"/>
          <p:cNvCxnSpPr>
            <a:cxnSpLocks noChangeShapeType="1"/>
          </p:cNvCxnSpPr>
          <p:nvPr/>
        </p:nvCxnSpPr>
        <p:spPr bwMode="auto">
          <a:xfrm>
            <a:off x="1003300" y="4298950"/>
            <a:ext cx="312738" cy="307975"/>
          </a:xfrm>
          <a:prstGeom prst="line">
            <a:avLst/>
          </a:prstGeom>
          <a:noFill/>
          <a:ln w="28575" algn="ctr">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52" name="Connecteur droit 8"/>
          <p:cNvCxnSpPr>
            <a:cxnSpLocks noChangeShapeType="1"/>
          </p:cNvCxnSpPr>
          <p:nvPr/>
        </p:nvCxnSpPr>
        <p:spPr bwMode="auto">
          <a:xfrm flipH="1">
            <a:off x="2606675" y="4213225"/>
            <a:ext cx="187325" cy="328613"/>
          </a:xfrm>
          <a:prstGeom prst="line">
            <a:avLst/>
          </a:prstGeom>
          <a:noFill/>
          <a:ln w="28575" algn="ctr">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53" name="ZoneTexte 16"/>
          <p:cNvSpPr txBox="1">
            <a:spLocks noChangeArrowheads="1"/>
          </p:cNvSpPr>
          <p:nvPr/>
        </p:nvSpPr>
        <p:spPr bwMode="auto">
          <a:xfrm>
            <a:off x="1603375" y="3790950"/>
            <a:ext cx="758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400"/>
              <a:t>ADN-T</a:t>
            </a:r>
          </a:p>
        </p:txBody>
      </p:sp>
      <p:sp>
        <p:nvSpPr>
          <p:cNvPr id="6154" name="Rectangle 17"/>
          <p:cNvSpPr>
            <a:spLocks noChangeArrowheads="1"/>
          </p:cNvSpPr>
          <p:nvPr/>
        </p:nvSpPr>
        <p:spPr bwMode="auto">
          <a:xfrm rot="3615256">
            <a:off x="2551907" y="5477668"/>
            <a:ext cx="152400" cy="341313"/>
          </a:xfrm>
          <a:prstGeom prst="rect">
            <a:avLst/>
          </a:prstGeom>
          <a:solidFill>
            <a:srgbClr val="66FF99"/>
          </a:solidFill>
          <a:ln>
            <a:noFill/>
          </a:ln>
          <a:effectLst/>
          <a:extLst>
            <a:ext uri="{91240B29-F687-4F45-9708-019B960494DF}">
              <a14:hiddenLine xmlns:a14="http://schemas.microsoft.com/office/drawing/2010/main" w="9525" algn="ctr">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endParaRPr lang="fr-CA" altLang="fr-FR" sz="1400"/>
          </a:p>
        </p:txBody>
      </p:sp>
      <p:sp>
        <p:nvSpPr>
          <p:cNvPr id="6155" name="ZoneTexte 18"/>
          <p:cNvSpPr txBox="1">
            <a:spLocks noChangeArrowheads="1"/>
          </p:cNvSpPr>
          <p:nvPr/>
        </p:nvSpPr>
        <p:spPr bwMode="auto">
          <a:xfrm>
            <a:off x="2724150" y="5648325"/>
            <a:ext cx="2087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400"/>
              <a:t>origine de réplication</a:t>
            </a:r>
          </a:p>
        </p:txBody>
      </p:sp>
      <p:sp>
        <p:nvSpPr>
          <p:cNvPr id="6156" name="Rectangle 19"/>
          <p:cNvSpPr>
            <a:spLocks noChangeArrowheads="1"/>
          </p:cNvSpPr>
          <p:nvPr/>
        </p:nvSpPr>
        <p:spPr bwMode="auto">
          <a:xfrm rot="20000311" flipH="1">
            <a:off x="2773363" y="4503738"/>
            <a:ext cx="128587" cy="319087"/>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endParaRPr lang="fr-CA" altLang="fr-FR" sz="1400"/>
          </a:p>
        </p:txBody>
      </p:sp>
      <p:sp>
        <p:nvSpPr>
          <p:cNvPr id="6157" name="ZoneTexte 20"/>
          <p:cNvSpPr txBox="1">
            <a:spLocks noChangeArrowheads="1"/>
          </p:cNvSpPr>
          <p:nvPr/>
        </p:nvSpPr>
        <p:spPr bwMode="auto">
          <a:xfrm>
            <a:off x="2982913" y="4452938"/>
            <a:ext cx="22256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400"/>
              <a:t>origine de conjugaison</a:t>
            </a:r>
          </a:p>
        </p:txBody>
      </p:sp>
      <p:sp>
        <p:nvSpPr>
          <p:cNvPr id="6158" name="Rectangle 21"/>
          <p:cNvSpPr>
            <a:spLocks noChangeArrowheads="1"/>
          </p:cNvSpPr>
          <p:nvPr/>
        </p:nvSpPr>
        <p:spPr bwMode="auto">
          <a:xfrm rot="657888">
            <a:off x="2827338" y="4897438"/>
            <a:ext cx="165100" cy="569912"/>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endParaRPr lang="fr-CA" altLang="fr-FR" sz="1400"/>
          </a:p>
        </p:txBody>
      </p:sp>
      <p:sp>
        <p:nvSpPr>
          <p:cNvPr id="6159" name="ZoneTexte 22"/>
          <p:cNvSpPr txBox="1">
            <a:spLocks noChangeArrowheads="1"/>
          </p:cNvSpPr>
          <p:nvPr/>
        </p:nvSpPr>
        <p:spPr bwMode="auto">
          <a:xfrm>
            <a:off x="3060700" y="5064125"/>
            <a:ext cx="2281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400"/>
              <a:t>catabolisme des opines</a:t>
            </a:r>
          </a:p>
        </p:txBody>
      </p:sp>
      <p:cxnSp>
        <p:nvCxnSpPr>
          <p:cNvPr id="28" name="Connecteur droit 27"/>
          <p:cNvCxnSpPr/>
          <p:nvPr/>
        </p:nvCxnSpPr>
        <p:spPr bwMode="auto">
          <a:xfrm flipV="1">
            <a:off x="846138" y="4886325"/>
            <a:ext cx="312737" cy="53975"/>
          </a:xfrm>
          <a:prstGeom prst="line">
            <a:avLst/>
          </a:prstGeom>
          <a:solidFill>
            <a:srgbClr val="66FF99"/>
          </a:solidFill>
          <a:ln w="28575" cap="flat" cmpd="sng" algn="ctr">
            <a:solidFill>
              <a:schemeClr val="tx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Connecteur droit 30"/>
          <p:cNvCxnSpPr/>
          <p:nvPr/>
        </p:nvCxnSpPr>
        <p:spPr bwMode="auto">
          <a:xfrm flipV="1">
            <a:off x="1782763" y="5735638"/>
            <a:ext cx="77787" cy="366712"/>
          </a:xfrm>
          <a:prstGeom prst="line">
            <a:avLst/>
          </a:prstGeom>
          <a:solidFill>
            <a:srgbClr val="66FF99"/>
          </a:solidFill>
          <a:ln w="28575" cap="flat" cmpd="sng" algn="ctr">
            <a:solidFill>
              <a:schemeClr val="tx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62" name="ZoneTexte 36"/>
          <p:cNvSpPr txBox="1">
            <a:spLocks noChangeArrowheads="1"/>
          </p:cNvSpPr>
          <p:nvPr/>
        </p:nvSpPr>
        <p:spPr bwMode="auto">
          <a:xfrm>
            <a:off x="519113" y="5264150"/>
            <a:ext cx="1084262"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400"/>
              <a:t>région de</a:t>
            </a:r>
          </a:p>
          <a:p>
            <a:pPr algn="ctr" eaLnBrk="1" hangingPunct="1">
              <a:spcBef>
                <a:spcPct val="0"/>
              </a:spcBef>
              <a:buClrTx/>
              <a:buSzTx/>
              <a:buFontTx/>
              <a:buNone/>
            </a:pPr>
            <a:r>
              <a:rPr lang="fr-CA" altLang="fr-FR" sz="1400"/>
              <a:t> virulence</a:t>
            </a:r>
          </a:p>
        </p:txBody>
      </p:sp>
      <p:pic>
        <p:nvPicPr>
          <p:cNvPr id="1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3336925"/>
            <a:ext cx="1743075"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6300192" y="5967851"/>
            <a:ext cx="1880002" cy="369332"/>
          </a:xfrm>
          <a:prstGeom prst="rect">
            <a:avLst/>
          </a:prstGeom>
          <a:noFill/>
        </p:spPr>
        <p:txBody>
          <a:bodyPr wrap="none" rtlCol="0">
            <a:spAutoFit/>
          </a:bodyPr>
          <a:lstStyle/>
          <a:p>
            <a:r>
              <a:rPr lang="fr-CA" dirty="0" smtClean="0"/>
              <a:t>Marie Dell </a:t>
            </a:r>
            <a:r>
              <a:rPr lang="fr-CA" dirty="0" err="1" smtClean="0"/>
              <a:t>Chilton</a:t>
            </a:r>
            <a:endParaRPr lang="fr-CA" dirty="0"/>
          </a:p>
        </p:txBody>
      </p:sp>
    </p:spTree>
    <p:extLst>
      <p:ext uri="{BB962C8B-B14F-4D97-AF65-F5344CB8AC3E}">
        <p14:creationId xmlns:p14="http://schemas.microsoft.com/office/powerpoint/2010/main" val="41512804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24801" y="419084"/>
            <a:ext cx="8228160" cy="724396"/>
          </a:xfrm>
        </p:spPr>
        <p:txBody>
          <a:bodyPr tIns="12801">
            <a:norm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000" b="1" dirty="0" smtClean="0"/>
              <a:t>Transformation </a:t>
            </a:r>
            <a:r>
              <a:rPr lang="en-GB" sz="2000" b="1" dirty="0" err="1" smtClean="0"/>
              <a:t>génétique</a:t>
            </a:r>
            <a:r>
              <a:rPr lang="en-GB" sz="2000" b="1" dirty="0" smtClean="0"/>
              <a:t> </a:t>
            </a:r>
            <a:endParaRPr lang="en-GB" sz="2000" b="1" dirty="0"/>
          </a:p>
        </p:txBody>
      </p:sp>
      <p:pic>
        <p:nvPicPr>
          <p:cNvPr id="2051" name="Picture 2"/>
          <p:cNvPicPr>
            <a:picLocks noChangeAspect="1" noChangeArrowheads="1"/>
          </p:cNvPicPr>
          <p:nvPr/>
        </p:nvPicPr>
        <p:blipFill>
          <a:blip r:embed="rId3" cstate="print"/>
          <a:srcRect/>
          <a:stretch>
            <a:fillRect/>
          </a:stretch>
        </p:blipFill>
        <p:spPr bwMode="auto">
          <a:xfrm>
            <a:off x="1403648" y="1628800"/>
            <a:ext cx="6591768" cy="4177780"/>
          </a:xfrm>
          <a:prstGeom prst="rect">
            <a:avLst/>
          </a:prstGeom>
          <a:noFill/>
          <a:ln w="9525">
            <a:noFill/>
            <a:round/>
            <a:headEnd/>
            <a:tailEnd/>
          </a:ln>
        </p:spPr>
      </p:pic>
      <p:pic>
        <p:nvPicPr>
          <p:cNvPr id="2052" name="Picture 3"/>
          <p:cNvPicPr>
            <a:picLocks noChangeAspect="1" noChangeArrowheads="1"/>
          </p:cNvPicPr>
          <p:nvPr/>
        </p:nvPicPr>
        <p:blipFill>
          <a:blip r:embed="rId4" cstate="print"/>
          <a:srcRect/>
          <a:stretch>
            <a:fillRect/>
          </a:stretch>
        </p:blipFill>
        <p:spPr bwMode="auto">
          <a:xfrm>
            <a:off x="0" y="0"/>
            <a:ext cx="0" cy="0"/>
          </a:xfrm>
          <a:prstGeom prst="rect">
            <a:avLst/>
          </a:prstGeom>
          <a:noFill/>
          <a:ln w="9525">
            <a:noFill/>
            <a:round/>
            <a:headEnd/>
            <a:tailEnd/>
          </a:ln>
        </p:spPr>
      </p:pic>
      <p:sp>
        <p:nvSpPr>
          <p:cNvPr id="2053" name="Text Box 4"/>
          <p:cNvSpPr txBox="1">
            <a:spLocks noChangeArrowheads="1"/>
          </p:cNvSpPr>
          <p:nvPr/>
        </p:nvSpPr>
        <p:spPr bwMode="auto">
          <a:xfrm>
            <a:off x="115200" y="6205612"/>
            <a:ext cx="6252480" cy="505493"/>
          </a:xfrm>
          <a:prstGeom prst="rect">
            <a:avLst/>
          </a:prstGeom>
          <a:noFill/>
          <a:ln w="9525">
            <a:noFill/>
            <a:round/>
            <a:headEnd/>
            <a:tailEnd/>
          </a:ln>
        </p:spPr>
        <p:txBody>
          <a:bodyPr lIns="81639" tIns="49620" rIns="81639" bIns="40820"/>
          <a:lstStyle/>
          <a:p>
            <a:pPr>
              <a:tabLst>
                <a:tab pos="656650" algn="l"/>
                <a:tab pos="1313299" algn="l"/>
                <a:tab pos="1969949" algn="l"/>
                <a:tab pos="2626599" algn="l"/>
                <a:tab pos="3283248" algn="l"/>
                <a:tab pos="3939898" algn="l"/>
                <a:tab pos="4596548" algn="l"/>
                <a:tab pos="5253198" algn="l"/>
                <a:tab pos="5909847" algn="l"/>
              </a:tabLst>
            </a:pPr>
            <a:r>
              <a:rPr lang="en-GB" sz="1100" b="1" dirty="0">
                <a:solidFill>
                  <a:srgbClr val="000000"/>
                </a:solidFill>
              </a:rPr>
              <a:t>The EMBO Journal</a:t>
            </a:r>
            <a:r>
              <a:rPr lang="en-GB" sz="1100" dirty="0">
                <a:solidFill>
                  <a:srgbClr val="000000"/>
                </a:solidFill>
              </a:rPr>
              <a:t/>
            </a:r>
            <a:br>
              <a:rPr lang="en-GB" sz="1100" dirty="0">
                <a:solidFill>
                  <a:srgbClr val="000000"/>
                </a:solidFill>
              </a:rPr>
            </a:br>
            <a:r>
              <a:rPr lang="en-GB" sz="1100" dirty="0">
                <a:solidFill>
                  <a:srgbClr val="000000"/>
                </a:solidFill>
                <a:hlinkClick r:id="rId5"/>
              </a:rPr>
              <a:t>Volume 29, Issue 6, </a:t>
            </a:r>
            <a:r>
              <a:rPr lang="en-GB" sz="1100" dirty="0">
                <a:solidFill>
                  <a:srgbClr val="000000"/>
                </a:solidFill>
              </a:rPr>
              <a:t>pages 1021-1032, 11 FEB 2010 DOI: 10.1038/emboj.2010.8</a:t>
            </a:r>
            <a:br>
              <a:rPr lang="en-GB" sz="1100" dirty="0">
                <a:solidFill>
                  <a:srgbClr val="000000"/>
                </a:solidFill>
              </a:rPr>
            </a:br>
            <a:r>
              <a:rPr lang="en-GB" sz="1100" dirty="0">
                <a:solidFill>
                  <a:srgbClr val="000000"/>
                </a:solidFill>
                <a:hlinkClick r:id="rId6"/>
              </a:rPr>
              <a:t>http://onlinelibrary.wiley.com/doi/10.1038/emboj.2010.8/full#embj20108-fig-0001</a:t>
            </a:r>
          </a:p>
        </p:txBody>
      </p:sp>
      <p:sp>
        <p:nvSpPr>
          <p:cNvPr id="2" name="Espace réservé du numéro de diapositive 1"/>
          <p:cNvSpPr>
            <a:spLocks noGrp="1"/>
          </p:cNvSpPr>
          <p:nvPr>
            <p:ph type="sldNum" idx="12"/>
          </p:nvPr>
        </p:nvSpPr>
        <p:spPr/>
        <p:txBody>
          <a:bodyPr/>
          <a:lstStyle/>
          <a:p>
            <a:fld id="{D165E9B0-7DA8-466E-963D-86F25D5E43BA}" type="slidenum">
              <a:rPr lang="en-GB" smtClean="0"/>
              <a:pPr/>
              <a:t>62</a:t>
            </a:fld>
            <a:endParaRPr lang="en-GB"/>
          </a:p>
        </p:txBody>
      </p:sp>
    </p:spTree>
    <p:extLst>
      <p:ext uri="{BB962C8B-B14F-4D97-AF65-F5344CB8AC3E}">
        <p14:creationId xmlns:p14="http://schemas.microsoft.com/office/powerpoint/2010/main" val="388639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p:cNvSpPr>
            <a:spLocks noGrp="1"/>
          </p:cNvSpPr>
          <p:nvPr>
            <p:ph type="title"/>
          </p:nvPr>
        </p:nvSpPr>
        <p:spPr>
          <a:xfrm>
            <a:off x="377825" y="1079500"/>
            <a:ext cx="8467725" cy="646113"/>
          </a:xfrm>
        </p:spPr>
        <p:txBody>
          <a:bodyPr>
            <a:normAutofit/>
          </a:bodyPr>
          <a:lstStyle/>
          <a:p>
            <a:r>
              <a:rPr lang="fr-CA" altLang="fr-FR" sz="2000" b="1" dirty="0" smtClean="0"/>
              <a:t>L’ADN-T</a:t>
            </a:r>
          </a:p>
        </p:txBody>
      </p:sp>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13" y="2500313"/>
            <a:ext cx="7643812" cy="457200"/>
          </a:xfrm>
          <a:prstGeom prst="rect">
            <a:avLst/>
          </a:prstGeom>
          <a:noFill/>
          <a:ln>
            <a:noFill/>
          </a:ln>
          <a:effectLst/>
          <a:extLst>
            <a:ext uri="{909E8E84-426E-40DD-AFC4-6F175D3DCCD1}">
              <a14:hiddenFill xmlns:a14="http://schemas.microsoft.com/office/drawing/2010/main">
                <a:solidFill>
                  <a:srgbClr val="66FF99"/>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2" name="ZoneTexte 10"/>
          <p:cNvSpPr txBox="1">
            <a:spLocks noChangeArrowheads="1"/>
          </p:cNvSpPr>
          <p:nvPr/>
        </p:nvSpPr>
        <p:spPr bwMode="auto">
          <a:xfrm>
            <a:off x="671513" y="2619375"/>
            <a:ext cx="466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400" b="1"/>
              <a:t>BG</a:t>
            </a:r>
          </a:p>
        </p:txBody>
      </p:sp>
      <p:sp>
        <p:nvSpPr>
          <p:cNvPr id="7173" name="ZoneTexte 11"/>
          <p:cNvSpPr txBox="1">
            <a:spLocks noChangeArrowheads="1"/>
          </p:cNvSpPr>
          <p:nvPr/>
        </p:nvSpPr>
        <p:spPr bwMode="auto">
          <a:xfrm>
            <a:off x="1419225" y="2619375"/>
            <a:ext cx="782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400"/>
              <a:t>auxine</a:t>
            </a:r>
          </a:p>
        </p:txBody>
      </p:sp>
      <p:sp>
        <p:nvSpPr>
          <p:cNvPr id="7174" name="ZoneTexte 12"/>
          <p:cNvSpPr txBox="1">
            <a:spLocks noChangeArrowheads="1"/>
          </p:cNvSpPr>
          <p:nvPr/>
        </p:nvSpPr>
        <p:spPr bwMode="auto">
          <a:xfrm>
            <a:off x="3052763" y="2614613"/>
            <a:ext cx="1103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400"/>
              <a:t>cytokinine</a:t>
            </a:r>
          </a:p>
        </p:txBody>
      </p:sp>
      <p:sp>
        <p:nvSpPr>
          <p:cNvPr id="7175" name="ZoneTexte 13"/>
          <p:cNvSpPr txBox="1">
            <a:spLocks noChangeArrowheads="1"/>
          </p:cNvSpPr>
          <p:nvPr/>
        </p:nvSpPr>
        <p:spPr bwMode="auto">
          <a:xfrm>
            <a:off x="5638800" y="2590800"/>
            <a:ext cx="769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400"/>
              <a:t>opines</a:t>
            </a:r>
          </a:p>
        </p:txBody>
      </p:sp>
      <p:sp>
        <p:nvSpPr>
          <p:cNvPr id="7176" name="ZoneTexte 14"/>
          <p:cNvSpPr txBox="1">
            <a:spLocks noChangeArrowheads="1"/>
          </p:cNvSpPr>
          <p:nvPr/>
        </p:nvSpPr>
        <p:spPr bwMode="auto">
          <a:xfrm>
            <a:off x="7296150" y="2590800"/>
            <a:ext cx="444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400"/>
              <a:t>BD</a:t>
            </a:r>
          </a:p>
        </p:txBody>
      </p:sp>
      <p:sp>
        <p:nvSpPr>
          <p:cNvPr id="7177" name="ZoneTexte 15"/>
          <p:cNvSpPr txBox="1">
            <a:spLocks noChangeArrowheads="1"/>
          </p:cNvSpPr>
          <p:nvPr/>
        </p:nvSpPr>
        <p:spPr bwMode="auto">
          <a:xfrm>
            <a:off x="7874000" y="2600325"/>
            <a:ext cx="485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400" b="1" dirty="0"/>
              <a:t>OD</a:t>
            </a:r>
          </a:p>
        </p:txBody>
      </p:sp>
      <p:sp>
        <p:nvSpPr>
          <p:cNvPr id="7178" name="Rectangle 38"/>
          <p:cNvSpPr>
            <a:spLocks noChangeArrowheads="1"/>
          </p:cNvSpPr>
          <p:nvPr/>
        </p:nvSpPr>
        <p:spPr bwMode="auto">
          <a:xfrm>
            <a:off x="696913" y="3387725"/>
            <a:ext cx="76438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just" eaLnBrk="1" hangingPunct="1">
              <a:spcBef>
                <a:spcPct val="0"/>
              </a:spcBef>
              <a:buClrTx/>
              <a:buSzTx/>
              <a:buFontTx/>
              <a:buNone/>
            </a:pPr>
            <a:r>
              <a:rPr lang="fr-CA" altLang="fr-FR" sz="1800" dirty="0">
                <a:latin typeface="+mn-lt"/>
              </a:rPr>
              <a:t>L’ADN-T est une région génétique qui peut être transférée au génome de la plante.  Dans la plante, le T-DNA permet la synthèse de </a:t>
            </a:r>
            <a:r>
              <a:rPr lang="fr-CA" altLang="fr-FR" sz="1800" b="1" dirty="0">
                <a:latin typeface="+mn-lt"/>
              </a:rPr>
              <a:t>phytohormones</a:t>
            </a:r>
            <a:r>
              <a:rPr lang="fr-CA" altLang="fr-FR" sz="1800" dirty="0">
                <a:latin typeface="+mn-lt"/>
              </a:rPr>
              <a:t> et d'</a:t>
            </a:r>
            <a:r>
              <a:rPr lang="fr-CA" altLang="fr-FR" sz="1800" b="1" dirty="0">
                <a:latin typeface="+mn-lt"/>
              </a:rPr>
              <a:t>opines</a:t>
            </a:r>
            <a:r>
              <a:rPr lang="fr-CA" altLang="fr-FR" sz="1800" dirty="0">
                <a:latin typeface="+mn-lt"/>
              </a:rPr>
              <a:t>.</a:t>
            </a:r>
          </a:p>
        </p:txBody>
      </p:sp>
      <p:sp>
        <p:nvSpPr>
          <p:cNvPr id="7179" name="Espace réservé du numéro de diapositive 39"/>
          <p:cNvSpPr>
            <a:spLocks noGrp="1"/>
          </p:cNvSpPr>
          <p:nvPr>
            <p:ph type="sldNum" sz="quarter" idx="10"/>
          </p:nvPr>
        </p:nvSpPr>
        <p:spPr>
          <a:xfrm>
            <a:off x="6955624" y="6324600"/>
            <a:ext cx="2133600" cy="365125"/>
          </a:xfrm>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BD2F5430-BC16-454D-BC0D-1D7A06869731}" type="slidenum">
              <a:rPr lang="en-US" altLang="fr-FR" sz="1400" smtClean="0"/>
              <a:pPr algn="r" eaLnBrk="1" hangingPunct="1">
                <a:spcBef>
                  <a:spcPct val="0"/>
                </a:spcBef>
                <a:buClrTx/>
                <a:buSzTx/>
                <a:buFontTx/>
                <a:buNone/>
              </a:pPr>
              <a:t>63</a:t>
            </a:fld>
            <a:endParaRPr lang="en-US" altLang="fr-FR" sz="1400" dirty="0" smtClean="0"/>
          </a:p>
        </p:txBody>
      </p:sp>
      <p:cxnSp>
        <p:nvCxnSpPr>
          <p:cNvPr id="3" name="Connecteur droit avec flèche 2"/>
          <p:cNvCxnSpPr/>
          <p:nvPr/>
        </p:nvCxnSpPr>
        <p:spPr>
          <a:xfrm>
            <a:off x="7772400" y="1981200"/>
            <a:ext cx="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Connecteur droit avec flèche 12"/>
          <p:cNvCxnSpPr/>
          <p:nvPr/>
        </p:nvCxnSpPr>
        <p:spPr>
          <a:xfrm>
            <a:off x="1259632" y="2002665"/>
            <a:ext cx="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203013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377825" y="1079500"/>
            <a:ext cx="8467725" cy="646113"/>
          </a:xfrm>
        </p:spPr>
        <p:txBody>
          <a:bodyPr>
            <a:normAutofit/>
          </a:bodyPr>
          <a:lstStyle/>
          <a:p>
            <a:pPr eaLnBrk="1" hangingPunct="1"/>
            <a:r>
              <a:rPr lang="fr-CA" altLang="fr-FR" sz="2000" b="1" dirty="0" smtClean="0"/>
              <a:t>L'écologie des tumeurs</a:t>
            </a:r>
            <a:endParaRPr lang="fr-CA" altLang="fr-FR" sz="2000" dirty="0" smtClean="0"/>
          </a:p>
        </p:txBody>
      </p:sp>
      <p:sp>
        <p:nvSpPr>
          <p:cNvPr id="15363" name="Rectangle 2"/>
          <p:cNvSpPr>
            <a:spLocks noChangeArrowheads="1"/>
          </p:cNvSpPr>
          <p:nvPr/>
        </p:nvSpPr>
        <p:spPr bwMode="auto">
          <a:xfrm>
            <a:off x="641350" y="2185988"/>
            <a:ext cx="80581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eaLnBrk="1" hangingPunct="1">
              <a:spcBef>
                <a:spcPct val="0"/>
              </a:spcBef>
              <a:buClrTx/>
              <a:buSzTx/>
              <a:buFontTx/>
              <a:buNone/>
            </a:pPr>
            <a:r>
              <a:rPr lang="fr-CA" altLang="fr-FR" sz="1400" dirty="0"/>
              <a:t> </a:t>
            </a:r>
          </a:p>
          <a:p>
            <a:pPr algn="just" eaLnBrk="1" hangingPunct="1">
              <a:spcBef>
                <a:spcPct val="0"/>
              </a:spcBef>
              <a:buClrTx/>
              <a:buSzTx/>
              <a:buFontTx/>
              <a:buNone/>
            </a:pPr>
            <a:r>
              <a:rPr lang="fr-CA" altLang="fr-FR" sz="1800" dirty="0">
                <a:latin typeface="+mn-lt"/>
              </a:rPr>
              <a:t>Il existe une correspondance stricte entre le type d'opines synthétisées par les tumeurs et le type d'opines utilisées par les bactéries qui ont induit ces tumeurs.  De ces </a:t>
            </a:r>
            <a:r>
              <a:rPr lang="fr-CA" altLang="fr-FR" sz="1800" dirty="0" smtClean="0">
                <a:latin typeface="+mn-lt"/>
              </a:rPr>
              <a:t>observations a été élaboré </a:t>
            </a:r>
            <a:r>
              <a:rPr lang="fr-CA" altLang="fr-FR" sz="1800" dirty="0">
                <a:latin typeface="+mn-lt"/>
              </a:rPr>
              <a:t>une théorie appelée le concept des opines.  Le concept des opines stipule que les souches d'</a:t>
            </a:r>
            <a:r>
              <a:rPr lang="fr-CA" altLang="fr-FR" sz="1800" i="1" dirty="0" err="1">
                <a:latin typeface="+mn-lt"/>
              </a:rPr>
              <a:t>Agrobacterium</a:t>
            </a:r>
            <a:r>
              <a:rPr lang="fr-CA" altLang="fr-FR" sz="1800" i="1" dirty="0">
                <a:latin typeface="+mn-lt"/>
              </a:rPr>
              <a:t> </a:t>
            </a:r>
            <a:r>
              <a:rPr lang="fr-CA" altLang="fr-FR" sz="1800" i="1" dirty="0" err="1">
                <a:latin typeface="+mn-lt"/>
              </a:rPr>
              <a:t>tumefaciens</a:t>
            </a:r>
            <a:r>
              <a:rPr lang="fr-CA" altLang="fr-FR" sz="1800" dirty="0">
                <a:latin typeface="+mn-lt"/>
              </a:rPr>
              <a:t> retirent un avantage sélectif dans l'environnement </a:t>
            </a:r>
            <a:r>
              <a:rPr lang="fr-CA" altLang="fr-FR" sz="1800" dirty="0" smtClean="0">
                <a:latin typeface="+mn-lt"/>
              </a:rPr>
              <a:t>tumoral se créant ainsi une niche écologique.</a:t>
            </a:r>
            <a:endParaRPr lang="fr-CA" altLang="fr-FR" sz="1800" dirty="0">
              <a:latin typeface="+mn-lt"/>
            </a:endParaRPr>
          </a:p>
          <a:p>
            <a:pPr algn="just" eaLnBrk="1" hangingPunct="1">
              <a:spcBef>
                <a:spcPct val="0"/>
              </a:spcBef>
              <a:buClrTx/>
              <a:buSzTx/>
              <a:buFontTx/>
              <a:buNone/>
            </a:pPr>
            <a:r>
              <a:rPr lang="fr-CA" altLang="fr-FR" sz="1800" dirty="0">
                <a:latin typeface="+mn-lt"/>
              </a:rPr>
              <a:t> </a:t>
            </a:r>
          </a:p>
        </p:txBody>
      </p:sp>
      <p:sp>
        <p:nvSpPr>
          <p:cNvPr id="15364" name="Espace réservé du numéro de diapositive 3"/>
          <p:cNvSpPr>
            <a:spLocks noGrp="1"/>
          </p:cNvSpPr>
          <p:nvPr>
            <p:ph type="sldNum" sz="quarter" idx="10"/>
          </p:nvPr>
        </p:nvSpPr>
        <p:spPr>
          <a:xfrm>
            <a:off x="6934200" y="6324600"/>
            <a:ext cx="2133600" cy="365125"/>
          </a:xfrm>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4D202081-03EF-4456-A071-FF83C69304BB}" type="slidenum">
              <a:rPr lang="en-US" altLang="fr-FR" sz="1400" smtClean="0"/>
              <a:pPr algn="r" eaLnBrk="1" hangingPunct="1">
                <a:spcBef>
                  <a:spcPct val="0"/>
                </a:spcBef>
                <a:buClrTx/>
                <a:buSzTx/>
                <a:buFontTx/>
                <a:buNone/>
              </a:pPr>
              <a:t>64</a:t>
            </a:fld>
            <a:endParaRPr lang="en-US" altLang="fr-FR" sz="1400" dirty="0" smtClean="0"/>
          </a:p>
        </p:txBody>
      </p:sp>
    </p:spTree>
    <p:extLst>
      <p:ext uri="{BB962C8B-B14F-4D97-AF65-F5344CB8AC3E}">
        <p14:creationId xmlns:p14="http://schemas.microsoft.com/office/powerpoint/2010/main" val="12232386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ogm.org/sites/ogm.org/files/uploads/ogm2_transgene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197" y="404664"/>
            <a:ext cx="5118896" cy="5928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5471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L’histoire des organismes modifiés génétiquement</a:t>
            </a:r>
            <a:endParaRPr lang="fr-CA" dirty="0"/>
          </a:p>
        </p:txBody>
      </p:sp>
      <p:sp>
        <p:nvSpPr>
          <p:cNvPr id="3" name="Espace réservé du contenu 2"/>
          <p:cNvSpPr>
            <a:spLocks noGrp="1"/>
          </p:cNvSpPr>
          <p:nvPr>
            <p:ph idx="1"/>
          </p:nvPr>
        </p:nvSpPr>
        <p:spPr/>
        <p:txBody>
          <a:bodyPr>
            <a:normAutofit fontScale="92500" lnSpcReduction="10000"/>
          </a:bodyPr>
          <a:lstStyle/>
          <a:p>
            <a:r>
              <a:rPr lang="fr-CA" dirty="0" smtClean="0"/>
              <a:t>1983 : Vente autorisée au Canada de l’insuline produite par une bactérie transgénique</a:t>
            </a:r>
          </a:p>
          <a:p>
            <a:r>
              <a:rPr lang="fr-CA" dirty="0" smtClean="0"/>
              <a:t>1987 : Premier essai en champs d’une bactérie génétiquement modifiée</a:t>
            </a:r>
          </a:p>
          <a:p>
            <a:pPr lvl="1"/>
            <a:r>
              <a:rPr lang="fr-CA" dirty="0" smtClean="0"/>
              <a:t>« </a:t>
            </a:r>
            <a:r>
              <a:rPr lang="fr-CA" dirty="0" err="1" smtClean="0"/>
              <a:t>Ice</a:t>
            </a:r>
            <a:r>
              <a:rPr lang="fr-CA" dirty="0" smtClean="0"/>
              <a:t>-minus </a:t>
            </a:r>
            <a:r>
              <a:rPr lang="fr-CA" dirty="0" err="1" smtClean="0"/>
              <a:t>bacteria</a:t>
            </a:r>
            <a:r>
              <a:rPr lang="fr-CA" dirty="0" smtClean="0"/>
              <a:t> »</a:t>
            </a:r>
          </a:p>
          <a:p>
            <a:pPr lvl="2"/>
            <a:r>
              <a:rPr lang="fr-CA" i="1" dirty="0" smtClean="0"/>
              <a:t>Pseudomonas </a:t>
            </a:r>
            <a:r>
              <a:rPr lang="fr-CA" i="1" dirty="0" err="1" smtClean="0"/>
              <a:t>syringae</a:t>
            </a:r>
            <a:endParaRPr lang="fr-CA" i="1" dirty="0" smtClean="0"/>
          </a:p>
          <a:p>
            <a:pPr lvl="2"/>
            <a:r>
              <a:rPr lang="fr-CA" dirty="0" smtClean="0"/>
              <a:t>Protéine de surface qui agit comme un noyau de glaciation</a:t>
            </a:r>
          </a:p>
          <a:p>
            <a:pPr lvl="2"/>
            <a:r>
              <a:rPr lang="fr-CA" dirty="0" smtClean="0"/>
              <a:t>Une souche dépourvue du gène codant pour la protéine de nucléation</a:t>
            </a:r>
          </a:p>
          <a:p>
            <a:pPr lvl="2"/>
            <a:r>
              <a:rPr lang="fr-CA" dirty="0" smtClean="0"/>
              <a:t>Protège la plante contre le gel (température doit être plus froide avant que la plante subit des dommages)</a:t>
            </a:r>
          </a:p>
          <a:p>
            <a:pPr lvl="2"/>
            <a:endParaRPr lang="fr-CA" dirty="0"/>
          </a:p>
        </p:txBody>
      </p:sp>
    </p:spTree>
    <p:extLst>
      <p:ext uri="{BB962C8B-B14F-4D97-AF65-F5344CB8AC3E}">
        <p14:creationId xmlns:p14="http://schemas.microsoft.com/office/powerpoint/2010/main" val="3620512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s://modernfarmer.com/wp-content/uploads/2014/05/GMO-test-he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09" y="768934"/>
            <a:ext cx="8583933" cy="53077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718786" y="6103609"/>
            <a:ext cx="2094356" cy="369332"/>
          </a:xfrm>
          <a:prstGeom prst="rect">
            <a:avLst/>
          </a:prstGeom>
        </p:spPr>
        <p:txBody>
          <a:bodyPr wrap="none">
            <a:spAutoFit/>
          </a:bodyPr>
          <a:lstStyle/>
          <a:p>
            <a:r>
              <a:rPr lang="fr-CA" b="1" dirty="0" smtClean="0"/>
              <a:t> photo Brooke Borel</a:t>
            </a:r>
            <a:endParaRPr lang="fr-CA" b="1" dirty="0"/>
          </a:p>
        </p:txBody>
      </p:sp>
    </p:spTree>
    <p:extLst>
      <p:ext uri="{BB962C8B-B14F-4D97-AF65-F5344CB8AC3E}">
        <p14:creationId xmlns:p14="http://schemas.microsoft.com/office/powerpoint/2010/main" val="7971612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L’histoire des organismes modifiés génétiquement</a:t>
            </a:r>
            <a:endParaRPr lang="fr-CA" dirty="0"/>
          </a:p>
        </p:txBody>
      </p:sp>
      <p:sp>
        <p:nvSpPr>
          <p:cNvPr id="3" name="Espace réservé du contenu 2"/>
          <p:cNvSpPr>
            <a:spLocks noGrp="1"/>
          </p:cNvSpPr>
          <p:nvPr>
            <p:ph idx="1"/>
          </p:nvPr>
        </p:nvSpPr>
        <p:spPr/>
        <p:txBody>
          <a:bodyPr>
            <a:normAutofit lnSpcReduction="10000"/>
          </a:bodyPr>
          <a:lstStyle/>
          <a:p>
            <a:r>
              <a:rPr lang="fr-CA" dirty="0" smtClean="0"/>
              <a:t>1990 : </a:t>
            </a:r>
            <a:r>
              <a:rPr lang="fr-CA" dirty="0" err="1" smtClean="0"/>
              <a:t>chymosine</a:t>
            </a:r>
            <a:r>
              <a:rPr lang="fr-CA" dirty="0" smtClean="0"/>
              <a:t>, premier produit alimentaire produit par génie génétique (substitut à la présure)</a:t>
            </a:r>
          </a:p>
          <a:p>
            <a:r>
              <a:rPr lang="fr-CA" dirty="0" smtClean="0"/>
              <a:t>1994 : commercialisation d’une pomme </a:t>
            </a:r>
            <a:r>
              <a:rPr lang="fr-CA" dirty="0"/>
              <a:t>de terre </a:t>
            </a:r>
            <a:r>
              <a:rPr lang="fr-CA" dirty="0" smtClean="0"/>
              <a:t>OGM résistante </a:t>
            </a:r>
            <a:r>
              <a:rPr lang="fr-CA" dirty="0"/>
              <a:t>au doryphore de la pomme de terre. </a:t>
            </a:r>
          </a:p>
          <a:p>
            <a:r>
              <a:rPr lang="fr-CA" dirty="0" smtClean="0"/>
              <a:t>1996 : commercialisation de coton et de soja OGM pour </a:t>
            </a:r>
            <a:r>
              <a:rPr lang="fr-CA" dirty="0"/>
              <a:t>tolérer un herbicide et résister aux </a:t>
            </a:r>
            <a:r>
              <a:rPr lang="fr-CA" dirty="0" smtClean="0"/>
              <a:t>insectes</a:t>
            </a:r>
            <a:endParaRPr lang="fr-CA" dirty="0"/>
          </a:p>
        </p:txBody>
      </p:sp>
    </p:spTree>
    <p:extLst>
      <p:ext uri="{BB962C8B-B14F-4D97-AF65-F5344CB8AC3E}">
        <p14:creationId xmlns:p14="http://schemas.microsoft.com/office/powerpoint/2010/main" val="27815685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p:txBody>
          <a:bodyPr/>
          <a:lstStyle/>
          <a:p>
            <a:r>
              <a:rPr lang="fr-CA" dirty="0" smtClean="0"/>
              <a:t>1892 et 1971</a:t>
            </a:r>
            <a:endParaRPr lang="fr-CA" dirty="0"/>
          </a:p>
        </p:txBody>
      </p:sp>
      <p:sp>
        <p:nvSpPr>
          <p:cNvPr id="7" name="Sous-titre 6"/>
          <p:cNvSpPr>
            <a:spLocks noGrp="1"/>
          </p:cNvSpPr>
          <p:nvPr>
            <p:ph type="subTitle" idx="1"/>
          </p:nvPr>
        </p:nvSpPr>
        <p:spPr/>
        <p:txBody>
          <a:bodyPr/>
          <a:lstStyle/>
          <a:p>
            <a:r>
              <a:rPr lang="fr-CA" dirty="0" smtClean="0"/>
              <a:t>Les virus et les viroïdes</a:t>
            </a:r>
          </a:p>
          <a:p>
            <a:r>
              <a:rPr lang="fr-CA" dirty="0" smtClean="0"/>
              <a:t>ou</a:t>
            </a:r>
          </a:p>
          <a:p>
            <a:r>
              <a:rPr lang="fr-CA" dirty="0" smtClean="0"/>
              <a:t>Des découvertes minuscules</a:t>
            </a:r>
            <a:endParaRPr lang="fr-CA" dirty="0"/>
          </a:p>
        </p:txBody>
      </p:sp>
    </p:spTree>
    <p:extLst>
      <p:ext uri="{BB962C8B-B14F-4D97-AF65-F5344CB8AC3E}">
        <p14:creationId xmlns:p14="http://schemas.microsoft.com/office/powerpoint/2010/main" val="26885709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Impacts environnementaux</a:t>
            </a:r>
            <a:endParaRPr lang="fr-CA" dirty="0"/>
          </a:p>
        </p:txBody>
      </p:sp>
      <p:sp>
        <p:nvSpPr>
          <p:cNvPr id="3" name="Espace réservé du contenu 2"/>
          <p:cNvSpPr>
            <a:spLocks noGrp="1"/>
          </p:cNvSpPr>
          <p:nvPr>
            <p:ph idx="1"/>
          </p:nvPr>
        </p:nvSpPr>
        <p:spPr/>
        <p:txBody>
          <a:bodyPr/>
          <a:lstStyle/>
          <a:p>
            <a:r>
              <a:rPr lang="fr-CA" dirty="0" smtClean="0"/>
              <a:t>Pesticides de synthèse (pollution environnementale, problèmes de résistance)</a:t>
            </a:r>
          </a:p>
          <a:p>
            <a:r>
              <a:rPr lang="fr-CA" dirty="0" smtClean="0"/>
              <a:t>Engrais inorganiques (pollution environnementale, coûts énergétiques)</a:t>
            </a:r>
          </a:p>
          <a:p>
            <a:r>
              <a:rPr lang="fr-CA" dirty="0" smtClean="0"/>
              <a:t>Cultivars performants (perte de biodiversité)</a:t>
            </a:r>
          </a:p>
          <a:p>
            <a:endParaRPr lang="fr-CA" dirty="0" smtClean="0"/>
          </a:p>
          <a:p>
            <a:endParaRPr lang="fr-CA" dirty="0"/>
          </a:p>
        </p:txBody>
      </p:sp>
    </p:spTree>
    <p:extLst>
      <p:ext uri="{BB962C8B-B14F-4D97-AF65-F5344CB8AC3E}">
        <p14:creationId xmlns:p14="http://schemas.microsoft.com/office/powerpoint/2010/main" val="38104252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Les maladies virales</a:t>
            </a:r>
            <a:endParaRPr lang="fr-CA" dirty="0"/>
          </a:p>
        </p:txBody>
      </p:sp>
      <p:sp>
        <p:nvSpPr>
          <p:cNvPr id="3" name="Espace réservé du contenu 2"/>
          <p:cNvSpPr>
            <a:spLocks noGrp="1"/>
          </p:cNvSpPr>
          <p:nvPr>
            <p:ph idx="1"/>
          </p:nvPr>
        </p:nvSpPr>
        <p:spPr/>
        <p:txBody>
          <a:bodyPr/>
          <a:lstStyle/>
          <a:p>
            <a:pPr marL="0" indent="0">
              <a:buNone/>
            </a:pPr>
            <a:r>
              <a:rPr lang="fr-CA" dirty="0" smtClean="0"/>
              <a:t>Le premier virus : le virus de la mosaïque du tabac</a:t>
            </a:r>
          </a:p>
          <a:p>
            <a:pPr marL="0" indent="0">
              <a:buNone/>
            </a:pPr>
            <a:endParaRPr lang="fr-CA" dirty="0"/>
          </a:p>
        </p:txBody>
      </p:sp>
      <p:sp>
        <p:nvSpPr>
          <p:cNvPr id="4" name="AutoShape 2" descr="Image result for dmitri ivanovsky 189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39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32" y="3065169"/>
            <a:ext cx="2376264" cy="3106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2492896"/>
            <a:ext cx="3151283" cy="199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1498" y="4285333"/>
            <a:ext cx="4264481" cy="2515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728531" y="6340678"/>
            <a:ext cx="1587101" cy="369332"/>
          </a:xfrm>
          <a:prstGeom prst="rect">
            <a:avLst/>
          </a:prstGeom>
          <a:noFill/>
        </p:spPr>
        <p:txBody>
          <a:bodyPr wrap="none" rtlCol="0">
            <a:spAutoFit/>
          </a:bodyPr>
          <a:lstStyle/>
          <a:p>
            <a:r>
              <a:rPr lang="fr-CA" dirty="0" err="1" smtClean="0"/>
              <a:t>Dmitri</a:t>
            </a:r>
            <a:r>
              <a:rPr lang="fr-CA" dirty="0" smtClean="0"/>
              <a:t> </a:t>
            </a:r>
            <a:r>
              <a:rPr lang="fr-CA" dirty="0" err="1" smtClean="0"/>
              <a:t>Ivanoski</a:t>
            </a:r>
            <a:endParaRPr lang="fr-CA" dirty="0"/>
          </a:p>
        </p:txBody>
      </p:sp>
    </p:spTree>
    <p:extLst>
      <p:ext uri="{BB962C8B-B14F-4D97-AF65-F5344CB8AC3E}">
        <p14:creationId xmlns:p14="http://schemas.microsoft.com/office/powerpoint/2010/main" val="20863191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upload.wikimedia.org/wikipedia/commons/thumb/c/cc/Semper_Augustus_Tulip_17th_century.jpg/220px-Semper_Augustus_Tulip_17th_centu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8153" y="2564904"/>
            <a:ext cx="2269166" cy="35068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3528" y="6415779"/>
            <a:ext cx="8496944" cy="369332"/>
          </a:xfrm>
          <a:prstGeom prst="rect">
            <a:avLst/>
          </a:prstGeom>
        </p:spPr>
        <p:txBody>
          <a:bodyPr wrap="square">
            <a:spAutoFit/>
          </a:bodyPr>
          <a:lstStyle/>
          <a:p>
            <a:r>
              <a:rPr lang="fr-CA" dirty="0"/>
              <a:t>http://www.jardinsdefrance.org/le-virus-le-plus-couteux-de-lhistoire/</a:t>
            </a:r>
          </a:p>
        </p:txBody>
      </p:sp>
      <p:pic>
        <p:nvPicPr>
          <p:cNvPr id="22534" name="Picture 6" descr="http://www.thebubblebubble.com/wp-content/uploads/2012/05/Tulipomani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36" y="188640"/>
            <a:ext cx="5328592" cy="622713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5425000" y="498169"/>
            <a:ext cx="3395472" cy="1754326"/>
          </a:xfrm>
          <a:prstGeom prst="rect">
            <a:avLst/>
          </a:prstGeom>
          <a:noFill/>
        </p:spPr>
        <p:txBody>
          <a:bodyPr wrap="square" rtlCol="0">
            <a:spAutoFit/>
          </a:bodyPr>
          <a:lstStyle/>
          <a:p>
            <a:r>
              <a:rPr lang="fr-CA" dirty="0" smtClean="0"/>
              <a:t>La </a:t>
            </a:r>
            <a:r>
              <a:rPr lang="fr-CA" dirty="0" err="1" smtClean="0"/>
              <a:t>tulipomanie</a:t>
            </a:r>
            <a:r>
              <a:rPr lang="fr-CA" dirty="0" smtClean="0"/>
              <a:t> (années 1630)</a:t>
            </a:r>
          </a:p>
          <a:p>
            <a:endParaRPr lang="fr-CA" dirty="0"/>
          </a:p>
          <a:p>
            <a:r>
              <a:rPr lang="fr-CA" dirty="0" smtClean="0"/>
              <a:t>Première bulle spéculative de l’histoire</a:t>
            </a:r>
          </a:p>
          <a:p>
            <a:endParaRPr lang="fr-CA" dirty="0"/>
          </a:p>
          <a:p>
            <a:r>
              <a:rPr lang="fr-CA" dirty="0" smtClean="0"/>
              <a:t>Virus de la mosaïque de la tulipe</a:t>
            </a:r>
            <a:endParaRPr lang="fr-CA" dirty="0"/>
          </a:p>
        </p:txBody>
      </p:sp>
    </p:spTree>
    <p:extLst>
      <p:ext uri="{BB962C8B-B14F-4D97-AF65-F5344CB8AC3E}">
        <p14:creationId xmlns:p14="http://schemas.microsoft.com/office/powerpoint/2010/main" val="31273327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Les viroïdes</a:t>
            </a:r>
            <a:endParaRPr lang="fr-CA" dirty="0"/>
          </a:p>
        </p:txBody>
      </p:sp>
      <p:sp>
        <p:nvSpPr>
          <p:cNvPr id="3" name="Espace réservé du contenu 2"/>
          <p:cNvSpPr>
            <a:spLocks noGrp="1"/>
          </p:cNvSpPr>
          <p:nvPr>
            <p:ph idx="1"/>
          </p:nvPr>
        </p:nvSpPr>
        <p:spPr>
          <a:xfrm>
            <a:off x="1403648" y="1804739"/>
            <a:ext cx="6295740" cy="3280445"/>
          </a:xfrm>
        </p:spPr>
        <p:txBody>
          <a:bodyPr/>
          <a:lstStyle/>
          <a:p>
            <a:pPr marL="0" indent="0">
              <a:buNone/>
            </a:pPr>
            <a:r>
              <a:rPr lang="fr-CA" dirty="0" smtClean="0"/>
              <a:t>Seulement chez les plantes ?</a:t>
            </a:r>
            <a:endParaRPr lang="fr-CA" dirty="0"/>
          </a:p>
        </p:txBody>
      </p:sp>
      <p:pic>
        <p:nvPicPr>
          <p:cNvPr id="38914" name="Picture 2" descr="https://images.theconversation.com/files/206950/original/file-20180219-75961-6xzzhs.jpg?ixlib=rb-1.1.0&amp;q=45&amp;auto=format&amp;w=237&amp;fit=cl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2996952"/>
            <a:ext cx="22574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53" y="3150511"/>
            <a:ext cx="5326644" cy="3026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6372200" y="6380321"/>
            <a:ext cx="2182008" cy="369332"/>
          </a:xfrm>
          <a:prstGeom prst="rect">
            <a:avLst/>
          </a:prstGeom>
          <a:noFill/>
        </p:spPr>
        <p:txBody>
          <a:bodyPr wrap="none" rtlCol="0">
            <a:spAutoFit/>
          </a:bodyPr>
          <a:lstStyle/>
          <a:p>
            <a:r>
              <a:rPr lang="fr-CA" dirty="0" err="1" smtClean="0"/>
              <a:t>Theodor</a:t>
            </a:r>
            <a:r>
              <a:rPr lang="fr-CA" dirty="0" smtClean="0"/>
              <a:t> </a:t>
            </a:r>
            <a:r>
              <a:rPr lang="fr-CA" dirty="0" err="1" smtClean="0"/>
              <a:t>Diener</a:t>
            </a:r>
            <a:r>
              <a:rPr lang="fr-CA" dirty="0" smtClean="0"/>
              <a:t> 1971</a:t>
            </a:r>
            <a:endParaRPr lang="fr-CA" dirty="0"/>
          </a:p>
        </p:txBody>
      </p:sp>
    </p:spTree>
    <p:extLst>
      <p:ext uri="{BB962C8B-B14F-4D97-AF65-F5344CB8AC3E}">
        <p14:creationId xmlns:p14="http://schemas.microsoft.com/office/powerpoint/2010/main" val="42896148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age result for viro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404665"/>
            <a:ext cx="4906516" cy="2248820"/>
          </a:xfrm>
          <a:prstGeom prst="rect">
            <a:avLst/>
          </a:prstGeom>
          <a:noFill/>
          <a:extLst>
            <a:ext uri="{909E8E84-426E-40DD-AFC4-6F175D3DCCD1}">
              <a14:hiddenFill xmlns:a14="http://schemas.microsoft.com/office/drawing/2010/main">
                <a:solidFill>
                  <a:srgbClr val="FFFFFF"/>
                </a:solidFill>
              </a14:hiddenFill>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284984"/>
            <a:ext cx="4762500"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22816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p:txBody>
          <a:bodyPr/>
          <a:lstStyle/>
          <a:p>
            <a:r>
              <a:rPr lang="fr-CA" dirty="0" smtClean="0"/>
              <a:t>1990 - aujourd’hui</a:t>
            </a:r>
            <a:endParaRPr lang="fr-CA" dirty="0"/>
          </a:p>
        </p:txBody>
      </p:sp>
      <p:sp>
        <p:nvSpPr>
          <p:cNvPr id="7" name="Sous-titre 6"/>
          <p:cNvSpPr>
            <a:spLocks noGrp="1"/>
          </p:cNvSpPr>
          <p:nvPr>
            <p:ph type="subTitle" idx="1"/>
          </p:nvPr>
        </p:nvSpPr>
        <p:spPr/>
        <p:txBody>
          <a:bodyPr>
            <a:normAutofit fontScale="92500"/>
          </a:bodyPr>
          <a:lstStyle/>
          <a:p>
            <a:r>
              <a:rPr lang="fr-CA" dirty="0" smtClean="0"/>
              <a:t>La gale commune de la pomme de terre</a:t>
            </a:r>
          </a:p>
          <a:p>
            <a:r>
              <a:rPr lang="fr-CA" dirty="0" smtClean="0"/>
              <a:t>ou</a:t>
            </a:r>
          </a:p>
          <a:p>
            <a:r>
              <a:rPr lang="fr-CA" dirty="0" smtClean="0"/>
              <a:t>Que fait-on dans le labo de Carole ?</a:t>
            </a:r>
            <a:endParaRPr lang="fr-CA" dirty="0"/>
          </a:p>
        </p:txBody>
      </p:sp>
    </p:spTree>
    <p:extLst>
      <p:ext uri="{BB962C8B-B14F-4D97-AF65-F5344CB8AC3E}">
        <p14:creationId xmlns:p14="http://schemas.microsoft.com/office/powerpoint/2010/main" val="32634257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1"/>
          <p:cNvSpPr>
            <a:spLocks noGrp="1"/>
          </p:cNvSpPr>
          <p:nvPr>
            <p:ph type="title"/>
          </p:nvPr>
        </p:nvSpPr>
        <p:spPr>
          <a:xfrm>
            <a:off x="377825" y="895350"/>
            <a:ext cx="8467725" cy="830263"/>
          </a:xfrm>
        </p:spPr>
        <p:txBody>
          <a:bodyPr/>
          <a:lstStyle/>
          <a:p>
            <a:r>
              <a:rPr lang="fr-CA" altLang="fr-FR" sz="2000" b="1" dirty="0" smtClean="0"/>
              <a:t>La gale commune de la pomme de terre</a:t>
            </a:r>
            <a:r>
              <a:rPr lang="fr-CA" altLang="fr-FR" sz="2400" b="1" i="1" dirty="0" smtClean="0"/>
              <a:t/>
            </a:r>
            <a:br>
              <a:rPr lang="fr-CA" altLang="fr-FR" sz="2400" b="1" i="1" dirty="0" smtClean="0"/>
            </a:br>
            <a:endParaRPr lang="fr-CA" altLang="fr-FR" sz="2400" dirty="0" smtClean="0"/>
          </a:p>
        </p:txBody>
      </p:sp>
      <p:sp>
        <p:nvSpPr>
          <p:cNvPr id="29699" name="Espace réservé du contenu 2"/>
          <p:cNvSpPr>
            <a:spLocks noGrp="1"/>
          </p:cNvSpPr>
          <p:nvPr>
            <p:ph idx="1"/>
          </p:nvPr>
        </p:nvSpPr>
        <p:spPr>
          <a:xfrm>
            <a:off x="155007" y="1524000"/>
            <a:ext cx="8110537" cy="4191000"/>
          </a:xfrm>
        </p:spPr>
        <p:txBody>
          <a:bodyPr>
            <a:normAutofit/>
          </a:bodyPr>
          <a:lstStyle/>
          <a:p>
            <a:r>
              <a:rPr lang="fr-CA" altLang="fr-FR" sz="1800" dirty="0" smtClean="0"/>
              <a:t>Symptômes localisés : tubercules</a:t>
            </a:r>
          </a:p>
          <a:p>
            <a:r>
              <a:rPr lang="fr-CA" altLang="fr-FR" sz="1800" dirty="0" smtClean="0"/>
              <a:t>Maladie esthétique : pas d’effet sur le rendement</a:t>
            </a:r>
          </a:p>
          <a:p>
            <a:r>
              <a:rPr lang="fr-CA" altLang="fr-FR" sz="1800" dirty="0" smtClean="0"/>
              <a:t>Toutes les régions où se cultive la pomme de terre</a:t>
            </a:r>
          </a:p>
          <a:p>
            <a:r>
              <a:rPr lang="fr-CA" altLang="fr-FR" sz="1800" dirty="0" smtClean="0"/>
              <a:t>Pertes économiques importantes au Canada</a:t>
            </a:r>
          </a:p>
        </p:txBody>
      </p:sp>
      <p:sp>
        <p:nvSpPr>
          <p:cNvPr id="29700" name="Espace réservé du numéro de diapositive 1"/>
          <p:cNvSpPr>
            <a:spLocks noGrp="1"/>
          </p:cNvSpPr>
          <p:nvPr>
            <p:ph type="sldNum" sz="quarter" idx="10"/>
          </p:nvPr>
        </p:nvSpPr>
        <p:spPr>
          <a:xfrm>
            <a:off x="6934200" y="6407150"/>
            <a:ext cx="2133600" cy="365125"/>
          </a:xfrm>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15533529-07A4-4C68-BEE9-B869AE3B3E64}" type="slidenum">
              <a:rPr lang="en-US" altLang="fr-FR" sz="1400" smtClean="0"/>
              <a:pPr algn="r" eaLnBrk="1" hangingPunct="1">
                <a:spcBef>
                  <a:spcPct val="0"/>
                </a:spcBef>
                <a:buClrTx/>
                <a:buSzTx/>
                <a:buFontTx/>
                <a:buNone/>
              </a:pPr>
              <a:t>75</a:t>
            </a:fld>
            <a:endParaRPr lang="en-US" altLang="fr-FR" sz="1400" dirty="0" smtClean="0"/>
          </a:p>
        </p:txBody>
      </p:sp>
      <p:pic>
        <p:nvPicPr>
          <p:cNvPr id="29701" name="Picture 4"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380417"/>
            <a:ext cx="5056567" cy="288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ZoneTexte 1"/>
          <p:cNvSpPr txBox="1">
            <a:spLocks noChangeArrowheads="1"/>
          </p:cNvSpPr>
          <p:nvPr/>
        </p:nvSpPr>
        <p:spPr bwMode="auto">
          <a:xfrm>
            <a:off x="6624649" y="5370513"/>
            <a:ext cx="1277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100" dirty="0">
                <a:latin typeface="+mn-lt"/>
              </a:rPr>
              <a:t>Image : C. Beaulieu</a:t>
            </a:r>
          </a:p>
        </p:txBody>
      </p:sp>
    </p:spTree>
    <p:extLst>
      <p:ext uri="{BB962C8B-B14F-4D97-AF65-F5344CB8AC3E}">
        <p14:creationId xmlns:p14="http://schemas.microsoft.com/office/powerpoint/2010/main" val="22435208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25425" y="889000"/>
            <a:ext cx="8467725" cy="1262063"/>
          </a:xfrm>
        </p:spPr>
        <p:txBody>
          <a:bodyPr/>
          <a:lstStyle/>
          <a:p>
            <a:r>
              <a:rPr lang="fr-CA" altLang="fr-FR" sz="2000" i="1" dirty="0" err="1" smtClean="0">
                <a:solidFill>
                  <a:srgbClr val="003366"/>
                </a:solidFill>
              </a:rPr>
              <a:t>Streptomyces</a:t>
            </a:r>
            <a:r>
              <a:rPr lang="fr-CA" altLang="fr-FR" sz="2000" i="1" dirty="0" smtClean="0">
                <a:solidFill>
                  <a:srgbClr val="003366"/>
                </a:solidFill>
              </a:rPr>
              <a:t> </a:t>
            </a:r>
            <a:r>
              <a:rPr lang="fr-CA" altLang="fr-FR" sz="2000" i="1" dirty="0" err="1" smtClean="0">
                <a:solidFill>
                  <a:srgbClr val="003366"/>
                </a:solidFill>
              </a:rPr>
              <a:t>scabies</a:t>
            </a:r>
            <a:r>
              <a:rPr lang="fr-CA" altLang="fr-FR" sz="2000" i="1" dirty="0" smtClean="0">
                <a:solidFill>
                  <a:srgbClr val="003366"/>
                </a:solidFill>
              </a:rPr>
              <a:t> </a:t>
            </a:r>
            <a:r>
              <a:rPr lang="fr-CA" altLang="fr-FR" sz="2000" dirty="0" smtClean="0">
                <a:solidFill>
                  <a:srgbClr val="003366"/>
                </a:solidFill>
              </a:rPr>
              <a:t>: Armes</a:t>
            </a:r>
            <a:r>
              <a:rPr lang="fr-CA" altLang="fr-FR" sz="3200" dirty="0" smtClean="0">
                <a:solidFill>
                  <a:srgbClr val="003366"/>
                </a:solidFill>
              </a:rPr>
              <a:t/>
            </a:r>
            <a:br>
              <a:rPr lang="fr-CA" altLang="fr-FR" sz="3200" dirty="0" smtClean="0">
                <a:solidFill>
                  <a:srgbClr val="003366"/>
                </a:solidFill>
              </a:rPr>
            </a:br>
            <a:endParaRPr lang="fr-CA" altLang="fr-FR" dirty="0" smtClean="0"/>
          </a:p>
        </p:txBody>
      </p:sp>
      <p:sp>
        <p:nvSpPr>
          <p:cNvPr id="35843" name="Rectangle 3"/>
          <p:cNvSpPr>
            <a:spLocks noGrp="1" noChangeArrowheads="1"/>
          </p:cNvSpPr>
          <p:nvPr>
            <p:ph type="body" sz="half" idx="2"/>
          </p:nvPr>
        </p:nvSpPr>
        <p:spPr>
          <a:xfrm>
            <a:off x="566738" y="1666875"/>
            <a:ext cx="7826375" cy="4191000"/>
          </a:xfrm>
        </p:spPr>
        <p:txBody>
          <a:bodyPr/>
          <a:lstStyle/>
          <a:p>
            <a:pPr>
              <a:lnSpc>
                <a:spcPct val="90000"/>
              </a:lnSpc>
              <a:buFont typeface="Wingdings" pitchFamily="2" charset="2"/>
              <a:buNone/>
            </a:pPr>
            <a:endParaRPr lang="fr-CA" altLang="fr-FR" sz="2800" dirty="0" smtClean="0"/>
          </a:p>
          <a:p>
            <a:pPr lvl="2">
              <a:lnSpc>
                <a:spcPct val="90000"/>
              </a:lnSpc>
            </a:pPr>
            <a:r>
              <a:rPr lang="fr-CA" altLang="fr-FR" sz="1800" dirty="0" smtClean="0"/>
              <a:t>Toxine : </a:t>
            </a:r>
            <a:r>
              <a:rPr lang="fr-CA" altLang="fr-FR" sz="1800" dirty="0" err="1" smtClean="0"/>
              <a:t>thaxtomine</a:t>
            </a:r>
            <a:r>
              <a:rPr lang="fr-CA" altLang="fr-FR" sz="1800" dirty="0" smtClean="0"/>
              <a:t> A</a:t>
            </a:r>
          </a:p>
        </p:txBody>
      </p:sp>
      <p:sp>
        <p:nvSpPr>
          <p:cNvPr id="35844" name="Espace réservé du numéro de diapositive 1"/>
          <p:cNvSpPr>
            <a:spLocks noGrp="1"/>
          </p:cNvSpPr>
          <p:nvPr>
            <p:ph type="sldNum" sz="quarter" idx="10"/>
          </p:nvPr>
        </p:nvSpPr>
        <p:spPr>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202FCF2B-7F24-4DFA-B054-D3A8A7DAEF34}" type="slidenum">
              <a:rPr lang="en-US" altLang="fr-FR" sz="1400" smtClean="0"/>
              <a:pPr algn="r" eaLnBrk="1" hangingPunct="1">
                <a:spcBef>
                  <a:spcPct val="0"/>
                </a:spcBef>
                <a:buClrTx/>
                <a:buSzTx/>
                <a:buFontTx/>
                <a:buNone/>
              </a:pPr>
              <a:t>76</a:t>
            </a:fld>
            <a:endParaRPr lang="en-US" altLang="fr-FR" sz="1400" smtClean="0"/>
          </a:p>
        </p:txBody>
      </p:sp>
      <p:grpSp>
        <p:nvGrpSpPr>
          <p:cNvPr id="35845" name="Group 3"/>
          <p:cNvGrpSpPr>
            <a:grpSpLocks/>
          </p:cNvGrpSpPr>
          <p:nvPr/>
        </p:nvGrpSpPr>
        <p:grpSpPr bwMode="auto">
          <a:xfrm>
            <a:off x="1012825" y="2968625"/>
            <a:ext cx="6553200" cy="3048000"/>
            <a:chOff x="2832" y="1872"/>
            <a:chExt cx="2688" cy="1296"/>
          </a:xfrm>
        </p:grpSpPr>
        <p:sp>
          <p:nvSpPr>
            <p:cNvPr id="35846" name="Rectangle 4"/>
            <p:cNvSpPr>
              <a:spLocks noChangeArrowheads="1"/>
            </p:cNvSpPr>
            <p:nvPr/>
          </p:nvSpPr>
          <p:spPr bwMode="auto">
            <a:xfrm>
              <a:off x="2832" y="1872"/>
              <a:ext cx="2688" cy="1296"/>
            </a:xfrm>
            <a:prstGeom prst="rect">
              <a:avLst/>
            </a:prstGeom>
            <a:solidFill>
              <a:schemeClr val="bg1"/>
            </a:solidFill>
            <a:ln w="38100">
              <a:solidFill>
                <a:schemeClr val="tx1"/>
              </a:solidFill>
              <a:miter lim="800000"/>
              <a:headEnd/>
              <a:tailEnd/>
            </a:ln>
          </p:spPr>
          <p:txBody>
            <a:bodyPr wrap="none" anchor="ct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endParaRPr lang="fr-CA" altLang="fr-FR" sz="1400"/>
            </a:p>
          </p:txBody>
        </p:sp>
        <p:pic>
          <p:nvPicPr>
            <p:cNvPr id="3584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 y="2064"/>
              <a:ext cx="2256"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612821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50825" y="588963"/>
            <a:ext cx="8893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fr-CA" sz="2000" kern="0" dirty="0" smtClean="0">
                <a:solidFill>
                  <a:srgbClr val="003366"/>
                </a:solidFill>
                <a:latin typeface="+mn-lt"/>
                <a:ea typeface="+mj-ea"/>
                <a:cs typeface="+mj-cs"/>
              </a:rPr>
              <a:t>L</a:t>
            </a:r>
            <a:r>
              <a:rPr lang="fr-CA" sz="2000" kern="0" dirty="0" smtClean="0">
                <a:solidFill>
                  <a:srgbClr val="003366"/>
                </a:solidFill>
                <a:latin typeface="Verdana"/>
                <a:ea typeface="+mj-ea"/>
                <a:cs typeface="+mj-cs"/>
              </a:rPr>
              <a:t>a </a:t>
            </a:r>
            <a:r>
              <a:rPr lang="fr-CA" sz="2000" kern="0" dirty="0" err="1" smtClean="0">
                <a:solidFill>
                  <a:srgbClr val="003366"/>
                </a:solidFill>
                <a:latin typeface="Verdana"/>
                <a:ea typeface="+mj-ea"/>
                <a:cs typeface="+mj-cs"/>
              </a:rPr>
              <a:t>thaxtomine</a:t>
            </a:r>
            <a:r>
              <a:rPr lang="fr-CA" sz="2000" kern="0" dirty="0" smtClean="0">
                <a:solidFill>
                  <a:srgbClr val="003366"/>
                </a:solidFill>
                <a:latin typeface="Verdana"/>
                <a:ea typeface="+mj-ea"/>
                <a:cs typeface="+mj-cs"/>
              </a:rPr>
              <a:t> est essentielle au pouvoir pathogène </a:t>
            </a:r>
            <a:endParaRPr lang="fr-CA" sz="2000" b="1" dirty="0" smtClean="0">
              <a:latin typeface="Verdana" pitchFamily="34" charset="0"/>
            </a:endParaRPr>
          </a:p>
        </p:txBody>
      </p:sp>
      <p:pic>
        <p:nvPicPr>
          <p:cNvPr id="36867" name="Picture 3" descr="Numériser0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1448594"/>
            <a:ext cx="3900488"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Numériser00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9938" y="1504156"/>
            <a:ext cx="3756025"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5"/>
          <p:cNvSpPr txBox="1">
            <a:spLocks noChangeArrowheads="1"/>
          </p:cNvSpPr>
          <p:nvPr/>
        </p:nvSpPr>
        <p:spPr bwMode="auto">
          <a:xfrm rot="10734291" flipV="1">
            <a:off x="2838451" y="4164806"/>
            <a:ext cx="1090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2400"/>
              <a:t>EF-35</a:t>
            </a:r>
          </a:p>
        </p:txBody>
      </p:sp>
      <p:sp>
        <p:nvSpPr>
          <p:cNvPr id="36870" name="Text Box 6"/>
          <p:cNvSpPr txBox="1">
            <a:spLocks noChangeArrowheads="1"/>
          </p:cNvSpPr>
          <p:nvPr/>
        </p:nvSpPr>
        <p:spPr bwMode="auto">
          <a:xfrm>
            <a:off x="7483476" y="4191794"/>
            <a:ext cx="828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2400"/>
              <a:t>M13</a:t>
            </a:r>
          </a:p>
        </p:txBody>
      </p:sp>
      <p:sp>
        <p:nvSpPr>
          <p:cNvPr id="36871" name="Espace réservé du numéro de diapositive 1"/>
          <p:cNvSpPr>
            <a:spLocks noGrp="1"/>
          </p:cNvSpPr>
          <p:nvPr>
            <p:ph type="sldNum" sz="quarter" idx="10"/>
          </p:nvPr>
        </p:nvSpPr>
        <p:spPr>
          <a:xfrm>
            <a:off x="6934200" y="6019800"/>
            <a:ext cx="2133600" cy="365125"/>
          </a:xfrm>
          <a:noFill/>
        </p:spPr>
        <p:txBody>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r" eaLnBrk="1" hangingPunct="1">
              <a:spcBef>
                <a:spcPct val="0"/>
              </a:spcBef>
              <a:buClrTx/>
              <a:buSzTx/>
              <a:buFontTx/>
              <a:buNone/>
            </a:pPr>
            <a:fld id="{A2639578-5491-409A-82C6-60093E6DAA2E}" type="slidenum">
              <a:rPr lang="en-US" altLang="fr-FR" sz="1400" smtClean="0"/>
              <a:pPr algn="r" eaLnBrk="1" hangingPunct="1">
                <a:spcBef>
                  <a:spcPct val="0"/>
                </a:spcBef>
                <a:buClrTx/>
                <a:buSzTx/>
                <a:buFontTx/>
                <a:buNone/>
              </a:pPr>
              <a:t>77</a:t>
            </a:fld>
            <a:endParaRPr lang="en-US" altLang="fr-FR" sz="1400" dirty="0" smtClean="0"/>
          </a:p>
        </p:txBody>
      </p:sp>
      <p:sp>
        <p:nvSpPr>
          <p:cNvPr id="36872" name="ZoneTexte 1"/>
          <p:cNvSpPr txBox="1">
            <a:spLocks noChangeArrowheads="1"/>
          </p:cNvSpPr>
          <p:nvPr/>
        </p:nvSpPr>
        <p:spPr bwMode="auto">
          <a:xfrm>
            <a:off x="6950374" y="4852911"/>
            <a:ext cx="133241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folHlink"/>
              </a:buClr>
              <a:buSzPct val="75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folHlink"/>
              </a:buClr>
              <a:buSzPct val="70000"/>
              <a:buFont typeface="Wingdings" pitchFamily="2" charset="2"/>
              <a:buChar char="n"/>
              <a:defRPr sz="2800">
                <a:solidFill>
                  <a:schemeClr val="tx1"/>
                </a:solidFill>
                <a:latin typeface="Verdana" pitchFamily="34" charset="0"/>
              </a:defRPr>
            </a:lvl2pPr>
            <a:lvl3pPr marL="1143000" indent="-228600" algn="l" eaLnBrk="0" hangingPunct="0">
              <a:spcBef>
                <a:spcPct val="20000"/>
              </a:spcBef>
              <a:buClr>
                <a:schemeClr val="tx2"/>
              </a:buClr>
              <a:buChar char="•"/>
              <a:defRPr sz="2400">
                <a:solidFill>
                  <a:schemeClr val="tx1"/>
                </a:solidFill>
                <a:latin typeface="Verdana" pitchFamily="34" charset="0"/>
              </a:defRPr>
            </a:lvl3pPr>
            <a:lvl4pPr marL="1600200" indent="-228600" algn="l" eaLnBrk="0" hangingPunct="0">
              <a:spcBef>
                <a:spcPct val="20000"/>
              </a:spcBef>
              <a:buClr>
                <a:schemeClr val="hlink"/>
              </a:buClr>
              <a:buChar char="•"/>
              <a:defRPr sz="2000">
                <a:solidFill>
                  <a:schemeClr val="tx1"/>
                </a:solidFill>
                <a:latin typeface="Verdana" pitchFamily="34" charset="0"/>
              </a:defRPr>
            </a:lvl4pPr>
            <a:lvl5pPr marL="2057400" indent="-228600" algn="l" eaLnBrk="0" hangingPunct="0">
              <a:spcBef>
                <a:spcPct val="20000"/>
              </a:spcBef>
              <a:buClr>
                <a:schemeClr val="tx1"/>
              </a:buClr>
              <a:buSzPct val="85000"/>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itchFamily="34" charset="0"/>
              </a:defRPr>
            </a:lvl9pPr>
          </a:lstStyle>
          <a:p>
            <a:pPr algn="ctr" eaLnBrk="1" hangingPunct="1">
              <a:spcBef>
                <a:spcPct val="0"/>
              </a:spcBef>
              <a:buClrTx/>
              <a:buSzTx/>
              <a:buFontTx/>
              <a:buNone/>
            </a:pPr>
            <a:r>
              <a:rPr lang="fr-CA" altLang="fr-FR" sz="1100" dirty="0">
                <a:latin typeface="+mn-lt"/>
              </a:rPr>
              <a:t>Images : C. Beaulieu</a:t>
            </a:r>
          </a:p>
        </p:txBody>
      </p:sp>
    </p:spTree>
    <p:extLst>
      <p:ext uri="{BB962C8B-B14F-4D97-AF65-F5344CB8AC3E}">
        <p14:creationId xmlns:p14="http://schemas.microsoft.com/office/powerpoint/2010/main" val="27487074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a:xfrm>
            <a:off x="8077200" y="6400800"/>
            <a:ext cx="2133600" cy="365125"/>
          </a:xfrm>
        </p:spPr>
        <p:txBody>
          <a:bodyPr/>
          <a:lstStyle/>
          <a:p>
            <a:pPr>
              <a:defRPr/>
            </a:pPr>
            <a:fld id="{520EB263-38EB-4C13-BFE9-430C9FF7C4AD}" type="slidenum">
              <a:rPr lang="en-US" smtClean="0"/>
              <a:pPr>
                <a:defRPr/>
              </a:pPr>
              <a:t>78</a:t>
            </a:fld>
            <a:endParaRPr lang="en-US" dirty="0"/>
          </a:p>
        </p:txBody>
      </p:sp>
      <p:pic>
        <p:nvPicPr>
          <p:cNvPr id="90114" name="Picture 2" descr="C:\Users\beac2903\Documents\fichiers importants\papiers en cours\chapleau\Figure 1 melanie.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6139"/>
            <a:ext cx="9144000" cy="24225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28133" y="3200400"/>
            <a:ext cx="7687734" cy="2585323"/>
          </a:xfrm>
          <a:prstGeom prst="rect">
            <a:avLst/>
          </a:prstGeom>
        </p:spPr>
        <p:txBody>
          <a:bodyPr wrap="square">
            <a:spAutoFit/>
          </a:bodyPr>
          <a:lstStyle/>
          <a:p>
            <a:pPr algn="just"/>
            <a:r>
              <a:rPr lang="en-CA" b="1" dirty="0"/>
              <a:t>Fig.</a:t>
            </a:r>
            <a:r>
              <a:rPr lang="en-US" dirty="0"/>
              <a:t> </a:t>
            </a:r>
            <a:r>
              <a:rPr lang="en-CA" b="1" dirty="0"/>
              <a:t>1</a:t>
            </a:r>
            <a:r>
              <a:rPr lang="en-CA" dirty="0"/>
              <a:t> Schematic genetic organisation of the </a:t>
            </a:r>
            <a:r>
              <a:rPr lang="en-CA" i="1" dirty="0"/>
              <a:t>Streptomyces </a:t>
            </a:r>
            <a:r>
              <a:rPr lang="en-CA" i="1" dirty="0" err="1"/>
              <a:t>scabiei</a:t>
            </a:r>
            <a:r>
              <a:rPr lang="en-CA" i="1" dirty="0"/>
              <a:t> </a:t>
            </a:r>
            <a:r>
              <a:rPr lang="en-CA" dirty="0"/>
              <a:t>strain 87.22 toxicogenic region (TR) located between 3,597,603 </a:t>
            </a:r>
            <a:r>
              <a:rPr lang="en-CA" dirty="0" err="1"/>
              <a:t>bp</a:t>
            </a:r>
            <a:r>
              <a:rPr lang="en-CA" dirty="0"/>
              <a:t> and 3,617,691 </a:t>
            </a:r>
            <a:r>
              <a:rPr lang="en-CA" dirty="0" err="1"/>
              <a:t>bp.</a:t>
            </a:r>
            <a:r>
              <a:rPr lang="en-CA" dirty="0"/>
              <a:t> A more detailed map of the TR can be found in Fig.</a:t>
            </a:r>
            <a:r>
              <a:rPr lang="en-US" dirty="0"/>
              <a:t> S</a:t>
            </a:r>
            <a:r>
              <a:rPr lang="en-CA" dirty="0"/>
              <a:t>1. The location and orientation of ORFs are represented by arrowed boxes. ORFs were deduced from functional analysis and BLAST comparison. Arrows represent </a:t>
            </a:r>
            <a:r>
              <a:rPr lang="en-CA" dirty="0" err="1"/>
              <a:t>thaxtomin</a:t>
            </a:r>
            <a:r>
              <a:rPr lang="en-CA" dirty="0"/>
              <a:t> and </a:t>
            </a:r>
            <a:r>
              <a:rPr lang="en-CA" dirty="0" err="1"/>
              <a:t>lantibiotic</a:t>
            </a:r>
            <a:r>
              <a:rPr lang="en-CA" dirty="0"/>
              <a:t> biosynthesis genes (red), recombination genes (dark blue), the candidate replication gene (light blue), conjugation genes (green) and candidate regulatory genes (yellow). RDF: recombination directionality factor, HSP: hydrophobic spread protein, IMP: inner membrane protein.</a:t>
            </a:r>
            <a:endParaRPr lang="fr-CA" dirty="0"/>
          </a:p>
        </p:txBody>
      </p:sp>
    </p:spTree>
    <p:extLst>
      <p:ext uri="{BB962C8B-B14F-4D97-AF65-F5344CB8AC3E}">
        <p14:creationId xmlns:p14="http://schemas.microsoft.com/office/powerpoint/2010/main" val="26459619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a:xfrm>
            <a:off x="8382000" y="6339287"/>
            <a:ext cx="2133600" cy="365125"/>
          </a:xfrm>
        </p:spPr>
        <p:txBody>
          <a:bodyPr/>
          <a:lstStyle/>
          <a:p>
            <a:pPr>
              <a:defRPr/>
            </a:pPr>
            <a:fld id="{520EB263-38EB-4C13-BFE9-430C9FF7C4AD}" type="slidenum">
              <a:rPr lang="en-US" smtClean="0"/>
              <a:pPr>
                <a:defRPr/>
              </a:pPr>
              <a:t>79</a:t>
            </a:fld>
            <a:endParaRPr lang="en-US" dirty="0"/>
          </a:p>
        </p:txBody>
      </p:sp>
      <p:pic>
        <p:nvPicPr>
          <p:cNvPr id="91138" name="Picture 2" descr="C:\Users\beac2903\Documents\fichiers importants\papiers en cours\chapleau\Figure 3 melanie.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1" y="513489"/>
            <a:ext cx="6256866" cy="43545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83250" y="4888530"/>
            <a:ext cx="7323667" cy="1815882"/>
          </a:xfrm>
          <a:prstGeom prst="rect">
            <a:avLst/>
          </a:prstGeom>
        </p:spPr>
        <p:txBody>
          <a:bodyPr wrap="square">
            <a:spAutoFit/>
          </a:bodyPr>
          <a:lstStyle/>
          <a:p>
            <a:pPr algn="just"/>
            <a:r>
              <a:rPr lang="en-CA" sz="1600" dirty="0" smtClean="0"/>
              <a:t>Excision </a:t>
            </a:r>
            <a:r>
              <a:rPr lang="en-CA" sz="1600" dirty="0"/>
              <a:t>frequency (± standard deviation) of TR, TR1 and TR2, determined by measuring repaired chromosomal junctions formed upon excision at the </a:t>
            </a:r>
            <a:r>
              <a:rPr lang="en-CA" sz="1600" i="1" dirty="0" err="1"/>
              <a:t>attB</a:t>
            </a:r>
            <a:r>
              <a:rPr lang="en-CA" sz="1600" dirty="0"/>
              <a:t> sites, in </a:t>
            </a:r>
            <a:r>
              <a:rPr lang="en-CA" sz="1600" i="1" dirty="0"/>
              <a:t>Streptomyces </a:t>
            </a:r>
            <a:r>
              <a:rPr lang="en-CA" sz="1600" i="1" dirty="0" err="1"/>
              <a:t>scabiei</a:t>
            </a:r>
            <a:r>
              <a:rPr lang="en-CA" sz="1600" dirty="0"/>
              <a:t> 87.22 grown in control minimal medium (MM, white bars) and supplemented with sub-inhibitory concentrations of </a:t>
            </a:r>
            <a:r>
              <a:rPr lang="en-CA" sz="1600" dirty="0" err="1"/>
              <a:t>mitomycin</a:t>
            </a:r>
            <a:r>
              <a:rPr lang="en-CA" sz="1600" dirty="0"/>
              <a:t> C (SOS, light hatched bars), or in the presence of </a:t>
            </a:r>
            <a:r>
              <a:rPr lang="en-CA" sz="1600" i="1" dirty="0"/>
              <a:t>Streptomyces </a:t>
            </a:r>
            <a:r>
              <a:rPr lang="en-CA" sz="1600" i="1" dirty="0" err="1"/>
              <a:t>coelicolor</a:t>
            </a:r>
            <a:r>
              <a:rPr lang="en-CA" sz="1600" dirty="0"/>
              <a:t> (SCO, hatched bars). Values with the same letters are not statistically different (least significant difference test, </a:t>
            </a:r>
            <a:r>
              <a:rPr lang="en-CA" sz="1600" i="1" dirty="0"/>
              <a:t>P</a:t>
            </a:r>
            <a:r>
              <a:rPr lang="en-CA" sz="1600" dirty="0"/>
              <a:t> &lt; 0.05).</a:t>
            </a:r>
            <a:endParaRPr lang="fr-CA" sz="1600" dirty="0"/>
          </a:p>
        </p:txBody>
      </p:sp>
    </p:spTree>
    <p:extLst>
      <p:ext uri="{BB962C8B-B14F-4D97-AF65-F5344CB8AC3E}">
        <p14:creationId xmlns:p14="http://schemas.microsoft.com/office/powerpoint/2010/main" val="2768567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err="1" smtClean="0"/>
              <a:t>Accroissement</a:t>
            </a:r>
            <a:r>
              <a:rPr lang="en-US" dirty="0" smtClean="0"/>
              <a:t> de la </a:t>
            </a:r>
            <a:r>
              <a:rPr lang="en-US" dirty="0" err="1" smtClean="0"/>
              <a:t>productivité</a:t>
            </a:r>
            <a:r>
              <a:rPr lang="en-US" dirty="0" smtClean="0"/>
              <a:t> </a:t>
            </a:r>
            <a:r>
              <a:rPr lang="en-US" dirty="0" err="1" smtClean="0"/>
              <a:t>végétale</a:t>
            </a:r>
            <a:endParaRPr lang="fr-CA" dirty="0"/>
          </a:p>
        </p:txBody>
      </p:sp>
      <p:sp>
        <p:nvSpPr>
          <p:cNvPr id="3" name="Espace réservé du contenu 2"/>
          <p:cNvSpPr>
            <a:spLocks noGrp="1"/>
          </p:cNvSpPr>
          <p:nvPr>
            <p:ph idx="1"/>
          </p:nvPr>
        </p:nvSpPr>
        <p:spPr/>
        <p:txBody>
          <a:bodyPr>
            <a:normAutofit/>
          </a:bodyPr>
          <a:lstStyle/>
          <a:p>
            <a:r>
              <a:rPr lang="en-US" dirty="0" smtClean="0"/>
              <a:t>La </a:t>
            </a:r>
            <a:r>
              <a:rPr lang="en-US" dirty="0" err="1" smtClean="0"/>
              <a:t>prévision</a:t>
            </a:r>
            <a:r>
              <a:rPr lang="en-US" dirty="0" smtClean="0"/>
              <a:t> de </a:t>
            </a:r>
            <a:r>
              <a:rPr lang="en-US" dirty="0" err="1" smtClean="0"/>
              <a:t>croissance</a:t>
            </a:r>
            <a:r>
              <a:rPr lang="en-US" dirty="0" smtClean="0"/>
              <a:t> de la population </a:t>
            </a:r>
            <a:r>
              <a:rPr lang="en-US" dirty="0" err="1" smtClean="0"/>
              <a:t>mondiale</a:t>
            </a:r>
            <a:r>
              <a:rPr lang="en-US" dirty="0" smtClean="0"/>
              <a:t> (10 milliards </a:t>
            </a:r>
            <a:r>
              <a:rPr lang="en-US" dirty="0" err="1" smtClean="0"/>
              <a:t>en</a:t>
            </a:r>
            <a:r>
              <a:rPr lang="en-US" dirty="0" smtClean="0"/>
              <a:t> 2050) </a:t>
            </a:r>
          </a:p>
          <a:p>
            <a:r>
              <a:rPr lang="en-US" dirty="0" smtClean="0"/>
              <a:t>La production </a:t>
            </a:r>
            <a:r>
              <a:rPr lang="en-US" dirty="0" err="1" smtClean="0"/>
              <a:t>agricole</a:t>
            </a:r>
            <a:r>
              <a:rPr lang="en-US" dirty="0" smtClean="0"/>
              <a:t> </a:t>
            </a:r>
            <a:r>
              <a:rPr lang="en-US" dirty="0" err="1" smtClean="0"/>
              <a:t>doit</a:t>
            </a:r>
            <a:r>
              <a:rPr lang="en-US" dirty="0" smtClean="0"/>
              <a:t> augmenter de 60% pour </a:t>
            </a:r>
            <a:r>
              <a:rPr lang="en-US" dirty="0" err="1" smtClean="0"/>
              <a:t>répondre</a:t>
            </a:r>
            <a:r>
              <a:rPr lang="en-US" dirty="0" smtClean="0"/>
              <a:t> à la </a:t>
            </a:r>
            <a:r>
              <a:rPr lang="en-US" dirty="0" err="1" smtClean="0"/>
              <a:t>demande</a:t>
            </a:r>
            <a:r>
              <a:rPr lang="en-US" dirty="0" smtClean="0"/>
              <a:t> </a:t>
            </a:r>
            <a:r>
              <a:rPr lang="en-US" dirty="0" err="1" smtClean="0"/>
              <a:t>alimentaire</a:t>
            </a:r>
            <a:endParaRPr lang="en-US" dirty="0" smtClean="0"/>
          </a:p>
        </p:txBody>
      </p:sp>
      <p:pic>
        <p:nvPicPr>
          <p:cNvPr id="4" name="Picture 2" descr="https://upload.wikimedia.org/wikipedia/commons/f/fe/Rendements_bl%C3%A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3893277"/>
            <a:ext cx="3517431" cy="2942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9328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560440"/>
            <a:ext cx="8712968" cy="50111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re 1"/>
          <p:cNvSpPr>
            <a:spLocks noGrp="1"/>
          </p:cNvSpPr>
          <p:nvPr>
            <p:ph type="title"/>
          </p:nvPr>
        </p:nvSpPr>
        <p:spPr>
          <a:xfrm>
            <a:off x="717676" y="109684"/>
            <a:ext cx="7543800" cy="1295060"/>
          </a:xfrm>
        </p:spPr>
        <p:txBody>
          <a:bodyPr>
            <a:noAutofit/>
          </a:bodyPr>
          <a:lstStyle/>
          <a:p>
            <a:r>
              <a:rPr lang="fr-CA" sz="4000" b="1" dirty="0">
                <a:ln w="13970" cmpd="sng">
                  <a:solidFill>
                    <a:schemeClr val="tx1">
                      <a:lumMod val="50000"/>
                      <a:lumOff val="50000"/>
                    </a:schemeClr>
                  </a:solidFill>
                  <a:prstDash val="solid"/>
                </a:ln>
              </a:rPr>
              <a:t>Adaptation des cellules de pomme de terre à la </a:t>
            </a:r>
            <a:r>
              <a:rPr lang="fr-CA" sz="4000" b="1" dirty="0" err="1">
                <a:ln w="13970" cmpd="sng">
                  <a:solidFill>
                    <a:schemeClr val="tx1">
                      <a:lumMod val="50000"/>
                      <a:lumOff val="50000"/>
                    </a:schemeClr>
                  </a:solidFill>
                  <a:prstDash val="solid"/>
                </a:ln>
              </a:rPr>
              <a:t>thaxtomine</a:t>
            </a:r>
            <a:r>
              <a:rPr lang="fr-CA" sz="4000" b="1" dirty="0">
                <a:ln w="13970" cmpd="sng">
                  <a:solidFill>
                    <a:schemeClr val="tx1">
                      <a:lumMod val="50000"/>
                      <a:lumOff val="50000"/>
                    </a:schemeClr>
                  </a:solidFill>
                  <a:prstDash val="solid"/>
                </a:ln>
              </a:rPr>
              <a:t> A</a:t>
            </a:r>
            <a:endParaRPr lang="fr-CA" sz="4000" dirty="0"/>
          </a:p>
        </p:txBody>
      </p:sp>
      <p:sp>
        <p:nvSpPr>
          <p:cNvPr id="3" name="Espace réservé du numéro de diapositive 2"/>
          <p:cNvSpPr>
            <a:spLocks noGrp="1"/>
          </p:cNvSpPr>
          <p:nvPr>
            <p:ph type="sldNum" sz="quarter" idx="12"/>
          </p:nvPr>
        </p:nvSpPr>
        <p:spPr/>
        <p:txBody>
          <a:bodyPr/>
          <a:lstStyle/>
          <a:p>
            <a:fld id="{D794327C-5C83-4A71-91F0-C3837EDFC0CB}" type="slidenum">
              <a:rPr lang="fr-CA" smtClean="0"/>
              <a:t>80</a:t>
            </a:fld>
            <a:endParaRPr lang="fr-CA"/>
          </a:p>
        </p:txBody>
      </p:sp>
      <p:sp>
        <p:nvSpPr>
          <p:cNvPr id="5" name="TextBox 8"/>
          <p:cNvSpPr txBox="1"/>
          <p:nvPr/>
        </p:nvSpPr>
        <p:spPr>
          <a:xfrm>
            <a:off x="6159341" y="1820342"/>
            <a:ext cx="2013059" cy="646331"/>
          </a:xfrm>
          <a:prstGeom prst="rect">
            <a:avLst/>
          </a:prstGeom>
          <a:solidFill>
            <a:schemeClr val="bg1"/>
          </a:solidFill>
          <a:ln>
            <a:solidFill>
              <a:schemeClr val="tx1"/>
            </a:solidFill>
          </a:ln>
        </p:spPr>
        <p:txBody>
          <a:bodyPr wrap="square" rtlCol="0">
            <a:spAutoFit/>
          </a:bodyPr>
          <a:lstStyle>
            <a:defPPr>
              <a:defRPr lang="fr-FR"/>
            </a:defPPr>
            <a:lvl1pPr>
              <a:defRPr sz="3200" b="1"/>
            </a:lvl1pPr>
          </a:lstStyle>
          <a:p>
            <a:r>
              <a:rPr lang="en-CA" sz="1800" dirty="0"/>
              <a:t>2) Adaptation à </a:t>
            </a:r>
            <a:r>
              <a:rPr lang="en-CA" sz="1800" dirty="0" smtClean="0"/>
              <a:t>la</a:t>
            </a:r>
          </a:p>
          <a:p>
            <a:r>
              <a:rPr lang="en-CA" sz="1800" dirty="0"/>
              <a:t> </a:t>
            </a:r>
            <a:r>
              <a:rPr lang="en-CA" sz="1800" dirty="0" smtClean="0"/>
              <a:t>    </a:t>
            </a:r>
            <a:r>
              <a:rPr lang="en-CA" sz="1800" dirty="0" err="1" smtClean="0"/>
              <a:t>thaxtomine</a:t>
            </a:r>
            <a:r>
              <a:rPr lang="en-CA" sz="1800" dirty="0" smtClean="0"/>
              <a:t> </a:t>
            </a:r>
            <a:r>
              <a:rPr lang="en-CA" sz="1800" dirty="0"/>
              <a:t>A</a:t>
            </a:r>
          </a:p>
        </p:txBody>
      </p:sp>
      <p:sp>
        <p:nvSpPr>
          <p:cNvPr id="6" name="TextBox 26"/>
          <p:cNvSpPr txBox="1"/>
          <p:nvPr/>
        </p:nvSpPr>
        <p:spPr>
          <a:xfrm>
            <a:off x="5309397" y="2882782"/>
            <a:ext cx="1258230" cy="369332"/>
          </a:xfrm>
          <a:prstGeom prst="rect">
            <a:avLst/>
          </a:prstGeom>
          <a:noFill/>
        </p:spPr>
        <p:txBody>
          <a:bodyPr wrap="square" rtlCol="0">
            <a:spAutoFit/>
          </a:bodyPr>
          <a:lstStyle/>
          <a:p>
            <a:r>
              <a:rPr lang="en-CA" dirty="0" smtClean="0"/>
              <a:t>0,2 µM TA</a:t>
            </a:r>
            <a:endParaRPr lang="en-CA" dirty="0"/>
          </a:p>
        </p:txBody>
      </p:sp>
      <p:sp>
        <p:nvSpPr>
          <p:cNvPr id="7" name="TextBox 34"/>
          <p:cNvSpPr txBox="1"/>
          <p:nvPr/>
        </p:nvSpPr>
        <p:spPr>
          <a:xfrm>
            <a:off x="7704988" y="3237805"/>
            <a:ext cx="3262394" cy="737240"/>
          </a:xfrm>
          <a:prstGeom prst="rect">
            <a:avLst/>
          </a:prstGeom>
          <a:noFill/>
          <a:ln>
            <a:noFill/>
          </a:ln>
        </p:spPr>
        <p:txBody>
          <a:bodyPr wrap="none" rtlCol="0">
            <a:spAutoFit/>
          </a:bodyPr>
          <a:lstStyle/>
          <a:p>
            <a:r>
              <a:rPr lang="en-CA" dirty="0" smtClean="0"/>
              <a:t>4 </a:t>
            </a:r>
            <a:r>
              <a:rPr lang="en-CA" dirty="0" err="1" smtClean="0"/>
              <a:t>semaines</a:t>
            </a:r>
            <a:endParaRPr lang="en-CA" dirty="0"/>
          </a:p>
        </p:txBody>
      </p:sp>
      <p:sp>
        <p:nvSpPr>
          <p:cNvPr id="8" name="TextBox 35"/>
          <p:cNvSpPr txBox="1"/>
          <p:nvPr/>
        </p:nvSpPr>
        <p:spPr>
          <a:xfrm>
            <a:off x="7308304" y="5627425"/>
            <a:ext cx="3262394" cy="737240"/>
          </a:xfrm>
          <a:prstGeom prst="rect">
            <a:avLst/>
          </a:prstGeom>
          <a:noFill/>
        </p:spPr>
        <p:txBody>
          <a:bodyPr wrap="none" rtlCol="0">
            <a:spAutoFit/>
          </a:bodyPr>
          <a:lstStyle/>
          <a:p>
            <a:r>
              <a:rPr lang="en-CA" dirty="0"/>
              <a:t>4 </a:t>
            </a:r>
            <a:r>
              <a:rPr lang="en-CA" dirty="0" err="1" smtClean="0"/>
              <a:t>semaines</a:t>
            </a:r>
            <a:endParaRPr lang="en-CA" dirty="0"/>
          </a:p>
        </p:txBody>
      </p:sp>
      <p:pic>
        <p:nvPicPr>
          <p:cNvPr id="9" name="Picture 40"/>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7000" contrast="13000"/>
                    </a14:imgEffect>
                  </a14:imgLayer>
                </a14:imgProps>
              </a:ext>
              <a:ext uri="{28A0092B-C50C-407E-A947-70E740481C1C}">
                <a14:useLocalDpi xmlns:a14="http://schemas.microsoft.com/office/drawing/2010/main" val="0"/>
              </a:ext>
            </a:extLst>
          </a:blip>
          <a:srcRect l="41025" t="11897" r="35590" b="45641"/>
          <a:stretch/>
        </p:blipFill>
        <p:spPr>
          <a:xfrm>
            <a:off x="2227153" y="4888966"/>
            <a:ext cx="1636589" cy="1682663"/>
          </a:xfrm>
          <a:prstGeom prst="rect">
            <a:avLst/>
          </a:prstGeom>
          <a:solidFill>
            <a:schemeClr val="bg1"/>
          </a:solidFill>
          <a:ln>
            <a:solidFill>
              <a:schemeClr val="tx1"/>
            </a:solidFill>
          </a:ln>
          <a:effectLst>
            <a:outerShdw blurRad="63500" sx="102000" sy="102000" algn="ctr" rotWithShape="0">
              <a:prstClr val="black">
                <a:alpha val="40000"/>
              </a:prstClr>
            </a:outerShdw>
          </a:effectLst>
        </p:spPr>
      </p:pic>
      <p:sp>
        <p:nvSpPr>
          <p:cNvPr id="10" name="Circular Arrow 43"/>
          <p:cNvSpPr/>
          <p:nvPr/>
        </p:nvSpPr>
        <p:spPr>
          <a:xfrm rot="9660387">
            <a:off x="3716023" y="4919053"/>
            <a:ext cx="2726563" cy="1190462"/>
          </a:xfrm>
          <a:prstGeom prst="circularArrow">
            <a:avLst>
              <a:gd name="adj1" fmla="val 5472"/>
              <a:gd name="adj2" fmla="val 756020"/>
              <a:gd name="adj3" fmla="val 20346736"/>
              <a:gd name="adj4" fmla="val 18174156"/>
              <a:gd name="adj5" fmla="val 96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1" name="TextBox 45"/>
          <p:cNvSpPr txBox="1"/>
          <p:nvPr/>
        </p:nvSpPr>
        <p:spPr>
          <a:xfrm>
            <a:off x="2238409" y="4133773"/>
            <a:ext cx="1855173" cy="646331"/>
          </a:xfrm>
          <a:prstGeom prst="rect">
            <a:avLst/>
          </a:prstGeom>
          <a:solidFill>
            <a:schemeClr val="bg1"/>
          </a:solidFill>
          <a:ln>
            <a:solidFill>
              <a:schemeClr val="tx1"/>
            </a:solidFill>
          </a:ln>
        </p:spPr>
        <p:txBody>
          <a:bodyPr wrap="square" rtlCol="0">
            <a:spAutoFit/>
          </a:bodyPr>
          <a:lstStyle>
            <a:defPPr>
              <a:defRPr lang="fr-FR"/>
            </a:defPPr>
            <a:lvl1pPr>
              <a:defRPr sz="3200" b="1"/>
            </a:lvl1pPr>
          </a:lstStyle>
          <a:p>
            <a:r>
              <a:rPr lang="en-CA" sz="1800" dirty="0"/>
              <a:t>3) </a:t>
            </a:r>
            <a:r>
              <a:rPr lang="en-CA" sz="1800" dirty="0" err="1"/>
              <a:t>Régénération</a:t>
            </a:r>
            <a:r>
              <a:rPr lang="en-CA" sz="1800" dirty="0"/>
              <a:t> </a:t>
            </a:r>
          </a:p>
          <a:p>
            <a:r>
              <a:rPr lang="en-CA" sz="1800" dirty="0" smtClean="0"/>
              <a:t>        (</a:t>
            </a:r>
            <a:r>
              <a:rPr lang="en-CA" sz="1800" dirty="0"/>
              <a:t>1-2 </a:t>
            </a:r>
            <a:r>
              <a:rPr lang="en-CA" sz="1800" dirty="0" err="1"/>
              <a:t>mois</a:t>
            </a:r>
            <a:r>
              <a:rPr lang="en-CA" sz="1800" dirty="0"/>
              <a:t>)</a:t>
            </a:r>
          </a:p>
        </p:txBody>
      </p:sp>
      <p:sp>
        <p:nvSpPr>
          <p:cNvPr id="12" name="Circular Arrow 47"/>
          <p:cNvSpPr/>
          <p:nvPr/>
        </p:nvSpPr>
        <p:spPr>
          <a:xfrm rot="2663659">
            <a:off x="6448658" y="3853508"/>
            <a:ext cx="1346006" cy="1307507"/>
          </a:xfrm>
          <a:prstGeom prst="circularArrow">
            <a:avLst>
              <a:gd name="adj1" fmla="val 5472"/>
              <a:gd name="adj2" fmla="val 756020"/>
              <a:gd name="adj3" fmla="val 20346736"/>
              <a:gd name="adj4" fmla="val 19182777"/>
              <a:gd name="adj5" fmla="val 96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3" name="Circular Arrow 48"/>
          <p:cNvSpPr/>
          <p:nvPr/>
        </p:nvSpPr>
        <p:spPr>
          <a:xfrm rot="6091919">
            <a:off x="6378043" y="4711676"/>
            <a:ext cx="1414361" cy="1037372"/>
          </a:xfrm>
          <a:prstGeom prst="circularArrow">
            <a:avLst>
              <a:gd name="adj1" fmla="val 5472"/>
              <a:gd name="adj2" fmla="val 756020"/>
              <a:gd name="adj3" fmla="val 20346736"/>
              <a:gd name="adj4" fmla="val 19067097"/>
              <a:gd name="adj5" fmla="val 96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4" name="Circular Arrow 49"/>
          <p:cNvSpPr/>
          <p:nvPr/>
        </p:nvSpPr>
        <p:spPr>
          <a:xfrm rot="1925320">
            <a:off x="6302502" y="2887280"/>
            <a:ext cx="1414361" cy="1037372"/>
          </a:xfrm>
          <a:prstGeom prst="circularArrow">
            <a:avLst>
              <a:gd name="adj1" fmla="val 5472"/>
              <a:gd name="adj2" fmla="val 756020"/>
              <a:gd name="adj3" fmla="val 20346736"/>
              <a:gd name="adj4" fmla="val 19532443"/>
              <a:gd name="adj5" fmla="val 96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5" name="Circular Arrow 52"/>
          <p:cNvSpPr/>
          <p:nvPr/>
        </p:nvSpPr>
        <p:spPr>
          <a:xfrm rot="13983451">
            <a:off x="1397415" y="4355542"/>
            <a:ext cx="1541424" cy="1180424"/>
          </a:xfrm>
          <a:prstGeom prst="circularArrow">
            <a:avLst>
              <a:gd name="adj1" fmla="val 4839"/>
              <a:gd name="adj2" fmla="val 1471184"/>
              <a:gd name="adj3" fmla="val 18702514"/>
              <a:gd name="adj4" fmla="val 13909904"/>
              <a:gd name="adj5" fmla="val 82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16"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5602" y="2747257"/>
            <a:ext cx="1687908" cy="529440"/>
          </a:xfrm>
          <a:prstGeom prst="rect">
            <a:avLst/>
          </a:prstGeom>
          <a:solidFill>
            <a:schemeClr val="bg1"/>
          </a:solidFill>
          <a:effectLst/>
        </p:spPr>
      </p:pic>
      <p:pic>
        <p:nvPicPr>
          <p:cNvPr id="17" name="Picture 15"/>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8000" contrast="48000"/>
                    </a14:imgEffect>
                  </a14:imgLayer>
                </a14:imgProps>
              </a:ext>
              <a:ext uri="{28A0092B-C50C-407E-A947-70E740481C1C}">
                <a14:useLocalDpi xmlns:a14="http://schemas.microsoft.com/office/drawing/2010/main" val="0"/>
              </a:ext>
            </a:extLst>
          </a:blip>
          <a:srcRect l="43068" t="47665" r="50589" b="45761"/>
          <a:stretch/>
        </p:blipFill>
        <p:spPr>
          <a:xfrm>
            <a:off x="6935735" y="2860196"/>
            <a:ext cx="527640" cy="273711"/>
          </a:xfrm>
          <a:prstGeom prst="ellipse">
            <a:avLst/>
          </a:prstGeom>
          <a:solidFill>
            <a:schemeClr val="bg1"/>
          </a:solidFill>
          <a:effectLst>
            <a:softEdge rad="63500"/>
          </a:effectLst>
        </p:spPr>
      </p:pic>
      <p:sp>
        <p:nvSpPr>
          <p:cNvPr id="18" name="Circular Arrow 43"/>
          <p:cNvSpPr/>
          <p:nvPr/>
        </p:nvSpPr>
        <p:spPr>
          <a:xfrm>
            <a:off x="3938581" y="2331232"/>
            <a:ext cx="2721651" cy="1250043"/>
          </a:xfrm>
          <a:prstGeom prst="circularArrow">
            <a:avLst>
              <a:gd name="adj1" fmla="val 5472"/>
              <a:gd name="adj2" fmla="val 756020"/>
              <a:gd name="adj3" fmla="val 20346736"/>
              <a:gd name="adj4" fmla="val 18174156"/>
              <a:gd name="adj5" fmla="val 96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2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9944" y="3778897"/>
            <a:ext cx="1687908" cy="529440"/>
          </a:xfrm>
          <a:prstGeom prst="rect">
            <a:avLst/>
          </a:prstGeom>
          <a:solidFill>
            <a:schemeClr val="bg1"/>
          </a:solidFill>
        </p:spPr>
      </p:pic>
      <p:sp>
        <p:nvSpPr>
          <p:cNvPr id="21" name="TextBox 26"/>
          <p:cNvSpPr txBox="1"/>
          <p:nvPr/>
        </p:nvSpPr>
        <p:spPr>
          <a:xfrm>
            <a:off x="5839436" y="4725144"/>
            <a:ext cx="1756900" cy="369332"/>
          </a:xfrm>
          <a:prstGeom prst="rect">
            <a:avLst/>
          </a:prstGeom>
          <a:noFill/>
        </p:spPr>
        <p:txBody>
          <a:bodyPr wrap="square" rtlCol="0">
            <a:spAutoFit/>
          </a:bodyPr>
          <a:lstStyle/>
          <a:p>
            <a:r>
              <a:rPr lang="en-CA" dirty="0" smtClean="0"/>
              <a:t>0,4 µM TA</a:t>
            </a:r>
            <a:endParaRPr lang="en-CA" dirty="0"/>
          </a:p>
        </p:txBody>
      </p:sp>
      <p:sp>
        <p:nvSpPr>
          <p:cNvPr id="22" name="TextBox 26"/>
          <p:cNvSpPr txBox="1"/>
          <p:nvPr/>
        </p:nvSpPr>
        <p:spPr>
          <a:xfrm>
            <a:off x="5742997" y="3923764"/>
            <a:ext cx="1133259" cy="369332"/>
          </a:xfrm>
          <a:prstGeom prst="rect">
            <a:avLst/>
          </a:prstGeom>
          <a:noFill/>
        </p:spPr>
        <p:txBody>
          <a:bodyPr wrap="none" rtlCol="0">
            <a:spAutoFit/>
          </a:bodyPr>
          <a:lstStyle/>
          <a:p>
            <a:r>
              <a:rPr lang="en-CA" dirty="0" smtClean="0"/>
              <a:t>0,3 µM TA</a:t>
            </a:r>
            <a:endParaRPr lang="en-CA" dirty="0"/>
          </a:p>
        </p:txBody>
      </p:sp>
      <p:pic>
        <p:nvPicPr>
          <p:cNvPr id="23"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4112" y="4999092"/>
            <a:ext cx="1687908" cy="467644"/>
          </a:xfrm>
          <a:prstGeom prst="rect">
            <a:avLst/>
          </a:prstGeom>
          <a:solidFill>
            <a:schemeClr val="bg1"/>
          </a:solidFill>
        </p:spPr>
      </p:pic>
      <p:pic>
        <p:nvPicPr>
          <p:cNvPr id="24"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4624" y="5835225"/>
            <a:ext cx="1687908" cy="529440"/>
          </a:xfrm>
          <a:prstGeom prst="rect">
            <a:avLst/>
          </a:prstGeom>
          <a:solidFill>
            <a:schemeClr val="bg1"/>
          </a:solidFill>
        </p:spPr>
      </p:pic>
      <p:sp>
        <p:nvSpPr>
          <p:cNvPr id="25" name="TextBox 5"/>
          <p:cNvSpPr txBox="1"/>
          <p:nvPr/>
        </p:nvSpPr>
        <p:spPr>
          <a:xfrm>
            <a:off x="2067905" y="1626425"/>
            <a:ext cx="2196180" cy="646331"/>
          </a:xfrm>
          <a:prstGeom prst="rect">
            <a:avLst/>
          </a:prstGeom>
          <a:solidFill>
            <a:schemeClr val="bg1"/>
          </a:solidFill>
          <a:ln>
            <a:solidFill>
              <a:schemeClr val="tx1"/>
            </a:solidFill>
          </a:ln>
        </p:spPr>
        <p:txBody>
          <a:bodyPr wrap="square" rtlCol="0">
            <a:spAutoFit/>
          </a:bodyPr>
          <a:lstStyle/>
          <a:p>
            <a:r>
              <a:rPr lang="en-CA" b="1" dirty="0" smtClean="0"/>
              <a:t>1) Production de </a:t>
            </a:r>
            <a:r>
              <a:rPr lang="en-CA" b="1" dirty="0" err="1" smtClean="0"/>
              <a:t>cals</a:t>
            </a:r>
            <a:r>
              <a:rPr lang="en-CA" b="1" dirty="0" smtClean="0"/>
              <a:t> </a:t>
            </a:r>
          </a:p>
          <a:p>
            <a:pPr algn="ctr"/>
            <a:r>
              <a:rPr lang="en-CA" b="1" dirty="0" smtClean="0"/>
              <a:t>(2-3 </a:t>
            </a:r>
            <a:r>
              <a:rPr lang="en-CA" b="1" dirty="0" err="1" smtClean="0"/>
              <a:t>semaines</a:t>
            </a:r>
            <a:r>
              <a:rPr lang="en-CA" b="1" dirty="0" smtClean="0"/>
              <a:t>)</a:t>
            </a:r>
            <a:endParaRPr lang="en-CA" b="1" dirty="0"/>
          </a:p>
        </p:txBody>
      </p:sp>
      <p:sp>
        <p:nvSpPr>
          <p:cNvPr id="26" name="TextBox 35"/>
          <p:cNvSpPr txBox="1"/>
          <p:nvPr/>
        </p:nvSpPr>
        <p:spPr>
          <a:xfrm>
            <a:off x="7739349" y="4418456"/>
            <a:ext cx="1326722" cy="369332"/>
          </a:xfrm>
          <a:prstGeom prst="rect">
            <a:avLst/>
          </a:prstGeom>
          <a:noFill/>
        </p:spPr>
        <p:txBody>
          <a:bodyPr wrap="square" rtlCol="0">
            <a:spAutoFit/>
          </a:bodyPr>
          <a:lstStyle/>
          <a:p>
            <a:r>
              <a:rPr lang="en-CA" dirty="0"/>
              <a:t>4 </a:t>
            </a:r>
            <a:r>
              <a:rPr lang="en-CA" dirty="0" err="1" smtClean="0"/>
              <a:t>semaines</a:t>
            </a:r>
            <a:endParaRPr lang="en-CA" dirty="0"/>
          </a:p>
        </p:txBody>
      </p:sp>
      <p:sp>
        <p:nvSpPr>
          <p:cNvPr id="27" name="TextBox 26"/>
          <p:cNvSpPr txBox="1"/>
          <p:nvPr/>
        </p:nvSpPr>
        <p:spPr>
          <a:xfrm>
            <a:off x="5628055" y="5444832"/>
            <a:ext cx="1536233" cy="737240"/>
          </a:xfrm>
          <a:prstGeom prst="rect">
            <a:avLst/>
          </a:prstGeom>
          <a:noFill/>
        </p:spPr>
        <p:txBody>
          <a:bodyPr wrap="none" rtlCol="0">
            <a:spAutoFit/>
          </a:bodyPr>
          <a:lstStyle/>
          <a:p>
            <a:r>
              <a:rPr lang="en-CA" dirty="0" smtClean="0"/>
              <a:t> etc.</a:t>
            </a:r>
            <a:endParaRPr lang="en-CA" dirty="0"/>
          </a:p>
        </p:txBody>
      </p:sp>
      <p:pic>
        <p:nvPicPr>
          <p:cNvPr id="28" name="Picture 15"/>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8000" contrast="48000"/>
                    </a14:imgEffect>
                  </a14:imgLayer>
                </a14:imgProps>
              </a:ext>
              <a:ext uri="{28A0092B-C50C-407E-A947-70E740481C1C}">
                <a14:useLocalDpi xmlns:a14="http://schemas.microsoft.com/office/drawing/2010/main" val="0"/>
              </a:ext>
            </a:extLst>
          </a:blip>
          <a:srcRect l="43068" t="47665" r="50589" b="45761"/>
          <a:stretch/>
        </p:blipFill>
        <p:spPr>
          <a:xfrm>
            <a:off x="7475529" y="3891836"/>
            <a:ext cx="527640" cy="273711"/>
          </a:xfrm>
          <a:prstGeom prst="ellipse">
            <a:avLst/>
          </a:prstGeom>
          <a:solidFill>
            <a:schemeClr val="bg1"/>
          </a:solidFill>
          <a:effectLst>
            <a:softEdge rad="63500"/>
          </a:effectLst>
        </p:spPr>
      </p:pic>
      <p:pic>
        <p:nvPicPr>
          <p:cNvPr id="29" name="Picture 15"/>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8000" contrast="48000"/>
                    </a14:imgEffect>
                  </a14:imgLayer>
                </a14:imgProps>
              </a:ext>
              <a:ext uri="{28A0092B-C50C-407E-A947-70E740481C1C}">
                <a14:useLocalDpi xmlns:a14="http://schemas.microsoft.com/office/drawing/2010/main" val="0"/>
              </a:ext>
            </a:extLst>
          </a:blip>
          <a:srcRect l="43068" t="47665" r="50589" b="45761"/>
          <a:stretch/>
        </p:blipFill>
        <p:spPr>
          <a:xfrm>
            <a:off x="7199555" y="5112030"/>
            <a:ext cx="527640" cy="273711"/>
          </a:xfrm>
          <a:prstGeom prst="ellipse">
            <a:avLst/>
          </a:prstGeom>
          <a:solidFill>
            <a:schemeClr val="bg1"/>
          </a:solidFill>
          <a:effectLst>
            <a:softEdge rad="63500"/>
          </a:effectLst>
        </p:spPr>
      </p:pic>
      <p:pic>
        <p:nvPicPr>
          <p:cNvPr id="30" name="Picture 15"/>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8000" contrast="48000"/>
                    </a14:imgEffect>
                  </a14:imgLayer>
                </a14:imgProps>
              </a:ext>
              <a:ext uri="{28A0092B-C50C-407E-A947-70E740481C1C}">
                <a14:useLocalDpi xmlns:a14="http://schemas.microsoft.com/office/drawing/2010/main" val="0"/>
              </a:ext>
            </a:extLst>
          </a:blip>
          <a:srcRect l="43068" t="47665" r="50589" b="45761"/>
          <a:stretch/>
        </p:blipFill>
        <p:spPr>
          <a:xfrm>
            <a:off x="5750605" y="5948164"/>
            <a:ext cx="527640" cy="273711"/>
          </a:xfrm>
          <a:prstGeom prst="ellipse">
            <a:avLst/>
          </a:prstGeom>
          <a:solidFill>
            <a:schemeClr val="bg1"/>
          </a:solidFill>
          <a:effectLst>
            <a:softEdge rad="63500"/>
          </a:effectLst>
        </p:spPr>
      </p:pic>
      <p:pic>
        <p:nvPicPr>
          <p:cNvPr id="31" name="Picture 3"/>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16000" contrast="21000"/>
                    </a14:imgEffect>
                  </a14:imgLayer>
                </a14:imgProps>
              </a:ext>
              <a:ext uri="{28A0092B-C50C-407E-A947-70E740481C1C}">
                <a14:useLocalDpi xmlns:a14="http://schemas.microsoft.com/office/drawing/2010/main" val="0"/>
              </a:ext>
            </a:extLst>
          </a:blip>
          <a:stretch>
            <a:fillRect/>
          </a:stretch>
        </p:blipFill>
        <p:spPr>
          <a:xfrm>
            <a:off x="547513" y="2356656"/>
            <a:ext cx="1648223" cy="2206149"/>
          </a:xfrm>
          <a:prstGeom prst="rect">
            <a:avLst/>
          </a:prstGeom>
          <a:solidFill>
            <a:schemeClr val="bg1"/>
          </a:solidFill>
          <a:ln>
            <a:solidFill>
              <a:schemeClr val="tx1"/>
            </a:solidFill>
          </a:ln>
          <a:effectLst>
            <a:outerShdw blurRad="63500" sx="102000" sy="102000" algn="ctr" rotWithShape="0">
              <a:prstClr val="black">
                <a:alpha val="40000"/>
              </a:prstClr>
            </a:outerShdw>
          </a:effectLst>
        </p:spPr>
      </p:pic>
      <p:pic>
        <p:nvPicPr>
          <p:cNvPr id="32" name="Picture 6"/>
          <p:cNvPicPr>
            <a:picLocks noChangeAspect="1"/>
          </p:cNvPicPr>
          <p:nvPr/>
        </p:nvPicPr>
        <p:blipFill rotWithShape="1">
          <a:blip r:embed="rId9" cstate="print">
            <a:extLst>
              <a:ext uri="{28A0092B-C50C-407E-A947-70E740481C1C}">
                <a14:useLocalDpi xmlns:a14="http://schemas.microsoft.com/office/drawing/2010/main" val="0"/>
              </a:ext>
            </a:extLst>
          </a:blip>
          <a:srcRect l="16674" t="18192" r="21227" b="8602"/>
          <a:stretch/>
        </p:blipFill>
        <p:spPr>
          <a:xfrm>
            <a:off x="4102629" y="2100513"/>
            <a:ext cx="1303182" cy="997272"/>
          </a:xfrm>
          <a:prstGeom prst="ellipse">
            <a:avLst/>
          </a:prstGeom>
          <a:solidFill>
            <a:schemeClr val="bg1"/>
          </a:solidFill>
          <a:effectLst>
            <a:outerShdw blurRad="63500" sx="102000" sy="102000" algn="ctr" rotWithShape="0">
              <a:prstClr val="black">
                <a:alpha val="40000"/>
              </a:prstClr>
            </a:outerShdw>
            <a:softEdge rad="50800"/>
          </a:effectLst>
        </p:spPr>
      </p:pic>
      <p:cxnSp>
        <p:nvCxnSpPr>
          <p:cNvPr id="33" name="Connecteur droit avec flèche 32"/>
          <p:cNvCxnSpPr/>
          <p:nvPr/>
        </p:nvCxnSpPr>
        <p:spPr>
          <a:xfrm flipH="1">
            <a:off x="4489576" y="4293919"/>
            <a:ext cx="2368398" cy="268786"/>
          </a:xfrm>
          <a:prstGeom prst="straightConnector1">
            <a:avLst/>
          </a:prstGeom>
          <a:solidFill>
            <a:schemeClr val="bg1"/>
          </a:solidFill>
          <a:ln w="2857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flipH="1">
            <a:off x="4248583" y="3252114"/>
            <a:ext cx="2383484" cy="964371"/>
          </a:xfrm>
          <a:prstGeom prst="straightConnector1">
            <a:avLst/>
          </a:prstGeom>
          <a:solidFill>
            <a:schemeClr val="bg1"/>
          </a:solidFill>
          <a:ln w="2857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flipH="1" flipV="1">
            <a:off x="4398929" y="4888966"/>
            <a:ext cx="2163159" cy="359919"/>
          </a:xfrm>
          <a:prstGeom prst="straightConnector1">
            <a:avLst/>
          </a:prstGeom>
          <a:solidFill>
            <a:schemeClr val="bg1"/>
          </a:solidFill>
          <a:ln w="2857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8" name="Circular Arrow 43"/>
          <p:cNvSpPr/>
          <p:nvPr/>
        </p:nvSpPr>
        <p:spPr>
          <a:xfrm rot="19170904">
            <a:off x="1473602" y="2775794"/>
            <a:ext cx="2888735" cy="1489323"/>
          </a:xfrm>
          <a:prstGeom prst="circularArrow">
            <a:avLst>
              <a:gd name="adj1" fmla="val 5472"/>
              <a:gd name="adj2" fmla="val 756020"/>
              <a:gd name="adj3" fmla="val 20346736"/>
              <a:gd name="adj4" fmla="val 15493512"/>
              <a:gd name="adj5" fmla="val 96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33651168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2960" y="1700808"/>
            <a:ext cx="785349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9" name="Chart 8"/>
          <p:cNvGraphicFramePr>
            <a:graphicFrameLocks/>
          </p:cNvGraphicFramePr>
          <p:nvPr>
            <p:extLst>
              <p:ext uri="{D42A27DB-BD31-4B8C-83A1-F6EECF244321}">
                <p14:modId xmlns:p14="http://schemas.microsoft.com/office/powerpoint/2010/main" val="3859271849"/>
              </p:ext>
            </p:extLst>
          </p:nvPr>
        </p:nvGraphicFramePr>
        <p:xfrm>
          <a:off x="395536" y="1556792"/>
          <a:ext cx="7848871" cy="352839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re 1"/>
          <p:cNvSpPr>
            <a:spLocks noGrp="1"/>
          </p:cNvSpPr>
          <p:nvPr>
            <p:ph type="title"/>
          </p:nvPr>
        </p:nvSpPr>
        <p:spPr>
          <a:xfrm>
            <a:off x="822960" y="286605"/>
            <a:ext cx="7543800" cy="1054164"/>
          </a:xfrm>
        </p:spPr>
        <p:txBody>
          <a:bodyPr>
            <a:noAutofit/>
          </a:bodyPr>
          <a:lstStyle/>
          <a:p>
            <a:r>
              <a:rPr lang="fr-CA" sz="3600" b="1" dirty="0" smtClean="0">
                <a:ln w="13970" cmpd="sng">
                  <a:solidFill>
                    <a:schemeClr val="tx1">
                      <a:lumMod val="50000"/>
                      <a:lumOff val="50000"/>
                    </a:schemeClr>
                  </a:solidFill>
                  <a:prstDash val="solid"/>
                </a:ln>
              </a:rPr>
              <a:t>Augmentation de la résistance chez </a:t>
            </a:r>
            <a:r>
              <a:rPr lang="fr-CA" sz="3600" b="1" dirty="0">
                <a:ln w="13970" cmpd="sng">
                  <a:solidFill>
                    <a:schemeClr val="tx1">
                      <a:lumMod val="50000"/>
                      <a:lumOff val="50000"/>
                    </a:schemeClr>
                  </a:solidFill>
                  <a:prstDash val="solid"/>
                </a:ln>
              </a:rPr>
              <a:t>les </a:t>
            </a:r>
            <a:r>
              <a:rPr lang="fr-CA" sz="3600" b="1" dirty="0" err="1">
                <a:ln w="13970" cmpd="sng">
                  <a:solidFill>
                    <a:schemeClr val="tx1">
                      <a:lumMod val="50000"/>
                      <a:lumOff val="50000"/>
                    </a:schemeClr>
                  </a:solidFill>
                  <a:prstDash val="solid"/>
                </a:ln>
              </a:rPr>
              <a:t>variants</a:t>
            </a:r>
            <a:r>
              <a:rPr lang="fr-CA" sz="3600" b="1" dirty="0">
                <a:ln w="13970" cmpd="sng">
                  <a:solidFill>
                    <a:schemeClr val="tx1">
                      <a:lumMod val="50000"/>
                      <a:lumOff val="50000"/>
                    </a:schemeClr>
                  </a:solidFill>
                  <a:prstDash val="solid"/>
                </a:ln>
              </a:rPr>
              <a:t> </a:t>
            </a:r>
            <a:r>
              <a:rPr lang="fr-CA" sz="3600" b="1" dirty="0" smtClean="0">
                <a:ln w="13970" cmpd="sng">
                  <a:solidFill>
                    <a:schemeClr val="tx1">
                      <a:lumMod val="50000"/>
                      <a:lumOff val="50000"/>
                    </a:schemeClr>
                  </a:solidFill>
                  <a:prstDash val="solid"/>
                </a:ln>
              </a:rPr>
              <a:t>YG32 </a:t>
            </a:r>
            <a:r>
              <a:rPr lang="fr-CA" sz="3600" b="1" dirty="0">
                <a:ln w="13970" cmpd="sng">
                  <a:solidFill>
                    <a:schemeClr val="tx1">
                      <a:lumMod val="50000"/>
                      <a:lumOff val="50000"/>
                    </a:schemeClr>
                  </a:solidFill>
                  <a:prstDash val="solid"/>
                </a:ln>
              </a:rPr>
              <a:t>et </a:t>
            </a:r>
            <a:r>
              <a:rPr lang="fr-CA" sz="3600" b="1" dirty="0" smtClean="0">
                <a:ln w="13970" cmpd="sng">
                  <a:solidFill>
                    <a:schemeClr val="tx1">
                      <a:lumMod val="50000"/>
                      <a:lumOff val="50000"/>
                    </a:schemeClr>
                  </a:solidFill>
                  <a:prstDash val="solid"/>
                </a:ln>
              </a:rPr>
              <a:t>YG8</a:t>
            </a:r>
            <a:endParaRPr lang="fr-CA" sz="3600" b="1" dirty="0">
              <a:ln w="13970" cmpd="sng">
                <a:solidFill>
                  <a:schemeClr val="tx1">
                    <a:lumMod val="50000"/>
                    <a:lumOff val="50000"/>
                  </a:schemeClr>
                </a:solidFill>
                <a:prstDash val="solid"/>
              </a:ln>
            </a:endParaRPr>
          </a:p>
        </p:txBody>
      </p:sp>
      <p:sp>
        <p:nvSpPr>
          <p:cNvPr id="3" name="Espace réservé du numéro de diapositive 2"/>
          <p:cNvSpPr>
            <a:spLocks noGrp="1"/>
          </p:cNvSpPr>
          <p:nvPr>
            <p:ph type="sldNum" sz="quarter" idx="12"/>
          </p:nvPr>
        </p:nvSpPr>
        <p:spPr/>
        <p:txBody>
          <a:bodyPr/>
          <a:lstStyle/>
          <a:p>
            <a:fld id="{D794327C-5C83-4A71-91F0-C3837EDFC0CB}" type="slidenum">
              <a:rPr lang="fr-CA" smtClean="0"/>
              <a:t>81</a:t>
            </a:fld>
            <a:endParaRPr lang="fr-CA"/>
          </a:p>
        </p:txBody>
      </p:sp>
      <p:sp>
        <p:nvSpPr>
          <p:cNvPr id="10" name="ZoneTexte 10"/>
          <p:cNvSpPr txBox="1"/>
          <p:nvPr/>
        </p:nvSpPr>
        <p:spPr>
          <a:xfrm>
            <a:off x="1417519" y="5310820"/>
            <a:ext cx="6480719" cy="923330"/>
          </a:xfrm>
          <a:prstGeom prst="rect">
            <a:avLst/>
          </a:prstGeom>
          <a:noFill/>
        </p:spPr>
        <p:txBody>
          <a:bodyPr wrap="square" rtlCol="0">
            <a:spAutoFit/>
          </a:bodyPr>
          <a:lstStyle/>
          <a:p>
            <a:pPr algn="just"/>
            <a:r>
              <a:rPr lang="fr-CA" dirty="0" smtClean="0"/>
              <a:t>Pourcentage de tubercules avec &lt; 6% de lésions de gale commune chez la variété Yukon Gold d’origine (YG) </a:t>
            </a:r>
            <a:r>
              <a:rPr lang="fr-CA" i="1" dirty="0" smtClean="0"/>
              <a:t>vs</a:t>
            </a:r>
            <a:r>
              <a:rPr lang="fr-CA" dirty="0" smtClean="0"/>
              <a:t> les </a:t>
            </a:r>
            <a:r>
              <a:rPr lang="fr-CA" dirty="0" err="1" smtClean="0"/>
              <a:t>variants</a:t>
            </a:r>
            <a:r>
              <a:rPr lang="fr-CA" dirty="0" smtClean="0"/>
              <a:t> adaptés YG1, YG2, YG8, YG17, YG32. </a:t>
            </a:r>
          </a:p>
        </p:txBody>
      </p:sp>
    </p:spTree>
    <p:extLst>
      <p:ext uri="{BB962C8B-B14F-4D97-AF65-F5344CB8AC3E}">
        <p14:creationId xmlns:p14="http://schemas.microsoft.com/office/powerpoint/2010/main" val="16368191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p:txBody>
          <a:bodyPr/>
          <a:lstStyle/>
          <a:p>
            <a:r>
              <a:rPr lang="fr-CA" dirty="0" smtClean="0"/>
              <a:t>2019 …</a:t>
            </a:r>
            <a:endParaRPr lang="fr-CA" dirty="0"/>
          </a:p>
        </p:txBody>
      </p:sp>
      <p:sp>
        <p:nvSpPr>
          <p:cNvPr id="7" name="Sous-titre 6"/>
          <p:cNvSpPr>
            <a:spLocks noGrp="1"/>
          </p:cNvSpPr>
          <p:nvPr>
            <p:ph type="subTitle" idx="1"/>
          </p:nvPr>
        </p:nvSpPr>
        <p:spPr>
          <a:xfrm>
            <a:off x="1475656" y="3861048"/>
            <a:ext cx="6400800" cy="1752600"/>
          </a:xfrm>
        </p:spPr>
        <p:txBody>
          <a:bodyPr>
            <a:normAutofit/>
          </a:bodyPr>
          <a:lstStyle/>
          <a:p>
            <a:r>
              <a:rPr lang="fr-CA" dirty="0" smtClean="0"/>
              <a:t>Conclusion</a:t>
            </a:r>
          </a:p>
          <a:p>
            <a:r>
              <a:rPr lang="fr-CA" dirty="0" smtClean="0"/>
              <a:t>ou</a:t>
            </a:r>
          </a:p>
          <a:p>
            <a:r>
              <a:rPr lang="fr-CA" dirty="0" smtClean="0"/>
              <a:t>Le mot de la fin</a:t>
            </a:r>
            <a:endParaRPr lang="fr-CA" dirty="0"/>
          </a:p>
        </p:txBody>
      </p:sp>
    </p:spTree>
    <p:extLst>
      <p:ext uri="{BB962C8B-B14F-4D97-AF65-F5344CB8AC3E}">
        <p14:creationId xmlns:p14="http://schemas.microsoft.com/office/powerpoint/2010/main" val="9215175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12" y="752107"/>
            <a:ext cx="8791338" cy="547260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79512" y="476672"/>
            <a:ext cx="4122347" cy="523220"/>
          </a:xfrm>
          <a:prstGeom prst="rect">
            <a:avLst/>
          </a:prstGeom>
          <a:noFill/>
        </p:spPr>
        <p:txBody>
          <a:bodyPr wrap="none" rtlCol="0">
            <a:spAutoFit/>
          </a:bodyPr>
          <a:lstStyle/>
          <a:p>
            <a:r>
              <a:rPr lang="fr-CA" sz="2800" dirty="0" smtClean="0"/>
              <a:t>Pourquoi pas plus utilisés ?</a:t>
            </a:r>
            <a:endParaRPr lang="fr-CA" sz="2800" dirty="0"/>
          </a:p>
        </p:txBody>
      </p:sp>
    </p:spTree>
    <p:extLst>
      <p:ext uri="{BB962C8B-B14F-4D97-AF65-F5344CB8AC3E}">
        <p14:creationId xmlns:p14="http://schemas.microsoft.com/office/powerpoint/2010/main" val="25236044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15% de pertes dues aux maladies végétales</a:t>
            </a:r>
            <a:endParaRPr lang="fr-CA" dirty="0"/>
          </a:p>
        </p:txBody>
      </p:sp>
      <p:sp>
        <p:nvSpPr>
          <p:cNvPr id="3" name="Espace réservé du contenu 2"/>
          <p:cNvSpPr>
            <a:spLocks noGrp="1"/>
          </p:cNvSpPr>
          <p:nvPr>
            <p:ph idx="1"/>
          </p:nvPr>
        </p:nvSpPr>
        <p:spPr/>
        <p:txBody>
          <a:bodyPr>
            <a:normAutofit fontScale="92500" lnSpcReduction="10000"/>
          </a:bodyPr>
          <a:lstStyle/>
          <a:p>
            <a:r>
              <a:rPr lang="fr-CA" dirty="0" smtClean="0"/>
              <a:t>Les pertes sont plus importantes</a:t>
            </a:r>
          </a:p>
          <a:p>
            <a:pPr lvl="1"/>
            <a:r>
              <a:rPr lang="fr-CA" dirty="0" smtClean="0"/>
              <a:t>Agents pathogènes exotiques</a:t>
            </a:r>
          </a:p>
          <a:p>
            <a:pPr lvl="1"/>
            <a:r>
              <a:rPr lang="fr-CA" dirty="0" smtClean="0"/>
              <a:t>Conditions climatiques sont optimales</a:t>
            </a:r>
          </a:p>
          <a:p>
            <a:pPr lvl="1"/>
            <a:r>
              <a:rPr lang="fr-CA" dirty="0" smtClean="0"/>
              <a:t>Monocultures</a:t>
            </a:r>
          </a:p>
          <a:p>
            <a:r>
              <a:rPr lang="fr-CA" dirty="0" smtClean="0"/>
              <a:t>Notre responsabilité </a:t>
            </a:r>
            <a:endParaRPr lang="fr-CA" dirty="0"/>
          </a:p>
          <a:p>
            <a:pPr lvl="1"/>
            <a:r>
              <a:rPr lang="fr-CA" dirty="0" smtClean="0"/>
              <a:t>Fréquents transports de plantes et de microbes</a:t>
            </a:r>
          </a:p>
          <a:p>
            <a:pPr lvl="1"/>
            <a:r>
              <a:rPr lang="fr-CA" dirty="0" smtClean="0"/>
              <a:t>Changements climatiques</a:t>
            </a:r>
          </a:p>
          <a:p>
            <a:pPr lvl="1"/>
            <a:r>
              <a:rPr lang="fr-CA" dirty="0" smtClean="0"/>
              <a:t>Expansion de l’agriculture industrielle (moins biodiversité)</a:t>
            </a:r>
          </a:p>
          <a:p>
            <a:pPr lvl="1"/>
            <a:r>
              <a:rPr lang="fr-CA" dirty="0" smtClean="0"/>
              <a:t>Nos exigences en tant que consommateurs</a:t>
            </a:r>
          </a:p>
        </p:txBody>
      </p:sp>
    </p:spTree>
    <p:extLst>
      <p:ext uri="{BB962C8B-B14F-4D97-AF65-F5344CB8AC3E}">
        <p14:creationId xmlns:p14="http://schemas.microsoft.com/office/powerpoint/2010/main" val="3120173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Pertes dues aux maladies végétales</a:t>
            </a:r>
            <a:endParaRPr lang="fr-CA" dirty="0"/>
          </a:p>
        </p:txBody>
      </p:sp>
      <p:sp>
        <p:nvSpPr>
          <p:cNvPr id="3" name="Espace réservé du contenu 2"/>
          <p:cNvSpPr>
            <a:spLocks noGrp="1"/>
          </p:cNvSpPr>
          <p:nvPr>
            <p:ph idx="1"/>
          </p:nvPr>
        </p:nvSpPr>
        <p:spPr/>
        <p:txBody>
          <a:bodyPr/>
          <a:lstStyle/>
          <a:p>
            <a:r>
              <a:rPr lang="fr-CA" dirty="0" smtClean="0"/>
              <a:t>15 % de la production végétale</a:t>
            </a:r>
          </a:p>
          <a:p>
            <a:r>
              <a:rPr lang="fr-CA" dirty="0" smtClean="0"/>
              <a:t>325 milliards/an</a:t>
            </a:r>
          </a:p>
          <a:p>
            <a:pPr lvl="1"/>
            <a:r>
              <a:rPr lang="fr-CA" dirty="0" smtClean="0"/>
              <a:t>production, entreposage et transport, consommateur</a:t>
            </a:r>
          </a:p>
          <a:p>
            <a:pPr lvl="1"/>
            <a:r>
              <a:rPr lang="fr-CA" dirty="0"/>
              <a:t>e</a:t>
            </a:r>
            <a:r>
              <a:rPr lang="fr-CA" dirty="0" smtClean="0"/>
              <a:t>au, territoire, engrais, pesticides</a:t>
            </a:r>
          </a:p>
          <a:p>
            <a:pPr lvl="1"/>
            <a:r>
              <a:rPr lang="fr-CA" dirty="0" smtClean="0"/>
              <a:t>émissions de gaz à effet de serres</a:t>
            </a:r>
          </a:p>
        </p:txBody>
      </p:sp>
    </p:spTree>
    <p:extLst>
      <p:ext uri="{BB962C8B-B14F-4D97-AF65-F5344CB8AC3E}">
        <p14:creationId xmlns:p14="http://schemas.microsoft.com/office/powerpoint/2010/main" val="117886858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1016</TotalTime>
  <Words>2488</Words>
  <Application>Microsoft Office PowerPoint</Application>
  <PresentationFormat>Affichage à l'écran (4:3)</PresentationFormat>
  <Paragraphs>409</Paragraphs>
  <Slides>84</Slides>
  <Notes>7</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84</vt:i4>
      </vt:variant>
    </vt:vector>
  </HeadingPairs>
  <TitlesOfParts>
    <vt:vector size="90" baseType="lpstr">
      <vt:lpstr>Arial</vt:lpstr>
      <vt:lpstr>Calibri</vt:lpstr>
      <vt:lpstr>Times New Roman</vt:lpstr>
      <vt:lpstr>Verdana</vt:lpstr>
      <vt:lpstr>Wingdings</vt:lpstr>
      <vt:lpstr>Thème Office</vt:lpstr>
      <vt:lpstr>Les impacts socioéconomiques des relations entre les plantes, les humains et les microorganismes   </vt:lpstr>
      <vt:lpstr>Présentation PowerPoint</vt:lpstr>
      <vt:lpstr>Pourquoi des plantes en santé ?</vt:lpstr>
      <vt:lpstr>Effets de la seconde guerre mondiale sur l’agriculture et l’alimentation </vt:lpstr>
      <vt:lpstr>Norman Borlaug</vt:lpstr>
      <vt:lpstr>Révolution verte (1950-1960)</vt:lpstr>
      <vt:lpstr>Impacts environnementaux</vt:lpstr>
      <vt:lpstr>Accroissement de la productivité végétale</vt:lpstr>
      <vt:lpstr>Pertes dues aux maladies végétales</vt:lpstr>
      <vt:lpstr>Révolution doublement verte  Agroécologie </vt:lpstr>
      <vt:lpstr>Présentation PowerPoint</vt:lpstr>
      <vt:lpstr>Le moyen âge</vt:lpstr>
      <vt:lpstr>Présentation PowerPoint</vt:lpstr>
      <vt:lpstr>Présentation PowerPoint</vt:lpstr>
      <vt:lpstr>Ergotisme</vt:lpstr>
      <vt:lpstr>Ergotisme</vt:lpstr>
      <vt:lpstr>Ergotisme</vt:lpstr>
      <vt:lpstr>Pèlerinage à St-Antoine … Ça marche !</vt:lpstr>
      <vt:lpstr>Ergotisme</vt:lpstr>
      <vt:lpstr>Pont St-Esprit en 1951 : Le pain maudit</vt:lpstr>
      <vt:lpstr>Présentation PowerPoint</vt:lpstr>
      <vt:lpstr>Présentation PowerPoint</vt:lpstr>
      <vt:lpstr>Autres mycotoxines d’intérêt (Aflotoxines)</vt:lpstr>
      <vt:lpstr>Présentation PowerPoint</vt:lpstr>
      <vt:lpstr>1845 - aujourd’hui</vt:lpstr>
      <vt:lpstr>1845</vt:lpstr>
      <vt:lpstr>Les symptômes</vt:lpstr>
      <vt:lpstr>Présentation PowerPoint</vt:lpstr>
      <vt:lpstr>Présentation PowerPoint</vt:lpstr>
      <vt:lpstr>Présentation PowerPoint</vt:lpstr>
      <vt:lpstr>Présentation PowerPoint</vt:lpstr>
      <vt:lpstr>Présentation PowerPoint</vt:lpstr>
      <vt:lpstr>Présentation PowerPoint</vt:lpstr>
      <vt:lpstr>Consommation de la pomme de terre en Irlande en 1845</vt:lpstr>
      <vt:lpstr>Anton deBary : le père de la phytopathologie</vt:lpstr>
      <vt:lpstr>Présentation PowerPoint</vt:lpstr>
      <vt:lpstr>Pommes de terre sensibles et résistantes</vt:lpstr>
      <vt:lpstr>Présentation PowerPoint</vt:lpstr>
      <vt:lpstr>Prévision du mildiou (méthode de Hyre)</vt:lpstr>
      <vt:lpstr>1867 - aujourd’hui</vt:lpstr>
      <vt:lpstr>Présentation PowerPoint</vt:lpstr>
      <vt:lpstr>La rouille du café</vt:lpstr>
      <vt:lpstr>Harry Marshall Ward</vt:lpstr>
      <vt:lpstr>La rouille du café</vt:lpstr>
      <vt:lpstr>Épidémie depuis 2012 en Amérique</vt:lpstr>
      <vt:lpstr>1907 - aujourd’hui</vt:lpstr>
      <vt:lpstr>La maladie hollandaise de l’orme</vt:lpstr>
      <vt:lpstr>Historique</vt:lpstr>
      <vt:lpstr>Présentation PowerPoint</vt:lpstr>
      <vt:lpstr>Historique</vt:lpstr>
      <vt:lpstr>Présentation PowerPoint</vt:lpstr>
      <vt:lpstr>En Europe</vt:lpstr>
      <vt:lpstr>En Nouvelle Zélande</vt:lpstr>
      <vt:lpstr>En Australie </vt:lpstr>
      <vt:lpstr>Présentation PowerPoint</vt:lpstr>
      <vt:lpstr>Historique Canada</vt:lpstr>
      <vt:lpstr>La ville de Québec, un exemple</vt:lpstr>
      <vt:lpstr>La ville de Québec</vt:lpstr>
      <vt:lpstr>1977 - aujourd’hui</vt:lpstr>
      <vt:lpstr>Agrobacterium tumefaciens La tumeur du collet</vt:lpstr>
      <vt:lpstr>Le plasmide Ti</vt:lpstr>
      <vt:lpstr>Transformation génétique </vt:lpstr>
      <vt:lpstr>L’ADN-T</vt:lpstr>
      <vt:lpstr>L'écologie des tumeurs</vt:lpstr>
      <vt:lpstr>Présentation PowerPoint</vt:lpstr>
      <vt:lpstr>L’histoire des organismes modifiés génétiquement</vt:lpstr>
      <vt:lpstr>Présentation PowerPoint</vt:lpstr>
      <vt:lpstr>L’histoire des organismes modifiés génétiquement</vt:lpstr>
      <vt:lpstr>1892 et 1971</vt:lpstr>
      <vt:lpstr>Les maladies virales</vt:lpstr>
      <vt:lpstr>Présentation PowerPoint</vt:lpstr>
      <vt:lpstr>Les viroïdes</vt:lpstr>
      <vt:lpstr>Présentation PowerPoint</vt:lpstr>
      <vt:lpstr>1990 - aujourd’hui</vt:lpstr>
      <vt:lpstr>La gale commune de la pomme de terre </vt:lpstr>
      <vt:lpstr>Streptomyces scabies : Armes </vt:lpstr>
      <vt:lpstr>Présentation PowerPoint</vt:lpstr>
      <vt:lpstr>Présentation PowerPoint</vt:lpstr>
      <vt:lpstr>Présentation PowerPoint</vt:lpstr>
      <vt:lpstr>Adaptation des cellules de pomme de terre à la thaxtomine A</vt:lpstr>
      <vt:lpstr>Augmentation de la résistance chez les variants YG32 et YG8</vt:lpstr>
      <vt:lpstr>2019 …</vt:lpstr>
      <vt:lpstr>Présentation PowerPoint</vt:lpstr>
      <vt:lpstr>15% de pertes dues aux maladies végétales</vt:lpstr>
    </vt:vector>
  </TitlesOfParts>
  <Company>Universite de Sherbrooke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 microorganismes pour la santé des plantes et la réduction de l’utilisation des engrais chimiques et des pesticides de synthèse</dc:title>
  <dc:creator>Carole Beaulieu</dc:creator>
  <cp:lastModifiedBy>Carole Beaulieu</cp:lastModifiedBy>
  <cp:revision>67</cp:revision>
  <dcterms:created xsi:type="dcterms:W3CDTF">2018-05-16T14:41:37Z</dcterms:created>
  <dcterms:modified xsi:type="dcterms:W3CDTF">2019-05-15T13:17:17Z</dcterms:modified>
</cp:coreProperties>
</file>