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handoutMasterIdLst>
    <p:handoutMasterId r:id="rId50"/>
  </p:handoutMasterIdLst>
  <p:sldIdLst>
    <p:sldId id="256" r:id="rId2"/>
    <p:sldId id="259" r:id="rId3"/>
    <p:sldId id="261" r:id="rId4"/>
    <p:sldId id="257" r:id="rId5"/>
    <p:sldId id="258" r:id="rId6"/>
    <p:sldId id="282" r:id="rId7"/>
    <p:sldId id="262" r:id="rId8"/>
    <p:sldId id="263" r:id="rId9"/>
    <p:sldId id="264" r:id="rId10"/>
    <p:sldId id="296" r:id="rId11"/>
    <p:sldId id="283" r:id="rId12"/>
    <p:sldId id="265" r:id="rId13"/>
    <p:sldId id="326" r:id="rId14"/>
    <p:sldId id="297" r:id="rId15"/>
    <p:sldId id="284" r:id="rId16"/>
    <p:sldId id="270" r:id="rId17"/>
    <p:sldId id="267" r:id="rId18"/>
    <p:sldId id="281" r:id="rId19"/>
    <p:sldId id="269" r:id="rId20"/>
    <p:sldId id="321" r:id="rId21"/>
    <p:sldId id="275" r:id="rId22"/>
    <p:sldId id="268" r:id="rId23"/>
    <p:sldId id="327" r:id="rId24"/>
    <p:sldId id="298" r:id="rId25"/>
    <p:sldId id="328" r:id="rId26"/>
    <p:sldId id="308" r:id="rId27"/>
    <p:sldId id="313" r:id="rId28"/>
    <p:sldId id="312" r:id="rId29"/>
    <p:sldId id="323" r:id="rId30"/>
    <p:sldId id="289" r:id="rId31"/>
    <p:sldId id="290" r:id="rId32"/>
    <p:sldId id="325" r:id="rId33"/>
    <p:sldId id="324" r:id="rId34"/>
    <p:sldId id="292" r:id="rId35"/>
    <p:sldId id="300" r:id="rId36"/>
    <p:sldId id="306" r:id="rId37"/>
    <p:sldId id="305" r:id="rId38"/>
    <p:sldId id="322" r:id="rId39"/>
    <p:sldId id="307" r:id="rId40"/>
    <p:sldId id="285" r:id="rId41"/>
    <p:sldId id="316" r:id="rId42"/>
    <p:sldId id="329" r:id="rId43"/>
    <p:sldId id="302" r:id="rId44"/>
    <p:sldId id="271" r:id="rId45"/>
    <p:sldId id="273" r:id="rId46"/>
    <p:sldId id="274" r:id="rId47"/>
    <p:sldId id="278" r:id="rId48"/>
    <p:sldId id="330" r:id="rId4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B1AD25A-F759-408C-A88B-584AAC32A4FF}">
          <p14:sldIdLst>
            <p14:sldId id="256"/>
            <p14:sldId id="259"/>
            <p14:sldId id="261"/>
            <p14:sldId id="257"/>
            <p14:sldId id="258"/>
            <p14:sldId id="282"/>
            <p14:sldId id="262"/>
            <p14:sldId id="263"/>
            <p14:sldId id="264"/>
            <p14:sldId id="296"/>
            <p14:sldId id="283"/>
            <p14:sldId id="265"/>
            <p14:sldId id="326"/>
            <p14:sldId id="297"/>
            <p14:sldId id="284"/>
            <p14:sldId id="270"/>
            <p14:sldId id="267"/>
            <p14:sldId id="281"/>
            <p14:sldId id="269"/>
            <p14:sldId id="321"/>
            <p14:sldId id="275"/>
            <p14:sldId id="268"/>
            <p14:sldId id="327"/>
            <p14:sldId id="298"/>
            <p14:sldId id="328"/>
            <p14:sldId id="308"/>
            <p14:sldId id="313"/>
            <p14:sldId id="312"/>
            <p14:sldId id="323"/>
            <p14:sldId id="289"/>
            <p14:sldId id="290"/>
            <p14:sldId id="325"/>
            <p14:sldId id="324"/>
            <p14:sldId id="292"/>
            <p14:sldId id="300"/>
            <p14:sldId id="306"/>
            <p14:sldId id="305"/>
            <p14:sldId id="322"/>
            <p14:sldId id="307"/>
            <p14:sldId id="285"/>
            <p14:sldId id="316"/>
            <p14:sldId id="329"/>
            <p14:sldId id="302"/>
            <p14:sldId id="271"/>
            <p14:sldId id="273"/>
            <p14:sldId id="274"/>
            <p14:sldId id="278"/>
            <p14:sldId id="330"/>
          </p14:sldIdLst>
        </p14:section>
        <p14:section name="Section sans titre" id="{F39FDB1F-9862-4005-B859-C2F2FEB2BCF6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183" d="100"/>
          <a:sy n="183" d="100"/>
        </p:scale>
        <p:origin x="-27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EA08F406-8B9B-4D87-80D9-7300E418083A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4F61F47D-F008-402F-A740-081A3AB4E833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640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708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727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3749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3960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3975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4533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3119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24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28" y="463638"/>
            <a:ext cx="8452467" cy="973221"/>
          </a:xfrm>
        </p:spPr>
        <p:txBody>
          <a:bodyPr>
            <a:normAutofit/>
          </a:bodyPr>
          <a:lstStyle>
            <a:lvl1pPr>
              <a:defRPr sz="3200" b="1" cap="all" baseline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228" y="1549450"/>
            <a:ext cx="8229599" cy="3777622"/>
          </a:xfrm>
        </p:spPr>
        <p:txBody>
          <a:bodyPr>
            <a:noAutofit/>
          </a:bodyPr>
          <a:lstStyle>
            <a:lvl1pPr>
              <a:defRPr sz="4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374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723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288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497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971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981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366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270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2" y="749"/>
            <a:ext cx="1168190" cy="6852504"/>
            <a:chOff x="6627813" y="196102"/>
            <a:chExt cx="1168401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DCEA-9A4A-4DC5-B1FC-5A3769B63759}" type="datetimeFigureOut">
              <a:rPr lang="fr-CA" smtClean="0"/>
              <a:t>17-09-28</a:t>
            </a:fld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418047-A514-49B1-BB12-90742D65AB8F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825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herbrooke.ca/gnec/img/3753724023-nicole.bolduc.jpg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8" Type="http://schemas.openxmlformats.org/officeDocument/2006/relationships/image" Target="../media/image4.jpeg"/><Relationship Id="rId9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herbrooke.ca/gnec/img/3753724023-nicole.bolduc.jpg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13710" y="2454170"/>
            <a:ext cx="5832567" cy="2831251"/>
          </a:xfrm>
        </p:spPr>
        <p:txBody>
          <a:bodyPr>
            <a:noAutofit/>
          </a:bodyPr>
          <a:lstStyle/>
          <a:p>
            <a:r>
              <a:rPr lang="fr-CA" b="1" dirty="0"/>
              <a:t>Dimensions humaines de la relation entre le médecin et ses patients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12971" y="5580696"/>
            <a:ext cx="3683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Paul Grand’Maison, MD</a:t>
            </a:r>
          </a:p>
          <a:p>
            <a:r>
              <a:rPr lang="fr-CA" dirty="0"/>
              <a:t>Professeur titulaire</a:t>
            </a:r>
          </a:p>
          <a:p>
            <a:r>
              <a:rPr lang="fr-CA" dirty="0"/>
              <a:t>Faculté de médecine et des sciences de la santé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710" y="5800676"/>
            <a:ext cx="2586445" cy="760367"/>
          </a:xfrm>
          <a:prstGeom prst="rect">
            <a:avLst/>
          </a:prstGeom>
        </p:spPr>
      </p:pic>
      <p:sp>
        <p:nvSpPr>
          <p:cNvPr id="6" name="Footer Placeholder 4"/>
          <p:cNvSpPr txBox="1">
            <a:spLocks/>
          </p:cNvSpPr>
          <p:nvPr/>
        </p:nvSpPr>
        <p:spPr>
          <a:xfrm>
            <a:off x="209007" y="0"/>
            <a:ext cx="3409406" cy="9143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b="1" dirty="0"/>
              <a:t>Association des professeures et professeurs</a:t>
            </a:r>
          </a:p>
          <a:p>
            <a:r>
              <a:rPr lang="fr-CA" b="1" dirty="0"/>
              <a:t> retraités de l’Université de Sherbrooke</a:t>
            </a:r>
          </a:p>
          <a:p>
            <a:r>
              <a:rPr lang="fr-CA" sz="1200" b="1" dirty="0"/>
              <a:t>Conférence annuelle</a:t>
            </a:r>
          </a:p>
          <a:p>
            <a:r>
              <a:rPr lang="fr-CA" sz="1200" b="1" dirty="0"/>
              <a:t>2017-09-27</a:t>
            </a:r>
          </a:p>
        </p:txBody>
      </p:sp>
    </p:spTree>
    <p:extLst>
      <p:ext uri="{BB962C8B-B14F-4D97-AF65-F5344CB8AC3E}">
        <p14:creationId xmlns:p14="http://schemas.microsoft.com/office/powerpoint/2010/main" val="1846687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1703" y="470262"/>
            <a:ext cx="8399417" cy="888275"/>
          </a:xfrm>
        </p:spPr>
        <p:txBody>
          <a:bodyPr>
            <a:normAutofit/>
          </a:bodyPr>
          <a:lstStyle/>
          <a:p>
            <a:r>
              <a:rPr lang="fr-CA" sz="3200" dirty="0"/>
              <a:t>Changements et non changements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1703" y="1136469"/>
            <a:ext cx="8195931" cy="514676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2400" dirty="0"/>
          </a:p>
          <a:p>
            <a:r>
              <a:rPr lang="fr-CA" sz="2800" dirty="0"/>
              <a:t>Des problèmes qui changent</a:t>
            </a:r>
          </a:p>
          <a:p>
            <a:r>
              <a:rPr lang="fr-CA" sz="2800" dirty="0"/>
              <a:t>Des connaissances/interventions qui changent</a:t>
            </a:r>
          </a:p>
          <a:p>
            <a:r>
              <a:rPr lang="fr-CA" sz="2800" dirty="0"/>
              <a:t>Des patients qui changent</a:t>
            </a:r>
          </a:p>
          <a:p>
            <a:r>
              <a:rPr lang="fr-CA" sz="2800" dirty="0"/>
              <a:t>Des valeurs qui changent</a:t>
            </a:r>
          </a:p>
          <a:p>
            <a:endParaRPr lang="fr-CA" sz="2800" dirty="0"/>
          </a:p>
          <a:p>
            <a:pPr marL="0" indent="0" algn="ctr">
              <a:buNone/>
            </a:pPr>
            <a:r>
              <a:rPr lang="fr-CA" sz="3200" dirty="0"/>
              <a:t>La nature fondamentale de la relation ne change pas.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5343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11829" y="3180748"/>
            <a:ext cx="7244740" cy="1702979"/>
          </a:xfrm>
        </p:spPr>
        <p:txBody>
          <a:bodyPr>
            <a:noAutofit/>
          </a:bodyPr>
          <a:lstStyle/>
          <a:p>
            <a:r>
              <a:rPr lang="fr-CA" b="1" dirty="0"/>
              <a:t>Comme patient, quelles sont vos attentes premières de la relation entre vous et votre médecin et du médecin qui y intervient?</a:t>
            </a:r>
          </a:p>
        </p:txBody>
      </p:sp>
    </p:spTree>
    <p:extLst>
      <p:ext uri="{BB962C8B-B14F-4D97-AF65-F5344CB8AC3E}">
        <p14:creationId xmlns:p14="http://schemas.microsoft.com/office/powerpoint/2010/main" val="2651626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74914" y="1939836"/>
            <a:ext cx="8469086" cy="3122021"/>
          </a:xfrm>
        </p:spPr>
        <p:txBody>
          <a:bodyPr>
            <a:normAutofit/>
          </a:bodyPr>
          <a:lstStyle/>
          <a:p>
            <a:r>
              <a:rPr lang="fr-CA" dirty="0"/>
              <a:t>Compétence/« </a:t>
            </a:r>
            <a:r>
              <a:rPr lang="fr-CA" dirty="0" err="1"/>
              <a:t>curing</a:t>
            </a:r>
            <a:r>
              <a:rPr lang="fr-CA" dirty="0"/>
              <a:t> » </a:t>
            </a:r>
            <a:br>
              <a:rPr lang="fr-CA" dirty="0"/>
            </a:br>
            <a:r>
              <a:rPr lang="fr-CA" dirty="0"/>
              <a:t/>
            </a:r>
            <a:br>
              <a:rPr lang="fr-CA" dirty="0"/>
            </a:br>
            <a:r>
              <a:rPr lang="fr-CA" dirty="0"/>
              <a:t>Prendre soin/ « </a:t>
            </a:r>
            <a:r>
              <a:rPr lang="fr-CA" dirty="0" err="1"/>
              <a:t>caring</a:t>
            </a:r>
            <a:r>
              <a:rPr lang="fr-CA" dirty="0"/>
              <a:t> »</a:t>
            </a:r>
          </a:p>
        </p:txBody>
      </p:sp>
    </p:spTree>
    <p:extLst>
      <p:ext uri="{BB962C8B-B14F-4D97-AF65-F5344CB8AC3E}">
        <p14:creationId xmlns:p14="http://schemas.microsoft.com/office/powerpoint/2010/main" val="3241135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1396" y="1939836"/>
            <a:ext cx="8072604" cy="2262781"/>
          </a:xfrm>
        </p:spPr>
        <p:txBody>
          <a:bodyPr>
            <a:normAutofit/>
          </a:bodyPr>
          <a:lstStyle/>
          <a:p>
            <a:r>
              <a:rPr lang="fr-CA"/>
              <a:t>Confiance /  </a:t>
            </a:r>
            <a:r>
              <a:rPr lang="fr-CA" dirty="0"/>
              <a:t>«</a:t>
            </a:r>
            <a:r>
              <a:rPr lang="fr-CA"/>
              <a:t> Trust »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75038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Rôles </a:t>
            </a:r>
            <a:r>
              <a:rPr lang="fr-CA" dirty="0" err="1"/>
              <a:t>CanMEDS</a:t>
            </a:r>
            <a:endParaRPr lang="fr-CA" dirty="0"/>
          </a:p>
        </p:txBody>
      </p:sp>
      <p:pic>
        <p:nvPicPr>
          <p:cNvPr id="1026" name="Picture 2" descr="Image result for compétences canmeds 2015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888" y="1436859"/>
            <a:ext cx="5361708" cy="489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717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15398" y="2109653"/>
            <a:ext cx="6600451" cy="2262781"/>
          </a:xfrm>
        </p:spPr>
        <p:txBody>
          <a:bodyPr/>
          <a:lstStyle/>
          <a:p>
            <a:r>
              <a:rPr lang="fr-CA" dirty="0"/>
              <a:t>Maladie et être malade</a:t>
            </a:r>
          </a:p>
        </p:txBody>
      </p:sp>
    </p:spTree>
    <p:extLst>
      <p:ext uri="{BB962C8B-B14F-4D97-AF65-F5344CB8AC3E}">
        <p14:creationId xmlns:p14="http://schemas.microsoft.com/office/powerpoint/2010/main" val="3262740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6652" y="2514601"/>
            <a:ext cx="7576216" cy="2691244"/>
          </a:xfrm>
        </p:spPr>
        <p:txBody>
          <a:bodyPr>
            <a:noAutofit/>
          </a:bodyPr>
          <a:lstStyle/>
          <a:p>
            <a:pPr algn="r"/>
            <a:r>
              <a:rPr lang="fr-CA" sz="4000" i="1" dirty="0"/>
              <a:t>«</a:t>
            </a:r>
            <a:r>
              <a:rPr lang="fr-CA" sz="4000" i="1" dirty="0" err="1"/>
              <a:t>Physicians</a:t>
            </a:r>
            <a:r>
              <a:rPr lang="fr-CA" sz="4000" i="1" dirty="0"/>
              <a:t> </a:t>
            </a:r>
            <a:r>
              <a:rPr lang="fr-CA" sz="4000" i="1" dirty="0" err="1"/>
              <a:t>should</a:t>
            </a:r>
            <a:r>
              <a:rPr lang="fr-CA" sz="4000" i="1" dirty="0"/>
              <a:t> </a:t>
            </a:r>
            <a:r>
              <a:rPr lang="fr-CA" sz="4000" i="1" dirty="0" err="1"/>
              <a:t>learn</a:t>
            </a:r>
            <a:r>
              <a:rPr lang="fr-CA" sz="4000" i="1" dirty="0"/>
              <a:t> to</a:t>
            </a:r>
            <a:br>
              <a:rPr lang="fr-CA" sz="4000" i="1" dirty="0"/>
            </a:br>
            <a:r>
              <a:rPr lang="fr-CA" sz="4000" i="1" dirty="0"/>
              <a:t> </a:t>
            </a:r>
            <a:r>
              <a:rPr lang="fr-CA" sz="4000" i="1" dirty="0" err="1"/>
              <a:t>share</a:t>
            </a:r>
            <a:r>
              <a:rPr lang="fr-CA" sz="4000" i="1" dirty="0"/>
              <a:t> </a:t>
            </a:r>
            <a:r>
              <a:rPr lang="fr-CA" sz="4000" i="1" dirty="0" err="1"/>
              <a:t>illness</a:t>
            </a:r>
            <a:r>
              <a:rPr lang="fr-CA" sz="4000" i="1" dirty="0"/>
              <a:t> </a:t>
            </a:r>
            <a:r>
              <a:rPr lang="fr-CA" sz="4000" i="1" dirty="0" err="1"/>
              <a:t>talks</a:t>
            </a:r>
            <a:r>
              <a:rPr lang="fr-CA" sz="4000" i="1" dirty="0"/>
              <a:t> </a:t>
            </a:r>
            <a:r>
              <a:rPr lang="fr-CA" sz="4000" i="1" dirty="0" err="1"/>
              <a:t>with</a:t>
            </a:r>
            <a:r>
              <a:rPr lang="fr-CA" sz="4000" i="1" dirty="0"/>
              <a:t> patient</a:t>
            </a:r>
            <a:br>
              <a:rPr lang="fr-CA" sz="4000" i="1" dirty="0"/>
            </a:br>
            <a:r>
              <a:rPr lang="fr-CA" sz="4000" i="1" dirty="0" err="1"/>
              <a:t>instead</a:t>
            </a:r>
            <a:r>
              <a:rPr lang="fr-CA" sz="4000" i="1" dirty="0"/>
              <a:t> of </a:t>
            </a:r>
            <a:r>
              <a:rPr lang="fr-CA" sz="4000" i="1" dirty="0" err="1"/>
              <a:t>imposing</a:t>
            </a:r>
            <a:r>
              <a:rPr lang="fr-CA" sz="4000" i="1" dirty="0"/>
              <a:t> </a:t>
            </a:r>
            <a:br>
              <a:rPr lang="fr-CA" sz="4000" i="1" dirty="0"/>
            </a:br>
            <a:r>
              <a:rPr lang="fr-CA" sz="4000" i="1" dirty="0" err="1"/>
              <a:t>disease</a:t>
            </a:r>
            <a:r>
              <a:rPr lang="fr-CA" sz="4000" i="1" dirty="0"/>
              <a:t> </a:t>
            </a:r>
            <a:r>
              <a:rPr lang="fr-CA" sz="4000" i="1" dirty="0" err="1"/>
              <a:t>talks</a:t>
            </a:r>
            <a:r>
              <a:rPr lang="fr-CA" sz="4000" i="1" dirty="0"/>
              <a:t> on </a:t>
            </a:r>
            <a:r>
              <a:rPr lang="fr-CA" sz="4000" i="1" dirty="0" err="1"/>
              <a:t>them</a:t>
            </a:r>
            <a:r>
              <a:rPr lang="fr-CA" sz="4000" i="1" dirty="0"/>
              <a:t> »</a:t>
            </a:r>
            <a:r>
              <a:rPr lang="fr-CA" sz="3600" i="1" dirty="0"/>
              <a:t/>
            </a:r>
            <a:br>
              <a:rPr lang="fr-CA" sz="3600" i="1" dirty="0"/>
            </a:br>
            <a:r>
              <a:rPr lang="fr-CA" sz="3600" i="1" dirty="0"/>
              <a:t/>
            </a:r>
            <a:br>
              <a:rPr lang="fr-CA" sz="3600" i="1" dirty="0"/>
            </a:br>
            <a:r>
              <a:rPr lang="fr-CA" sz="2800" i="1" dirty="0"/>
              <a:t>Arthur Frank, 1991</a:t>
            </a:r>
          </a:p>
        </p:txBody>
      </p:sp>
    </p:spTree>
    <p:extLst>
      <p:ext uri="{BB962C8B-B14F-4D97-AF65-F5344CB8AC3E}">
        <p14:creationId xmlns:p14="http://schemas.microsoft.com/office/powerpoint/2010/main" val="1433762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702167" y="1251857"/>
            <a:ext cx="2874596" cy="642257"/>
          </a:xfrm>
        </p:spPr>
        <p:txBody>
          <a:bodyPr/>
          <a:lstStyle/>
          <a:p>
            <a:pPr algn="ctr"/>
            <a:r>
              <a:rPr lang="fr-CA" sz="3600" b="1" u="sng" dirty="0">
                <a:solidFill>
                  <a:schemeClr val="tx2">
                    <a:lumMod val="75000"/>
                  </a:schemeClr>
                </a:solidFill>
              </a:rPr>
              <a:t>Maladie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511228" y="2013857"/>
            <a:ext cx="3751335" cy="3603125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CA" sz="3200" dirty="0"/>
              <a:t>Abstraction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CA" sz="3200" dirty="0"/>
              <a:t>Physique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CA" sz="3200" dirty="0"/>
              <a:t>Organes/</a:t>
            </a:r>
            <a:r>
              <a:rPr lang="fr-CA" sz="3200" dirty="0" err="1"/>
              <a:t>cell</a:t>
            </a:r>
            <a:r>
              <a:rPr lang="fr-CA" sz="3200" dirty="0"/>
              <a:t>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CA" sz="3200" dirty="0"/>
              <a:t>Base des </a:t>
            </a:r>
            <a:r>
              <a:rPr lang="fr-CA" sz="3200" dirty="0" err="1"/>
              <a:t>Rx</a:t>
            </a:r>
            <a:endParaRPr lang="fr-CA" sz="3200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CA" sz="3200" dirty="0"/>
              <a:t>« Il »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fr-CA" sz="3200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>
          <a:xfrm>
            <a:off x="4569682" y="1579543"/>
            <a:ext cx="3241768" cy="314571"/>
          </a:xfrm>
        </p:spPr>
        <p:txBody>
          <a:bodyPr/>
          <a:lstStyle/>
          <a:p>
            <a:pPr algn="ctr"/>
            <a:r>
              <a:rPr lang="fr-CA" sz="3600" b="1" u="sng" dirty="0">
                <a:solidFill>
                  <a:schemeClr val="tx2">
                    <a:lumMod val="75000"/>
                  </a:schemeClr>
                </a:solidFill>
              </a:rPr>
              <a:t>Être malade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4"/>
          </p:nvPr>
        </p:nvSpPr>
        <p:spPr>
          <a:xfrm>
            <a:off x="4180114" y="2013857"/>
            <a:ext cx="4783581" cy="3351581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CA" sz="3200" dirty="0"/>
              <a:t>Perception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CA" sz="3200" dirty="0"/>
              <a:t>Vécu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CA" sz="3200" dirty="0"/>
              <a:t>L’Humain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CA" sz="3200" dirty="0"/>
              <a:t> </a:t>
            </a:r>
            <a:r>
              <a:rPr lang="fr-CA" sz="2800" dirty="0"/>
              <a:t>(« </a:t>
            </a:r>
            <a:r>
              <a:rPr lang="fr-CA" sz="2800" i="1" dirty="0" err="1"/>
              <a:t>caring</a:t>
            </a:r>
            <a:r>
              <a:rPr lang="fr-CA" sz="2800" i="1" dirty="0"/>
              <a:t> </a:t>
            </a:r>
            <a:r>
              <a:rPr lang="fr-CA" sz="2800" dirty="0"/>
              <a:t>»), </a:t>
            </a:r>
            <a:r>
              <a:rPr lang="fr-CA" sz="3200" dirty="0"/>
              <a:t>soutien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fr-CA" sz="3200" dirty="0"/>
              <a:t>« Je »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11228" y="463638"/>
            <a:ext cx="8452467" cy="973221"/>
          </a:xfrm>
        </p:spPr>
        <p:txBody>
          <a:bodyPr>
            <a:normAutofit/>
          </a:bodyPr>
          <a:lstStyle/>
          <a:p>
            <a:r>
              <a:rPr lang="fr-CA" sz="3200" b="1" cap="all" dirty="0"/>
              <a:t>Maladie et être malade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97540" y="5933849"/>
            <a:ext cx="1883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b="1" dirty="0"/>
              <a:t>SCIENCE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780315" y="5933848"/>
            <a:ext cx="963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b="1" dirty="0"/>
              <a:t>ART</a:t>
            </a:r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699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49977" y="1111545"/>
            <a:ext cx="7380514" cy="2387600"/>
          </a:xfrm>
        </p:spPr>
        <p:txBody>
          <a:bodyPr>
            <a:noAutofit/>
          </a:bodyPr>
          <a:lstStyle/>
          <a:p>
            <a:r>
              <a:rPr lang="fr-CA" sz="3600" i="1" dirty="0"/>
              <a:t>«La médecine est</a:t>
            </a:r>
            <a:br>
              <a:rPr lang="fr-CA" sz="3600" i="1" dirty="0"/>
            </a:br>
            <a:r>
              <a:rPr lang="fr-CA" sz="3600" i="1" dirty="0"/>
              <a:t>la plus humaine des sciences</a:t>
            </a:r>
            <a:br>
              <a:rPr lang="fr-CA" sz="3600" i="1" dirty="0"/>
            </a:br>
            <a:r>
              <a:rPr lang="fr-CA" sz="3600" i="1" dirty="0"/>
              <a:t>et le plus scientifique des arts. »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30040" y="3614786"/>
            <a:ext cx="6600451" cy="1126283"/>
          </a:xfrm>
        </p:spPr>
        <p:txBody>
          <a:bodyPr/>
          <a:lstStyle/>
          <a:p>
            <a:pPr algn="r"/>
            <a:r>
              <a:rPr lang="fr-CA" dirty="0"/>
              <a:t>			</a:t>
            </a:r>
            <a:r>
              <a:rPr lang="fr-CA" sz="2400" dirty="0">
                <a:solidFill>
                  <a:schemeClr val="tx2">
                    <a:lumMod val="75000"/>
                  </a:schemeClr>
                </a:solidFill>
              </a:rPr>
              <a:t>- Edmund </a:t>
            </a:r>
            <a:r>
              <a:rPr lang="fr-CA" sz="2400" dirty="0" err="1">
                <a:solidFill>
                  <a:schemeClr val="tx2">
                    <a:lumMod val="75000"/>
                  </a:schemeClr>
                </a:solidFill>
              </a:rPr>
              <a:t>Pelligrino</a:t>
            </a:r>
            <a:endParaRPr lang="fr-CA" sz="240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fr-CA" sz="2400" dirty="0">
                <a:solidFill>
                  <a:schemeClr val="tx2">
                    <a:lumMod val="75000"/>
                  </a:schemeClr>
                </a:solidFill>
              </a:rPr>
              <a:t>Médecin et anthropologue, XXe siècle</a:t>
            </a:r>
          </a:p>
        </p:txBody>
      </p:sp>
    </p:spTree>
    <p:extLst>
      <p:ext uri="{BB962C8B-B14F-4D97-AF65-F5344CB8AC3E}">
        <p14:creationId xmlns:p14="http://schemas.microsoft.com/office/powerpoint/2010/main" val="719643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753590"/>
          </a:xfrm>
        </p:spPr>
        <p:txBody>
          <a:bodyPr>
            <a:normAutofit/>
          </a:bodyPr>
          <a:lstStyle/>
          <a:p>
            <a:r>
              <a:rPr lang="fr-CA" dirty="0"/>
              <a:t>Altruisme</a:t>
            </a:r>
            <a:br>
              <a:rPr lang="fr-CA" dirty="0"/>
            </a:br>
            <a:r>
              <a:rPr lang="fr-CA" dirty="0"/>
              <a:t>Empathie  Compassion</a:t>
            </a:r>
          </a:p>
        </p:txBody>
      </p:sp>
    </p:spTree>
    <p:extLst>
      <p:ext uri="{BB962C8B-B14F-4D97-AF65-F5344CB8AC3E}">
        <p14:creationId xmlns:p14="http://schemas.microsoft.com/office/powerpoint/2010/main" val="213049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6012" y="561703"/>
            <a:ext cx="6589199" cy="849086"/>
          </a:xfrm>
        </p:spPr>
        <p:txBody>
          <a:bodyPr/>
          <a:lstStyle/>
          <a:p>
            <a:r>
              <a:rPr lang="fr-CA" dirty="0"/>
              <a:t>Paul Grand’Maison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1521" y="1410789"/>
            <a:ext cx="8307976" cy="4354285"/>
          </a:xfrm>
        </p:spPr>
        <p:txBody>
          <a:bodyPr>
            <a:noAutofit/>
          </a:bodyPr>
          <a:lstStyle/>
          <a:p>
            <a:r>
              <a:rPr lang="fr-CA" sz="3600" dirty="0"/>
              <a:t>Médecin par formation</a:t>
            </a:r>
          </a:p>
          <a:p>
            <a:r>
              <a:rPr lang="fr-CA" sz="3600" dirty="0"/>
              <a:t>Médecin de famille par profession</a:t>
            </a:r>
          </a:p>
          <a:p>
            <a:r>
              <a:rPr lang="fr-CA" sz="3600" dirty="0"/>
              <a:t>Professeur par vocation</a:t>
            </a:r>
          </a:p>
          <a:p>
            <a:r>
              <a:rPr lang="fr-CA" sz="3600" dirty="0"/>
              <a:t>Éducateur médical par passion</a:t>
            </a:r>
          </a:p>
          <a:p>
            <a:r>
              <a:rPr lang="fr-CA" sz="3600" dirty="0"/>
              <a:t>Gestionnaire par évolution</a:t>
            </a:r>
          </a:p>
          <a:p>
            <a:r>
              <a:rPr lang="fr-CA" sz="3600" dirty="0"/>
              <a:t>…</a:t>
            </a:r>
          </a:p>
          <a:p>
            <a:r>
              <a:rPr lang="fr-CA" sz="3600" dirty="0"/>
              <a:t>Une personne, un être humain</a:t>
            </a:r>
          </a:p>
        </p:txBody>
      </p:sp>
    </p:spTree>
    <p:extLst>
      <p:ext uri="{BB962C8B-B14F-4D97-AF65-F5344CB8AC3E}">
        <p14:creationId xmlns:p14="http://schemas.microsoft.com/office/powerpoint/2010/main" val="2375208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49959" y="2319560"/>
            <a:ext cx="7781867" cy="2387600"/>
          </a:xfrm>
        </p:spPr>
        <p:txBody>
          <a:bodyPr>
            <a:noAutofit/>
          </a:bodyPr>
          <a:lstStyle/>
          <a:p>
            <a:r>
              <a:rPr lang="fr-CA" sz="3600" i="1" dirty="0"/>
              <a:t>«Il n’y a pas de compétence médicale sans qualités relationnelles. </a:t>
            </a:r>
            <a:br>
              <a:rPr lang="fr-CA" sz="3600" i="1" dirty="0"/>
            </a:br>
            <a:r>
              <a:rPr lang="fr-CA" sz="3600" i="1" dirty="0"/>
              <a:t>Il n’y a pas de qualités relationnelles sans empathie et compassion »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63971" y="4707160"/>
            <a:ext cx="6600451" cy="1126283"/>
          </a:xfrm>
        </p:spPr>
        <p:txBody>
          <a:bodyPr/>
          <a:lstStyle/>
          <a:p>
            <a:pPr algn="r"/>
            <a:r>
              <a:rPr lang="fr-CA" dirty="0"/>
              <a:t>			</a:t>
            </a:r>
            <a:r>
              <a:rPr lang="fr-CA" sz="2400" dirty="0">
                <a:solidFill>
                  <a:schemeClr val="tx2">
                    <a:lumMod val="75000"/>
                  </a:schemeClr>
                </a:solidFill>
              </a:rPr>
              <a:t>- Marc </a:t>
            </a:r>
            <a:r>
              <a:rPr lang="fr-CA" sz="2400" dirty="0" err="1">
                <a:solidFill>
                  <a:schemeClr val="tx2">
                    <a:lumMod val="75000"/>
                  </a:schemeClr>
                </a:solidFill>
              </a:rPr>
              <a:t>Zafran</a:t>
            </a:r>
            <a:endParaRPr lang="fr-CA" sz="240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fr-CA" sz="2400" dirty="0">
                <a:solidFill>
                  <a:schemeClr val="tx2">
                    <a:lumMod val="75000"/>
                  </a:schemeClr>
                </a:solidFill>
              </a:rPr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3443789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49639" y="765105"/>
            <a:ext cx="3491732" cy="5949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b="1" dirty="0"/>
              <a:t>Altruisme :	</a:t>
            </a:r>
          </a:p>
          <a:p>
            <a:pPr marL="0" indent="0">
              <a:buNone/>
            </a:pPr>
            <a:endParaRPr lang="fr-CA" sz="2800" b="1" dirty="0"/>
          </a:p>
          <a:p>
            <a:pPr marL="0" indent="0">
              <a:buNone/>
            </a:pPr>
            <a:endParaRPr lang="fr-CA" sz="2800" b="1" dirty="0"/>
          </a:p>
          <a:p>
            <a:pPr marL="0" indent="0">
              <a:buNone/>
            </a:pPr>
            <a:r>
              <a:rPr lang="fr-CA" sz="2800" b="1" dirty="0"/>
              <a:t>Empathie:</a:t>
            </a:r>
          </a:p>
          <a:p>
            <a:pPr marL="0" indent="0">
              <a:buNone/>
            </a:pPr>
            <a:endParaRPr lang="fr-CA" sz="2800" b="1" dirty="0"/>
          </a:p>
          <a:p>
            <a:pPr marL="0" indent="0">
              <a:buNone/>
            </a:pPr>
            <a:endParaRPr lang="fr-CA" sz="2800" b="1" dirty="0"/>
          </a:p>
          <a:p>
            <a:pPr marL="0" indent="0">
              <a:buNone/>
            </a:pPr>
            <a:endParaRPr lang="fr-CA" sz="2800" b="1" dirty="0"/>
          </a:p>
          <a:p>
            <a:pPr marL="0" indent="0">
              <a:buNone/>
            </a:pPr>
            <a:r>
              <a:rPr lang="fr-CA" sz="2800" b="1" dirty="0"/>
              <a:t>Compassion:</a:t>
            </a:r>
            <a:endParaRPr lang="fr-CA" sz="3600" b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3357154" y="478972"/>
            <a:ext cx="5603966" cy="5869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sz="300" dirty="0"/>
          </a:p>
          <a:p>
            <a:pPr marL="0" indent="0">
              <a:buNone/>
            </a:pPr>
            <a:r>
              <a:rPr lang="fr-CA" sz="2800" dirty="0"/>
              <a:t>Se porter vers l’autre, se centrer sur l’autre</a:t>
            </a:r>
          </a:p>
          <a:p>
            <a:pPr marL="0" indent="0">
              <a:buNone/>
            </a:pPr>
            <a:endParaRPr lang="fr-CA" sz="2000" dirty="0"/>
          </a:p>
          <a:p>
            <a:pPr marL="0" indent="0">
              <a:buNone/>
            </a:pPr>
            <a:endParaRPr lang="fr-CA" sz="2400" dirty="0"/>
          </a:p>
          <a:p>
            <a:pPr marL="0" indent="0">
              <a:spcBef>
                <a:spcPts val="0"/>
              </a:spcBef>
              <a:buNone/>
            </a:pPr>
            <a:r>
              <a:rPr lang="fr-CA" sz="2800" dirty="0"/>
              <a:t>« Percevoir/ressentir ce que l’autre ressent » . Voir avec les yeux de l’autre</a:t>
            </a:r>
          </a:p>
          <a:p>
            <a:pPr marL="0" indent="0">
              <a:buNone/>
            </a:pPr>
            <a:endParaRPr lang="fr-CA" sz="600" dirty="0"/>
          </a:p>
          <a:p>
            <a:pPr marL="0" indent="0">
              <a:buNone/>
            </a:pPr>
            <a:endParaRPr lang="fr-CA" sz="600" dirty="0"/>
          </a:p>
          <a:p>
            <a:pPr marL="0" indent="0">
              <a:buNone/>
            </a:pPr>
            <a:endParaRPr lang="fr-CA" sz="2000" dirty="0"/>
          </a:p>
          <a:p>
            <a:pPr marL="0" indent="0">
              <a:spcBef>
                <a:spcPts val="0"/>
              </a:spcBef>
              <a:buNone/>
            </a:pPr>
            <a:r>
              <a:rPr lang="fr-CA" sz="2800" dirty="0"/>
              <a:t>« cum patio », « Souffrir avec »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A" sz="2800" dirty="0"/>
              <a:t>Partager la souffrance et s’engager à agir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40752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Empathie et compassion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162594" y="1549449"/>
            <a:ext cx="7578233" cy="48382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Des prédispositions mais aussi des apprentissages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Font partie de la tâche des </a:t>
            </a:r>
            <a:r>
              <a:rPr lang="fr-CA" sz="3600" dirty="0" err="1"/>
              <a:t>MDs</a:t>
            </a:r>
            <a:r>
              <a:rPr lang="fr-CA" sz="3600" dirty="0"/>
              <a:t> et ont un effet significatif. 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 La question du temps </a:t>
            </a:r>
          </a:p>
        </p:txBody>
      </p:sp>
    </p:spTree>
    <p:extLst>
      <p:ext uri="{BB962C8B-B14F-4D97-AF65-F5344CB8AC3E}">
        <p14:creationId xmlns:p14="http://schemas.microsoft.com/office/powerpoint/2010/main" val="4126496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Empathie et compassion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162594" y="1175657"/>
            <a:ext cx="7578233" cy="521208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Des gestes simples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Respect. Ouverture. 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 Temps 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Écoute. Explications. Encouragement.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Présence Toucher. Silence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C’est « d’être là »</a:t>
            </a:r>
          </a:p>
        </p:txBody>
      </p:sp>
    </p:spTree>
    <p:extLst>
      <p:ext uri="{BB962C8B-B14F-4D97-AF65-F5344CB8AC3E}">
        <p14:creationId xmlns:p14="http://schemas.microsoft.com/office/powerpoint/2010/main" val="3911059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0656" y="1880755"/>
            <a:ext cx="7462212" cy="3387436"/>
          </a:xfrm>
        </p:spPr>
        <p:txBody>
          <a:bodyPr>
            <a:normAutofit fontScale="90000"/>
          </a:bodyPr>
          <a:lstStyle/>
          <a:p>
            <a:r>
              <a:rPr lang="fr-CA" dirty="0"/>
              <a:t>Accompagner </a:t>
            </a:r>
            <a:br>
              <a:rPr lang="fr-CA" dirty="0"/>
            </a:br>
            <a:r>
              <a:rPr lang="fr-CA" dirty="0"/>
              <a:t/>
            </a:r>
            <a:br>
              <a:rPr lang="fr-CA" dirty="0"/>
            </a:br>
            <a:r>
              <a:rPr lang="fr-CA" dirty="0"/>
              <a:t>Le chemin du patient</a:t>
            </a:r>
            <a:br>
              <a:rPr lang="fr-CA" dirty="0"/>
            </a:br>
            <a:r>
              <a:rPr lang="fr-CA" dirty="0"/>
              <a:t>le chemin du soignant </a:t>
            </a:r>
          </a:p>
        </p:txBody>
      </p:sp>
    </p:spTree>
    <p:extLst>
      <p:ext uri="{BB962C8B-B14F-4D97-AF65-F5344CB8AC3E}">
        <p14:creationId xmlns:p14="http://schemas.microsoft.com/office/powerpoint/2010/main" val="3436389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0656" y="1880755"/>
            <a:ext cx="7462212" cy="3387436"/>
          </a:xfrm>
        </p:spPr>
        <p:txBody>
          <a:bodyPr>
            <a:normAutofit/>
          </a:bodyPr>
          <a:lstStyle/>
          <a:p>
            <a:r>
              <a:rPr lang="fr-CA" dirty="0"/>
              <a:t>Accompagner </a:t>
            </a:r>
            <a:br>
              <a:rPr lang="fr-CA" dirty="0"/>
            </a:br>
            <a:r>
              <a:rPr lang="fr-CA" dirty="0"/>
              <a:t/>
            </a:r>
            <a:br>
              <a:rPr lang="fr-CA" dirty="0"/>
            </a:br>
            <a:r>
              <a:rPr lang="fr-CA" dirty="0"/>
              <a:t>Aller quelque part avec quelqu’un  </a:t>
            </a:r>
          </a:p>
        </p:txBody>
      </p:sp>
    </p:spTree>
    <p:extLst>
      <p:ext uri="{BB962C8B-B14F-4D97-AF65-F5344CB8AC3E}">
        <p14:creationId xmlns:p14="http://schemas.microsoft.com/office/powerpoint/2010/main" val="1470125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chemin du patient 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162594" y="1549449"/>
            <a:ext cx="7578233" cy="48382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Maladie : initiatrice de « crise »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Souffrances multiples 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Accueillir 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Occasion d’évolution intérieure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Trouver un sens pour vivre et être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Nouvelle intégrité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626093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0460" y="1350398"/>
            <a:ext cx="7886700" cy="3820316"/>
          </a:xfrm>
        </p:spPr>
        <p:txBody>
          <a:bodyPr>
            <a:normAutofit fontScale="90000"/>
          </a:bodyPr>
          <a:lstStyle/>
          <a:p>
            <a:r>
              <a:rPr lang="fr-CA" i="1" dirty="0"/>
              <a:t>«</a:t>
            </a:r>
            <a:r>
              <a:rPr lang="en-CA" sz="4400" i="1" dirty="0"/>
              <a:t>After the control of physical pain and symptoms, the most important role (for the humanistic physician) is to facilitate the discovery of meaning</a:t>
            </a:r>
            <a:r>
              <a:rPr lang="fr-CA" i="1" dirty="0"/>
              <a:t> »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623888" y="5246914"/>
            <a:ext cx="7886700" cy="674915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fr-CA" dirty="0"/>
              <a:t>Balfour Mount </a:t>
            </a:r>
          </a:p>
          <a:p>
            <a:pPr algn="r"/>
            <a:r>
              <a:rPr lang="fr-CA" dirty="0"/>
              <a:t>Université McGill</a:t>
            </a:r>
          </a:p>
        </p:txBody>
      </p:sp>
    </p:spTree>
    <p:extLst>
      <p:ext uri="{BB962C8B-B14F-4D97-AF65-F5344CB8AC3E}">
        <p14:creationId xmlns:p14="http://schemas.microsoft.com/office/powerpoint/2010/main" val="36372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chemin du médecin (soignant) 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162594" y="1549449"/>
            <a:ext cx="7578233" cy="48382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Soigner : une flèche à 2 directions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Le soignant chemine lui aussi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Interpellé professionnellement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Interpellé personnellement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fr-CA" sz="3600" dirty="0"/>
              <a:t>« Guérir guérit le guérisseur »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3611544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5823" y="1828799"/>
            <a:ext cx="7462212" cy="2759883"/>
          </a:xfrm>
        </p:spPr>
        <p:txBody>
          <a:bodyPr>
            <a:normAutofit/>
          </a:bodyPr>
          <a:lstStyle/>
          <a:p>
            <a:r>
              <a:rPr lang="fr-CA" dirty="0"/>
              <a:t>Le futur de la médecine et des relations humaines</a:t>
            </a:r>
          </a:p>
        </p:txBody>
      </p:sp>
    </p:spTree>
    <p:extLst>
      <p:ext uri="{BB962C8B-B14F-4D97-AF65-F5344CB8AC3E}">
        <p14:creationId xmlns:p14="http://schemas.microsoft.com/office/powerpoint/2010/main" val="62210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Photo de Nicole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492" y="558437"/>
            <a:ext cx="3762375" cy="5715000"/>
          </a:xfrm>
          <a:prstGeom prst="rect">
            <a:avLst/>
          </a:prstGeom>
        </p:spPr>
      </p:pic>
      <p:pic>
        <p:nvPicPr>
          <p:cNvPr id="4" name="Image 3" descr="Madame Nicole Bolduc lors de la collation des grades 2008.">
            <a:hlinkClick r:id="rId3" tgtFrame="_blank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5" y="1319645"/>
            <a:ext cx="3704141" cy="4769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8385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Futur de la médecine : multiples facteurs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1228" y="1436859"/>
            <a:ext cx="8229599" cy="5052686"/>
          </a:xfrm>
        </p:spPr>
        <p:txBody>
          <a:bodyPr/>
          <a:lstStyle/>
          <a:p>
            <a:r>
              <a:rPr lang="fr-CA" sz="3600" dirty="0"/>
              <a:t>Formation</a:t>
            </a:r>
          </a:p>
          <a:p>
            <a:r>
              <a:rPr lang="fr-CA" sz="3600" dirty="0"/>
              <a:t>Système de santé/organisation</a:t>
            </a:r>
          </a:p>
          <a:p>
            <a:r>
              <a:rPr lang="fr-CA" sz="3600" dirty="0"/>
              <a:t>Ressources humaines </a:t>
            </a:r>
            <a:r>
              <a:rPr lang="fr-CA" sz="3600" dirty="0" err="1"/>
              <a:t>MDs</a:t>
            </a:r>
            <a:r>
              <a:rPr lang="fr-CA" sz="3600" dirty="0"/>
              <a:t> et autres</a:t>
            </a:r>
          </a:p>
          <a:p>
            <a:r>
              <a:rPr lang="fr-CA" sz="3600" dirty="0"/>
              <a:t>Rémunération</a:t>
            </a:r>
          </a:p>
          <a:p>
            <a:r>
              <a:rPr lang="fr-CA" sz="3600" dirty="0"/>
              <a:t>Exigences des patients </a:t>
            </a:r>
          </a:p>
          <a:p>
            <a:r>
              <a:rPr lang="fr-CA" sz="3600" dirty="0"/>
              <a:t>Valeurs de la société</a:t>
            </a:r>
          </a:p>
          <a:p>
            <a:r>
              <a:rPr lang="fr-CA" sz="36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700144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Futur de la médecine : 2 certitudes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1228" y="1331337"/>
            <a:ext cx="8229599" cy="3777622"/>
          </a:xfrm>
        </p:spPr>
        <p:txBody>
          <a:bodyPr/>
          <a:lstStyle/>
          <a:p>
            <a:pPr marL="0" indent="0">
              <a:buNone/>
            </a:pPr>
            <a:r>
              <a:rPr lang="fr-CA" sz="3600" dirty="0"/>
              <a:t>1.		Influence de plus en plus grande de la technologie</a:t>
            </a:r>
          </a:p>
          <a:p>
            <a:pPr marL="742950" indent="-742950">
              <a:buFont typeface="+mj-lt"/>
              <a:buAutoNum type="arabicPeriod"/>
            </a:pPr>
            <a:endParaRPr lang="fr-CA" sz="3600" dirty="0"/>
          </a:p>
          <a:p>
            <a:pPr marL="0" indent="0">
              <a:buNone/>
            </a:pP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316447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9" t="26102" r="9822"/>
          <a:stretch/>
        </p:blipFill>
        <p:spPr>
          <a:xfrm rot="20590356">
            <a:off x="6987839" y="4963212"/>
            <a:ext cx="1952435" cy="1568666"/>
          </a:xfrm>
          <a:prstGeom prst="rect">
            <a:avLst/>
          </a:prstGeom>
        </p:spPr>
      </p:pic>
      <p:pic>
        <p:nvPicPr>
          <p:cNvPr id="1028" name="Picture 4" descr="Résultats de recherche d'images pour « technologie médecine 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54" y="2724106"/>
            <a:ext cx="344805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s de recherche d'images pour « robot médecine »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460" y="163076"/>
            <a:ext cx="3397281" cy="225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ésultats de recherche d'images pour « robot médecine »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6" y="4490162"/>
            <a:ext cx="3546410" cy="19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associé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348" y="2724106"/>
            <a:ext cx="2224600" cy="162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ésultats de recherche d'images pour « doctor patient relation »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95" y="202055"/>
            <a:ext cx="3060971" cy="207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994" y="2282025"/>
            <a:ext cx="2576064" cy="2576064"/>
          </a:xfrm>
          <a:prstGeom prst="rect">
            <a:avLst/>
          </a:prstGeom>
        </p:spPr>
      </p:pic>
      <p:pic>
        <p:nvPicPr>
          <p:cNvPr id="1042" name="Picture 18" descr="Résultats de recherche d'images pour « médecine technologie »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30" y="5326453"/>
            <a:ext cx="2341962" cy="123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4482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Futur de la médecine : 2 certitudes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sz="3600" dirty="0"/>
              <a:t>2.		Un appel constant pour l’humanisme et la compassion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9" t="26102" r="9822"/>
          <a:stretch/>
        </p:blipFill>
        <p:spPr>
          <a:xfrm rot="20590356">
            <a:off x="3250919" y="3243167"/>
            <a:ext cx="2973083" cy="238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68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Technologie en santé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4096" y="1496837"/>
            <a:ext cx="8229599" cy="5105297"/>
          </a:xfrm>
        </p:spPr>
        <p:txBody>
          <a:bodyPr/>
          <a:lstStyle/>
          <a:p>
            <a:r>
              <a:rPr lang="fr-CA" sz="3200" dirty="0"/>
              <a:t>Changements</a:t>
            </a:r>
            <a:r>
              <a:rPr lang="fr-CA" sz="2800" dirty="0"/>
              <a:t> </a:t>
            </a:r>
            <a:r>
              <a:rPr lang="fr-CA" sz="3200" dirty="0"/>
              <a:t>fondamentaux</a:t>
            </a:r>
          </a:p>
          <a:p>
            <a:r>
              <a:rPr lang="fr-CA" sz="3200" dirty="0"/>
              <a:t>Potentiel sous-estimé</a:t>
            </a:r>
          </a:p>
          <a:p>
            <a:r>
              <a:rPr lang="fr-CA" sz="3200" dirty="0"/>
              <a:t>Aspects cognitifs, techniques, affectifs</a:t>
            </a:r>
          </a:p>
          <a:p>
            <a:r>
              <a:rPr lang="fr-CA" sz="3200" dirty="0"/>
              <a:t>Des patients « </a:t>
            </a:r>
            <a:r>
              <a:rPr lang="fr-CA" sz="3200" dirty="0" smtClean="0"/>
              <a:t>connectés/</a:t>
            </a:r>
            <a:r>
              <a:rPr lang="fr-CA" sz="3200" dirty="0" err="1" smtClean="0"/>
              <a:t>connaissants</a:t>
            </a:r>
            <a:r>
              <a:rPr lang="fr-CA" sz="3200" dirty="0"/>
              <a:t> »</a:t>
            </a:r>
          </a:p>
          <a:p>
            <a:r>
              <a:rPr lang="fr-CA" sz="3200" dirty="0"/>
              <a:t>Des soins à distance</a:t>
            </a:r>
          </a:p>
          <a:p>
            <a:r>
              <a:rPr lang="fr-CA" sz="3200" dirty="0"/>
              <a:t>R</a:t>
            </a:r>
            <a:r>
              <a:rPr lang="fr-CA" sz="3200" dirty="0" smtClean="0"/>
              <a:t>obots</a:t>
            </a:r>
            <a:r>
              <a:rPr lang="fr-CA" sz="3200" dirty="0"/>
              <a:t>. Nano-médecine. Imprimantes 3D</a:t>
            </a:r>
            <a:r>
              <a:rPr lang="fr-CA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43521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9793" y="647981"/>
            <a:ext cx="8452467" cy="973221"/>
          </a:xfrm>
        </p:spPr>
        <p:txBody>
          <a:bodyPr>
            <a:normAutofit/>
          </a:bodyPr>
          <a:lstStyle/>
          <a:p>
            <a:r>
              <a:rPr lang="fr-CA" dirty="0"/>
              <a:t>MD-Patient-machine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2661" y="1621202"/>
            <a:ext cx="8229599" cy="4863488"/>
          </a:xfrm>
        </p:spPr>
        <p:txBody>
          <a:bodyPr/>
          <a:lstStyle/>
          <a:p>
            <a:r>
              <a:rPr lang="fr-CA" sz="3200" dirty="0"/>
              <a:t>De la machine qui travaille pour le MD </a:t>
            </a:r>
            <a:endParaRPr lang="fr-CA" sz="2400" dirty="0"/>
          </a:p>
          <a:p>
            <a:r>
              <a:rPr lang="fr-CA" sz="3200" dirty="0"/>
              <a:t>Au </a:t>
            </a:r>
            <a:r>
              <a:rPr lang="fr-CA" sz="3200"/>
              <a:t>MD </a:t>
            </a:r>
            <a:r>
              <a:rPr lang="fr-CA" sz="3200" smtClean="0"/>
              <a:t>ou </a:t>
            </a:r>
            <a:r>
              <a:rPr lang="fr-CA" sz="3200" dirty="0"/>
              <a:t>patient qui travaille « avec » la machine </a:t>
            </a:r>
            <a:endParaRPr lang="fr-CA" sz="2400" dirty="0"/>
          </a:p>
          <a:p>
            <a:r>
              <a:rPr lang="fr-CA" sz="3200" dirty="0"/>
              <a:t>À la machine qui travaille avec le patient en remplacement du MD </a:t>
            </a:r>
            <a:endParaRPr lang="fr-CA" sz="2400" dirty="0"/>
          </a:p>
          <a:p>
            <a:r>
              <a:rPr lang="fr-CA" sz="3200" dirty="0"/>
              <a:t>Au MD qui travaille « avec/pour » la machine….et pour le patient </a:t>
            </a:r>
            <a:r>
              <a:rPr lang="fr-CA" sz="3200" dirty="0" err="1"/>
              <a:t>re</a:t>
            </a:r>
            <a:r>
              <a:rPr lang="fr-CA" sz="3200" dirty="0"/>
              <a:t>: compassion, décision d'ordre moral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8826993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9045" y="1553584"/>
            <a:ext cx="7462212" cy="3387436"/>
          </a:xfrm>
        </p:spPr>
        <p:txBody>
          <a:bodyPr>
            <a:normAutofit/>
          </a:bodyPr>
          <a:lstStyle/>
          <a:p>
            <a:r>
              <a:rPr lang="fr-CA" dirty="0"/>
              <a:t>Former et être </a:t>
            </a:r>
            <a:br>
              <a:rPr lang="fr-CA" dirty="0"/>
            </a:br>
            <a:r>
              <a:rPr lang="fr-CA" dirty="0"/>
              <a:t/>
            </a:r>
            <a:br>
              <a:rPr lang="fr-CA" dirty="0"/>
            </a:br>
            <a:r>
              <a:rPr lang="fr-CA" dirty="0"/>
              <a:t>Un Grand Médecin </a:t>
            </a:r>
          </a:p>
        </p:txBody>
      </p:sp>
    </p:spTree>
    <p:extLst>
      <p:ext uri="{BB962C8B-B14F-4D97-AF65-F5344CB8AC3E}">
        <p14:creationId xmlns:p14="http://schemas.microsoft.com/office/powerpoint/2010/main" val="8461841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1228" y="1600200"/>
            <a:ext cx="8229599" cy="4249882"/>
          </a:xfrm>
        </p:spPr>
        <p:txBody>
          <a:bodyPr/>
          <a:lstStyle/>
          <a:p>
            <a:r>
              <a:rPr lang="fr-CA" sz="3600" dirty="0"/>
              <a:t>Un appel aux programmes de formation</a:t>
            </a:r>
          </a:p>
          <a:p>
            <a:r>
              <a:rPr lang="fr-CA" sz="3600" dirty="0"/>
              <a:t>Compétence et compassion</a:t>
            </a:r>
          </a:p>
          <a:p>
            <a:r>
              <a:rPr lang="fr-CA" sz="3600" dirty="0"/>
              <a:t>Enseignants :des modèles de rôle</a:t>
            </a:r>
          </a:p>
          <a:p>
            <a:endParaRPr lang="fr-CA" sz="36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00479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6191" y="956344"/>
            <a:ext cx="7967855" cy="4086375"/>
          </a:xfrm>
        </p:spPr>
        <p:txBody>
          <a:bodyPr>
            <a:noAutofit/>
          </a:bodyPr>
          <a:lstStyle/>
          <a:p>
            <a:r>
              <a:rPr lang="fr-CA" sz="3200" i="1" dirty="0"/>
              <a:t>« As the practice of </a:t>
            </a:r>
            <a:r>
              <a:rPr lang="fr-CA" sz="3200" i="1" dirty="0" err="1"/>
              <a:t>medicine</a:t>
            </a:r>
            <a:r>
              <a:rPr lang="fr-CA" sz="3200" i="1" dirty="0"/>
              <a:t> </a:t>
            </a:r>
            <a:r>
              <a:rPr lang="fr-CA" sz="3200" i="1" dirty="0" err="1"/>
              <a:t>is</a:t>
            </a:r>
            <a:r>
              <a:rPr lang="fr-CA" sz="3200" i="1" dirty="0"/>
              <a:t> not a business and </a:t>
            </a:r>
            <a:r>
              <a:rPr lang="fr-CA" sz="3200" i="1" dirty="0" err="1"/>
              <a:t>can</a:t>
            </a:r>
            <a:r>
              <a:rPr lang="fr-CA" sz="3200" i="1" dirty="0"/>
              <a:t> </a:t>
            </a:r>
            <a:r>
              <a:rPr lang="fr-CA" sz="3200" i="1" dirty="0" err="1"/>
              <a:t>never</a:t>
            </a:r>
            <a:r>
              <a:rPr lang="fr-CA" sz="3200" i="1" dirty="0"/>
              <a:t> </a:t>
            </a:r>
            <a:r>
              <a:rPr lang="fr-CA" sz="3200" i="1" dirty="0" err="1"/>
              <a:t>be</a:t>
            </a:r>
            <a:r>
              <a:rPr lang="fr-CA" sz="3200" i="1" dirty="0"/>
              <a:t> one</a:t>
            </a:r>
            <a:r>
              <a:rPr lang="fr-CA" sz="3600" i="1" dirty="0"/>
              <a:t>,</a:t>
            </a:r>
            <a:br>
              <a:rPr lang="fr-CA" sz="3600" i="1" dirty="0"/>
            </a:br>
            <a:r>
              <a:rPr lang="fr-CA" sz="3600" i="1" dirty="0"/>
              <a:t> </a:t>
            </a:r>
            <a:br>
              <a:rPr lang="fr-CA" sz="3600" i="1" dirty="0"/>
            </a:br>
            <a:r>
              <a:rPr lang="fr-CA" sz="3600" i="1" dirty="0"/>
              <a:t>the </a:t>
            </a:r>
            <a:r>
              <a:rPr lang="fr-CA" sz="3600" i="1" dirty="0" err="1"/>
              <a:t>education</a:t>
            </a:r>
            <a:r>
              <a:rPr lang="fr-CA" sz="3600" i="1" dirty="0"/>
              <a:t> of the </a:t>
            </a:r>
            <a:r>
              <a:rPr lang="fr-CA" sz="3600" i="1" dirty="0" err="1"/>
              <a:t>heart</a:t>
            </a:r>
            <a:r>
              <a:rPr lang="fr-CA" sz="3600" i="1" dirty="0"/>
              <a:t> – the moral </a:t>
            </a:r>
            <a:r>
              <a:rPr lang="fr-CA" sz="3600" i="1" dirty="0" err="1"/>
              <a:t>side</a:t>
            </a:r>
            <a:r>
              <a:rPr lang="fr-CA" sz="3600" i="1" dirty="0"/>
              <a:t> of man – must </a:t>
            </a:r>
            <a:r>
              <a:rPr lang="fr-CA" sz="3600" i="1" dirty="0" err="1"/>
              <a:t>keep</a:t>
            </a:r>
            <a:r>
              <a:rPr lang="fr-CA" sz="3600" i="1" dirty="0"/>
              <a:t> pace </a:t>
            </a:r>
            <a:r>
              <a:rPr lang="fr-CA" sz="3600" i="1" dirty="0" err="1"/>
              <a:t>with</a:t>
            </a:r>
            <a:r>
              <a:rPr lang="fr-CA" sz="3600" i="1" dirty="0"/>
              <a:t> the </a:t>
            </a:r>
            <a:r>
              <a:rPr lang="fr-CA" sz="3600" i="1" dirty="0" err="1"/>
              <a:t>education</a:t>
            </a:r>
            <a:r>
              <a:rPr lang="fr-CA" sz="3600" i="1" dirty="0"/>
              <a:t> of the </a:t>
            </a:r>
            <a:r>
              <a:rPr lang="fr-CA" sz="3600" i="1" dirty="0" err="1"/>
              <a:t>head</a:t>
            </a:r>
            <a:r>
              <a:rPr lang="fr-CA" sz="3600" i="1" dirty="0"/>
              <a:t> »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63971" y="4707160"/>
            <a:ext cx="6600451" cy="1126283"/>
          </a:xfrm>
        </p:spPr>
        <p:txBody>
          <a:bodyPr/>
          <a:lstStyle/>
          <a:p>
            <a:pPr algn="r"/>
            <a:r>
              <a:rPr lang="fr-CA" dirty="0"/>
              <a:t>			</a:t>
            </a:r>
            <a:r>
              <a:rPr lang="fr-CA" sz="2400" dirty="0">
                <a:solidFill>
                  <a:schemeClr val="tx2">
                    <a:lumMod val="75000"/>
                  </a:schemeClr>
                </a:solidFill>
              </a:rPr>
              <a:t>- William Osler</a:t>
            </a:r>
          </a:p>
        </p:txBody>
      </p:sp>
    </p:spTree>
    <p:extLst>
      <p:ext uri="{BB962C8B-B14F-4D97-AF65-F5344CB8AC3E}">
        <p14:creationId xmlns:p14="http://schemas.microsoft.com/office/powerpoint/2010/main" val="1938892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7" y="2043112"/>
            <a:ext cx="4276725" cy="2771775"/>
          </a:xfrm>
          <a:prstGeom prst="rect">
            <a:avLst/>
          </a:prstGeom>
        </p:spPr>
      </p:pic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511228" y="771787"/>
            <a:ext cx="8452467" cy="665072"/>
          </a:xfrm>
        </p:spPr>
        <p:txBody>
          <a:bodyPr/>
          <a:lstStyle/>
          <a:p>
            <a:pPr algn="ctr"/>
            <a:r>
              <a:rPr lang="fr-CA" dirty="0"/>
              <a:t>Un grand médecin</a:t>
            </a:r>
          </a:p>
        </p:txBody>
      </p:sp>
    </p:spTree>
    <p:extLst>
      <p:ext uri="{BB962C8B-B14F-4D97-AF65-F5344CB8AC3E}">
        <p14:creationId xmlns:p14="http://schemas.microsoft.com/office/powerpoint/2010/main" val="20773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66207" y="418010"/>
            <a:ext cx="8216536" cy="1018849"/>
          </a:xfrm>
        </p:spPr>
        <p:txBody>
          <a:bodyPr>
            <a:normAutofit/>
          </a:bodyPr>
          <a:lstStyle/>
          <a:p>
            <a:r>
              <a:rPr lang="fr-CA" sz="3200" dirty="0"/>
              <a:t>Dimensions humaines de la RELATION</a:t>
            </a:r>
          </a:p>
        </p:txBody>
      </p:sp>
      <p:sp>
        <p:nvSpPr>
          <p:cNvPr id="7" name="Sous-titre 6"/>
          <p:cNvSpPr>
            <a:spLocks noGrp="1"/>
          </p:cNvSpPr>
          <p:nvPr>
            <p:ph idx="1"/>
          </p:nvPr>
        </p:nvSpPr>
        <p:spPr>
          <a:xfrm>
            <a:off x="809897" y="1549451"/>
            <a:ext cx="8190412" cy="3777622"/>
          </a:xfrm>
        </p:spPr>
        <p:txBody>
          <a:bodyPr>
            <a:noAutofit/>
          </a:bodyPr>
          <a:lstStyle/>
          <a:p>
            <a:r>
              <a:rPr lang="fr-CA" sz="3600" dirty="0"/>
              <a:t>Patient – médecin</a:t>
            </a:r>
          </a:p>
          <a:p>
            <a:r>
              <a:rPr lang="fr-CA" sz="3600" dirty="0"/>
              <a:t>Patient – professionnel de la santé</a:t>
            </a:r>
          </a:p>
          <a:p>
            <a:r>
              <a:rPr lang="fr-CA" sz="3600" dirty="0"/>
              <a:t>Personne soignée – personne soignante</a:t>
            </a:r>
          </a:p>
          <a:p>
            <a:endParaRPr lang="fr-CA" sz="3600" dirty="0"/>
          </a:p>
          <a:p>
            <a:r>
              <a:rPr lang="fr-CA" sz="3600" dirty="0" err="1"/>
              <a:t>Inclusivité</a:t>
            </a:r>
            <a:r>
              <a:rPr lang="fr-CA" sz="3600" dirty="0"/>
              <a:t> (aussi H et F)</a:t>
            </a:r>
          </a:p>
        </p:txBody>
      </p:sp>
    </p:spTree>
    <p:extLst>
      <p:ext uri="{BB962C8B-B14F-4D97-AF65-F5344CB8AC3E}">
        <p14:creationId xmlns:p14="http://schemas.microsoft.com/office/powerpoint/2010/main" val="1781999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Un grand médecin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1228" y="1666896"/>
            <a:ext cx="8229599" cy="3777622"/>
          </a:xfrm>
        </p:spPr>
        <p:txBody>
          <a:bodyPr/>
          <a:lstStyle/>
          <a:p>
            <a:r>
              <a:rPr lang="fr-CA" sz="3600" dirty="0"/>
              <a:t>Compétence scientifique</a:t>
            </a:r>
          </a:p>
          <a:p>
            <a:r>
              <a:rPr lang="fr-CA" sz="3600" dirty="0"/>
              <a:t>Compassion et accompagnement</a:t>
            </a:r>
          </a:p>
          <a:p>
            <a:r>
              <a:rPr lang="fr-CA" sz="3600" dirty="0"/>
              <a:t>Au bénéfice de ceux qui en ont besoin</a:t>
            </a:r>
          </a:p>
          <a:p>
            <a:r>
              <a:rPr lang="fr-CA" sz="3600" dirty="0"/>
              <a:t>Utopie/contrainte ou engagement et sens ?</a:t>
            </a:r>
          </a:p>
        </p:txBody>
      </p:sp>
    </p:spTree>
    <p:extLst>
      <p:ext uri="{BB962C8B-B14F-4D97-AF65-F5344CB8AC3E}">
        <p14:creationId xmlns:p14="http://schemas.microsoft.com/office/powerpoint/2010/main" val="35395087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15398" y="2109653"/>
            <a:ext cx="6600451" cy="2262781"/>
          </a:xfrm>
        </p:spPr>
        <p:txBody>
          <a:bodyPr>
            <a:normAutofit/>
          </a:bodyPr>
          <a:lstStyle/>
          <a:p>
            <a:r>
              <a:rPr lang="fr-CA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27983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Messages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1228" y="1666896"/>
            <a:ext cx="8229599" cy="3777622"/>
          </a:xfrm>
        </p:spPr>
        <p:txBody>
          <a:bodyPr/>
          <a:lstStyle/>
          <a:p>
            <a:r>
              <a:rPr lang="fr-CA" sz="3600" dirty="0"/>
              <a:t>Relation entre 2 Humains.</a:t>
            </a:r>
          </a:p>
          <a:p>
            <a:r>
              <a:rPr lang="fr-CA" sz="3600" dirty="0"/>
              <a:t>Maladie et être malade</a:t>
            </a:r>
          </a:p>
          <a:p>
            <a:r>
              <a:rPr lang="fr-CA" sz="3600" dirty="0"/>
              <a:t>Compassion/ Accompagnement</a:t>
            </a:r>
          </a:p>
          <a:p>
            <a:r>
              <a:rPr lang="fr-CA" sz="3600" dirty="0"/>
              <a:t>Le futur: Importance des relations humaines </a:t>
            </a:r>
          </a:p>
          <a:p>
            <a:r>
              <a:rPr lang="fr-CA" sz="3600" dirty="0"/>
              <a:t>« Un grand MD »: Utopie/contrainte ou engagement et sens ?</a:t>
            </a:r>
          </a:p>
        </p:txBody>
      </p:sp>
    </p:spTree>
    <p:extLst>
      <p:ext uri="{BB962C8B-B14F-4D97-AF65-F5344CB8AC3E}">
        <p14:creationId xmlns:p14="http://schemas.microsoft.com/office/powerpoint/2010/main" val="13938574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15398" y="2109653"/>
            <a:ext cx="6600451" cy="2262781"/>
          </a:xfrm>
        </p:spPr>
        <p:txBody>
          <a:bodyPr>
            <a:normAutofit fontScale="90000"/>
          </a:bodyPr>
          <a:lstStyle/>
          <a:p>
            <a:r>
              <a:rPr lang="fr-CA" dirty="0"/>
              <a:t>Enseignement par les personnes malades</a:t>
            </a:r>
          </a:p>
        </p:txBody>
      </p:sp>
    </p:spTree>
    <p:extLst>
      <p:ext uri="{BB962C8B-B14F-4D97-AF65-F5344CB8AC3E}">
        <p14:creationId xmlns:p14="http://schemas.microsoft.com/office/powerpoint/2010/main" val="38839017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Poème de Nicole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7617" y="1092249"/>
            <a:ext cx="7849000" cy="55959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3200" dirty="0"/>
              <a:t>« Mon corps est brisé,</a:t>
            </a:r>
          </a:p>
          <a:p>
            <a:pPr marL="0" indent="0">
              <a:buNone/>
            </a:pPr>
            <a:r>
              <a:rPr lang="fr-CA" sz="3200" dirty="0"/>
              <a:t>Mon esprit est trouble,</a:t>
            </a:r>
          </a:p>
          <a:p>
            <a:pPr marL="0" indent="0">
              <a:buNone/>
            </a:pPr>
            <a:r>
              <a:rPr lang="fr-CA" sz="3200" dirty="0"/>
              <a:t>Mon âme est triste.</a:t>
            </a:r>
          </a:p>
          <a:p>
            <a:pPr marL="0" indent="0">
              <a:buNone/>
            </a:pPr>
            <a:endParaRPr lang="fr-CA" sz="3200" dirty="0"/>
          </a:p>
          <a:p>
            <a:pPr marL="0" indent="0">
              <a:buNone/>
            </a:pPr>
            <a:r>
              <a:rPr lang="fr-CA" sz="3200" dirty="0"/>
              <a:t>J’ai une maladie,</a:t>
            </a:r>
          </a:p>
          <a:p>
            <a:pPr marL="0" indent="0">
              <a:buNone/>
            </a:pPr>
            <a:r>
              <a:rPr lang="fr-CA" sz="3200" dirty="0"/>
              <a:t>Je suis malade,</a:t>
            </a:r>
          </a:p>
          <a:p>
            <a:pPr marL="0" indent="0">
              <a:buNone/>
            </a:pPr>
            <a:r>
              <a:rPr lang="fr-CA" sz="3200" dirty="0"/>
              <a:t>Je vis le tout à travers ma personne.</a:t>
            </a:r>
          </a:p>
          <a:p>
            <a:pPr marL="0" indent="0">
              <a:buNone/>
            </a:pPr>
            <a:endParaRPr lang="fr-CA" sz="3200" dirty="0"/>
          </a:p>
          <a:p>
            <a:pPr marL="0" indent="0">
              <a:buNone/>
            </a:pPr>
            <a:r>
              <a:rPr lang="fr-CA" sz="3200" dirty="0"/>
              <a:t>Considérez ma maladie et mon malaise »</a:t>
            </a:r>
          </a:p>
        </p:txBody>
      </p:sp>
    </p:spTree>
    <p:extLst>
      <p:ext uri="{BB962C8B-B14F-4D97-AF65-F5344CB8AC3E}">
        <p14:creationId xmlns:p14="http://schemas.microsoft.com/office/powerpoint/2010/main" val="1962325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Poème de Nicole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0525" y="1436859"/>
            <a:ext cx="7303913" cy="3777622"/>
          </a:xfrm>
        </p:spPr>
        <p:txBody>
          <a:bodyPr/>
          <a:lstStyle/>
          <a:p>
            <a:pPr marL="0" indent="0">
              <a:buNone/>
            </a:pPr>
            <a:r>
              <a:rPr lang="fr-CA" sz="3200" dirty="0"/>
              <a:t>« Anxiété et peine me submergent,</a:t>
            </a:r>
          </a:p>
          <a:p>
            <a:pPr marL="0" indent="0">
              <a:buNone/>
            </a:pPr>
            <a:r>
              <a:rPr lang="fr-CA" sz="3200" dirty="0"/>
              <a:t>Conscientes et inconscientes,</a:t>
            </a:r>
          </a:p>
          <a:p>
            <a:pPr marL="0" indent="0">
              <a:buNone/>
            </a:pPr>
            <a:r>
              <a:rPr lang="fr-CA" sz="3200" dirty="0"/>
              <a:t>Profondes et douloureuses.</a:t>
            </a:r>
          </a:p>
          <a:p>
            <a:pPr marL="0" indent="0">
              <a:buNone/>
            </a:pPr>
            <a:r>
              <a:rPr lang="fr-CA" sz="3200" dirty="0"/>
              <a:t>Je ne sais pas où je vais. »</a:t>
            </a:r>
          </a:p>
        </p:txBody>
      </p:sp>
    </p:spTree>
    <p:extLst>
      <p:ext uri="{BB962C8B-B14F-4D97-AF65-F5344CB8AC3E}">
        <p14:creationId xmlns:p14="http://schemas.microsoft.com/office/powerpoint/2010/main" val="3293227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Poème de Nicole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9715" y="1314319"/>
            <a:ext cx="772192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200" dirty="0"/>
              <a:t>« Faites le mieux possible avec votre expertise,</a:t>
            </a:r>
          </a:p>
          <a:p>
            <a:pPr marL="0" indent="0">
              <a:buNone/>
            </a:pPr>
            <a:r>
              <a:rPr lang="fr-CA" sz="3200" dirty="0"/>
              <a:t>Faites le mieux possible malgré vos limites</a:t>
            </a:r>
          </a:p>
          <a:p>
            <a:pPr marL="0" indent="0">
              <a:buNone/>
            </a:pPr>
            <a:r>
              <a:rPr lang="fr-CA" sz="3200" dirty="0"/>
              <a:t>Partagez-les avec moi.</a:t>
            </a:r>
          </a:p>
          <a:p>
            <a:pPr marL="0" indent="0">
              <a:buNone/>
            </a:pPr>
            <a:r>
              <a:rPr lang="fr-CA" sz="3200" dirty="0"/>
              <a:t>Je ne vous demande pas l’impossible. »</a:t>
            </a:r>
          </a:p>
        </p:txBody>
      </p:sp>
    </p:spTree>
    <p:extLst>
      <p:ext uri="{BB962C8B-B14F-4D97-AF65-F5344CB8AC3E}">
        <p14:creationId xmlns:p14="http://schemas.microsoft.com/office/powerpoint/2010/main" val="7340390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Poème de Nicole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9714" y="1240971"/>
            <a:ext cx="7761113" cy="4965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200" dirty="0"/>
              <a:t>« Mais, toujours, convainquez-moi</a:t>
            </a:r>
          </a:p>
          <a:p>
            <a:pPr marL="0" indent="0">
              <a:buNone/>
            </a:pPr>
            <a:r>
              <a:rPr lang="fr-CA" sz="3200" dirty="0"/>
              <a:t>De votre souci pour moi,</a:t>
            </a:r>
          </a:p>
          <a:p>
            <a:pPr marL="0" indent="0">
              <a:buNone/>
            </a:pPr>
            <a:r>
              <a:rPr lang="fr-CA" sz="3200" dirty="0"/>
              <a:t>Comme un ami qui tient ma main,</a:t>
            </a:r>
          </a:p>
          <a:p>
            <a:pPr marL="0" indent="0">
              <a:buNone/>
            </a:pPr>
            <a:r>
              <a:rPr lang="fr-CA" sz="3200" dirty="0"/>
              <a:t>Quelques fois même sans dire un mot</a:t>
            </a:r>
            <a:r>
              <a:rPr lang="fr-CA" sz="3200" dirty="0" smtClean="0"/>
              <a:t>.</a:t>
            </a:r>
          </a:p>
          <a:p>
            <a:pPr marL="0" indent="0">
              <a:buNone/>
            </a:pPr>
            <a:endParaRPr lang="fr-CA" sz="3200" dirty="0"/>
          </a:p>
          <a:p>
            <a:pPr marL="0" indent="0">
              <a:buNone/>
            </a:pPr>
            <a:r>
              <a:rPr lang="fr-CA" sz="3200" dirty="0"/>
              <a:t>Ainsi je marcherai mieux mon chemin…</a:t>
            </a:r>
          </a:p>
          <a:p>
            <a:pPr marL="0" indent="0">
              <a:buNone/>
            </a:pPr>
            <a:r>
              <a:rPr lang="fr-CA" sz="3200" dirty="0"/>
              <a:t>Jusqu’à la fin de ma vie. »</a:t>
            </a:r>
          </a:p>
        </p:txBody>
      </p:sp>
    </p:spTree>
    <p:extLst>
      <p:ext uri="{BB962C8B-B14F-4D97-AF65-F5344CB8AC3E}">
        <p14:creationId xmlns:p14="http://schemas.microsoft.com/office/powerpoint/2010/main" val="6178171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Photo de Nicole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492" y="558437"/>
            <a:ext cx="3762375" cy="5715000"/>
          </a:xfrm>
          <a:prstGeom prst="rect">
            <a:avLst/>
          </a:prstGeom>
        </p:spPr>
      </p:pic>
      <p:pic>
        <p:nvPicPr>
          <p:cNvPr id="4" name="Image 3" descr="Madame Nicole Bolduc lors de la collation des grades 2008.">
            <a:hlinkClick r:id="rId3" tgtFrame="_blank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95" y="1319645"/>
            <a:ext cx="3704141" cy="4769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50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4136"/>
            <a:ext cx="9144000" cy="992723"/>
          </a:xfrm>
        </p:spPr>
        <p:txBody>
          <a:bodyPr>
            <a:normAutofit/>
          </a:bodyPr>
          <a:lstStyle/>
          <a:p>
            <a:pPr algn="ctr"/>
            <a:r>
              <a:rPr lang="fr-CA" sz="3200" dirty="0"/>
              <a:t>Nous TOUS : des patients et des soignants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1337" y="1696819"/>
            <a:ext cx="7804780" cy="4076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600" dirty="0"/>
              <a:t>Actuels </a:t>
            </a:r>
          </a:p>
          <a:p>
            <a:pPr marL="0" indent="0">
              <a:buNone/>
            </a:pPr>
            <a:r>
              <a:rPr lang="fr-CA" sz="3600" dirty="0"/>
              <a:t>ou</a:t>
            </a:r>
          </a:p>
          <a:p>
            <a:pPr marL="0" indent="0">
              <a:buNone/>
            </a:pPr>
            <a:r>
              <a:rPr lang="fr-CA" sz="3600" dirty="0"/>
              <a:t>« en puissance »</a:t>
            </a:r>
          </a:p>
          <a:p>
            <a:pPr marL="0" indent="0">
              <a:buNone/>
            </a:pPr>
            <a:endParaRPr lang="fr-CA" sz="3600" dirty="0"/>
          </a:p>
          <a:p>
            <a:pPr marL="0" indent="0">
              <a:buNone/>
            </a:pPr>
            <a:r>
              <a:rPr lang="fr-CA" sz="3600" dirty="0"/>
              <a:t>Des expériences à partager</a:t>
            </a:r>
          </a:p>
        </p:txBody>
      </p:sp>
    </p:spTree>
    <p:extLst>
      <p:ext uri="{BB962C8B-B14F-4D97-AF65-F5344CB8AC3E}">
        <p14:creationId xmlns:p14="http://schemas.microsoft.com/office/powerpoint/2010/main" val="365435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756065" y="1672936"/>
            <a:ext cx="6778336" cy="1870426"/>
          </a:xfrm>
        </p:spPr>
        <p:txBody>
          <a:bodyPr>
            <a:noAutofit/>
          </a:bodyPr>
          <a:lstStyle/>
          <a:p>
            <a:r>
              <a:rPr lang="fr-CA" b="1" dirty="0"/>
              <a:t/>
            </a:r>
            <a:br>
              <a:rPr lang="fr-CA" b="1" dirty="0"/>
            </a:br>
            <a:r>
              <a:rPr lang="fr-CA" b="1" dirty="0"/>
              <a:t/>
            </a:r>
            <a:br>
              <a:rPr lang="fr-CA" b="1" dirty="0"/>
            </a:br>
            <a:r>
              <a:rPr lang="fr-CA" b="1" dirty="0"/>
              <a:t/>
            </a:r>
            <a:br>
              <a:rPr lang="fr-CA" b="1" dirty="0"/>
            </a:br>
            <a:r>
              <a:rPr lang="fr-CA" b="1" dirty="0"/>
              <a:t/>
            </a:r>
            <a:br>
              <a:rPr lang="fr-CA" b="1" dirty="0"/>
            </a:br>
            <a:r>
              <a:rPr lang="fr-CA" b="1" dirty="0"/>
              <a:t/>
            </a:r>
            <a:br>
              <a:rPr lang="fr-CA" b="1" dirty="0"/>
            </a:br>
            <a:r>
              <a:rPr lang="fr-CA" b="1" dirty="0"/>
              <a:t>En voyant le titre de cette conférence, qu’est-ce qui vous est venu à l’esprit ?</a:t>
            </a:r>
          </a:p>
        </p:txBody>
      </p:sp>
    </p:spTree>
    <p:extLst>
      <p:ext uri="{BB962C8B-B14F-4D97-AF65-F5344CB8AC3E}">
        <p14:creationId xmlns:p14="http://schemas.microsoft.com/office/powerpoint/2010/main" val="4072425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Objectifs/contenu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62730" y="1345474"/>
            <a:ext cx="8363704" cy="5139216"/>
          </a:xfrm>
        </p:spPr>
        <p:txBody>
          <a:bodyPr>
            <a:normAutofit fontScale="92500" lnSpcReduction="10000"/>
          </a:bodyPr>
          <a:lstStyle/>
          <a:p>
            <a:r>
              <a:rPr lang="fr-CA" sz="4200" dirty="0"/>
              <a:t>Le phénomène central de la médecine</a:t>
            </a:r>
          </a:p>
          <a:p>
            <a:r>
              <a:rPr lang="fr-CA" sz="4200" dirty="0"/>
              <a:t>Éléments de la relation </a:t>
            </a:r>
          </a:p>
          <a:p>
            <a:r>
              <a:rPr lang="fr-CA" sz="4200" dirty="0"/>
              <a:t>Maladie et être malade</a:t>
            </a:r>
          </a:p>
          <a:p>
            <a:r>
              <a:rPr lang="fr-CA" sz="4200" dirty="0"/>
              <a:t>Compassion et accompagnement </a:t>
            </a:r>
          </a:p>
          <a:p>
            <a:r>
              <a:rPr lang="fr-CA" sz="4200" dirty="0"/>
              <a:t>Le futur  </a:t>
            </a:r>
          </a:p>
          <a:p>
            <a:r>
              <a:rPr lang="fr-CA" sz="4200" dirty="0"/>
              <a:t>Être « un grand médecin »</a:t>
            </a:r>
          </a:p>
          <a:p>
            <a:r>
              <a:rPr lang="fr-CA" sz="4200" dirty="0"/>
              <a:t>Synthèse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1470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7" y="0"/>
            <a:ext cx="2756263" cy="27562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347" y="1788569"/>
            <a:ext cx="7773308" cy="2387600"/>
          </a:xfrm>
        </p:spPr>
        <p:txBody>
          <a:bodyPr>
            <a:normAutofit fontScale="90000"/>
          </a:bodyPr>
          <a:lstStyle/>
          <a:p>
            <a:r>
              <a:rPr lang="fr-CA" dirty="0"/>
              <a:t>Le phénomène central de la médecine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9" t="26102" r="9822"/>
          <a:stretch/>
        </p:blipFill>
        <p:spPr>
          <a:xfrm rot="20590356">
            <a:off x="5512539" y="3947842"/>
            <a:ext cx="2973083" cy="238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11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1703" y="470262"/>
            <a:ext cx="8399417" cy="888275"/>
          </a:xfrm>
        </p:spPr>
        <p:txBody>
          <a:bodyPr>
            <a:normAutofit/>
          </a:bodyPr>
          <a:lstStyle/>
          <a:p>
            <a:r>
              <a:rPr lang="fr-CA" sz="3200" dirty="0"/>
              <a:t>Phénomène </a:t>
            </a:r>
            <a:r>
              <a:rPr lang="fr-CA" sz="3200" dirty="0" smtClean="0"/>
              <a:t>central </a:t>
            </a:r>
            <a:r>
              <a:rPr lang="fr-CA" sz="3200" dirty="0"/>
              <a:t>de la médecine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1703" y="1136469"/>
            <a:ext cx="8195931" cy="514676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CA" sz="2400" i="1" dirty="0"/>
          </a:p>
          <a:p>
            <a:pPr marL="0" indent="0">
              <a:buNone/>
            </a:pPr>
            <a:endParaRPr lang="fr-CA" sz="2400" i="1" dirty="0"/>
          </a:p>
          <a:p>
            <a:pPr marL="0" indent="0">
              <a:buNone/>
            </a:pPr>
            <a:endParaRPr lang="fr-CA" sz="2400" i="1" dirty="0"/>
          </a:p>
          <a:p>
            <a:pPr marL="0" indent="0">
              <a:buNone/>
            </a:pPr>
            <a:r>
              <a:rPr lang="fr-CA" sz="3200" i="1" dirty="0"/>
              <a:t>« Une relation entre </a:t>
            </a:r>
          </a:p>
          <a:p>
            <a:pPr marL="0" indent="0">
              <a:buNone/>
            </a:pPr>
            <a:r>
              <a:rPr lang="fr-CA" sz="3200" i="1" dirty="0"/>
              <a:t>une personne en besoin de guérison </a:t>
            </a:r>
          </a:p>
          <a:p>
            <a:pPr marL="0" indent="0">
              <a:buNone/>
            </a:pPr>
            <a:r>
              <a:rPr lang="fr-CA" sz="3200" i="1" dirty="0"/>
              <a:t>et une personne qui professe de guérir »</a:t>
            </a:r>
          </a:p>
          <a:p>
            <a:pPr marL="0" indent="0">
              <a:buNone/>
            </a:pPr>
            <a:endParaRPr lang="fr-CA" sz="2800" i="1" dirty="0"/>
          </a:p>
          <a:p>
            <a:pPr marL="0" indent="0">
              <a:buNone/>
            </a:pPr>
            <a:r>
              <a:rPr lang="fr-CA" sz="2400" dirty="0"/>
              <a:t>Edmund Pellegrino</a:t>
            </a:r>
          </a:p>
          <a:p>
            <a:pPr marL="0" indent="0">
              <a:buNone/>
            </a:pPr>
            <a:endParaRPr lang="fr-CA" sz="3200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2130891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Personnalisé 2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265991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</TotalTime>
  <Words>590</Words>
  <Application>Microsoft Macintosh PowerPoint</Application>
  <PresentationFormat>Présentation à l'écran (4:3)</PresentationFormat>
  <Paragraphs>206</Paragraphs>
  <Slides>48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49" baseType="lpstr">
      <vt:lpstr>Brin</vt:lpstr>
      <vt:lpstr>Dimensions humaines de la relation entre le médecin et ses patients</vt:lpstr>
      <vt:lpstr>Paul Grand’Maison</vt:lpstr>
      <vt:lpstr>Présentation PowerPoint</vt:lpstr>
      <vt:lpstr>Dimensions humaines de la RELATION</vt:lpstr>
      <vt:lpstr>Nous TOUS : des patients et des soignants</vt:lpstr>
      <vt:lpstr>     En voyant le titre de cette conférence, qu’est-ce qui vous est venu à l’esprit ?</vt:lpstr>
      <vt:lpstr>Objectifs/contenu</vt:lpstr>
      <vt:lpstr>Le phénomène central de la médecine</vt:lpstr>
      <vt:lpstr>Phénomène central de la médecine</vt:lpstr>
      <vt:lpstr>Changements et non changements</vt:lpstr>
      <vt:lpstr>Comme patient, quelles sont vos attentes premières de la relation entre vous et votre médecin et du médecin qui y intervient?</vt:lpstr>
      <vt:lpstr>Compétence/« curing »   Prendre soin/ « caring »</vt:lpstr>
      <vt:lpstr>Confiance /  « Trust »</vt:lpstr>
      <vt:lpstr>Rôles CanMEDS</vt:lpstr>
      <vt:lpstr>Maladie et être malade</vt:lpstr>
      <vt:lpstr>«Physicians should learn to  share illness talks with patient instead of imposing  disease talks on them »  Arthur Frank, 1991</vt:lpstr>
      <vt:lpstr>Maladie et être malade </vt:lpstr>
      <vt:lpstr>«La médecine est la plus humaine des sciences et le plus scientifique des arts. »</vt:lpstr>
      <vt:lpstr>Altruisme Empathie  Compassion</vt:lpstr>
      <vt:lpstr>«Il n’y a pas de compétence médicale sans qualités relationnelles.  Il n’y a pas de qualités relationnelles sans empathie et compassion »</vt:lpstr>
      <vt:lpstr>Présentation PowerPoint</vt:lpstr>
      <vt:lpstr>Empathie et compassion</vt:lpstr>
      <vt:lpstr>Empathie et compassion</vt:lpstr>
      <vt:lpstr>Accompagner   Le chemin du patient le chemin du soignant </vt:lpstr>
      <vt:lpstr>Accompagner   Aller quelque part avec quelqu’un  </vt:lpstr>
      <vt:lpstr>Le chemin du patient </vt:lpstr>
      <vt:lpstr>«After the control of physical pain and symptoms, the most important role (for the humanistic physician) is to facilitate the discovery of meaning »</vt:lpstr>
      <vt:lpstr>Le chemin du médecin (soignant) </vt:lpstr>
      <vt:lpstr>Le futur de la médecine et des relations humaines</vt:lpstr>
      <vt:lpstr>Futur de la médecine : multiples facteurs</vt:lpstr>
      <vt:lpstr>Futur de la médecine : 2 certitudes</vt:lpstr>
      <vt:lpstr>Présentation PowerPoint</vt:lpstr>
      <vt:lpstr>Futur de la médecine : 2 certitudes</vt:lpstr>
      <vt:lpstr>Technologie en santé</vt:lpstr>
      <vt:lpstr>MD-Patient-machine</vt:lpstr>
      <vt:lpstr>Former et être   Un Grand Médecin </vt:lpstr>
      <vt:lpstr>Formation</vt:lpstr>
      <vt:lpstr>« As the practice of medicine is not a business and can never be one,   the education of the heart – the moral side of man – must keep pace with the education of the head »</vt:lpstr>
      <vt:lpstr>Un grand médecin</vt:lpstr>
      <vt:lpstr>Un grand médecin</vt:lpstr>
      <vt:lpstr>CONCLUSION</vt:lpstr>
      <vt:lpstr>Messages </vt:lpstr>
      <vt:lpstr>Enseignement par les personnes malades</vt:lpstr>
      <vt:lpstr>Poème de Nicole</vt:lpstr>
      <vt:lpstr>Poème de Nicole</vt:lpstr>
      <vt:lpstr>Poème de Nicole</vt:lpstr>
      <vt:lpstr>Poème de Nicole</vt:lpstr>
      <vt:lpstr>Présentation PowerPoint</vt:lpstr>
    </vt:vector>
  </TitlesOfParts>
  <Company>Universite de Sherbrooke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Dimensions humaines de la relation entre le médecin et ses patients</dc:title>
  <dc:creator>Johanie Gagnon</dc:creator>
  <cp:lastModifiedBy>André Petit</cp:lastModifiedBy>
  <cp:revision>66</cp:revision>
  <cp:lastPrinted>2017-09-25T14:40:24Z</cp:lastPrinted>
  <dcterms:created xsi:type="dcterms:W3CDTF">2017-09-10T22:06:05Z</dcterms:created>
  <dcterms:modified xsi:type="dcterms:W3CDTF">2017-09-28T14:13:27Z</dcterms:modified>
</cp:coreProperties>
</file>