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sldIdLst>
    <p:sldId id="380" r:id="rId2"/>
    <p:sldId id="365" r:id="rId3"/>
    <p:sldId id="366" r:id="rId4"/>
    <p:sldId id="272" r:id="rId5"/>
    <p:sldId id="269" r:id="rId6"/>
    <p:sldId id="263" r:id="rId7"/>
    <p:sldId id="307" r:id="rId8"/>
    <p:sldId id="355" r:id="rId9"/>
    <p:sldId id="347" r:id="rId10"/>
    <p:sldId id="350" r:id="rId11"/>
    <p:sldId id="346" r:id="rId12"/>
    <p:sldId id="348" r:id="rId13"/>
    <p:sldId id="352" r:id="rId14"/>
    <p:sldId id="274" r:id="rId15"/>
    <p:sldId id="286" r:id="rId16"/>
    <p:sldId id="308" r:id="rId17"/>
    <p:sldId id="265" r:id="rId18"/>
    <p:sldId id="316" r:id="rId19"/>
    <p:sldId id="309" r:id="rId20"/>
    <p:sldId id="289" r:id="rId21"/>
    <p:sldId id="288" r:id="rId22"/>
    <p:sldId id="353" r:id="rId23"/>
    <p:sldId id="378" r:id="rId24"/>
    <p:sldId id="367" r:id="rId25"/>
    <p:sldId id="373" r:id="rId26"/>
    <p:sldId id="334" r:id="rId27"/>
    <p:sldId id="372" r:id="rId28"/>
    <p:sldId id="382" r:id="rId29"/>
    <p:sldId id="374" r:id="rId30"/>
    <p:sldId id="375" r:id="rId31"/>
    <p:sldId id="376" r:id="rId32"/>
    <p:sldId id="377" r:id="rId33"/>
    <p:sldId id="279" r:id="rId34"/>
    <p:sldId id="273" r:id="rId35"/>
    <p:sldId id="312" r:id="rId36"/>
    <p:sldId id="362" r:id="rId37"/>
    <p:sldId id="369" r:id="rId38"/>
    <p:sldId id="371" r:id="rId39"/>
    <p:sldId id="370" r:id="rId40"/>
    <p:sldId id="364" r:id="rId41"/>
    <p:sldId id="381" r:id="rId42"/>
    <p:sldId id="361" r:id="rId43"/>
    <p:sldId id="359" r:id="rId44"/>
    <p:sldId id="360" r:id="rId45"/>
    <p:sldId id="357" r:id="rId46"/>
    <p:sldId id="358" r:id="rId47"/>
    <p:sldId id="379" r:id="rId48"/>
    <p:sldId id="335"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071DD77-A888-40A4-8E12-8F21A8C1682E}">
          <p14:sldIdLst>
            <p14:sldId id="380"/>
            <p14:sldId id="365"/>
            <p14:sldId id="366"/>
            <p14:sldId id="272"/>
            <p14:sldId id="269"/>
            <p14:sldId id="263"/>
            <p14:sldId id="307"/>
            <p14:sldId id="355"/>
            <p14:sldId id="347"/>
            <p14:sldId id="350"/>
            <p14:sldId id="346"/>
            <p14:sldId id="348"/>
            <p14:sldId id="352"/>
            <p14:sldId id="274"/>
            <p14:sldId id="286"/>
            <p14:sldId id="308"/>
            <p14:sldId id="265"/>
            <p14:sldId id="316"/>
            <p14:sldId id="309"/>
            <p14:sldId id="289"/>
            <p14:sldId id="288"/>
            <p14:sldId id="353"/>
            <p14:sldId id="378"/>
            <p14:sldId id="367"/>
            <p14:sldId id="373"/>
            <p14:sldId id="334"/>
            <p14:sldId id="372"/>
            <p14:sldId id="382"/>
            <p14:sldId id="374"/>
            <p14:sldId id="375"/>
            <p14:sldId id="376"/>
            <p14:sldId id="377"/>
            <p14:sldId id="279"/>
            <p14:sldId id="273"/>
            <p14:sldId id="312"/>
            <p14:sldId id="362"/>
            <p14:sldId id="369"/>
            <p14:sldId id="371"/>
            <p14:sldId id="370"/>
            <p14:sldId id="364"/>
            <p14:sldId id="381"/>
            <p14:sldId id="361"/>
            <p14:sldId id="359"/>
            <p14:sldId id="360"/>
            <p14:sldId id="357"/>
            <p14:sldId id="358"/>
            <p14:sldId id="379"/>
            <p14:sldId id="3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8" autoAdjust="0"/>
    <p:restoredTop sz="94662" autoAdjust="0"/>
  </p:normalViewPr>
  <p:slideViewPr>
    <p:cSldViewPr>
      <p:cViewPr varScale="1">
        <p:scale>
          <a:sx n="76" d="100"/>
          <a:sy n="76" d="100"/>
        </p:scale>
        <p:origin x="1044" y="84"/>
      </p:cViewPr>
      <p:guideLst>
        <p:guide orient="horz" pos="2160"/>
        <p:guide pos="2880"/>
      </p:guideLst>
    </p:cSldViewPr>
  </p:slideViewPr>
  <p:outlineViewPr>
    <p:cViewPr>
      <p:scale>
        <a:sx n="33" d="100"/>
        <a:sy n="33" d="100"/>
      </p:scale>
      <p:origin x="48" y="1260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40CA0DA5-69AB-C944-ACB5-9FA79948F6C4}" type="datetimeFigureOut">
              <a:rPr lang="fr-FR" smtClean="0">
                <a:solidFill>
                  <a:prstClr val="white">
                    <a:tint val="75000"/>
                    <a:alpha val="60000"/>
                  </a:prstClr>
                </a:solidFill>
              </a:rPr>
              <a:pPr/>
              <a:t>20/02/2019</a:t>
            </a:fld>
            <a:endParaRPr lang="fr-FR">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fr-FR">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CAF89E9D-2E02-DD4E-8B10-77FB879E4A22}"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066876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defTabSz="457200"/>
            <a:fld id="{40CA0DA5-69AB-C944-ACB5-9FA79948F6C4}" type="datetimeFigureOut">
              <a:rPr lang="fr-FR" smtClean="0">
                <a:solidFill>
                  <a:prstClr val="white">
                    <a:tint val="75000"/>
                    <a:alpha val="60000"/>
                  </a:prstClr>
                </a:solidFill>
              </a:rPr>
              <a:pPr defTabSz="457200"/>
              <a:t>20/02/2019</a:t>
            </a:fld>
            <a:endParaRPr lang="fr-FR">
              <a:solidFill>
                <a:prstClr val="white">
                  <a:tint val="75000"/>
                  <a:alpha val="60000"/>
                </a:prstClr>
              </a:solidFill>
            </a:endParaRPr>
          </a:p>
        </p:txBody>
      </p:sp>
      <p:sp>
        <p:nvSpPr>
          <p:cNvPr id="5" name="Footer Placeholder 4"/>
          <p:cNvSpPr>
            <a:spLocks noGrp="1"/>
          </p:cNvSpPr>
          <p:nvPr>
            <p:ph type="ftr" sz="quarter" idx="11"/>
          </p:nvPr>
        </p:nvSpPr>
        <p:spPr/>
        <p:txBody>
          <a:bodyPr/>
          <a:lstStyle/>
          <a:p>
            <a:pPr defTabSz="457200"/>
            <a:endParaRPr lang="fr-FR">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defTabSz="457200"/>
            <a:fld id="{CAF89E9D-2E02-DD4E-8B10-77FB879E4A22}" type="slidenum">
              <a:rPr lang="fr-FR" smtClean="0">
                <a:solidFill>
                  <a:prstClr val="white">
                    <a:tint val="75000"/>
                  </a:prstClr>
                </a:solidFill>
              </a:rPr>
              <a:pPr defTabSz="457200"/>
              <a:t>‹N°›</a:t>
            </a:fld>
            <a:endParaRPr lang="fr-FR">
              <a:solidFill>
                <a:prstClr val="white">
                  <a:tint val="75000"/>
                </a:prstClr>
              </a:solidFill>
            </a:endParaRPr>
          </a:p>
        </p:txBody>
      </p:sp>
    </p:spTree>
    <p:extLst>
      <p:ext uri="{BB962C8B-B14F-4D97-AF65-F5344CB8AC3E}">
        <p14:creationId xmlns:p14="http://schemas.microsoft.com/office/powerpoint/2010/main" val="2659577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defTabSz="457200"/>
            <a:fld id="{40CA0DA5-69AB-C944-ACB5-9FA79948F6C4}" type="datetimeFigureOut">
              <a:rPr lang="fr-FR" smtClean="0">
                <a:solidFill>
                  <a:prstClr val="white">
                    <a:tint val="75000"/>
                    <a:alpha val="60000"/>
                  </a:prstClr>
                </a:solidFill>
              </a:rPr>
              <a:pPr defTabSz="457200"/>
              <a:t>20/02/2019</a:t>
            </a:fld>
            <a:endParaRPr lang="fr-FR">
              <a:solidFill>
                <a:prstClr val="white">
                  <a:tint val="75000"/>
                  <a:alpha val="60000"/>
                </a:prstClr>
              </a:solidFill>
            </a:endParaRPr>
          </a:p>
        </p:txBody>
      </p:sp>
      <p:sp>
        <p:nvSpPr>
          <p:cNvPr id="5" name="Footer Placeholder 4"/>
          <p:cNvSpPr>
            <a:spLocks noGrp="1"/>
          </p:cNvSpPr>
          <p:nvPr>
            <p:ph type="ftr" sz="quarter" idx="11"/>
          </p:nvPr>
        </p:nvSpPr>
        <p:spPr/>
        <p:txBody>
          <a:bodyPr/>
          <a:lstStyle/>
          <a:p>
            <a:pPr defTabSz="457200"/>
            <a:endParaRPr lang="fr-FR">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defTabSz="457200"/>
            <a:fld id="{CAF89E9D-2E02-DD4E-8B10-77FB879E4A22}" type="slidenum">
              <a:rPr lang="fr-FR" smtClean="0">
                <a:solidFill>
                  <a:prstClr val="white">
                    <a:tint val="75000"/>
                  </a:prstClr>
                </a:solidFill>
              </a:rPr>
              <a:pPr defTabSz="457200"/>
              <a:t>‹N°›</a:t>
            </a:fld>
            <a:endParaRPr lang="fr-FR">
              <a:solidFill>
                <a:prstClr val="white">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0525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defTabSz="457200"/>
            <a:fld id="{40CA0DA5-69AB-C944-ACB5-9FA79948F6C4}" type="datetimeFigureOut">
              <a:rPr lang="fr-FR" smtClean="0">
                <a:solidFill>
                  <a:prstClr val="white">
                    <a:tint val="75000"/>
                    <a:alpha val="60000"/>
                  </a:prstClr>
                </a:solidFill>
              </a:rPr>
              <a:pPr defTabSz="457200"/>
              <a:t>20/02/2019</a:t>
            </a:fld>
            <a:endParaRPr lang="fr-FR">
              <a:solidFill>
                <a:prstClr val="white">
                  <a:tint val="75000"/>
                  <a:alpha val="60000"/>
                </a:prstClr>
              </a:solidFill>
            </a:endParaRPr>
          </a:p>
        </p:txBody>
      </p:sp>
      <p:sp>
        <p:nvSpPr>
          <p:cNvPr id="5" name="Footer Placeholder 4"/>
          <p:cNvSpPr>
            <a:spLocks noGrp="1"/>
          </p:cNvSpPr>
          <p:nvPr>
            <p:ph type="ftr" sz="quarter" idx="11"/>
          </p:nvPr>
        </p:nvSpPr>
        <p:spPr/>
        <p:txBody>
          <a:bodyPr/>
          <a:lstStyle/>
          <a:p>
            <a:pPr defTabSz="457200"/>
            <a:endParaRPr lang="fr-FR">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defTabSz="457200"/>
            <a:fld id="{CAF89E9D-2E02-DD4E-8B10-77FB879E4A22}" type="slidenum">
              <a:rPr lang="fr-FR" smtClean="0">
                <a:solidFill>
                  <a:prstClr val="white">
                    <a:tint val="75000"/>
                  </a:prstClr>
                </a:solidFill>
              </a:rPr>
              <a:pPr defTabSz="457200"/>
              <a:t>‹N°›</a:t>
            </a:fld>
            <a:endParaRPr lang="fr-FR">
              <a:solidFill>
                <a:prstClr val="white">
                  <a:tint val="75000"/>
                </a:prstClr>
              </a:solidFill>
            </a:endParaRPr>
          </a:p>
        </p:txBody>
      </p:sp>
    </p:spTree>
    <p:extLst>
      <p:ext uri="{BB962C8B-B14F-4D97-AF65-F5344CB8AC3E}">
        <p14:creationId xmlns:p14="http://schemas.microsoft.com/office/powerpoint/2010/main" val="2233577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defTabSz="457200"/>
            <a:fld id="{40CA0DA5-69AB-C944-ACB5-9FA79948F6C4}" type="datetimeFigureOut">
              <a:rPr lang="fr-FR" smtClean="0">
                <a:solidFill>
                  <a:prstClr val="white">
                    <a:tint val="75000"/>
                    <a:alpha val="60000"/>
                  </a:prstClr>
                </a:solidFill>
              </a:rPr>
              <a:pPr defTabSz="457200"/>
              <a:t>20/02/2019</a:t>
            </a:fld>
            <a:endParaRPr lang="fr-FR">
              <a:solidFill>
                <a:prstClr val="white">
                  <a:tint val="75000"/>
                  <a:alpha val="60000"/>
                </a:prstClr>
              </a:solidFill>
            </a:endParaRPr>
          </a:p>
        </p:txBody>
      </p:sp>
      <p:sp>
        <p:nvSpPr>
          <p:cNvPr id="5" name="Footer Placeholder 4"/>
          <p:cNvSpPr>
            <a:spLocks noGrp="1"/>
          </p:cNvSpPr>
          <p:nvPr>
            <p:ph type="ftr" sz="quarter" idx="11"/>
          </p:nvPr>
        </p:nvSpPr>
        <p:spPr/>
        <p:txBody>
          <a:bodyPr/>
          <a:lstStyle/>
          <a:p>
            <a:pPr defTabSz="457200"/>
            <a:endParaRPr lang="fr-FR">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defTabSz="457200"/>
            <a:fld id="{CAF89E9D-2E02-DD4E-8B10-77FB879E4A22}" type="slidenum">
              <a:rPr lang="fr-FR" smtClean="0">
                <a:solidFill>
                  <a:prstClr val="white">
                    <a:tint val="75000"/>
                  </a:prstClr>
                </a:solidFill>
              </a:rPr>
              <a:pPr defTabSz="457200"/>
              <a:t>‹N°›</a:t>
            </a:fld>
            <a:endParaRPr lang="fr-FR">
              <a:solidFill>
                <a:prstClr val="white">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01973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defTabSz="457200"/>
            <a:fld id="{40CA0DA5-69AB-C944-ACB5-9FA79948F6C4}" type="datetimeFigureOut">
              <a:rPr lang="fr-FR" smtClean="0">
                <a:solidFill>
                  <a:prstClr val="white">
                    <a:tint val="75000"/>
                    <a:alpha val="60000"/>
                  </a:prstClr>
                </a:solidFill>
              </a:rPr>
              <a:pPr defTabSz="457200"/>
              <a:t>20/02/2019</a:t>
            </a:fld>
            <a:endParaRPr lang="fr-FR">
              <a:solidFill>
                <a:prstClr val="white">
                  <a:tint val="75000"/>
                  <a:alpha val="60000"/>
                </a:prstClr>
              </a:solidFill>
            </a:endParaRPr>
          </a:p>
        </p:txBody>
      </p:sp>
      <p:sp>
        <p:nvSpPr>
          <p:cNvPr id="5" name="Footer Placeholder 4"/>
          <p:cNvSpPr>
            <a:spLocks noGrp="1"/>
          </p:cNvSpPr>
          <p:nvPr>
            <p:ph type="ftr" sz="quarter" idx="11"/>
          </p:nvPr>
        </p:nvSpPr>
        <p:spPr/>
        <p:txBody>
          <a:bodyPr/>
          <a:lstStyle/>
          <a:p>
            <a:pPr defTabSz="457200"/>
            <a:endParaRPr lang="fr-FR">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defTabSz="457200"/>
            <a:fld id="{CAF89E9D-2E02-DD4E-8B10-77FB879E4A22}" type="slidenum">
              <a:rPr lang="fr-FR" smtClean="0">
                <a:solidFill>
                  <a:prstClr val="white">
                    <a:tint val="75000"/>
                  </a:prstClr>
                </a:solidFill>
              </a:rPr>
              <a:pPr defTabSz="457200"/>
              <a:t>‹N°›</a:t>
            </a:fld>
            <a:endParaRPr lang="fr-FR">
              <a:solidFill>
                <a:prstClr val="white">
                  <a:tint val="75000"/>
                </a:prstClr>
              </a:solidFill>
            </a:endParaRPr>
          </a:p>
        </p:txBody>
      </p:sp>
    </p:spTree>
    <p:extLst>
      <p:ext uri="{BB962C8B-B14F-4D97-AF65-F5344CB8AC3E}">
        <p14:creationId xmlns:p14="http://schemas.microsoft.com/office/powerpoint/2010/main" val="4213165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defTabSz="457200"/>
            <a:fld id="{40CA0DA5-69AB-C944-ACB5-9FA79948F6C4}" type="datetimeFigureOut">
              <a:rPr lang="fr-FR" smtClean="0">
                <a:solidFill>
                  <a:prstClr val="white">
                    <a:tint val="75000"/>
                    <a:alpha val="60000"/>
                  </a:prstClr>
                </a:solidFill>
              </a:rPr>
              <a:pPr defTabSz="457200"/>
              <a:t>20/02/2019</a:t>
            </a:fld>
            <a:endParaRPr lang="fr-FR">
              <a:solidFill>
                <a:prstClr val="white">
                  <a:tint val="75000"/>
                  <a:alpha val="60000"/>
                </a:prstClr>
              </a:solidFill>
            </a:endParaRPr>
          </a:p>
        </p:txBody>
      </p:sp>
      <p:sp>
        <p:nvSpPr>
          <p:cNvPr id="5" name="Footer Placeholder 4"/>
          <p:cNvSpPr>
            <a:spLocks noGrp="1"/>
          </p:cNvSpPr>
          <p:nvPr>
            <p:ph type="ftr" sz="quarter" idx="11"/>
          </p:nvPr>
        </p:nvSpPr>
        <p:spPr/>
        <p:txBody>
          <a:bodyPr/>
          <a:lstStyle/>
          <a:p>
            <a:pPr defTabSz="457200"/>
            <a:endParaRPr lang="fr-FR">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defTabSz="457200"/>
            <a:fld id="{CAF89E9D-2E02-DD4E-8B10-77FB879E4A22}" type="slidenum">
              <a:rPr lang="fr-FR" smtClean="0">
                <a:solidFill>
                  <a:prstClr val="white">
                    <a:tint val="75000"/>
                  </a:prstClr>
                </a:solidFill>
              </a:rPr>
              <a:pPr defTabSz="457200"/>
              <a:t>‹N°›</a:t>
            </a:fld>
            <a:endParaRPr lang="fr-FR">
              <a:solidFill>
                <a:prstClr val="white">
                  <a:tint val="75000"/>
                </a:prstClr>
              </a:solidFill>
            </a:endParaRPr>
          </a:p>
        </p:txBody>
      </p:sp>
    </p:spTree>
    <p:extLst>
      <p:ext uri="{BB962C8B-B14F-4D97-AF65-F5344CB8AC3E}">
        <p14:creationId xmlns:p14="http://schemas.microsoft.com/office/powerpoint/2010/main" val="3335784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defTabSz="457200"/>
            <a:fld id="{40CA0DA5-69AB-C944-ACB5-9FA79948F6C4}" type="datetimeFigureOut">
              <a:rPr lang="fr-FR" smtClean="0">
                <a:solidFill>
                  <a:prstClr val="white">
                    <a:tint val="75000"/>
                    <a:alpha val="60000"/>
                  </a:prstClr>
                </a:solidFill>
              </a:rPr>
              <a:pPr defTabSz="457200"/>
              <a:t>20/02/2019</a:t>
            </a:fld>
            <a:endParaRPr lang="fr-FR">
              <a:solidFill>
                <a:prstClr val="white">
                  <a:tint val="75000"/>
                  <a:alpha val="60000"/>
                </a:prstClr>
              </a:solidFill>
            </a:endParaRPr>
          </a:p>
        </p:txBody>
      </p:sp>
      <p:sp>
        <p:nvSpPr>
          <p:cNvPr id="5" name="Footer Placeholder 4"/>
          <p:cNvSpPr>
            <a:spLocks noGrp="1"/>
          </p:cNvSpPr>
          <p:nvPr>
            <p:ph type="ftr" sz="quarter" idx="11"/>
          </p:nvPr>
        </p:nvSpPr>
        <p:spPr/>
        <p:txBody>
          <a:bodyPr/>
          <a:lstStyle/>
          <a:p>
            <a:pPr defTabSz="457200"/>
            <a:endParaRPr lang="fr-FR">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defTabSz="457200"/>
            <a:fld id="{CAF89E9D-2E02-DD4E-8B10-77FB879E4A22}" type="slidenum">
              <a:rPr lang="fr-FR" smtClean="0">
                <a:solidFill>
                  <a:prstClr val="white">
                    <a:tint val="75000"/>
                  </a:prstClr>
                </a:solidFill>
              </a:rPr>
              <a:pPr defTabSz="457200"/>
              <a:t>‹N°›</a:t>
            </a:fld>
            <a:endParaRPr lang="fr-FR">
              <a:solidFill>
                <a:prstClr val="white">
                  <a:tint val="75000"/>
                </a:prstClr>
              </a:solidFill>
            </a:endParaRPr>
          </a:p>
        </p:txBody>
      </p:sp>
    </p:spTree>
    <p:extLst>
      <p:ext uri="{BB962C8B-B14F-4D97-AF65-F5344CB8AC3E}">
        <p14:creationId xmlns:p14="http://schemas.microsoft.com/office/powerpoint/2010/main" val="3188299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CA0DA5-69AB-C944-ACB5-9FA79948F6C4}" type="datetimeFigureOut">
              <a:rPr lang="fr-FR" smtClean="0">
                <a:solidFill>
                  <a:prstClr val="white">
                    <a:tint val="75000"/>
                    <a:alpha val="60000"/>
                  </a:prstClr>
                </a:solidFill>
              </a:rPr>
              <a:pPr/>
              <a:t>20/02/2019</a:t>
            </a:fld>
            <a:endParaRPr lang="fr-FR">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fr-FR">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CAF89E9D-2E02-DD4E-8B10-77FB879E4A22}"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24792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defTabSz="457200"/>
            <a:fld id="{40CA0DA5-69AB-C944-ACB5-9FA79948F6C4}" type="datetimeFigureOut">
              <a:rPr lang="fr-FR" smtClean="0">
                <a:solidFill>
                  <a:prstClr val="white">
                    <a:tint val="75000"/>
                    <a:alpha val="60000"/>
                  </a:prstClr>
                </a:solidFill>
              </a:rPr>
              <a:pPr defTabSz="457200"/>
              <a:t>20/02/2019</a:t>
            </a:fld>
            <a:endParaRPr lang="fr-FR">
              <a:solidFill>
                <a:prstClr val="white">
                  <a:tint val="75000"/>
                  <a:alpha val="60000"/>
                </a:prstClr>
              </a:solidFill>
            </a:endParaRPr>
          </a:p>
        </p:txBody>
      </p:sp>
      <p:sp>
        <p:nvSpPr>
          <p:cNvPr id="5" name="Footer Placeholder 4"/>
          <p:cNvSpPr>
            <a:spLocks noGrp="1"/>
          </p:cNvSpPr>
          <p:nvPr>
            <p:ph type="ftr" sz="quarter" idx="11"/>
          </p:nvPr>
        </p:nvSpPr>
        <p:spPr/>
        <p:txBody>
          <a:bodyPr/>
          <a:lstStyle/>
          <a:p>
            <a:pPr defTabSz="457200"/>
            <a:endParaRPr lang="fr-FR">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defTabSz="457200"/>
            <a:fld id="{CAF89E9D-2E02-DD4E-8B10-77FB879E4A22}" type="slidenum">
              <a:rPr lang="fr-FR" smtClean="0">
                <a:solidFill>
                  <a:prstClr val="white">
                    <a:tint val="75000"/>
                  </a:prstClr>
                </a:solidFill>
              </a:rPr>
              <a:pPr defTabSz="457200"/>
              <a:t>‹N°›</a:t>
            </a:fld>
            <a:endParaRPr lang="fr-FR">
              <a:solidFill>
                <a:prstClr val="white">
                  <a:tint val="75000"/>
                </a:prstClr>
              </a:solidFill>
            </a:endParaRPr>
          </a:p>
        </p:txBody>
      </p:sp>
    </p:spTree>
    <p:extLst>
      <p:ext uri="{BB962C8B-B14F-4D97-AF65-F5344CB8AC3E}">
        <p14:creationId xmlns:p14="http://schemas.microsoft.com/office/powerpoint/2010/main" val="3884286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0CA0DA5-69AB-C944-ACB5-9FA79948F6C4}" type="datetimeFigureOut">
              <a:rPr lang="fr-FR" smtClean="0">
                <a:solidFill>
                  <a:prstClr val="white">
                    <a:tint val="75000"/>
                    <a:alpha val="60000"/>
                  </a:prstClr>
                </a:solidFill>
              </a:rPr>
              <a:pPr/>
              <a:t>20/02/2019</a:t>
            </a:fld>
            <a:endParaRPr lang="fr-FR">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fr-FR">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CAF89E9D-2E02-DD4E-8B10-77FB879E4A22}"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4027386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defTabSz="457200"/>
            <a:fld id="{40CA0DA5-69AB-C944-ACB5-9FA79948F6C4}" type="datetimeFigureOut">
              <a:rPr lang="fr-FR" smtClean="0">
                <a:solidFill>
                  <a:prstClr val="white">
                    <a:tint val="75000"/>
                    <a:alpha val="60000"/>
                  </a:prstClr>
                </a:solidFill>
              </a:rPr>
              <a:pPr defTabSz="457200"/>
              <a:t>20/02/2019</a:t>
            </a:fld>
            <a:endParaRPr lang="fr-FR">
              <a:solidFill>
                <a:prstClr val="white">
                  <a:tint val="75000"/>
                  <a:alpha val="60000"/>
                </a:prstClr>
              </a:solidFill>
            </a:endParaRPr>
          </a:p>
        </p:txBody>
      </p:sp>
      <p:sp>
        <p:nvSpPr>
          <p:cNvPr id="6" name="Footer Placeholder 5"/>
          <p:cNvSpPr>
            <a:spLocks noGrp="1"/>
          </p:cNvSpPr>
          <p:nvPr>
            <p:ph type="ftr" sz="quarter" idx="11"/>
          </p:nvPr>
        </p:nvSpPr>
        <p:spPr/>
        <p:txBody>
          <a:bodyPr/>
          <a:lstStyle/>
          <a:p>
            <a:pPr defTabSz="457200"/>
            <a:endParaRPr lang="fr-FR">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pPr defTabSz="457200"/>
            <a:fld id="{CAF89E9D-2E02-DD4E-8B10-77FB879E4A22}" type="slidenum">
              <a:rPr lang="fr-FR" smtClean="0">
                <a:solidFill>
                  <a:prstClr val="white">
                    <a:tint val="75000"/>
                  </a:prstClr>
                </a:solidFill>
              </a:rPr>
              <a:pPr defTabSz="457200"/>
              <a:t>‹N°›</a:t>
            </a:fld>
            <a:endParaRPr lang="fr-FR">
              <a:solidFill>
                <a:prstClr val="white">
                  <a:tint val="75000"/>
                </a:prstClr>
              </a:solidFill>
            </a:endParaRPr>
          </a:p>
        </p:txBody>
      </p:sp>
    </p:spTree>
    <p:extLst>
      <p:ext uri="{BB962C8B-B14F-4D97-AF65-F5344CB8AC3E}">
        <p14:creationId xmlns:p14="http://schemas.microsoft.com/office/powerpoint/2010/main" val="1813631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defTabSz="457200"/>
            <a:fld id="{40CA0DA5-69AB-C944-ACB5-9FA79948F6C4}" type="datetimeFigureOut">
              <a:rPr lang="fr-FR" smtClean="0">
                <a:solidFill>
                  <a:prstClr val="white">
                    <a:tint val="75000"/>
                    <a:alpha val="60000"/>
                  </a:prstClr>
                </a:solidFill>
              </a:rPr>
              <a:pPr defTabSz="457200"/>
              <a:t>20/02/2019</a:t>
            </a:fld>
            <a:endParaRPr lang="fr-FR">
              <a:solidFill>
                <a:prstClr val="white">
                  <a:tint val="75000"/>
                  <a:alpha val="60000"/>
                </a:prstClr>
              </a:solidFill>
            </a:endParaRPr>
          </a:p>
        </p:txBody>
      </p:sp>
      <p:sp>
        <p:nvSpPr>
          <p:cNvPr id="8" name="Footer Placeholder 7"/>
          <p:cNvSpPr>
            <a:spLocks noGrp="1"/>
          </p:cNvSpPr>
          <p:nvPr>
            <p:ph type="ftr" sz="quarter" idx="11"/>
          </p:nvPr>
        </p:nvSpPr>
        <p:spPr/>
        <p:txBody>
          <a:bodyPr/>
          <a:lstStyle/>
          <a:p>
            <a:pPr defTabSz="457200"/>
            <a:endParaRPr lang="fr-FR">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pPr defTabSz="457200"/>
            <a:fld id="{CAF89E9D-2E02-DD4E-8B10-77FB879E4A22}" type="slidenum">
              <a:rPr lang="fr-FR" smtClean="0">
                <a:solidFill>
                  <a:prstClr val="white">
                    <a:tint val="75000"/>
                  </a:prstClr>
                </a:solidFill>
              </a:rPr>
              <a:pPr defTabSz="457200"/>
              <a:t>‹N°›</a:t>
            </a:fld>
            <a:endParaRPr lang="fr-FR">
              <a:solidFill>
                <a:prstClr val="white">
                  <a:tint val="75000"/>
                </a:prstClr>
              </a:solidFill>
            </a:endParaRPr>
          </a:p>
        </p:txBody>
      </p:sp>
    </p:spTree>
    <p:extLst>
      <p:ext uri="{BB962C8B-B14F-4D97-AF65-F5344CB8AC3E}">
        <p14:creationId xmlns:p14="http://schemas.microsoft.com/office/powerpoint/2010/main" val="246260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0CA0DA5-69AB-C944-ACB5-9FA79948F6C4}" type="datetimeFigureOut">
              <a:rPr lang="fr-FR" smtClean="0">
                <a:solidFill>
                  <a:prstClr val="white">
                    <a:tint val="75000"/>
                    <a:alpha val="60000"/>
                  </a:prstClr>
                </a:solidFill>
              </a:rPr>
              <a:pPr/>
              <a:t>20/02/2019</a:t>
            </a:fld>
            <a:endParaRPr lang="fr-FR">
              <a:solidFill>
                <a:prstClr val="white">
                  <a:tint val="75000"/>
                  <a:alpha val="60000"/>
                </a:prstClr>
              </a:solidFill>
            </a:endParaRPr>
          </a:p>
        </p:txBody>
      </p:sp>
      <p:sp>
        <p:nvSpPr>
          <p:cNvPr id="4" name="Footer Placeholder 3"/>
          <p:cNvSpPr>
            <a:spLocks noGrp="1"/>
          </p:cNvSpPr>
          <p:nvPr>
            <p:ph type="ftr" sz="quarter" idx="11"/>
          </p:nvPr>
        </p:nvSpPr>
        <p:spPr/>
        <p:txBody>
          <a:bodyPr/>
          <a:lstStyle/>
          <a:p>
            <a:endParaRPr lang="fr-FR">
              <a:solidFill>
                <a:prstClr val="white">
                  <a:tint val="75000"/>
                  <a:alpha val="60000"/>
                </a:prstClr>
              </a:solidFill>
            </a:endParaRPr>
          </a:p>
        </p:txBody>
      </p:sp>
      <p:sp>
        <p:nvSpPr>
          <p:cNvPr id="5" name="Slide Number Placeholder 4"/>
          <p:cNvSpPr>
            <a:spLocks noGrp="1"/>
          </p:cNvSpPr>
          <p:nvPr>
            <p:ph type="sldNum" sz="quarter" idx="12"/>
          </p:nvPr>
        </p:nvSpPr>
        <p:spPr/>
        <p:txBody>
          <a:bodyPr/>
          <a:lstStyle/>
          <a:p>
            <a:fld id="{CAF89E9D-2E02-DD4E-8B10-77FB879E4A22}"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71157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A0DA5-69AB-C944-ACB5-9FA79948F6C4}" type="datetimeFigureOut">
              <a:rPr lang="fr-FR" smtClean="0">
                <a:solidFill>
                  <a:prstClr val="white">
                    <a:tint val="75000"/>
                    <a:alpha val="60000"/>
                  </a:prstClr>
                </a:solidFill>
              </a:rPr>
              <a:pPr/>
              <a:t>20/02/2019</a:t>
            </a:fld>
            <a:endParaRPr lang="fr-FR">
              <a:solidFill>
                <a:prstClr val="white">
                  <a:tint val="75000"/>
                  <a:alpha val="60000"/>
                </a:prstClr>
              </a:solidFill>
            </a:endParaRPr>
          </a:p>
        </p:txBody>
      </p:sp>
      <p:sp>
        <p:nvSpPr>
          <p:cNvPr id="3" name="Footer Placeholder 2"/>
          <p:cNvSpPr>
            <a:spLocks noGrp="1"/>
          </p:cNvSpPr>
          <p:nvPr>
            <p:ph type="ftr" sz="quarter" idx="11"/>
          </p:nvPr>
        </p:nvSpPr>
        <p:spPr/>
        <p:txBody>
          <a:bodyPr/>
          <a:lstStyle/>
          <a:p>
            <a:endParaRPr lang="fr-FR">
              <a:solidFill>
                <a:prstClr val="white">
                  <a:tint val="75000"/>
                  <a:alpha val="60000"/>
                </a:prstClr>
              </a:solidFill>
            </a:endParaRPr>
          </a:p>
        </p:txBody>
      </p:sp>
      <p:sp>
        <p:nvSpPr>
          <p:cNvPr id="4" name="Slide Number Placeholder 3"/>
          <p:cNvSpPr>
            <a:spLocks noGrp="1"/>
          </p:cNvSpPr>
          <p:nvPr>
            <p:ph type="sldNum" sz="quarter" idx="12"/>
          </p:nvPr>
        </p:nvSpPr>
        <p:spPr/>
        <p:txBody>
          <a:bodyPr/>
          <a:lstStyle/>
          <a:p>
            <a:fld id="{CAF89E9D-2E02-DD4E-8B10-77FB879E4A22}"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300730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defTabSz="457200"/>
            <a:fld id="{40CA0DA5-69AB-C944-ACB5-9FA79948F6C4}" type="datetimeFigureOut">
              <a:rPr lang="fr-FR" smtClean="0">
                <a:solidFill>
                  <a:prstClr val="white">
                    <a:tint val="75000"/>
                    <a:alpha val="60000"/>
                  </a:prstClr>
                </a:solidFill>
              </a:rPr>
              <a:pPr defTabSz="457200"/>
              <a:t>20/02/2019</a:t>
            </a:fld>
            <a:endParaRPr lang="fr-FR">
              <a:solidFill>
                <a:prstClr val="white">
                  <a:tint val="75000"/>
                  <a:alpha val="60000"/>
                </a:prstClr>
              </a:solidFill>
            </a:endParaRPr>
          </a:p>
        </p:txBody>
      </p:sp>
      <p:sp>
        <p:nvSpPr>
          <p:cNvPr id="6" name="Footer Placeholder 5"/>
          <p:cNvSpPr>
            <a:spLocks noGrp="1"/>
          </p:cNvSpPr>
          <p:nvPr>
            <p:ph type="ftr" sz="quarter" idx="11"/>
          </p:nvPr>
        </p:nvSpPr>
        <p:spPr/>
        <p:txBody>
          <a:bodyPr/>
          <a:lstStyle/>
          <a:p>
            <a:pPr defTabSz="457200"/>
            <a:endParaRPr lang="fr-FR">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pPr defTabSz="457200"/>
            <a:fld id="{CAF89E9D-2E02-DD4E-8B10-77FB879E4A22}" type="slidenum">
              <a:rPr lang="fr-FR" smtClean="0">
                <a:solidFill>
                  <a:prstClr val="white">
                    <a:tint val="75000"/>
                  </a:prstClr>
                </a:solidFill>
              </a:rPr>
              <a:pPr defTabSz="457200"/>
              <a:t>‹N°›</a:t>
            </a:fld>
            <a:endParaRPr lang="fr-FR">
              <a:solidFill>
                <a:prstClr val="white">
                  <a:tint val="75000"/>
                </a:prstClr>
              </a:solidFill>
            </a:endParaRPr>
          </a:p>
        </p:txBody>
      </p:sp>
    </p:spTree>
    <p:extLst>
      <p:ext uri="{BB962C8B-B14F-4D97-AF65-F5344CB8AC3E}">
        <p14:creationId xmlns:p14="http://schemas.microsoft.com/office/powerpoint/2010/main" val="48428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0CA0DA5-69AB-C944-ACB5-9FA79948F6C4}" type="datetimeFigureOut">
              <a:rPr lang="fr-FR" smtClean="0">
                <a:solidFill>
                  <a:prstClr val="white">
                    <a:tint val="75000"/>
                    <a:alpha val="60000"/>
                  </a:prstClr>
                </a:solidFill>
              </a:rPr>
              <a:pPr/>
              <a:t>20/02/2019</a:t>
            </a:fld>
            <a:endParaRPr lang="fr-FR">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fr-FR">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CAF89E9D-2E02-DD4E-8B10-77FB879E4A22}" type="slidenum">
              <a:rPr lang="fr-FR" smtClean="0">
                <a:solidFill>
                  <a:prstClr val="white">
                    <a:tint val="75000"/>
                  </a:prstClr>
                </a:solidFill>
              </a:rPr>
              <a:pPr/>
              <a:t>‹N°›</a:t>
            </a:fld>
            <a:endParaRPr lang="fr-FR">
              <a:solidFill>
                <a:prstClr val="white">
                  <a:tint val="75000"/>
                </a:prstClr>
              </a:solidFill>
            </a:endParaRPr>
          </a:p>
        </p:txBody>
      </p:sp>
    </p:spTree>
    <p:extLst>
      <p:ext uri="{BB962C8B-B14F-4D97-AF65-F5344CB8AC3E}">
        <p14:creationId xmlns:p14="http://schemas.microsoft.com/office/powerpoint/2010/main" val="162856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40CA0DA5-69AB-C944-ACB5-9FA79948F6C4}" type="datetimeFigureOut">
              <a:rPr lang="fr-FR" smtClean="0">
                <a:solidFill>
                  <a:prstClr val="white">
                    <a:tint val="75000"/>
                    <a:alpha val="60000"/>
                  </a:prstClr>
                </a:solidFill>
              </a:rPr>
              <a:pPr defTabSz="457200"/>
              <a:t>20/02/2019</a:t>
            </a:fld>
            <a:endParaRPr lang="fr-FR">
              <a:solidFill>
                <a:prstClr val="white">
                  <a:tint val="75000"/>
                  <a:alpha val="60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fr-FR">
              <a:solidFill>
                <a:prstClr val="white">
                  <a:tint val="75000"/>
                  <a:alpha val="60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CAF89E9D-2E02-DD4E-8B10-77FB879E4A22}" type="slidenum">
              <a:rPr lang="fr-FR" smtClean="0">
                <a:solidFill>
                  <a:prstClr val="white">
                    <a:tint val="75000"/>
                  </a:prstClr>
                </a:solidFill>
              </a:rPr>
              <a:pPr defTabSz="457200"/>
              <a:t>‹N°›</a:t>
            </a:fld>
            <a:endParaRPr lang="fr-FR">
              <a:solidFill>
                <a:prstClr val="white">
                  <a:tint val="75000"/>
                </a:prstClr>
              </a:solidFill>
            </a:endParaRPr>
          </a:p>
        </p:txBody>
      </p:sp>
    </p:spTree>
    <p:extLst>
      <p:ext uri="{BB962C8B-B14F-4D97-AF65-F5344CB8AC3E}">
        <p14:creationId xmlns:p14="http://schemas.microsoft.com/office/powerpoint/2010/main" val="2137973920"/>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raison-publique.fr/IMG/pdf/Liberalisme_et_neutralite.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ledevoir.com/opinion/idees/474905/un-canada-postnationa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pagepersodephtavoillot.blogspot.com/2013/05/qui-doit-gouverner-une-question-depassee.html" TargetMode="External"/><Relationship Id="rId2" Type="http://schemas.openxmlformats.org/officeDocument/2006/relationships/hyperlink" Target="http://arsindustrialis.org/pharmakon#sdfootnote1sy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a:t>« R</a:t>
            </a:r>
            <a:r>
              <a:rPr lang="fr-CA" i="1" dirty="0"/>
              <a:t>adicalisation religieuse et démocratie libérale : jalons de réflexions sur le vivre ensemble au Québec</a:t>
            </a:r>
            <a:r>
              <a:rPr lang="fr-CA" dirty="0"/>
              <a:t> »</a:t>
            </a:r>
            <a:br>
              <a:rPr lang="fr-CA" dirty="0"/>
            </a:br>
            <a:endParaRPr lang="fr-CA" dirty="0"/>
          </a:p>
        </p:txBody>
      </p:sp>
      <p:sp>
        <p:nvSpPr>
          <p:cNvPr id="3" name="Espace réservé du texte 2"/>
          <p:cNvSpPr>
            <a:spLocks noGrp="1"/>
          </p:cNvSpPr>
          <p:nvPr>
            <p:ph type="body" idx="1"/>
          </p:nvPr>
        </p:nvSpPr>
        <p:spPr/>
        <p:txBody>
          <a:bodyPr>
            <a:normAutofit fontScale="85000" lnSpcReduction="20000"/>
          </a:bodyPr>
          <a:lstStyle/>
          <a:p>
            <a:r>
              <a:rPr lang="fr-CA" dirty="0"/>
              <a:t>L’Association des professeures et professeurs retraités de l’Université de Sherbrooke (APPRUS</a:t>
            </a:r>
            <a:r>
              <a:rPr lang="fr-CA" dirty="0" smtClean="0"/>
              <a:t>)</a:t>
            </a:r>
          </a:p>
          <a:p>
            <a:r>
              <a:rPr lang="fr-CA" dirty="0"/>
              <a:t>Sami Aoun </a:t>
            </a:r>
            <a:r>
              <a:rPr lang="fr-CA" dirty="0" err="1"/>
              <a:t>Ph.D</a:t>
            </a:r>
            <a:endParaRPr lang="fr-CA" dirty="0"/>
          </a:p>
        </p:txBody>
      </p:sp>
    </p:spTree>
    <p:extLst>
      <p:ext uri="{BB962C8B-B14F-4D97-AF65-F5344CB8AC3E}">
        <p14:creationId xmlns:p14="http://schemas.microsoft.com/office/powerpoint/2010/main" val="4155548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Radicalisation :parcours et cheminement</a:t>
            </a:r>
            <a:endParaRPr lang="fr-CA" dirty="0"/>
          </a:p>
        </p:txBody>
      </p:sp>
      <p:sp>
        <p:nvSpPr>
          <p:cNvPr id="3" name="Espace réservé du contenu 2"/>
          <p:cNvSpPr>
            <a:spLocks noGrp="1"/>
          </p:cNvSpPr>
          <p:nvPr>
            <p:ph idx="1"/>
          </p:nvPr>
        </p:nvSpPr>
        <p:spPr/>
        <p:txBody>
          <a:bodyPr>
            <a:normAutofit fontScale="92500" lnSpcReduction="10000"/>
          </a:bodyPr>
          <a:lstStyle/>
          <a:p>
            <a:r>
              <a:rPr lang="fr-CA" dirty="0" smtClean="0"/>
              <a:t>La radicalisation doit tout d’abord être envisagée comme un cheminement, qu’il convient de distinguer du terrorisme (qui est d’abord une action). Renvoyant au « processus par lequel un individu ou un groupe adopte une forme violente d’action, directement liée à une idéologie extrémiste à contenu politique, social ou religieux qui conteste l’ordre établi</a:t>
            </a:r>
          </a:p>
          <a:p>
            <a:r>
              <a:rPr lang="fr-CA" dirty="0" err="1" smtClean="0"/>
              <a:t>Farhad</a:t>
            </a:r>
            <a:r>
              <a:rPr lang="fr-CA" dirty="0" smtClean="0"/>
              <a:t> </a:t>
            </a:r>
            <a:r>
              <a:rPr lang="fr-CA" dirty="0" err="1" smtClean="0"/>
              <a:t>Khosrokhavar</a:t>
            </a:r>
            <a:r>
              <a:rPr lang="fr-CA" dirty="0" smtClean="0"/>
              <a:t> met en œuvre une sociologie de la justification de la violence au nom du religieux. Il insiste en particulier sur la dynamique générationnelle sans laquelle il est impossible d’interpréter le fait </a:t>
            </a:r>
            <a:r>
              <a:rPr lang="fr-CA" dirty="0" err="1" smtClean="0"/>
              <a:t>jihadiste</a:t>
            </a:r>
            <a:r>
              <a:rPr lang="fr-CA" dirty="0" smtClean="0"/>
              <a:t> aujourd’hui, soulignant que la rencontre de cette idéologie avec une fraction de la jeunesse contemporaine ne peut se comprendre que par le contexte – local et mondial – qui la rend possible</a:t>
            </a:r>
            <a:endParaRPr lang="fr-CA" dirty="0"/>
          </a:p>
        </p:txBody>
      </p:sp>
    </p:spTree>
    <p:extLst>
      <p:ext uri="{BB962C8B-B14F-4D97-AF65-F5344CB8AC3E}">
        <p14:creationId xmlns:p14="http://schemas.microsoft.com/office/powerpoint/2010/main" val="522965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539551"/>
            <a:ext cx="8450513" cy="1656184"/>
          </a:xfrm>
        </p:spPr>
        <p:txBody>
          <a:bodyPr/>
          <a:lstStyle/>
          <a:p>
            <a:r>
              <a:rPr lang="fr-CA" dirty="0" smtClean="0"/>
              <a:t>causes</a:t>
            </a:r>
            <a:endParaRPr lang="fr-CA" dirty="0"/>
          </a:p>
        </p:txBody>
      </p:sp>
      <p:sp>
        <p:nvSpPr>
          <p:cNvPr id="3" name="Espace réservé du contenu 2"/>
          <p:cNvSpPr>
            <a:spLocks noGrp="1"/>
          </p:cNvSpPr>
          <p:nvPr>
            <p:ph idx="1"/>
          </p:nvPr>
        </p:nvSpPr>
        <p:spPr>
          <a:xfrm>
            <a:off x="611560" y="1052736"/>
            <a:ext cx="7797662" cy="3815245"/>
          </a:xfrm>
        </p:spPr>
        <p:txBody>
          <a:bodyPr>
            <a:noAutofit/>
          </a:bodyPr>
          <a:lstStyle/>
          <a:p>
            <a:r>
              <a:rPr lang="fr-CA" sz="2400" b="1" dirty="0"/>
              <a:t>Push </a:t>
            </a:r>
            <a:r>
              <a:rPr lang="fr-CA" sz="2400" b="1" dirty="0" err="1"/>
              <a:t>factors</a:t>
            </a:r>
            <a:r>
              <a:rPr lang="fr-CA" sz="2400" b="1" dirty="0"/>
              <a:t> et pull </a:t>
            </a:r>
            <a:r>
              <a:rPr lang="fr-CA" sz="2400" b="1" dirty="0" err="1"/>
              <a:t>factors</a:t>
            </a:r>
            <a:r>
              <a:rPr lang="fr-CA" sz="2400" b="1" dirty="0"/>
              <a:t>.</a:t>
            </a:r>
            <a:r>
              <a:rPr lang="fr-CA" sz="2400" dirty="0"/>
              <a:t> Dans la différence de cas particuliers, le trait commun à l’origine de la radicalisation semble être une prédisposition des individus aux sentiments de frustration par rapports à leur vie, à la société qui les entoure ou au système politique qui les incube</a:t>
            </a:r>
            <a:r>
              <a:rPr lang="fr-CA" sz="2400" dirty="0" smtClean="0"/>
              <a:t>.</a:t>
            </a:r>
          </a:p>
          <a:p>
            <a:r>
              <a:rPr lang="fr-CA" sz="2400" dirty="0" smtClean="0"/>
              <a:t> </a:t>
            </a:r>
            <a:r>
              <a:rPr lang="fr-CA" sz="2400" dirty="0"/>
              <a:t>Les mouvements extrémistes sont capables d’intercepter ce mécontentement et d’offrir, selon le besoin, un « sens » et une « mission » aux jeunes désorientés; une réaction à l’ « injustice » vécue ou aperçue; un sentiment d’appartenance aux membres de communautés désormais atomisées.</a:t>
            </a:r>
          </a:p>
        </p:txBody>
      </p:sp>
    </p:spTree>
    <p:extLst>
      <p:ext uri="{BB962C8B-B14F-4D97-AF65-F5344CB8AC3E}">
        <p14:creationId xmlns:p14="http://schemas.microsoft.com/office/powerpoint/2010/main" val="2736407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Profil ou profils</a:t>
            </a:r>
            <a:endParaRPr lang="fr-CA" dirty="0"/>
          </a:p>
        </p:txBody>
      </p:sp>
      <p:sp>
        <p:nvSpPr>
          <p:cNvPr id="3" name="Espace réservé du contenu 2"/>
          <p:cNvSpPr>
            <a:spLocks noGrp="1"/>
          </p:cNvSpPr>
          <p:nvPr>
            <p:ph idx="1"/>
          </p:nvPr>
        </p:nvSpPr>
        <p:spPr/>
        <p:txBody>
          <a:bodyPr>
            <a:normAutofit/>
          </a:bodyPr>
          <a:lstStyle/>
          <a:p>
            <a:r>
              <a:rPr lang="fr-CA" dirty="0"/>
              <a:t>L’impossibilité de dresser un profil unique de l’« extrémiste potentiel » et l’incapacité de cerner les motifs individuels au cœur de la quête radicale sont justement à la base de l’inefficacité de la réponse portée par les autorités </a:t>
            </a:r>
            <a:r>
              <a:rPr lang="fr-CA" dirty="0" smtClean="0"/>
              <a:t>européennes</a:t>
            </a:r>
          </a:p>
          <a:p>
            <a:r>
              <a:rPr lang="fr-CA" dirty="0"/>
              <a:t> Les jeunes à la recherche d’un sens existentiel trouve dans l’extrémisme violent cette dimension utopique – plutôt eschatologique que religieuse – qui manque à leur vie. C’est le « </a:t>
            </a:r>
            <a:r>
              <a:rPr lang="fr-CA" dirty="0" smtClean="0"/>
              <a:t>grand </a:t>
            </a:r>
            <a:r>
              <a:rPr lang="fr-CA" dirty="0"/>
              <a:t>récit » dont parle O. Roy, qui offre une lecture simplifiée et manichéenne de la </a:t>
            </a:r>
            <a:r>
              <a:rPr lang="fr-CA" dirty="0" smtClean="0"/>
              <a:t>réalité</a:t>
            </a:r>
          </a:p>
          <a:p>
            <a:r>
              <a:rPr lang="fr-CA" dirty="0"/>
              <a:t> la « camaraderie héroïque </a:t>
            </a:r>
          </a:p>
        </p:txBody>
      </p:sp>
    </p:spTree>
    <p:extLst>
      <p:ext uri="{BB962C8B-B14F-4D97-AF65-F5344CB8AC3E}">
        <p14:creationId xmlns:p14="http://schemas.microsoft.com/office/powerpoint/2010/main" val="3673727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figure du « héros négatif »</a:t>
            </a:r>
            <a:endParaRPr lang="fr-CA" dirty="0"/>
          </a:p>
        </p:txBody>
      </p:sp>
      <p:sp>
        <p:nvSpPr>
          <p:cNvPr id="3" name="Espace réservé du contenu 2"/>
          <p:cNvSpPr>
            <a:spLocks noGrp="1"/>
          </p:cNvSpPr>
          <p:nvPr>
            <p:ph idx="1"/>
          </p:nvPr>
        </p:nvSpPr>
        <p:spPr/>
        <p:txBody>
          <a:bodyPr>
            <a:normAutofit/>
          </a:bodyPr>
          <a:lstStyle/>
          <a:p>
            <a:r>
              <a:rPr lang="fr-CA" dirty="0" smtClean="0"/>
              <a:t>La fragilisation socio-économique et le déclassement qui frappent la jeunesse jouent aussi un rôle crucial dans ce processus, les difficultés du quotidien étant souvent perçues comme le produit de « l’infrastructure » religieuse (les musulmans sont mis dans l’état qui est le leur parce qu’ils sont musulmans). </a:t>
            </a:r>
          </a:p>
          <a:p>
            <a:r>
              <a:rPr lang="fr-CA" dirty="0" smtClean="0"/>
              <a:t>l’auteur montre combien les processus de radicalisation se déploient au croisement de plusieurs échelles : celle de l’échelle mondiale des questions géopolitiques, au niveau de chaque pays où la place de l’islam et des musulmans prend des formes spécifiques, mais aussi plus finement, quand il est question des lieux d’existence matérielle des individus</a:t>
            </a:r>
            <a:endParaRPr lang="fr-CA" dirty="0"/>
          </a:p>
        </p:txBody>
      </p:sp>
    </p:spTree>
    <p:extLst>
      <p:ext uri="{BB962C8B-B14F-4D97-AF65-F5344CB8AC3E}">
        <p14:creationId xmlns:p14="http://schemas.microsoft.com/office/powerpoint/2010/main" val="3245747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482" y="228270"/>
            <a:ext cx="7540090" cy="1400530"/>
          </a:xfrm>
        </p:spPr>
        <p:txBody>
          <a:bodyPr/>
          <a:lstStyle/>
          <a:p>
            <a:r>
              <a:rPr lang="fr-CA" dirty="0"/>
              <a:t>Profil des radicaux en islam</a:t>
            </a:r>
          </a:p>
        </p:txBody>
      </p:sp>
      <p:sp>
        <p:nvSpPr>
          <p:cNvPr id="3" name="Content Placeholder 2"/>
          <p:cNvSpPr>
            <a:spLocks noGrp="1"/>
          </p:cNvSpPr>
          <p:nvPr>
            <p:ph sz="quarter" idx="13"/>
          </p:nvPr>
        </p:nvSpPr>
        <p:spPr>
          <a:xfrm>
            <a:off x="827700" y="1628800"/>
            <a:ext cx="6711654" cy="4805075"/>
          </a:xfrm>
        </p:spPr>
        <p:txBody>
          <a:bodyPr>
            <a:normAutofit/>
          </a:bodyPr>
          <a:lstStyle/>
          <a:p>
            <a:pPr lvl="0"/>
            <a:r>
              <a:rPr lang="fr-CA" sz="1700" dirty="0"/>
              <a:t>Le profil du radical:</a:t>
            </a:r>
          </a:p>
          <a:p>
            <a:pPr lvl="1"/>
            <a:r>
              <a:rPr lang="fr-CA" sz="1700" dirty="0"/>
              <a:t>Psychopathe, délinquant, dérangé, perturbé.</a:t>
            </a:r>
          </a:p>
          <a:p>
            <a:pPr lvl="1"/>
            <a:r>
              <a:rPr lang="fr-CA" sz="1700" dirty="0"/>
              <a:t>Décrocheur ou scolarisé, classe moyenne.</a:t>
            </a:r>
          </a:p>
          <a:p>
            <a:pPr lvl="1"/>
            <a:r>
              <a:rPr lang="fr-CA" sz="1700" dirty="0"/>
              <a:t>Marginalisés, chômeurs.</a:t>
            </a:r>
          </a:p>
          <a:p>
            <a:r>
              <a:rPr lang="fr-CA" sz="1700" dirty="0" err="1"/>
              <a:t>Fethi</a:t>
            </a:r>
            <a:r>
              <a:rPr lang="fr-CA" sz="1700" dirty="0"/>
              <a:t> Ben </a:t>
            </a:r>
            <a:r>
              <a:rPr lang="fr-CA" sz="1700" dirty="0" err="1"/>
              <a:t>Salama</a:t>
            </a:r>
            <a:r>
              <a:rPr lang="en-CA" sz="1700" dirty="0"/>
              <a:t>: </a:t>
            </a:r>
          </a:p>
          <a:p>
            <a:pPr marL="0" indent="0" algn="ctr">
              <a:buNone/>
            </a:pPr>
            <a:r>
              <a:rPr lang="en-CA" sz="1700" dirty="0"/>
              <a:t>«</a:t>
            </a:r>
            <a:r>
              <a:rPr lang="fr-CA" sz="1700" dirty="0"/>
              <a:t>Ces jeunes n’ont</a:t>
            </a:r>
            <a:r>
              <a:rPr lang="en-CA" sz="1700" dirty="0"/>
              <a:t> </a:t>
            </a:r>
            <a:r>
              <a:rPr lang="fr-CA" sz="1700" dirty="0"/>
              <a:t>plus l’idéalité de la religion, mais ils n’ont pas non</a:t>
            </a:r>
            <a:r>
              <a:rPr lang="en-CA" sz="1700" dirty="0"/>
              <a:t> </a:t>
            </a:r>
            <a:r>
              <a:rPr lang="fr-CA" sz="1700" dirty="0"/>
              <a:t>plus les moyens de l’idéalité moderne. Il y a un état de </a:t>
            </a:r>
            <a:r>
              <a:rPr lang="fr-CA" sz="1700" dirty="0" err="1"/>
              <a:t>désidéalisation</a:t>
            </a:r>
            <a:r>
              <a:rPr lang="fr-CA" sz="1700" dirty="0"/>
              <a:t> absolument catastrophique chez</a:t>
            </a:r>
            <a:r>
              <a:rPr lang="en-CA" sz="1700" dirty="0"/>
              <a:t> </a:t>
            </a:r>
            <a:r>
              <a:rPr lang="fr-CA" sz="1700" dirty="0"/>
              <a:t>la jeunesse.»</a:t>
            </a:r>
          </a:p>
          <a:p>
            <a:pPr lvl="0"/>
            <a:r>
              <a:rPr lang="fr-CA" sz="1700" dirty="0"/>
              <a:t>Le </a:t>
            </a:r>
            <a:r>
              <a:rPr lang="fr-CA" sz="1700" dirty="0" err="1"/>
              <a:t>postislamisme</a:t>
            </a:r>
            <a:r>
              <a:rPr lang="fr-CA" sz="1700" dirty="0"/>
              <a:t>.</a:t>
            </a:r>
          </a:p>
          <a:p>
            <a:pPr lvl="1"/>
            <a:r>
              <a:rPr lang="fr-CA" sz="1700" dirty="0"/>
              <a:t>La troisième génération.</a:t>
            </a:r>
          </a:p>
          <a:p>
            <a:pPr lvl="1"/>
            <a:r>
              <a:rPr lang="fr-CA" sz="1700" dirty="0"/>
              <a:t>Inspiré, influencé ou ordonné par le terrorisme.</a:t>
            </a:r>
          </a:p>
          <a:p>
            <a:pPr lvl="1"/>
            <a:r>
              <a:rPr lang="fr-CA" sz="1700" dirty="0"/>
              <a:t>Affinité idéologique et endoctrinement.</a:t>
            </a:r>
          </a:p>
          <a:p>
            <a:pPr lvl="0"/>
            <a:r>
              <a:rPr lang="fr-CA" sz="1700" dirty="0"/>
              <a:t>Le combat entre les forces du Bien et les forces du Mal.</a:t>
            </a:r>
          </a:p>
          <a:p>
            <a:endParaRPr lang="fr-CA" dirty="0"/>
          </a:p>
        </p:txBody>
      </p:sp>
    </p:spTree>
    <p:extLst>
      <p:ext uri="{BB962C8B-B14F-4D97-AF65-F5344CB8AC3E}">
        <p14:creationId xmlns:p14="http://schemas.microsoft.com/office/powerpoint/2010/main" val="2523625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581" y="620618"/>
            <a:ext cx="5144839" cy="561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846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2718"/>
            <a:ext cx="7740352" cy="1400530"/>
          </a:xfrm>
        </p:spPr>
        <p:txBody>
          <a:bodyPr/>
          <a:lstStyle/>
          <a:p>
            <a:r>
              <a:rPr lang="fr-CA" dirty="0"/>
              <a:t>Radicalisation et extrémisme: le religieux est il de façade ?</a:t>
            </a:r>
          </a:p>
        </p:txBody>
      </p:sp>
      <p:sp>
        <p:nvSpPr>
          <p:cNvPr id="3" name="Content Placeholder 2"/>
          <p:cNvSpPr>
            <a:spLocks noGrp="1"/>
          </p:cNvSpPr>
          <p:nvPr>
            <p:ph sz="quarter" idx="13"/>
          </p:nvPr>
        </p:nvSpPr>
        <p:spPr/>
        <p:txBody>
          <a:bodyPr>
            <a:normAutofit/>
          </a:bodyPr>
          <a:lstStyle/>
          <a:p>
            <a:r>
              <a:rPr lang="fr-CA" dirty="0"/>
              <a:t>Le rôle de la religion dans la radicalisation reste opaque et non mesurable. Par exemple:</a:t>
            </a:r>
          </a:p>
          <a:p>
            <a:pPr lvl="1"/>
            <a:r>
              <a:rPr lang="fr-CA" dirty="0"/>
              <a:t>Est-ce que le fondamentalisme religieux (ou le fanatisme religieux )est un facteur de radicalisation qui mène à la violence ou au terrorisme? </a:t>
            </a:r>
          </a:p>
          <a:p>
            <a:pPr lvl="1"/>
            <a:r>
              <a:rPr lang="fr-CA" dirty="0"/>
              <a:t>L’ambivalence politique de la religion (ou ses  textes sacrés ou ses traditions scripturaires ). </a:t>
            </a:r>
          </a:p>
          <a:p>
            <a:pPr lvl="1"/>
            <a:r>
              <a:rPr lang="fr-CA" dirty="0"/>
              <a:t>Est-ce un appui positif et utile à la démocratisation, à la modernisation, à la culture de la non violence et à l’intégration?</a:t>
            </a:r>
          </a:p>
          <a:p>
            <a:pPr lvl="1"/>
            <a:r>
              <a:rPr lang="fr-CA" dirty="0"/>
              <a:t>Un facteur belliqueux et un renfort à la violence et la radicalisation.</a:t>
            </a:r>
          </a:p>
          <a:p>
            <a:pPr lvl="1"/>
            <a:r>
              <a:rPr lang="fr-CA" dirty="0"/>
              <a:t>L’extrémisme – violent ou non violent – est un extrémisme.</a:t>
            </a:r>
          </a:p>
          <a:p>
            <a:endParaRPr lang="fr-CA" dirty="0"/>
          </a:p>
        </p:txBody>
      </p:sp>
    </p:spTree>
    <p:extLst>
      <p:ext uri="{BB962C8B-B14F-4D97-AF65-F5344CB8AC3E}">
        <p14:creationId xmlns:p14="http://schemas.microsoft.com/office/powerpoint/2010/main" val="3812099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460432" cy="1143000"/>
          </a:xfrm>
        </p:spPr>
        <p:txBody>
          <a:bodyPr/>
          <a:lstStyle/>
          <a:p>
            <a:r>
              <a:rPr lang="fr-CA" dirty="0"/>
              <a:t>Radicalisation et violence religieuse</a:t>
            </a:r>
          </a:p>
        </p:txBody>
      </p:sp>
      <p:sp>
        <p:nvSpPr>
          <p:cNvPr id="3" name="Content Placeholder 2"/>
          <p:cNvSpPr>
            <a:spLocks noGrp="1"/>
          </p:cNvSpPr>
          <p:nvPr>
            <p:ph sz="quarter" idx="13"/>
          </p:nvPr>
        </p:nvSpPr>
        <p:spPr/>
        <p:txBody>
          <a:bodyPr>
            <a:normAutofit/>
          </a:bodyPr>
          <a:lstStyle/>
          <a:p>
            <a:pPr lvl="0"/>
            <a:r>
              <a:rPr lang="fr-CA" dirty="0"/>
              <a:t>Tous les fondamentalistes  ne sont pas violents.</a:t>
            </a:r>
          </a:p>
          <a:p>
            <a:pPr lvl="0"/>
            <a:r>
              <a:rPr lang="fr-CA" dirty="0"/>
              <a:t>Tous les salafistes ne sont pas violents.</a:t>
            </a:r>
          </a:p>
          <a:p>
            <a:pPr lvl="0"/>
            <a:r>
              <a:rPr lang="fr-CA" dirty="0"/>
              <a:t>Les Salafistes djihadistes mettent en application l’usage de la violence.</a:t>
            </a:r>
          </a:p>
          <a:p>
            <a:pPr lvl="0"/>
            <a:r>
              <a:rPr lang="fr-CA" dirty="0"/>
              <a:t>Distinction entre les musulmans culturellement musulmans et les activistes radicaux.</a:t>
            </a:r>
          </a:p>
          <a:p>
            <a:pPr lvl="0"/>
            <a:r>
              <a:rPr lang="fr-CA" dirty="0"/>
              <a:t>Sondage : les radicaux religieux sont une infime minorité?</a:t>
            </a:r>
          </a:p>
          <a:p>
            <a:pPr lvl="0"/>
            <a:r>
              <a:rPr lang="fr-CA" dirty="0"/>
              <a:t>Les radicalisations des religions séculières : le nazisme et le communisme ont provoqué des désastres! </a:t>
            </a:r>
          </a:p>
          <a:p>
            <a:endParaRPr lang="fr-CA" dirty="0"/>
          </a:p>
        </p:txBody>
      </p:sp>
    </p:spTree>
    <p:extLst>
      <p:ext uri="{BB962C8B-B14F-4D97-AF65-F5344CB8AC3E}">
        <p14:creationId xmlns:p14="http://schemas.microsoft.com/office/powerpoint/2010/main" val="3970622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fr-CA" dirty="0"/>
              <a:t>La violence intégriste: Versets de l’Épée?</a:t>
            </a:r>
            <a:br>
              <a:rPr lang="fr-CA" dirty="0"/>
            </a:br>
            <a:endParaRPr lang="fr-CA" dirty="0"/>
          </a:p>
        </p:txBody>
      </p:sp>
      <p:sp>
        <p:nvSpPr>
          <p:cNvPr id="3" name="Content Placeholder 2"/>
          <p:cNvSpPr>
            <a:spLocks noGrp="1"/>
          </p:cNvSpPr>
          <p:nvPr>
            <p:ph sz="quarter" idx="13"/>
          </p:nvPr>
        </p:nvSpPr>
        <p:spPr/>
        <p:txBody>
          <a:bodyPr>
            <a:normAutofit/>
          </a:bodyPr>
          <a:lstStyle/>
          <a:p>
            <a:pPr lvl="0"/>
            <a:r>
              <a:rPr lang="fr-CA" dirty="0"/>
              <a:t>De la </a:t>
            </a:r>
            <a:r>
              <a:rPr lang="fr-CA" i="1" dirty="0" err="1"/>
              <a:t>da’wa</a:t>
            </a:r>
            <a:r>
              <a:rPr lang="fr-CA" dirty="0"/>
              <a:t> au </a:t>
            </a:r>
            <a:r>
              <a:rPr lang="fr-CA" i="1" dirty="0"/>
              <a:t>jihad</a:t>
            </a:r>
            <a:r>
              <a:rPr lang="fr-CA" dirty="0"/>
              <a:t>: de la prédication à la guerre légale ou sainte:</a:t>
            </a:r>
          </a:p>
          <a:p>
            <a:pPr marL="411480" lvl="1" indent="0" algn="ctr">
              <a:buNone/>
            </a:pPr>
            <a:r>
              <a:rPr lang="fr-CA" dirty="0"/>
              <a:t>«Après que les mois sacrés expirent, tuez les </a:t>
            </a:r>
            <a:r>
              <a:rPr lang="fr-CA" dirty="0" err="1"/>
              <a:t>associateurs</a:t>
            </a:r>
            <a:r>
              <a:rPr lang="fr-CA" dirty="0"/>
              <a:t> où que vous les trouviez. Capturez-les, assiégez-les et guettez-les dans toute embuscade. Si ensuite ils se repentent, accomplissent la Salat et acquittent la Zakat, alors laissez-leur la voie libre, car Allah est </a:t>
            </a:r>
            <a:r>
              <a:rPr lang="fr-CA" dirty="0" err="1"/>
              <a:t>Pardonneur</a:t>
            </a:r>
            <a:r>
              <a:rPr lang="fr-CA" dirty="0"/>
              <a:t> et Miséricordieux.» (Coran 9:5)</a:t>
            </a:r>
          </a:p>
          <a:p>
            <a:pPr lvl="0"/>
            <a:r>
              <a:rPr lang="fr-CA" dirty="0"/>
              <a:t>La bataille sur le vrai islam : </a:t>
            </a:r>
            <a:r>
              <a:rPr lang="fr-CA" i="1" dirty="0"/>
              <a:t>an-</a:t>
            </a:r>
            <a:r>
              <a:rPr lang="fr-CA" i="1" dirty="0" err="1"/>
              <a:t>Nasekh</a:t>
            </a:r>
            <a:r>
              <a:rPr lang="fr-CA" dirty="0"/>
              <a:t> et </a:t>
            </a:r>
            <a:r>
              <a:rPr lang="fr-CA" i="1" dirty="0"/>
              <a:t>al-</a:t>
            </a:r>
            <a:r>
              <a:rPr lang="fr-CA" i="1" dirty="0" err="1"/>
              <a:t>Mansoukh</a:t>
            </a:r>
            <a:r>
              <a:rPr lang="fr-CA" i="1" dirty="0"/>
              <a:t>.</a:t>
            </a:r>
            <a:endParaRPr lang="fr-CA" dirty="0"/>
          </a:p>
          <a:p>
            <a:endParaRPr lang="fr-CA" dirty="0"/>
          </a:p>
        </p:txBody>
      </p:sp>
    </p:spTree>
    <p:extLst>
      <p:ext uri="{BB962C8B-B14F-4D97-AF65-F5344CB8AC3E}">
        <p14:creationId xmlns:p14="http://schemas.microsoft.com/office/powerpoint/2010/main" val="570507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La violence politique au nom de la religion</a:t>
            </a:r>
          </a:p>
        </p:txBody>
      </p:sp>
      <p:sp>
        <p:nvSpPr>
          <p:cNvPr id="3" name="Content Placeholder 2"/>
          <p:cNvSpPr>
            <a:spLocks noGrp="1"/>
          </p:cNvSpPr>
          <p:nvPr>
            <p:ph sz="quarter" idx="13"/>
          </p:nvPr>
        </p:nvSpPr>
        <p:spPr/>
        <p:txBody>
          <a:bodyPr/>
          <a:lstStyle/>
          <a:p>
            <a:r>
              <a:rPr lang="fr-CA" dirty="0"/>
              <a:t>La  continuité  des politiques de désoccidentalisation et de décolonisation.</a:t>
            </a:r>
          </a:p>
          <a:p>
            <a:r>
              <a:rPr lang="fr-CA" dirty="0"/>
              <a:t>L’urgence politique d’exécuter les plans de Dieu par la violence!</a:t>
            </a:r>
          </a:p>
          <a:p>
            <a:r>
              <a:rPr lang="fr-CA" dirty="0"/>
              <a:t>La guerre asymétrique contre le Grand Satan.</a:t>
            </a:r>
          </a:p>
          <a:p>
            <a:r>
              <a:rPr lang="fr-CA" dirty="0"/>
              <a:t>La violence sectaire eschatologique : </a:t>
            </a:r>
            <a:r>
              <a:rPr lang="fr-CA" dirty="0" err="1"/>
              <a:t>khorassan</a:t>
            </a:r>
            <a:r>
              <a:rPr lang="fr-CA" dirty="0"/>
              <a:t> et mahdisme.</a:t>
            </a:r>
          </a:p>
          <a:p>
            <a:endParaRPr lang="fr-CA" dirty="0"/>
          </a:p>
        </p:txBody>
      </p:sp>
    </p:spTree>
    <p:extLst>
      <p:ext uri="{BB962C8B-B14F-4D97-AF65-F5344CB8AC3E}">
        <p14:creationId xmlns:p14="http://schemas.microsoft.com/office/powerpoint/2010/main" val="1134672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59962"/>
            <a:ext cx="8604449" cy="1544745"/>
          </a:xfrm>
        </p:spPr>
        <p:txBody>
          <a:bodyPr>
            <a:normAutofit fontScale="90000"/>
          </a:bodyPr>
          <a:lstStyle/>
          <a:p>
            <a:pPr algn="ctr"/>
            <a:r>
              <a:rPr lang="fr-CA" sz="3000" b="1" i="1" dirty="0"/>
              <a:t>Remarques Préliminaires :</a:t>
            </a:r>
            <a:br>
              <a:rPr lang="fr-CA" sz="3000" b="1" i="1" dirty="0"/>
            </a:br>
            <a:r>
              <a:rPr lang="fr-CA" sz="3000" b="1" i="1" dirty="0"/>
              <a:t>Réflexions d’un politologue</a:t>
            </a:r>
            <a:r>
              <a:rPr lang="fr-CA" dirty="0"/>
              <a:t/>
            </a:r>
            <a:br>
              <a:rPr lang="fr-CA" dirty="0"/>
            </a:br>
            <a:endParaRPr lang="fr-CA" dirty="0"/>
          </a:p>
        </p:txBody>
      </p:sp>
      <p:sp>
        <p:nvSpPr>
          <p:cNvPr id="3" name="Espace réservé du contenu 2"/>
          <p:cNvSpPr>
            <a:spLocks noGrp="1"/>
          </p:cNvSpPr>
          <p:nvPr>
            <p:ph idx="1"/>
          </p:nvPr>
        </p:nvSpPr>
        <p:spPr>
          <a:xfrm>
            <a:off x="827584" y="1124744"/>
            <a:ext cx="6709806" cy="4418806"/>
          </a:xfrm>
        </p:spPr>
        <p:txBody>
          <a:bodyPr>
            <a:normAutofit fontScale="25000" lnSpcReduction="20000"/>
          </a:bodyPr>
          <a:lstStyle/>
          <a:p>
            <a:r>
              <a:rPr lang="fr-CA" sz="9600" dirty="0"/>
              <a:t>Le malaise de la démocratie</a:t>
            </a:r>
          </a:p>
          <a:p>
            <a:endParaRPr lang="fr-CA" sz="9600" dirty="0"/>
          </a:p>
          <a:p>
            <a:r>
              <a:rPr lang="fr-CA" sz="9600" dirty="0"/>
              <a:t>Rémi Brague : « On parle de “retour du religieux”, mais il n'est jamais parti »</a:t>
            </a:r>
          </a:p>
          <a:p>
            <a:pPr marL="0" indent="0">
              <a:buNone/>
            </a:pPr>
            <a:endParaRPr lang="fr-CA" sz="9600" dirty="0"/>
          </a:p>
          <a:p>
            <a:r>
              <a:rPr lang="fr-CA" sz="9600" dirty="0"/>
              <a:t>Limitations de la « démocratie procédurale »</a:t>
            </a:r>
          </a:p>
          <a:p>
            <a:pPr marL="0" indent="0">
              <a:buNone/>
            </a:pPr>
            <a:endParaRPr lang="fr-CA" sz="9600" dirty="0"/>
          </a:p>
          <a:p>
            <a:r>
              <a:rPr lang="fr-CA" sz="9600" dirty="0"/>
              <a:t>La particularité de l’usage du concept et de la vision du libéralisme au Canada</a:t>
            </a:r>
            <a:r>
              <a:rPr lang="fr-CA" sz="9600" cap="all" dirty="0"/>
              <a:t>.</a:t>
            </a:r>
            <a:endParaRPr lang="fr-CA" sz="9600" dirty="0"/>
          </a:p>
          <a:p>
            <a:endParaRPr lang="fr-CA" dirty="0"/>
          </a:p>
        </p:txBody>
      </p:sp>
    </p:spTree>
    <p:extLst>
      <p:ext uri="{BB962C8B-B14F-4D97-AF65-F5344CB8AC3E}">
        <p14:creationId xmlns:p14="http://schemas.microsoft.com/office/powerpoint/2010/main" val="568031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72" y="54823"/>
            <a:ext cx="8676456" cy="6748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996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euro-jihad.com/blog/wp-content/uploads/2014/01/1503873_10200879840469293_1306369663_n.jpg"/>
          <p:cNvPicPr/>
          <p:nvPr/>
        </p:nvPicPr>
        <p:blipFill>
          <a:blip r:embed="rId2">
            <a:extLst>
              <a:ext uri="{28A0092B-C50C-407E-A947-70E740481C1C}">
                <a14:useLocalDpi xmlns:a14="http://schemas.microsoft.com/office/drawing/2010/main" val="0"/>
              </a:ext>
            </a:extLst>
          </a:blip>
          <a:srcRect/>
          <a:stretch>
            <a:fillRect/>
          </a:stretch>
        </p:blipFill>
        <p:spPr bwMode="auto">
          <a:xfrm>
            <a:off x="1448780" y="701824"/>
            <a:ext cx="6246440" cy="5454352"/>
          </a:xfrm>
          <a:prstGeom prst="rect">
            <a:avLst/>
          </a:prstGeom>
          <a:noFill/>
          <a:ln>
            <a:noFill/>
          </a:ln>
        </p:spPr>
      </p:pic>
    </p:spTree>
    <p:extLst>
      <p:ext uri="{BB962C8B-B14F-4D97-AF65-F5344CB8AC3E}">
        <p14:creationId xmlns:p14="http://schemas.microsoft.com/office/powerpoint/2010/main" val="2559760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err="1" smtClean="0"/>
              <a:t>Fethi</a:t>
            </a:r>
            <a:r>
              <a:rPr lang="fr-CA" dirty="0" smtClean="0"/>
              <a:t> </a:t>
            </a:r>
            <a:r>
              <a:rPr lang="fr-CA" dirty="0" err="1" smtClean="0"/>
              <a:t>Benslama</a:t>
            </a:r>
            <a:r>
              <a:rPr lang="fr-CA" dirty="0" smtClean="0"/>
              <a:t> </a:t>
            </a:r>
            <a:endParaRPr lang="fr-CA" dirty="0"/>
          </a:p>
        </p:txBody>
      </p:sp>
      <p:sp>
        <p:nvSpPr>
          <p:cNvPr id="3" name="Espace réservé du contenu 2"/>
          <p:cNvSpPr>
            <a:spLocks noGrp="1"/>
          </p:cNvSpPr>
          <p:nvPr>
            <p:ph idx="1"/>
          </p:nvPr>
        </p:nvSpPr>
        <p:spPr/>
        <p:txBody>
          <a:bodyPr/>
          <a:lstStyle/>
          <a:p>
            <a:r>
              <a:rPr lang="fr-CA" dirty="0" err="1" smtClean="0"/>
              <a:t>Fethi</a:t>
            </a:r>
            <a:r>
              <a:rPr lang="fr-CA" dirty="0" smtClean="0"/>
              <a:t> </a:t>
            </a:r>
            <a:r>
              <a:rPr lang="fr-CA" dirty="0" err="1" smtClean="0"/>
              <a:t>Benslama</a:t>
            </a:r>
            <a:r>
              <a:rPr lang="fr-CA" dirty="0" smtClean="0"/>
              <a:t> (PU Paris Diderot, EA Centre de Recherche Psychanalyse, Médecine et Société, CRPMS), part du constat que : « L’offre djihadiste capte des jeunes qui sont en détresse du fait de failles identitaires importante</a:t>
            </a:r>
            <a:endParaRPr lang="fr-CA" dirty="0"/>
          </a:p>
        </p:txBody>
      </p:sp>
    </p:spTree>
    <p:extLst>
      <p:ext uri="{BB962C8B-B14F-4D97-AF65-F5344CB8AC3E}">
        <p14:creationId xmlns:p14="http://schemas.microsoft.com/office/powerpoint/2010/main" val="1368431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350085"/>
            <a:ext cx="9143999" cy="644786"/>
          </a:xfrm>
        </p:spPr>
        <p:txBody>
          <a:bodyPr>
            <a:normAutofit/>
          </a:bodyPr>
          <a:lstStyle/>
          <a:p>
            <a:pPr algn="ctr"/>
            <a:r>
              <a:rPr lang="fr-CA" sz="2700" b="1" i="1" dirty="0"/>
              <a:t>Quels enjeux pour la démocratie libérale ?</a:t>
            </a:r>
            <a:endParaRPr lang="fr-CA" sz="2700" i="1" dirty="0"/>
          </a:p>
        </p:txBody>
      </p:sp>
      <p:sp>
        <p:nvSpPr>
          <p:cNvPr id="3" name="Espace réservé du contenu 2"/>
          <p:cNvSpPr>
            <a:spLocks noGrp="1"/>
          </p:cNvSpPr>
          <p:nvPr>
            <p:ph idx="1"/>
          </p:nvPr>
        </p:nvSpPr>
        <p:spPr>
          <a:xfrm>
            <a:off x="524436" y="2269192"/>
            <a:ext cx="8124713" cy="3274358"/>
          </a:xfrm>
        </p:spPr>
        <p:txBody>
          <a:bodyPr>
            <a:normAutofit lnSpcReduction="10000"/>
          </a:bodyPr>
          <a:lstStyle/>
          <a:p>
            <a:r>
              <a:rPr lang="fr-CA" sz="1875" dirty="0"/>
              <a:t>Le modèle démocratique libéral canadien est-il capable d’assurance une intégration citoyenne? La « communauté des citoyens », ou le multi communautarisme normatif</a:t>
            </a:r>
          </a:p>
          <a:p>
            <a:endParaRPr lang="fr-CA" dirty="0"/>
          </a:p>
          <a:p>
            <a:r>
              <a:rPr lang="fr-CA" sz="1875" dirty="0"/>
              <a:t>« La neutralité libérale ne signifie jamais que l’État doit être neutre à l’égard de toutes les conceptions du Bien. » </a:t>
            </a:r>
          </a:p>
          <a:p>
            <a:pPr marL="300038" lvl="1" indent="0">
              <a:buNone/>
            </a:pPr>
            <a:r>
              <a:rPr lang="fr-CA" sz="1800" dirty="0"/>
              <a:t>Cela signifie que la réalité de la culture libérale que la majorité devrait considérer est celle des multiples conceptions du Bien.</a:t>
            </a:r>
          </a:p>
          <a:p>
            <a:pPr marL="342900" lvl="1" indent="0" algn="r">
              <a:buNone/>
            </a:pPr>
            <a:endParaRPr lang="fr-CA" sz="1650" dirty="0"/>
          </a:p>
          <a:p>
            <a:pPr marL="342900" lvl="1" indent="0">
              <a:buNone/>
            </a:pPr>
            <a:r>
              <a:rPr lang="fr-CA" sz="825" dirty="0"/>
              <a:t>Source: </a:t>
            </a:r>
            <a:r>
              <a:rPr lang="fr-CA" sz="825" dirty="0" err="1"/>
              <a:t>Billier</a:t>
            </a:r>
            <a:r>
              <a:rPr lang="fr-CA" sz="825" dirty="0"/>
              <a:t>, Jean-Cassien</a:t>
            </a:r>
            <a:r>
              <a:rPr lang="fr-CA" sz="825" i="1" dirty="0"/>
              <a:t>, Libéralisme téléologique et neutralité axiologique : le politique peut-il se passer d'une conception du Bien?</a:t>
            </a:r>
            <a:r>
              <a:rPr lang="fr-CA" sz="825" dirty="0"/>
              <a:t>, p.6 , URL </a:t>
            </a:r>
            <a:r>
              <a:rPr lang="fr-CA" sz="825" u="sng" dirty="0">
                <a:hlinkClick r:id="rId2"/>
              </a:rPr>
              <a:t>https://www.raison-publique.fr/IMG/pdf/Liberalisme_et_neutralite.pdf</a:t>
            </a:r>
            <a:r>
              <a:rPr lang="fr-CA" sz="825" dirty="0"/>
              <a:t>. </a:t>
            </a:r>
          </a:p>
          <a:p>
            <a:endParaRPr lang="fr-CA" dirty="0"/>
          </a:p>
        </p:txBody>
      </p:sp>
    </p:spTree>
    <p:extLst>
      <p:ext uri="{BB962C8B-B14F-4D97-AF65-F5344CB8AC3E}">
        <p14:creationId xmlns:p14="http://schemas.microsoft.com/office/powerpoint/2010/main" val="2497624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099918"/>
            <a:ext cx="9144000" cy="1145069"/>
          </a:xfrm>
        </p:spPr>
        <p:txBody>
          <a:bodyPr>
            <a:normAutofit/>
          </a:bodyPr>
          <a:lstStyle/>
          <a:p>
            <a:pPr algn="ctr"/>
            <a:r>
              <a:rPr lang="fr-CA" sz="2700" b="1" i="1" dirty="0"/>
              <a:t>Le Canada :</a:t>
            </a:r>
            <a:br>
              <a:rPr lang="fr-CA" sz="2700" b="1" i="1" dirty="0"/>
            </a:br>
            <a:r>
              <a:rPr lang="fr-CA" sz="2700" b="1" i="1" dirty="0"/>
              <a:t>la quête du pluralisme raisonnable</a:t>
            </a:r>
          </a:p>
        </p:txBody>
      </p:sp>
      <p:sp>
        <p:nvSpPr>
          <p:cNvPr id="3" name="Espace réservé du contenu 2"/>
          <p:cNvSpPr>
            <a:spLocks noGrp="1"/>
          </p:cNvSpPr>
          <p:nvPr>
            <p:ph idx="1"/>
          </p:nvPr>
        </p:nvSpPr>
        <p:spPr>
          <a:xfrm>
            <a:off x="56479" y="2717289"/>
            <a:ext cx="4582757" cy="2577491"/>
          </a:xfrm>
        </p:spPr>
        <p:txBody>
          <a:bodyPr>
            <a:normAutofit fontScale="25000" lnSpcReduction="20000"/>
          </a:bodyPr>
          <a:lstStyle/>
          <a:p>
            <a:endParaRPr lang="fr-CA" sz="1950" dirty="0"/>
          </a:p>
          <a:p>
            <a:r>
              <a:rPr lang="fr-CA" sz="8000" dirty="0" smtClean="0"/>
              <a:t>L’« âge des identités » ou et les appels à être « aveugle aux différences ».</a:t>
            </a:r>
          </a:p>
          <a:p>
            <a:r>
              <a:rPr lang="fr-CA" sz="8000" dirty="0" smtClean="0"/>
              <a:t>Le </a:t>
            </a:r>
            <a:r>
              <a:rPr lang="fr-CA" sz="8000" dirty="0"/>
              <a:t>retour du Huntington ?</a:t>
            </a:r>
          </a:p>
          <a:p>
            <a:endParaRPr lang="fr-CA" sz="8000" dirty="0"/>
          </a:p>
          <a:p>
            <a:r>
              <a:rPr lang="fr-CA" sz="8000" dirty="0"/>
              <a:t> La transformation de la conception de la citoyenneté en « citoyenneté multiculturelle »</a:t>
            </a:r>
          </a:p>
          <a:p>
            <a:pPr marL="300038" lvl="1" indent="0">
              <a:buNone/>
            </a:pPr>
            <a:r>
              <a:rPr lang="fr-CA" sz="8000" dirty="0"/>
              <a:t>Source: </a:t>
            </a:r>
            <a:r>
              <a:rPr lang="fr-CA" sz="8000" dirty="0" err="1"/>
              <a:t>Audard</a:t>
            </a:r>
            <a:r>
              <a:rPr lang="fr-CA" sz="8000" dirty="0"/>
              <a:t>, Catherine, « L'idée de citoyenneté multiculturelle et la politique de la reconnaissance », </a:t>
            </a:r>
            <a:r>
              <a:rPr lang="fr-CA" sz="8000" i="1" dirty="0"/>
              <a:t>Rue Descartes, </a:t>
            </a:r>
            <a:r>
              <a:rPr lang="fr-CA" sz="8000" dirty="0"/>
              <a:t>vol. 3, no. 37, 2002, p. 28, ISBN 9782130522720.</a:t>
            </a:r>
          </a:p>
          <a:p>
            <a:endParaRPr lang="fr-CA" sz="2300" b="1" dirty="0"/>
          </a:p>
          <a:p>
            <a:endParaRPr lang="fr-CA" sz="2300" b="1" dirty="0"/>
          </a:p>
          <a:p>
            <a:endParaRPr lang="fr-CA" sz="2100" b="1" dirty="0"/>
          </a:p>
          <a:p>
            <a:endParaRPr lang="fr-CA" sz="2100" b="1" dirty="0"/>
          </a:p>
          <a:p>
            <a:endParaRPr lang="fr-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256" y="2115894"/>
            <a:ext cx="4437789" cy="377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335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0648"/>
            <a:ext cx="9144000" cy="1358653"/>
          </a:xfrm>
        </p:spPr>
        <p:txBody>
          <a:bodyPr/>
          <a:lstStyle/>
          <a:p>
            <a:pPr algn="ctr"/>
            <a:r>
              <a:rPr lang="fr-CA" sz="2700" b="1" i="1" dirty="0"/>
              <a:t>La vision libérale :</a:t>
            </a:r>
            <a:br>
              <a:rPr lang="fr-CA" sz="2700" b="1" i="1" dirty="0"/>
            </a:br>
            <a:r>
              <a:rPr lang="fr-CA" sz="2700" b="1" i="1" dirty="0"/>
              <a:t>L’antidote contre l’absolutisme, l’arbitraire et le chaos</a:t>
            </a:r>
          </a:p>
        </p:txBody>
      </p:sp>
      <p:sp>
        <p:nvSpPr>
          <p:cNvPr id="3" name="Espace réservé du contenu 2"/>
          <p:cNvSpPr>
            <a:spLocks noGrp="1"/>
          </p:cNvSpPr>
          <p:nvPr>
            <p:ph idx="1"/>
          </p:nvPr>
        </p:nvSpPr>
        <p:spPr>
          <a:xfrm>
            <a:off x="0" y="2060848"/>
            <a:ext cx="8911349" cy="3177255"/>
          </a:xfrm>
        </p:spPr>
        <p:txBody>
          <a:bodyPr>
            <a:noAutofit/>
          </a:bodyPr>
          <a:lstStyle/>
          <a:p>
            <a:r>
              <a:rPr lang="fr-CA" sz="2400" dirty="0"/>
              <a:t>Michael </a:t>
            </a:r>
            <a:r>
              <a:rPr lang="fr-CA" sz="2400" dirty="0" err="1"/>
              <a:t>Walzer</a:t>
            </a:r>
            <a:r>
              <a:rPr lang="fr-CA" sz="2400" dirty="0"/>
              <a:t> dans une « compréhension partagée » (</a:t>
            </a:r>
            <a:r>
              <a:rPr lang="fr-CA" sz="2400" i="1" dirty="0" err="1"/>
              <a:t>shared</a:t>
            </a:r>
            <a:r>
              <a:rPr lang="fr-CA" sz="2400" i="1" dirty="0"/>
              <a:t> </a:t>
            </a:r>
            <a:r>
              <a:rPr lang="fr-CA" sz="2400" i="1" dirty="0" err="1"/>
              <a:t>understanding</a:t>
            </a:r>
            <a:r>
              <a:rPr lang="fr-CA" sz="2400" dirty="0"/>
              <a:t>)</a:t>
            </a:r>
          </a:p>
          <a:p>
            <a:pPr marL="300038" lvl="1" indent="0">
              <a:buNone/>
            </a:pPr>
            <a:r>
              <a:rPr lang="fr-CA" sz="2400" dirty="0"/>
              <a:t>Source: </a:t>
            </a:r>
            <a:r>
              <a:rPr lang="fr-CA" sz="2400" dirty="0" err="1"/>
              <a:t>Walzer</a:t>
            </a:r>
            <a:r>
              <a:rPr lang="fr-CA" sz="2400" dirty="0"/>
              <a:t>, </a:t>
            </a:r>
            <a:r>
              <a:rPr lang="fr-CA" sz="2400" dirty="0" err="1"/>
              <a:t>Micheal</a:t>
            </a:r>
            <a:r>
              <a:rPr lang="fr-CA" sz="2400" dirty="0"/>
              <a:t>, </a:t>
            </a:r>
            <a:r>
              <a:rPr lang="fr-CA" sz="2400" i="1" dirty="0"/>
              <a:t>Sphères de justice. Une défense du pluralisme et de l’égalité,</a:t>
            </a:r>
            <a:r>
              <a:rPr lang="fr-CA" sz="2400" dirty="0"/>
              <a:t> Seuil, 1997, 475p. ISBN 2020153769. </a:t>
            </a:r>
          </a:p>
          <a:p>
            <a:endParaRPr lang="fr-CA" sz="2400" dirty="0"/>
          </a:p>
          <a:p>
            <a:r>
              <a:rPr lang="fr-CA" sz="2400" dirty="0"/>
              <a:t>Deux Chartes des garanties supplémentaires</a:t>
            </a:r>
          </a:p>
        </p:txBody>
      </p:sp>
    </p:spTree>
    <p:extLst>
      <p:ext uri="{BB962C8B-B14F-4D97-AF65-F5344CB8AC3E}">
        <p14:creationId xmlns:p14="http://schemas.microsoft.com/office/powerpoint/2010/main" val="4096468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800" dirty="0"/>
              <a:t>L’embarras du radicalisme devant la modernité</a:t>
            </a:r>
            <a:endParaRPr lang="en-CA" sz="2800" dirty="0"/>
          </a:p>
        </p:txBody>
      </p:sp>
      <p:sp>
        <p:nvSpPr>
          <p:cNvPr id="3" name="Content Placeholder 2"/>
          <p:cNvSpPr>
            <a:spLocks noGrp="1"/>
          </p:cNvSpPr>
          <p:nvPr>
            <p:ph sz="quarter" idx="13"/>
          </p:nvPr>
        </p:nvSpPr>
        <p:spPr>
          <a:xfrm>
            <a:off x="827700" y="1916832"/>
            <a:ext cx="6711654" cy="4195481"/>
          </a:xfrm>
        </p:spPr>
        <p:txBody>
          <a:bodyPr>
            <a:normAutofit/>
          </a:bodyPr>
          <a:lstStyle/>
          <a:p>
            <a:pPr lvl="0"/>
            <a:r>
              <a:rPr lang="fr-CA" dirty="0"/>
              <a:t>Du rejet inconditionnel de la tolérance et de la démocratie à la critique interne de celles-ci (islamistes de gauche, altermondialistes ou antimondialistes).</a:t>
            </a:r>
          </a:p>
          <a:p>
            <a:pPr lvl="0"/>
            <a:r>
              <a:rPr lang="fr-CA" dirty="0"/>
              <a:t>Le malaise de la démocratie joue entre les mains des radicaux religieux (exploitation cynique).</a:t>
            </a:r>
          </a:p>
          <a:p>
            <a:pPr lvl="0"/>
            <a:r>
              <a:rPr lang="fr-CA" dirty="0"/>
              <a:t>L’échec du Printemps arabe : liberté et dignité ont servi les radicaux, militaristes ou autoritaires surtout les radicaux religieux.</a:t>
            </a:r>
          </a:p>
          <a:p>
            <a:pPr lvl="0"/>
            <a:r>
              <a:rPr lang="fr-CA" dirty="0"/>
              <a:t>L’islam devant la démocratie, la modernité ou au sein de la démocratie laïque forme un défi au-delà de la sa radicalisation.</a:t>
            </a:r>
          </a:p>
          <a:p>
            <a:endParaRPr lang="fr-CA" dirty="0"/>
          </a:p>
          <a:p>
            <a:endParaRPr lang="en-CA" dirty="0"/>
          </a:p>
        </p:txBody>
      </p:sp>
    </p:spTree>
    <p:extLst>
      <p:ext uri="{BB962C8B-B14F-4D97-AF65-F5344CB8AC3E}">
        <p14:creationId xmlns:p14="http://schemas.microsoft.com/office/powerpoint/2010/main" val="694240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560" y="836712"/>
            <a:ext cx="9612560" cy="1584176"/>
          </a:xfrm>
        </p:spPr>
        <p:txBody>
          <a:bodyPr>
            <a:normAutofit/>
          </a:bodyPr>
          <a:lstStyle/>
          <a:p>
            <a:pPr algn="ctr"/>
            <a:r>
              <a:rPr lang="fr-CA" sz="2700" b="1" i="1" dirty="0"/>
              <a:t>John Rawls : </a:t>
            </a:r>
            <a:br>
              <a:rPr lang="fr-CA" sz="2700" b="1" i="1" dirty="0"/>
            </a:br>
            <a:r>
              <a:rPr lang="fr-CA" sz="2700" b="1" i="1" dirty="0"/>
              <a:t>Mythe de la neutralité ethnoculturelle </a:t>
            </a:r>
            <a:r>
              <a:rPr lang="fr-CA" sz="2700" b="1" i="1" dirty="0" smtClean="0"/>
              <a:t/>
            </a:r>
            <a:br>
              <a:rPr lang="fr-CA" sz="2700" b="1" i="1" dirty="0" smtClean="0"/>
            </a:br>
            <a:r>
              <a:rPr lang="fr-CA" sz="2700" b="1" i="1" dirty="0" smtClean="0"/>
              <a:t>de </a:t>
            </a:r>
            <a:r>
              <a:rPr lang="fr-CA" sz="2700" b="1" i="1" dirty="0"/>
              <a:t>l’État libéral</a:t>
            </a:r>
          </a:p>
        </p:txBody>
      </p:sp>
      <p:sp>
        <p:nvSpPr>
          <p:cNvPr id="3" name="Espace réservé du contenu 2"/>
          <p:cNvSpPr>
            <a:spLocks noGrp="1"/>
          </p:cNvSpPr>
          <p:nvPr>
            <p:ph idx="1"/>
          </p:nvPr>
        </p:nvSpPr>
        <p:spPr>
          <a:xfrm>
            <a:off x="0" y="2852936"/>
            <a:ext cx="8172400" cy="2520280"/>
          </a:xfrm>
        </p:spPr>
        <p:txBody>
          <a:bodyPr>
            <a:normAutofit/>
          </a:bodyPr>
          <a:lstStyle/>
          <a:p>
            <a:endParaRPr lang="fr-CA" dirty="0"/>
          </a:p>
          <a:p>
            <a:r>
              <a:rPr lang="fr-CA" sz="2500" dirty="0"/>
              <a:t>L’égalité des capabilités et le consensus par recoupement (se recouper sur des principes essentiels ou fondamentaux tout en gardant sa spécificité)</a:t>
            </a:r>
          </a:p>
          <a:p>
            <a:endParaRPr lang="fr-CA" sz="2500" dirty="0"/>
          </a:p>
          <a:p>
            <a:endParaRPr lang="fr-CA" dirty="0"/>
          </a:p>
        </p:txBody>
      </p:sp>
    </p:spTree>
    <p:extLst>
      <p:ext uri="{BB962C8B-B14F-4D97-AF65-F5344CB8AC3E}">
        <p14:creationId xmlns:p14="http://schemas.microsoft.com/office/powerpoint/2010/main" val="2526811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7765671" cy="5733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4605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091228"/>
            <a:ext cx="9144000" cy="968189"/>
          </a:xfrm>
        </p:spPr>
        <p:txBody>
          <a:bodyPr/>
          <a:lstStyle/>
          <a:p>
            <a:pPr algn="ctr"/>
            <a:r>
              <a:rPr lang="fr-CA" sz="2700" b="1" i="1" dirty="0" err="1"/>
              <a:t>Belonging</a:t>
            </a:r>
            <a:r>
              <a:rPr lang="fr-CA" sz="2700" b="1" i="1" dirty="0"/>
              <a:t> </a:t>
            </a:r>
            <a:r>
              <a:rPr lang="fr-CA" sz="2700" b="1" i="1" dirty="0" err="1"/>
              <a:t>without</a:t>
            </a:r>
            <a:r>
              <a:rPr lang="fr-CA" sz="2700" b="1" i="1" dirty="0"/>
              <a:t> </a:t>
            </a:r>
            <a:r>
              <a:rPr lang="fr-CA" sz="2700" b="1" i="1" dirty="0" err="1"/>
              <a:t>believing</a:t>
            </a:r>
            <a:r>
              <a:rPr lang="fr-CA" sz="2700" b="1" i="1" dirty="0"/>
              <a:t/>
            </a:r>
            <a:br>
              <a:rPr lang="fr-CA" sz="2700" b="1" i="1" dirty="0"/>
            </a:br>
            <a:r>
              <a:rPr lang="fr-CA" sz="2700" b="1" i="1" dirty="0"/>
              <a:t>La polysémie des textes sacrés</a:t>
            </a:r>
          </a:p>
        </p:txBody>
      </p:sp>
      <p:sp>
        <p:nvSpPr>
          <p:cNvPr id="3" name="Espace réservé du contenu 2"/>
          <p:cNvSpPr>
            <a:spLocks noGrp="1"/>
          </p:cNvSpPr>
          <p:nvPr>
            <p:ph idx="1"/>
          </p:nvPr>
        </p:nvSpPr>
        <p:spPr>
          <a:xfrm>
            <a:off x="778276" y="2687498"/>
            <a:ext cx="7604621" cy="1477729"/>
          </a:xfrm>
        </p:spPr>
        <p:txBody>
          <a:bodyPr>
            <a:normAutofit/>
          </a:bodyPr>
          <a:lstStyle/>
          <a:p>
            <a:r>
              <a:rPr lang="fr-CA" sz="1950" dirty="0"/>
              <a:t>L’érosion de la double autonomie entre le religieux et le politique : d’une attitude de sous-estimation du religieux à une attitude d’implication dans la gestion de la diversité des croyances.</a:t>
            </a:r>
          </a:p>
        </p:txBody>
      </p:sp>
    </p:spTree>
    <p:extLst>
      <p:ext uri="{BB962C8B-B14F-4D97-AF65-F5344CB8AC3E}">
        <p14:creationId xmlns:p14="http://schemas.microsoft.com/office/powerpoint/2010/main" val="681967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196788"/>
            <a:ext cx="9143999" cy="1050398"/>
          </a:xfrm>
        </p:spPr>
        <p:txBody>
          <a:bodyPr/>
          <a:lstStyle/>
          <a:p>
            <a:pPr algn="ctr"/>
            <a:r>
              <a:rPr lang="fr-CA" sz="2700" b="1" i="1" dirty="0"/>
              <a:t>Question principale </a:t>
            </a:r>
            <a:endParaRPr lang="fr-CA" sz="2700" i="1" dirty="0"/>
          </a:p>
        </p:txBody>
      </p:sp>
      <p:sp>
        <p:nvSpPr>
          <p:cNvPr id="3" name="Espace réservé du contenu 2"/>
          <p:cNvSpPr>
            <a:spLocks noGrp="1"/>
          </p:cNvSpPr>
          <p:nvPr>
            <p:ph idx="1"/>
          </p:nvPr>
        </p:nvSpPr>
        <p:spPr>
          <a:xfrm>
            <a:off x="435685" y="1340768"/>
            <a:ext cx="8024747" cy="3816424"/>
          </a:xfrm>
        </p:spPr>
        <p:txBody>
          <a:bodyPr>
            <a:normAutofit/>
          </a:bodyPr>
          <a:lstStyle/>
          <a:p>
            <a:endParaRPr lang="fr-CA" sz="2800" dirty="0" smtClean="0"/>
          </a:p>
          <a:p>
            <a:r>
              <a:rPr lang="fr-CA" sz="2800" dirty="0" smtClean="0"/>
              <a:t>Quels </a:t>
            </a:r>
            <a:r>
              <a:rPr lang="fr-CA" sz="2800" dirty="0"/>
              <a:t>enjeux pour la démocratie </a:t>
            </a:r>
            <a:r>
              <a:rPr lang="fr-CA" sz="2800" dirty="0" smtClean="0"/>
              <a:t>libérale </a:t>
            </a:r>
            <a:r>
              <a:rPr lang="fr-CA" sz="2800" dirty="0"/>
              <a:t>dans la gestion du pluralisme à l’heure de la polarisation entre (individu atomisé) et (individu collectif), entre le multiculturalisme, l’interculturalité, la laïcité républicaine et la préservation de la Neutralité de l’État?</a:t>
            </a:r>
          </a:p>
        </p:txBody>
      </p:sp>
    </p:spTree>
    <p:extLst>
      <p:ext uri="{BB962C8B-B14F-4D97-AF65-F5344CB8AC3E}">
        <p14:creationId xmlns:p14="http://schemas.microsoft.com/office/powerpoint/2010/main" val="6549564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2100" dirty="0"/>
              <a:t>La Néo-Québécoise Ève </a:t>
            </a:r>
            <a:r>
              <a:rPr lang="fr-CA" sz="2100" dirty="0" err="1"/>
              <a:t>Torrès</a:t>
            </a:r>
            <a:r>
              <a:rPr lang="fr-CA" sz="2100" dirty="0"/>
              <a:t> tentera sa chance à l’investiture de Québec solidaire dans la nouvelle circonscription de Mont-Royal–Outremont.</a:t>
            </a:r>
          </a:p>
        </p:txBody>
      </p:sp>
      <p:pic>
        <p:nvPicPr>
          <p:cNvPr id="4098" name="Picture 2" descr="RÃ©sultat de recherche d'images pour &quot;candidate montreal voile&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40877" y="2451607"/>
            <a:ext cx="4217263" cy="278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1279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À quand un Québec laïque?</a:t>
            </a:r>
            <a:br>
              <a:rPr lang="fr-CA" dirty="0"/>
            </a:br>
            <a:endParaRPr lang="fr-CA" dirty="0"/>
          </a:p>
        </p:txBody>
      </p:sp>
      <p:pic>
        <p:nvPicPr>
          <p:cNvPr id="5122" name="Picture 2" descr="med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5170" y="2396728"/>
            <a:ext cx="5574992" cy="314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2120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pic>
        <p:nvPicPr>
          <p:cNvPr id="9218" name="Picture 2" descr="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4583" y="2365076"/>
            <a:ext cx="2604266" cy="31468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Ã©sultat de recherche d'images pour &quot;voile islam bricolag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059" y="2676955"/>
            <a:ext cx="2255117" cy="225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0553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52718"/>
            <a:ext cx="7416824" cy="1400530"/>
          </a:xfrm>
        </p:spPr>
        <p:txBody>
          <a:bodyPr>
            <a:normAutofit fontScale="90000"/>
          </a:bodyPr>
          <a:lstStyle/>
          <a:p>
            <a:pPr lvl="0"/>
            <a:r>
              <a:rPr lang="fr-CA" sz="4400" dirty="0"/>
              <a:t>La crise des idéologies radicales religieuses  </a:t>
            </a:r>
            <a:r>
              <a:rPr lang="fr-CA" sz="4400" dirty="0">
                <a:solidFill>
                  <a:srgbClr val="FF0000"/>
                </a:solidFill>
              </a:rPr>
              <a:t> </a:t>
            </a:r>
            <a:br>
              <a:rPr lang="fr-CA" sz="4400" dirty="0">
                <a:solidFill>
                  <a:srgbClr val="FF0000"/>
                </a:solidFill>
              </a:rPr>
            </a:br>
            <a:endParaRPr lang="fr-CA" dirty="0">
              <a:solidFill>
                <a:schemeClr val="tx1"/>
              </a:solidFill>
            </a:endParaRPr>
          </a:p>
        </p:txBody>
      </p:sp>
      <p:sp>
        <p:nvSpPr>
          <p:cNvPr id="3" name="Content Placeholder 2"/>
          <p:cNvSpPr>
            <a:spLocks noGrp="1"/>
          </p:cNvSpPr>
          <p:nvPr>
            <p:ph sz="quarter" idx="13"/>
          </p:nvPr>
        </p:nvSpPr>
        <p:spPr>
          <a:xfrm>
            <a:off x="179512" y="2276872"/>
            <a:ext cx="7908032" cy="3861048"/>
          </a:xfrm>
        </p:spPr>
        <p:txBody>
          <a:bodyPr>
            <a:noAutofit/>
          </a:bodyPr>
          <a:lstStyle/>
          <a:p>
            <a:pPr lvl="0"/>
            <a:r>
              <a:rPr lang="fr-CA" dirty="0"/>
              <a:t>La crise des idéologies religieuses:</a:t>
            </a:r>
            <a:endParaRPr lang="fr-CA" dirty="0">
              <a:solidFill>
                <a:srgbClr val="FF0000"/>
              </a:solidFill>
            </a:endParaRPr>
          </a:p>
          <a:p>
            <a:pPr lvl="1"/>
            <a:r>
              <a:rPr lang="fr-CA" sz="1800" dirty="0"/>
              <a:t>Absence de projet social.</a:t>
            </a:r>
          </a:p>
          <a:p>
            <a:pPr lvl="1"/>
            <a:r>
              <a:rPr lang="fr-CA" sz="1800" dirty="0"/>
              <a:t>Embarras devant l’interculturalité, le relativisme des valeurs et le vivre ensemble.</a:t>
            </a:r>
          </a:p>
          <a:p>
            <a:pPr lvl="1"/>
            <a:r>
              <a:rPr lang="fr-CA" sz="1800" dirty="0"/>
              <a:t>La radicalisation religieuse : le gouffre de la violence entre les intégristes eux-mêmes (au sein de la même communauté et au sein de la religion!). </a:t>
            </a:r>
          </a:p>
          <a:p>
            <a:r>
              <a:rPr lang="fr-CA" dirty="0"/>
              <a:t>«Le contre discours ne doit pas se limiter à valoriser les avantages de la tolérance mais démontrer le caractère profondément dangereux surtout pour la communauté musulmane du </a:t>
            </a:r>
            <a:r>
              <a:rPr lang="fr-CA" dirty="0" err="1"/>
              <a:t>Jihadisme</a:t>
            </a:r>
            <a:r>
              <a:rPr lang="fr-CA" dirty="0"/>
              <a:t>. Les Salafistes sont aujourd’hui responsables du </a:t>
            </a:r>
            <a:r>
              <a:rPr lang="fr-CA" i="1" dirty="0" err="1"/>
              <a:t>Takfir</a:t>
            </a:r>
            <a:r>
              <a:rPr lang="fr-CA" i="1" dirty="0"/>
              <a:t>, </a:t>
            </a:r>
            <a:r>
              <a:rPr lang="fr-CA" dirty="0"/>
              <a:t>la pire des divisions, partout où ils se sont implantés.» (</a:t>
            </a:r>
            <a:r>
              <a:rPr lang="fr-CA" dirty="0" err="1"/>
              <a:t>Conesa</a:t>
            </a:r>
            <a:r>
              <a:rPr lang="fr-CA" dirty="0"/>
              <a:t> 2015)</a:t>
            </a:r>
          </a:p>
          <a:p>
            <a:endParaRPr lang="fr-CA" dirty="0"/>
          </a:p>
        </p:txBody>
      </p:sp>
    </p:spTree>
    <p:extLst>
      <p:ext uri="{BB962C8B-B14F-4D97-AF65-F5344CB8AC3E}">
        <p14:creationId xmlns:p14="http://schemas.microsoft.com/office/powerpoint/2010/main" val="2900611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2718"/>
            <a:ext cx="7740352" cy="1400530"/>
          </a:xfrm>
        </p:spPr>
        <p:txBody>
          <a:bodyPr/>
          <a:lstStyle/>
          <a:p>
            <a:r>
              <a:rPr lang="fr-CA" dirty="0"/>
              <a:t>Dynamiques transnationales du radicalisme islamique</a:t>
            </a:r>
          </a:p>
        </p:txBody>
      </p:sp>
      <p:sp>
        <p:nvSpPr>
          <p:cNvPr id="3" name="Content Placeholder 2"/>
          <p:cNvSpPr>
            <a:spLocks noGrp="1"/>
          </p:cNvSpPr>
          <p:nvPr>
            <p:ph sz="quarter" idx="13"/>
          </p:nvPr>
        </p:nvSpPr>
        <p:spPr/>
        <p:txBody>
          <a:bodyPr>
            <a:normAutofit/>
          </a:bodyPr>
          <a:lstStyle/>
          <a:p>
            <a:pPr lvl="0"/>
            <a:r>
              <a:rPr lang="fr-CA" dirty="0"/>
              <a:t>Politique étrangère : cause  de radicalisation .</a:t>
            </a:r>
          </a:p>
          <a:p>
            <a:pPr lvl="0"/>
            <a:r>
              <a:rPr lang="fr-CA" dirty="0"/>
              <a:t>Les frontières ensanglantées (Nigeria).</a:t>
            </a:r>
          </a:p>
          <a:p>
            <a:pPr lvl="0"/>
            <a:r>
              <a:rPr lang="fr-CA" dirty="0"/>
              <a:t>Le financement de la radicalisation religieuse.</a:t>
            </a:r>
          </a:p>
          <a:p>
            <a:pPr lvl="0"/>
            <a:r>
              <a:rPr lang="fr-CA" dirty="0"/>
              <a:t>La rivalité entre les puissances aux idéologies religieuses ou cléricales.</a:t>
            </a:r>
          </a:p>
          <a:p>
            <a:pPr lvl="0"/>
            <a:r>
              <a:rPr lang="fr-CA" dirty="0"/>
              <a:t>Les médias: télévisons religieuses.</a:t>
            </a:r>
          </a:p>
          <a:p>
            <a:endParaRPr lang="fr-CA" dirty="0"/>
          </a:p>
        </p:txBody>
      </p:sp>
    </p:spTree>
    <p:extLst>
      <p:ext uri="{BB962C8B-B14F-4D97-AF65-F5344CB8AC3E}">
        <p14:creationId xmlns:p14="http://schemas.microsoft.com/office/powerpoint/2010/main" val="1212621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797662" cy="1151965"/>
          </a:xfrm>
        </p:spPr>
        <p:txBody>
          <a:bodyPr>
            <a:normAutofit fontScale="90000"/>
          </a:bodyPr>
          <a:lstStyle/>
          <a:p>
            <a:r>
              <a:rPr lang="fr-CA" dirty="0">
                <a:solidFill>
                  <a:schemeClr val="tx1"/>
                </a:solidFill>
              </a:rPr>
              <a:t>La démocratie face au radicalisme religieux </a:t>
            </a:r>
            <a:endParaRPr lang="fr-CA" dirty="0"/>
          </a:p>
        </p:txBody>
      </p:sp>
      <p:sp>
        <p:nvSpPr>
          <p:cNvPr id="3" name="Content Placeholder 2"/>
          <p:cNvSpPr>
            <a:spLocks noGrp="1"/>
          </p:cNvSpPr>
          <p:nvPr>
            <p:ph sz="quarter" idx="13"/>
          </p:nvPr>
        </p:nvSpPr>
        <p:spPr>
          <a:xfrm>
            <a:off x="369931" y="1519721"/>
            <a:ext cx="7992888" cy="4805075"/>
          </a:xfrm>
        </p:spPr>
        <p:txBody>
          <a:bodyPr>
            <a:normAutofit/>
          </a:bodyPr>
          <a:lstStyle/>
          <a:p>
            <a:r>
              <a:rPr lang="fr-CA" sz="1400" dirty="0"/>
              <a:t>De la démocratie procédurale à la démocratie des valeurs : </a:t>
            </a:r>
          </a:p>
          <a:p>
            <a:r>
              <a:rPr lang="fr-CA" sz="1400" dirty="0"/>
              <a:t>L’interculturalité comme  fondatrice de la citoyenneté : primat de la liberté de conscience et l’égalité des droits la culture commune.</a:t>
            </a:r>
          </a:p>
          <a:p>
            <a:pPr lvl="1"/>
            <a:r>
              <a:rPr lang="fr-CA" sz="1400" dirty="0"/>
              <a:t>Appartenance à la polis.</a:t>
            </a:r>
          </a:p>
          <a:p>
            <a:pPr lvl="1"/>
            <a:r>
              <a:rPr lang="fr-CA" sz="1400" dirty="0"/>
              <a:t>Neutralité de l’État de droit.</a:t>
            </a:r>
          </a:p>
          <a:p>
            <a:pPr lvl="1"/>
            <a:r>
              <a:rPr lang="fr-CA" sz="1400" dirty="0"/>
              <a:t>L’égalité des droits citoyens.</a:t>
            </a:r>
          </a:p>
          <a:p>
            <a:pPr lvl="1"/>
            <a:r>
              <a:rPr lang="fr-CA" sz="1400" dirty="0"/>
              <a:t>L’harmonisation des différences.</a:t>
            </a:r>
          </a:p>
          <a:p>
            <a:pPr lvl="1"/>
            <a:r>
              <a:rPr lang="fr-CA" sz="1400" dirty="0"/>
              <a:t>Reconnaitre la quête de la spiritualité.</a:t>
            </a:r>
          </a:p>
          <a:p>
            <a:pPr lvl="1"/>
            <a:r>
              <a:rPr lang="fr-CA" sz="1400" dirty="0"/>
              <a:t>L’insertion au marché du travail  selon les aptitudes et les compétences.</a:t>
            </a:r>
          </a:p>
          <a:p>
            <a:pPr lvl="1"/>
            <a:r>
              <a:rPr lang="fr-CA" sz="1400" dirty="0"/>
              <a:t>Le primat de la loyauté citoyenne.</a:t>
            </a:r>
          </a:p>
          <a:p>
            <a:pPr lvl="1"/>
            <a:r>
              <a:rPr lang="fr-CA" sz="1400" dirty="0"/>
              <a:t>Les limites de la victimisation et des demandes de revanche par l’usage de la force.</a:t>
            </a:r>
          </a:p>
          <a:p>
            <a:endParaRPr lang="fr-CA" dirty="0"/>
          </a:p>
        </p:txBody>
      </p:sp>
    </p:spTree>
    <p:extLst>
      <p:ext uri="{BB962C8B-B14F-4D97-AF65-F5344CB8AC3E}">
        <p14:creationId xmlns:p14="http://schemas.microsoft.com/office/powerpoint/2010/main" val="2438706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b="1" dirty="0">
                <a:latin typeface="Candara" pitchFamily="34" charset="0"/>
              </a:rPr>
              <a:t>La reconnaissance de la singularité communautaire</a:t>
            </a:r>
            <a:endParaRPr lang="en-US" b="1" dirty="0">
              <a:latin typeface="Candara" pitchFamily="34" charset="0"/>
            </a:endParaRPr>
          </a:p>
        </p:txBody>
      </p:sp>
      <p:sp>
        <p:nvSpPr>
          <p:cNvPr id="3" name="Content Placeholder 2"/>
          <p:cNvSpPr>
            <a:spLocks noGrp="1"/>
          </p:cNvSpPr>
          <p:nvPr>
            <p:ph idx="1"/>
          </p:nvPr>
        </p:nvSpPr>
        <p:spPr/>
        <p:txBody>
          <a:bodyPr>
            <a:normAutofit/>
          </a:bodyPr>
          <a:lstStyle/>
          <a:p>
            <a:pPr algn="just">
              <a:lnSpc>
                <a:spcPct val="100000"/>
              </a:lnSpc>
              <a:spcBef>
                <a:spcPts val="0"/>
              </a:spcBef>
              <a:buFont typeface="Wingdings" panose="05000000000000000000" pitchFamily="2" charset="2"/>
              <a:buChar char="§"/>
            </a:pPr>
            <a:r>
              <a:rPr lang="fr-FR" dirty="0">
                <a:latin typeface="Candara"/>
                <a:cs typeface="Candara"/>
              </a:rPr>
              <a:t>La politique de la reconnaissance, que prône </a:t>
            </a:r>
            <a:r>
              <a:rPr lang="fr-FR" b="1" dirty="0">
                <a:latin typeface="Candara"/>
                <a:cs typeface="Candara"/>
              </a:rPr>
              <a:t>Taylor, </a:t>
            </a:r>
            <a:r>
              <a:rPr lang="fr-FR" dirty="0">
                <a:latin typeface="Candara"/>
                <a:cs typeface="Candara"/>
              </a:rPr>
              <a:t>entend respecter la singularité de chacun et son inscription dans une communauté morale ou politique – quitte à accorder une importance excessive aux convictions religieuses.</a:t>
            </a:r>
          </a:p>
          <a:p>
            <a:pPr algn="just">
              <a:lnSpc>
                <a:spcPct val="100000"/>
              </a:lnSpc>
              <a:spcBef>
                <a:spcPts val="0"/>
              </a:spcBef>
              <a:buFont typeface="Wingdings" panose="05000000000000000000" pitchFamily="2" charset="2"/>
              <a:buChar char="§"/>
            </a:pPr>
            <a:r>
              <a:rPr lang="fr-FR" dirty="0">
                <a:latin typeface="Candara"/>
                <a:cs typeface="Candara"/>
              </a:rPr>
              <a:t>« Une société comme le Québec ne peut que se vouer à la défense et à la promotion de la langue et de la culture françaises même si cela implique des restrictions de libertés individuelles. Le pays ne peut rester indifférent aux orientations culturelles et linguistiques. Un gouvernement qui ignorerait cette nécessité soit ne répondrait pas à la volonté de la majorité, soit serait le reflet d’une société à ce point démoralisé qu’elle serait au bord de la dissolution en tant que pôle viable d’allégeance patriotique. »</a:t>
            </a:r>
            <a:endParaRPr lang="en-US" dirty="0"/>
          </a:p>
        </p:txBody>
      </p:sp>
    </p:spTree>
    <p:extLst>
      <p:ext uri="{BB962C8B-B14F-4D97-AF65-F5344CB8AC3E}">
        <p14:creationId xmlns:p14="http://schemas.microsoft.com/office/powerpoint/2010/main" val="8644367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just"/>
            <a:r>
              <a:rPr lang="fr-CA" b="1" dirty="0"/>
              <a:t>Principe des valeurs communes </a:t>
            </a:r>
            <a:r>
              <a:rPr lang="fr-CA" b="1" i="1" dirty="0"/>
              <a:t>(the </a:t>
            </a:r>
            <a:r>
              <a:rPr lang="fr-CA" b="1" i="1" dirty="0" err="1"/>
              <a:t>principle</a:t>
            </a:r>
            <a:r>
              <a:rPr lang="fr-CA" b="1" i="1" dirty="0"/>
              <a:t> of </a:t>
            </a:r>
            <a:r>
              <a:rPr lang="fr-CA" b="1" i="1" dirty="0" err="1"/>
              <a:t>core</a:t>
            </a:r>
            <a:r>
              <a:rPr lang="fr-CA" b="1" i="1" dirty="0"/>
              <a:t> or </a:t>
            </a:r>
            <a:r>
              <a:rPr lang="fr-CA" b="1" i="1" dirty="0" err="1"/>
              <a:t>common</a:t>
            </a:r>
            <a:r>
              <a:rPr lang="fr-CA" b="1" i="1" dirty="0"/>
              <a:t> values </a:t>
            </a:r>
            <a:endParaRPr lang="fr-CA" b="1" dirty="0"/>
          </a:p>
        </p:txBody>
      </p:sp>
      <p:sp>
        <p:nvSpPr>
          <p:cNvPr id="3" name="Espace réservé du contenu 2"/>
          <p:cNvSpPr>
            <a:spLocks noGrp="1"/>
          </p:cNvSpPr>
          <p:nvPr>
            <p:ph idx="1"/>
          </p:nvPr>
        </p:nvSpPr>
        <p:spPr>
          <a:xfrm>
            <a:off x="457200" y="2597072"/>
            <a:ext cx="8229600" cy="3243834"/>
          </a:xfrm>
        </p:spPr>
        <p:txBody>
          <a:bodyPr>
            <a:normAutofit/>
          </a:bodyPr>
          <a:lstStyle/>
          <a:p>
            <a:pPr marL="468059" indent="-385763" algn="just">
              <a:buFont typeface="Wingdings" pitchFamily="2" charset="2"/>
              <a:buChar char="§"/>
            </a:pPr>
            <a:r>
              <a:rPr lang="fr-CA" sz="1950" dirty="0">
                <a:latin typeface="+mn-lt"/>
              </a:rPr>
              <a:t>Toute société a le droit de défendre ses « valeurs constitutives »</a:t>
            </a:r>
          </a:p>
          <a:p>
            <a:pPr marL="468059" indent="-385763" algn="just">
              <a:buFont typeface="Wingdings" pitchFamily="2" charset="2"/>
              <a:buChar char="§"/>
            </a:pPr>
            <a:r>
              <a:rPr lang="fr-CA" sz="1950" dirty="0">
                <a:latin typeface="+mn-lt"/>
              </a:rPr>
              <a:t>L’évolution vers un État multiculturel vise à remplacer un État unitaire et unilingue par un État fédéral et bilingue, et à remplacer l'idée de l'État-nation par l'idée d'État multinational.</a:t>
            </a:r>
          </a:p>
          <a:p>
            <a:pPr marL="468059" indent="-385763" algn="just">
              <a:buFont typeface="Wingdings" pitchFamily="2" charset="2"/>
              <a:buChar char="§"/>
            </a:pPr>
            <a:endParaRPr lang="fr-CA" sz="1950" dirty="0">
              <a:latin typeface="Candara" pitchFamily="34" charset="0"/>
            </a:endParaRPr>
          </a:p>
        </p:txBody>
      </p:sp>
    </p:spTree>
    <p:extLst>
      <p:ext uri="{BB962C8B-B14F-4D97-AF65-F5344CB8AC3E}">
        <p14:creationId xmlns:p14="http://schemas.microsoft.com/office/powerpoint/2010/main" val="34557723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196788"/>
            <a:ext cx="9143999" cy="838424"/>
          </a:xfrm>
        </p:spPr>
        <p:txBody>
          <a:bodyPr>
            <a:noAutofit/>
          </a:bodyPr>
          <a:lstStyle/>
          <a:p>
            <a:pPr algn="ctr"/>
            <a:r>
              <a:rPr lang="fr-CA" sz="2700" b="1" i="1" dirty="0"/>
              <a:t>« Individus différents et égaux »</a:t>
            </a:r>
            <a:br>
              <a:rPr lang="fr-CA" sz="2700" b="1" i="1" dirty="0"/>
            </a:br>
            <a:r>
              <a:rPr lang="fr-CA" sz="2700" b="1" i="1" dirty="0"/>
              <a:t>ne signifie pas « identiques »</a:t>
            </a:r>
          </a:p>
        </p:txBody>
      </p:sp>
      <p:sp>
        <p:nvSpPr>
          <p:cNvPr id="3" name="Espace réservé du contenu 2"/>
          <p:cNvSpPr>
            <a:spLocks noGrp="1"/>
          </p:cNvSpPr>
          <p:nvPr>
            <p:ph idx="1"/>
          </p:nvPr>
        </p:nvSpPr>
        <p:spPr>
          <a:xfrm>
            <a:off x="403412" y="2396939"/>
            <a:ext cx="7987553" cy="3139887"/>
          </a:xfrm>
        </p:spPr>
        <p:txBody>
          <a:bodyPr>
            <a:noAutofit/>
          </a:bodyPr>
          <a:lstStyle/>
          <a:p>
            <a:r>
              <a:rPr lang="fr-CA" sz="1875" dirty="0"/>
              <a:t>La gestion de l’espace commun doit se baser sur une gestion de l’autonomie de l’individu en tant que personne humaine et non comme un atome parmi les autres.</a:t>
            </a:r>
          </a:p>
          <a:p>
            <a:endParaRPr lang="fr-CA" sz="750" dirty="0"/>
          </a:p>
          <a:p>
            <a:r>
              <a:rPr lang="fr-CA" sz="1875" dirty="0"/>
              <a:t> Comme être capable d’être citoyen engagé dans la collectivité sans être absorbé par elle et gardant une autonomie intégrale. </a:t>
            </a:r>
          </a:p>
          <a:p>
            <a:endParaRPr lang="fr-CA" sz="750" dirty="0"/>
          </a:p>
          <a:p>
            <a:r>
              <a:rPr lang="fr-CA" sz="1875" dirty="0"/>
              <a:t>L’individu est alors un être des choix rationnels ou raisonnables et volontairement puisque chaque entité humaine pose des actes et prononce des paroles dans cet espace public.</a:t>
            </a:r>
          </a:p>
          <a:p>
            <a:pPr marL="300038" lvl="1" indent="0">
              <a:buNone/>
            </a:pPr>
            <a:r>
              <a:rPr lang="fr-CA" sz="750" dirty="0"/>
              <a:t>Source: Cayouette-</a:t>
            </a:r>
            <a:r>
              <a:rPr lang="fr-CA" sz="750" dirty="0" err="1"/>
              <a:t>Guilloteau</a:t>
            </a:r>
            <a:r>
              <a:rPr lang="fr-CA" sz="750" dirty="0"/>
              <a:t>, Valérie, </a:t>
            </a:r>
            <a:r>
              <a:rPr lang="fr-CA" sz="750" i="1" dirty="0"/>
              <a:t>Penser et agir : une étude de la position du philosophe dans un monde commun chez Hannah Arendt, </a:t>
            </a:r>
            <a:r>
              <a:rPr lang="fr-CA" sz="750" dirty="0"/>
              <a:t>M.A., Université du Québec à Montréal, 2007, 79p.  </a:t>
            </a:r>
          </a:p>
        </p:txBody>
      </p:sp>
    </p:spTree>
    <p:extLst>
      <p:ext uri="{BB962C8B-B14F-4D97-AF65-F5344CB8AC3E}">
        <p14:creationId xmlns:p14="http://schemas.microsoft.com/office/powerpoint/2010/main" val="2345794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4545" y="-747464"/>
            <a:ext cx="9468545" cy="2160240"/>
          </a:xfrm>
        </p:spPr>
        <p:txBody>
          <a:bodyPr/>
          <a:lstStyle/>
          <a:p>
            <a:pPr algn="ctr"/>
            <a:r>
              <a:rPr lang="fr-CA" sz="2700" b="1" i="1" dirty="0"/>
              <a:t>Le multiculturalisme: la feuille d’érable</a:t>
            </a:r>
          </a:p>
        </p:txBody>
      </p:sp>
      <p:sp>
        <p:nvSpPr>
          <p:cNvPr id="3" name="Espace réservé du contenu 2"/>
          <p:cNvSpPr>
            <a:spLocks noGrp="1"/>
          </p:cNvSpPr>
          <p:nvPr>
            <p:ph idx="1"/>
          </p:nvPr>
        </p:nvSpPr>
        <p:spPr>
          <a:xfrm>
            <a:off x="1" y="692697"/>
            <a:ext cx="4534350" cy="4666630"/>
          </a:xfrm>
        </p:spPr>
        <p:txBody>
          <a:bodyPr>
            <a:normAutofit/>
          </a:bodyPr>
          <a:lstStyle/>
          <a:p>
            <a:pPr marL="0" indent="0" algn="ctr">
              <a:buNone/>
            </a:pPr>
            <a:r>
              <a:rPr lang="fr-CA" sz="1950" u="sng" dirty="0"/>
              <a:t>J</a:t>
            </a:r>
            <a:r>
              <a:rPr lang="fr-CA" sz="1400" u="sng" dirty="0"/>
              <a:t>our du multiculturalisme </a:t>
            </a:r>
          </a:p>
          <a:p>
            <a:pPr marL="0" indent="0">
              <a:buNone/>
            </a:pPr>
            <a:r>
              <a:rPr lang="fr-CA" sz="1400" dirty="0"/>
              <a:t>« Notre tissu national dynamique et varié est composé d’une multitude de cultures et de patrimoines et nous sommes unis par le principe fondamental du respect. Le multiculturalisme est notre force et il est aussi emblématique du Canada que la feuille d’érable. » - Justin Trudeau</a:t>
            </a:r>
          </a:p>
          <a:p>
            <a:pPr marL="300038" lvl="1" indent="0">
              <a:buNone/>
            </a:pPr>
            <a:r>
              <a:rPr lang="fr-CA" sz="1400" dirty="0"/>
              <a:t>Source: Lisée, Jean-François, « Un Canada </a:t>
            </a:r>
            <a:r>
              <a:rPr lang="fr-CA" sz="1400" dirty="0" err="1"/>
              <a:t>postnational</a:t>
            </a:r>
            <a:r>
              <a:rPr lang="fr-CA" sz="1400" dirty="0"/>
              <a:t>? », </a:t>
            </a:r>
            <a:r>
              <a:rPr lang="fr-CA" sz="1400" i="1" dirty="0"/>
              <a:t>Le Devoir, </a:t>
            </a:r>
            <a:r>
              <a:rPr lang="fr-CA" sz="1400" dirty="0"/>
              <a:t>7 juillet 2016, URL </a:t>
            </a:r>
            <a:r>
              <a:rPr lang="fr-CA" sz="1400" u="sng" dirty="0">
                <a:hlinkClick r:id="rId2"/>
              </a:rPr>
              <a:t>https://www.ledevoir.com/opinion/idees/474905/un-canada-postnational</a:t>
            </a:r>
            <a:r>
              <a:rPr lang="fr-CA" sz="1400" dirty="0"/>
              <a:t>.</a:t>
            </a:r>
          </a:p>
          <a:p>
            <a:pPr marL="0" indent="0">
              <a:buNone/>
            </a:pPr>
            <a:endParaRPr lang="fr-CA" sz="195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2260003"/>
            <a:ext cx="4581525" cy="3050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294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055380" cy="1400530"/>
          </a:xfrm>
        </p:spPr>
        <p:txBody>
          <a:bodyPr>
            <a:normAutofit fontScale="90000"/>
          </a:bodyPr>
          <a:lstStyle/>
          <a:p>
            <a:r>
              <a:rPr lang="fr-CA" dirty="0"/>
              <a:t>Aucune religion est immune!</a:t>
            </a:r>
            <a:br>
              <a:rPr lang="fr-CA" dirty="0"/>
            </a:br>
            <a:r>
              <a:rPr lang="fr-CA" dirty="0"/>
              <a:t/>
            </a:r>
            <a:br>
              <a:rPr lang="fr-CA" dirty="0"/>
            </a:br>
            <a:endParaRPr lang="fr-CA" dirty="0"/>
          </a:p>
        </p:txBody>
      </p:sp>
      <p:sp>
        <p:nvSpPr>
          <p:cNvPr id="3" name="Content Placeholder 2"/>
          <p:cNvSpPr>
            <a:spLocks noGrp="1"/>
          </p:cNvSpPr>
          <p:nvPr>
            <p:ph sz="quarter" idx="13"/>
          </p:nvPr>
        </p:nvSpPr>
        <p:spPr>
          <a:xfrm>
            <a:off x="683568" y="260648"/>
            <a:ext cx="7620000" cy="5257800"/>
          </a:xfrm>
        </p:spPr>
        <p:txBody>
          <a:bodyPr>
            <a:normAutofit/>
          </a:bodyPr>
          <a:lstStyle/>
          <a:p>
            <a:pPr marL="457207" lvl="1" indent="0">
              <a:buNone/>
            </a:pPr>
            <a:endParaRPr lang="fr-CA" dirty="0"/>
          </a:p>
          <a:p>
            <a:pPr marL="457207" lvl="1" indent="0">
              <a:buNone/>
            </a:pPr>
            <a:endParaRPr lang="fr-CA" dirty="0"/>
          </a:p>
          <a:p>
            <a:pPr marL="457207" lvl="1" indent="0">
              <a:buNone/>
            </a:pPr>
            <a:endParaRPr lang="fr-CA" sz="2800" dirty="0"/>
          </a:p>
          <a:p>
            <a:pPr marL="342906" lvl="1" indent="-342906"/>
            <a:r>
              <a:rPr lang="fr-CA" sz="2800" dirty="0"/>
              <a:t>Il faut noter le glissement de la radicalisation des idéologies laïques ou sécularistes, marxistes et progressistes.</a:t>
            </a:r>
          </a:p>
          <a:p>
            <a:pPr marL="342906" lvl="1" indent="-342906"/>
            <a:endParaRPr lang="fr-CA" sz="2800" dirty="0"/>
          </a:p>
          <a:p>
            <a:pPr marL="342906" lvl="1" indent="-342906"/>
            <a:r>
              <a:rPr lang="fr-CA" sz="2800" dirty="0"/>
              <a:t>Les radicalismes se nourrissent : despotisme laïque ou despotisme religieux = deux facettes de la même médaille.</a:t>
            </a:r>
          </a:p>
          <a:p>
            <a:endParaRPr lang="fr-CA" dirty="0"/>
          </a:p>
          <a:p>
            <a:endParaRPr lang="fr-CA" dirty="0"/>
          </a:p>
        </p:txBody>
      </p:sp>
    </p:spTree>
    <p:extLst>
      <p:ext uri="{BB962C8B-B14F-4D97-AF65-F5344CB8AC3E}">
        <p14:creationId xmlns:p14="http://schemas.microsoft.com/office/powerpoint/2010/main" val="3394662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normAutofit/>
          </a:bodyPr>
          <a:lstStyle/>
          <a:p>
            <a:pPr algn="just"/>
            <a:r>
              <a:rPr lang="fr-CA">
                <a:latin typeface="Arial" charset="0"/>
              </a:rPr>
              <a:t>Distinction laïcisation et sécularisation</a:t>
            </a:r>
          </a:p>
        </p:txBody>
      </p:sp>
      <p:sp>
        <p:nvSpPr>
          <p:cNvPr id="19458" name="Rectangle 3"/>
          <p:cNvSpPr>
            <a:spLocks noGrp="1" noChangeArrowheads="1"/>
          </p:cNvSpPr>
          <p:nvPr>
            <p:ph idx="1"/>
          </p:nvPr>
        </p:nvSpPr>
        <p:spPr/>
        <p:txBody>
          <a:bodyPr rtlCol="0">
            <a:normAutofit fontScale="92500" lnSpcReduction="10000"/>
          </a:bodyPr>
          <a:lstStyle/>
          <a:p>
            <a:pPr algn="just">
              <a:buFont typeface="Wingdings" charset="2"/>
              <a:buChar char="§"/>
              <a:defRPr/>
            </a:pPr>
            <a:r>
              <a:rPr lang="fr-CA" sz="2175" dirty="0">
                <a:latin typeface="+mj-lt"/>
              </a:rPr>
              <a:t>Sécularisation = phénomène sociologique ;</a:t>
            </a:r>
          </a:p>
          <a:p>
            <a:pPr algn="just">
              <a:buFont typeface="Wingdings" charset="2"/>
              <a:buChar char="§"/>
              <a:defRPr/>
            </a:pPr>
            <a:r>
              <a:rPr lang="fr-CA" sz="2175" dirty="0">
                <a:latin typeface="+mj-lt"/>
              </a:rPr>
              <a:t>Laïcisation = phénomène politique ;</a:t>
            </a:r>
          </a:p>
          <a:p>
            <a:pPr algn="just">
              <a:buFont typeface="Wingdings" charset="2"/>
              <a:buChar char="§"/>
              <a:defRPr/>
            </a:pPr>
            <a:r>
              <a:rPr lang="fr-CA" sz="2175" dirty="0">
                <a:latin typeface="+mj-lt"/>
              </a:rPr>
              <a:t>« La sécularisation correspond à une perte progressive de pertinence sociale et culturelle de la religion en tant que cadre normatif orientant les conduites et la vie morale » (</a:t>
            </a:r>
            <a:r>
              <a:rPr lang="fr-CA" sz="2175" dirty="0" err="1">
                <a:latin typeface="+mj-lt"/>
              </a:rPr>
              <a:t>Milot</a:t>
            </a:r>
            <a:r>
              <a:rPr lang="fr-CA" sz="2175" dirty="0">
                <a:latin typeface="+mj-lt"/>
              </a:rPr>
              <a:t>, 2002).</a:t>
            </a:r>
          </a:p>
          <a:p>
            <a:pPr algn="just">
              <a:buFont typeface="Wingdings" charset="2"/>
              <a:buChar char="§"/>
              <a:defRPr/>
            </a:pPr>
            <a:r>
              <a:rPr lang="fr-CA" sz="2175" dirty="0">
                <a:latin typeface="+mj-lt"/>
              </a:rPr>
              <a:t>La laïcisation correspond à l</a:t>
            </a:r>
            <a:r>
              <a:rPr lang="ja-JP" altLang="fr-CA" sz="2175" dirty="0">
                <a:latin typeface="+mj-lt"/>
              </a:rPr>
              <a:t>’</a:t>
            </a:r>
            <a:r>
              <a:rPr lang="fr-CA" altLang="ja-JP" sz="2175" dirty="0">
                <a:latin typeface="+mj-lt"/>
              </a:rPr>
              <a:t>introduction dans le politique d’une mise à distance institutionnelle de la religion dans la régulation globale de la société. Cette régulation se trouve traduite dans l</a:t>
            </a:r>
            <a:r>
              <a:rPr lang="ja-JP" altLang="fr-CA" sz="2175" dirty="0">
                <a:latin typeface="+mj-lt"/>
              </a:rPr>
              <a:t>’</a:t>
            </a:r>
            <a:r>
              <a:rPr lang="fr-CA" altLang="ja-JP" sz="2175" dirty="0">
                <a:latin typeface="+mj-lt"/>
              </a:rPr>
              <a:t>univers juridique, soit dans la constitution, soit dans le droit coutumier (</a:t>
            </a:r>
            <a:r>
              <a:rPr lang="fr-CA" altLang="ja-JP" sz="2175" dirty="0" err="1">
                <a:latin typeface="+mj-lt"/>
              </a:rPr>
              <a:t>Milot</a:t>
            </a:r>
            <a:r>
              <a:rPr lang="fr-CA" altLang="ja-JP" sz="2175" dirty="0">
                <a:latin typeface="+mj-lt"/>
              </a:rPr>
              <a:t>, </a:t>
            </a:r>
            <a:r>
              <a:rPr lang="fr-CA" altLang="ja-JP" sz="2175" dirty="0" err="1">
                <a:latin typeface="+mj-lt"/>
              </a:rPr>
              <a:t>Baubérot</a:t>
            </a:r>
            <a:r>
              <a:rPr lang="fr-CA" altLang="ja-JP" sz="2175" dirty="0">
                <a:latin typeface="+mj-lt"/>
              </a:rPr>
              <a:t> et Mathieu).</a:t>
            </a:r>
          </a:p>
          <a:p>
            <a:pPr>
              <a:buFont typeface="Wingdings" charset="2"/>
              <a:buChar char="§"/>
              <a:defRPr/>
            </a:pPr>
            <a:endParaRPr lang="fr-CA" sz="1800" dirty="0">
              <a:solidFill>
                <a:schemeClr val="tx1">
                  <a:lumMod val="65000"/>
                  <a:lumOff val="35000"/>
                </a:schemeClr>
              </a:solidFill>
              <a:latin typeface="Arial" charset="0"/>
            </a:endParaRPr>
          </a:p>
        </p:txBody>
      </p:sp>
    </p:spTree>
    <p:extLst>
      <p:ext uri="{BB962C8B-B14F-4D97-AF65-F5344CB8AC3E}">
        <p14:creationId xmlns:p14="http://schemas.microsoft.com/office/powerpoint/2010/main" val="26619534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solidFill>
                  <a:srgbClr val="212121"/>
                </a:solidFill>
                <a:latin typeface="Droid Serif"/>
              </a:rPr>
              <a:t>Le prix du </a:t>
            </a:r>
            <a:r>
              <a:rPr lang="fr-CA" b="1" dirty="0" smtClean="0">
                <a:solidFill>
                  <a:srgbClr val="212121"/>
                </a:solidFill>
                <a:latin typeface="Droid Serif"/>
              </a:rPr>
              <a:t>sang? Le droit à l’espérance?</a:t>
            </a:r>
            <a:endParaRPr lang="fr-CA" dirty="0"/>
          </a:p>
        </p:txBody>
      </p:sp>
      <p:pic>
        <p:nvPicPr>
          <p:cNvPr id="2050" name="Picture 2" descr="RÃ©sultats de recherche d'images pour Â«Â BissonnetteÂ Â»"/>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2204864"/>
            <a:ext cx="3713692" cy="2772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435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19" y="1207505"/>
            <a:ext cx="8229600" cy="800100"/>
          </a:xfrm>
        </p:spPr>
        <p:txBody>
          <a:bodyPr>
            <a:normAutofit fontScale="90000"/>
          </a:bodyPr>
          <a:lstStyle/>
          <a:p>
            <a:r>
              <a:rPr lang="fr-CA" b="1" dirty="0">
                <a:latin typeface="Candara" pitchFamily="34" charset="0"/>
              </a:rPr>
              <a:t>Le Vivre ensemble : entre  sécularisation, enchantement et désenchantement </a:t>
            </a:r>
            <a:r>
              <a:rPr lang="fr-CA" b="1" dirty="0" smtClean="0">
                <a:latin typeface="Candara" pitchFamily="34" charset="0"/>
              </a:rPr>
              <a:t/>
            </a:r>
            <a:br>
              <a:rPr lang="fr-CA" b="1" dirty="0" smtClean="0">
                <a:latin typeface="Candara" pitchFamily="34" charset="0"/>
              </a:rPr>
            </a:br>
            <a:r>
              <a:rPr lang="fr-CA" b="1" dirty="0">
                <a:latin typeface="Candara" pitchFamily="34" charset="0"/>
              </a:rPr>
              <a:t/>
            </a:r>
            <a:br>
              <a:rPr lang="fr-CA" b="1" dirty="0">
                <a:latin typeface="Candara" pitchFamily="34" charset="0"/>
              </a:rPr>
            </a:br>
            <a:endParaRPr lang="en-US" b="1" dirty="0">
              <a:latin typeface="Candara" pitchFamily="34" charset="0"/>
            </a:endParaRPr>
          </a:p>
        </p:txBody>
      </p:sp>
      <p:sp>
        <p:nvSpPr>
          <p:cNvPr id="3" name="Content Placeholder 2"/>
          <p:cNvSpPr>
            <a:spLocks noGrp="1"/>
          </p:cNvSpPr>
          <p:nvPr>
            <p:ph idx="1"/>
          </p:nvPr>
        </p:nvSpPr>
        <p:spPr/>
        <p:txBody>
          <a:bodyPr>
            <a:normAutofit/>
          </a:bodyPr>
          <a:lstStyle/>
          <a:p>
            <a:pPr algn="just">
              <a:buFont typeface="Wingdings" pitchFamily="2" charset="2"/>
              <a:buChar char="§"/>
            </a:pPr>
            <a:r>
              <a:rPr lang="fr-CA" sz="1950" dirty="0">
                <a:latin typeface="Candara" pitchFamily="34" charset="0"/>
              </a:rPr>
              <a:t>Le canada espace sécularisé, libéral</a:t>
            </a:r>
          </a:p>
          <a:p>
            <a:pPr algn="just">
              <a:buFont typeface="Wingdings" pitchFamily="2" charset="2"/>
              <a:buChar char="§"/>
            </a:pPr>
            <a:r>
              <a:rPr lang="fr-CA" sz="1950" dirty="0">
                <a:latin typeface="Candara" pitchFamily="34" charset="0"/>
              </a:rPr>
              <a:t>Les conditions du dialogue citoyen et la délibération  au Canada : Sécularisme-et ou -laïcité,</a:t>
            </a:r>
          </a:p>
          <a:p>
            <a:pPr algn="just">
              <a:buFont typeface="Wingdings" pitchFamily="2" charset="2"/>
              <a:buChar char="§"/>
            </a:pPr>
            <a:r>
              <a:rPr lang="fr-CA" sz="1950" dirty="0">
                <a:latin typeface="Candara" pitchFamily="34" charset="0"/>
              </a:rPr>
              <a:t> La transformation identitaire dans l’espace de la Modernité;</a:t>
            </a:r>
          </a:p>
          <a:p>
            <a:pPr algn="just">
              <a:buFont typeface="Wingdings" pitchFamily="2" charset="2"/>
              <a:buChar char="§"/>
            </a:pPr>
            <a:r>
              <a:rPr lang="fr-CA" sz="1950" dirty="0">
                <a:latin typeface="Candara" pitchFamily="34" charset="0"/>
              </a:rPr>
              <a:t>La « générosité herméneutique »(Jocelyn </a:t>
            </a:r>
            <a:r>
              <a:rPr lang="fr-CA" sz="1950" dirty="0" err="1">
                <a:latin typeface="Candara" pitchFamily="34" charset="0"/>
              </a:rPr>
              <a:t>Maclure</a:t>
            </a:r>
            <a:r>
              <a:rPr lang="fr-CA" sz="1950" dirty="0">
                <a:latin typeface="Candara" pitchFamily="34" charset="0"/>
              </a:rPr>
              <a:t> ), qui consiste à prendre au sérieux les positions de ses partenaires dans les </a:t>
            </a:r>
            <a:r>
              <a:rPr lang="fr-CA" sz="1950" dirty="0" err="1">
                <a:latin typeface="Candara" pitchFamily="34" charset="0"/>
              </a:rPr>
              <a:t>diﬀérents</a:t>
            </a:r>
            <a:r>
              <a:rPr lang="fr-CA" sz="1950" dirty="0">
                <a:latin typeface="Candara" pitchFamily="34" charset="0"/>
              </a:rPr>
              <a:t> débats de société.</a:t>
            </a:r>
          </a:p>
        </p:txBody>
      </p:sp>
    </p:spTree>
    <p:extLst>
      <p:ext uri="{BB962C8B-B14F-4D97-AF65-F5344CB8AC3E}">
        <p14:creationId xmlns:p14="http://schemas.microsoft.com/office/powerpoint/2010/main" val="22392279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just"/>
            <a:r>
              <a:rPr lang="fr-CA" b="1" dirty="0">
                <a:latin typeface="Candara" pitchFamily="34" charset="0"/>
              </a:rPr>
              <a:t>Principe des valeurs communes </a:t>
            </a:r>
            <a:r>
              <a:rPr lang="fr-CA" b="1" i="1" dirty="0">
                <a:latin typeface="Candara" pitchFamily="34" charset="0"/>
              </a:rPr>
              <a:t>(the </a:t>
            </a:r>
            <a:r>
              <a:rPr lang="fr-CA" b="1" i="1" dirty="0" err="1">
                <a:latin typeface="Candara" pitchFamily="34" charset="0"/>
              </a:rPr>
              <a:t>principle</a:t>
            </a:r>
            <a:r>
              <a:rPr lang="fr-CA" b="1" i="1" dirty="0">
                <a:latin typeface="Candara" pitchFamily="34" charset="0"/>
              </a:rPr>
              <a:t> of </a:t>
            </a:r>
            <a:r>
              <a:rPr lang="fr-CA" b="1" i="1" dirty="0" err="1">
                <a:latin typeface="Candara" pitchFamily="34" charset="0"/>
              </a:rPr>
              <a:t>core</a:t>
            </a:r>
            <a:r>
              <a:rPr lang="fr-CA" b="1" i="1" dirty="0">
                <a:latin typeface="Candara" pitchFamily="34" charset="0"/>
              </a:rPr>
              <a:t> or </a:t>
            </a:r>
            <a:r>
              <a:rPr lang="fr-CA" b="1" i="1" dirty="0" err="1">
                <a:latin typeface="Candara" pitchFamily="34" charset="0"/>
              </a:rPr>
              <a:t>common</a:t>
            </a:r>
            <a:r>
              <a:rPr lang="fr-CA" b="1" i="1" dirty="0">
                <a:latin typeface="Candara" pitchFamily="34" charset="0"/>
              </a:rPr>
              <a:t> values </a:t>
            </a:r>
            <a:endParaRPr lang="fr-CA" b="1" dirty="0">
              <a:latin typeface="Candara" pitchFamily="34" charset="0"/>
            </a:endParaRPr>
          </a:p>
        </p:txBody>
      </p:sp>
      <p:sp>
        <p:nvSpPr>
          <p:cNvPr id="3" name="Espace réservé du contenu 2"/>
          <p:cNvSpPr>
            <a:spLocks noGrp="1"/>
          </p:cNvSpPr>
          <p:nvPr>
            <p:ph idx="1"/>
          </p:nvPr>
        </p:nvSpPr>
        <p:spPr>
          <a:xfrm>
            <a:off x="457200" y="2597072"/>
            <a:ext cx="8229600" cy="3243834"/>
          </a:xfrm>
        </p:spPr>
        <p:txBody>
          <a:bodyPr>
            <a:normAutofit/>
          </a:bodyPr>
          <a:lstStyle/>
          <a:p>
            <a:pPr marL="468059" indent="-385763" algn="just">
              <a:buFont typeface="Wingdings" pitchFamily="2" charset="2"/>
              <a:buChar char="§"/>
            </a:pPr>
            <a:r>
              <a:rPr lang="fr-CA" sz="1950" dirty="0">
                <a:latin typeface="Candara" pitchFamily="34" charset="0"/>
              </a:rPr>
              <a:t>Toute société a le droit de défendre ses « valeurs constitutives »</a:t>
            </a:r>
          </a:p>
          <a:p>
            <a:pPr marL="468059" indent="-385763" algn="just">
              <a:buFont typeface="Wingdings" pitchFamily="2" charset="2"/>
              <a:buChar char="§"/>
            </a:pPr>
            <a:r>
              <a:rPr lang="fr-CA" sz="1950" dirty="0">
                <a:latin typeface="Candara" pitchFamily="34" charset="0"/>
              </a:rPr>
              <a:t>L’évolution vers un État multiculturel vise à remplacer un État unitaire et unilingue par un État fédéral et bilingue, et à remplacer l'idée de l'État-nation par l'idée d'État multinational.</a:t>
            </a:r>
          </a:p>
          <a:p>
            <a:pPr marL="468059" indent="-385763" algn="just">
              <a:buFont typeface="Wingdings" pitchFamily="2" charset="2"/>
              <a:buChar char="§"/>
            </a:pPr>
            <a:endParaRPr lang="fr-CA" sz="1950" dirty="0">
              <a:latin typeface="Candara" pitchFamily="34" charset="0"/>
            </a:endParaRPr>
          </a:p>
        </p:txBody>
      </p:sp>
    </p:spTree>
    <p:extLst>
      <p:ext uri="{BB962C8B-B14F-4D97-AF65-F5344CB8AC3E}">
        <p14:creationId xmlns:p14="http://schemas.microsoft.com/office/powerpoint/2010/main" val="27115496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b="1" dirty="0">
                <a:latin typeface="Candara" pitchFamily="34" charset="0"/>
              </a:rPr>
              <a:t>Le dilemme canadien : l’hybridation et culture conviviale </a:t>
            </a:r>
            <a:r>
              <a:rPr lang="fr-CA" b="1" i="1" dirty="0">
                <a:latin typeface="Candara" pitchFamily="34" charset="0"/>
              </a:rPr>
              <a:t>(convivial culture)</a:t>
            </a:r>
            <a:endParaRPr lang="fr-CA" b="1" dirty="0">
              <a:latin typeface="Candara" pitchFamily="34" charset="0"/>
            </a:endParaRPr>
          </a:p>
        </p:txBody>
      </p:sp>
      <p:sp>
        <p:nvSpPr>
          <p:cNvPr id="3" name="Espace réservé du contenu 2"/>
          <p:cNvSpPr>
            <a:spLocks noGrp="1"/>
          </p:cNvSpPr>
          <p:nvPr>
            <p:ph idx="1"/>
          </p:nvPr>
        </p:nvSpPr>
        <p:spPr/>
        <p:txBody>
          <a:bodyPr>
            <a:normAutofit/>
          </a:bodyPr>
          <a:lstStyle/>
          <a:p>
            <a:pPr>
              <a:buFont typeface="Wingdings" pitchFamily="2" charset="2"/>
              <a:buChar char="§"/>
            </a:pPr>
            <a:r>
              <a:rPr lang="fr-CA" sz="1950" dirty="0">
                <a:latin typeface="Candara" pitchFamily="34" charset="0"/>
              </a:rPr>
              <a:t>Assimiler la philosophie dominante  de la société d’accueil</a:t>
            </a:r>
          </a:p>
          <a:p>
            <a:pPr>
              <a:buFont typeface="Wingdings" pitchFamily="2" charset="2"/>
              <a:buChar char="§"/>
            </a:pPr>
            <a:r>
              <a:rPr lang="fr-CA" sz="1950" dirty="0">
                <a:latin typeface="Candara" pitchFamily="34" charset="0"/>
              </a:rPr>
              <a:t>Ou</a:t>
            </a:r>
          </a:p>
          <a:p>
            <a:pPr>
              <a:buFont typeface="Wingdings" pitchFamily="2" charset="2"/>
              <a:buChar char="§"/>
            </a:pPr>
            <a:r>
              <a:rPr lang="fr-CA" sz="1950" dirty="0">
                <a:latin typeface="Candara" pitchFamily="34" charset="0"/>
              </a:rPr>
              <a:t>sur la notion de </a:t>
            </a:r>
            <a:r>
              <a:rPr lang="fr-CA" sz="1950" i="1" dirty="0">
                <a:latin typeface="Candara" pitchFamily="34" charset="0"/>
              </a:rPr>
              <a:t>communautarisme</a:t>
            </a:r>
            <a:r>
              <a:rPr lang="fr-CA" sz="1950" dirty="0">
                <a:latin typeface="Candara" pitchFamily="34" charset="0"/>
              </a:rPr>
              <a:t> reconnaître politiquement la philosophie distincte de chacune des communautés minoritaires et de la mettre sur un pied d'égalité avec celle de la majorité « d'accueil »</a:t>
            </a:r>
          </a:p>
          <a:p>
            <a:pPr>
              <a:buFont typeface="Wingdings" pitchFamily="2" charset="2"/>
              <a:buChar char="§"/>
            </a:pPr>
            <a:r>
              <a:rPr lang="fr-CA" sz="1950" b="1" dirty="0">
                <a:latin typeface="Candara" pitchFamily="34" charset="0"/>
              </a:rPr>
              <a:t>Risques :</a:t>
            </a:r>
          </a:p>
          <a:p>
            <a:pPr>
              <a:buFont typeface="Wingdings" pitchFamily="2" charset="2"/>
              <a:buChar char="§"/>
            </a:pPr>
            <a:r>
              <a:rPr lang="fr-CA" sz="1950" dirty="0">
                <a:latin typeface="Candara" pitchFamily="34" charset="0"/>
              </a:rPr>
              <a:t>ghettoïsation et d'une incompréhension mutuelle</a:t>
            </a:r>
          </a:p>
        </p:txBody>
      </p:sp>
    </p:spTree>
    <p:extLst>
      <p:ext uri="{BB962C8B-B14F-4D97-AF65-F5344CB8AC3E}">
        <p14:creationId xmlns:p14="http://schemas.microsoft.com/office/powerpoint/2010/main" val="2977234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altLang="fr-FR" sz="2700" b="1" dirty="0">
                <a:latin typeface="Candara" pitchFamily="34" charset="0"/>
              </a:rPr>
              <a:t>Neutralité de l’État: deux aspects</a:t>
            </a:r>
            <a:endParaRPr lang="en-US" sz="2700" b="1" dirty="0">
              <a:latin typeface="Candara" pitchFamily="34" charset="0"/>
            </a:endParaRPr>
          </a:p>
        </p:txBody>
      </p:sp>
      <p:sp>
        <p:nvSpPr>
          <p:cNvPr id="3" name="Content Placeholder 2"/>
          <p:cNvSpPr>
            <a:spLocks noGrp="1"/>
          </p:cNvSpPr>
          <p:nvPr>
            <p:ph idx="1"/>
          </p:nvPr>
        </p:nvSpPr>
        <p:spPr/>
        <p:txBody>
          <a:bodyPr>
            <a:normAutofit/>
          </a:bodyPr>
          <a:lstStyle/>
          <a:p>
            <a:pPr algn="just">
              <a:buNone/>
            </a:pPr>
            <a:r>
              <a:rPr lang="fr-FR" altLang="fr-FR" sz="1950" dirty="0">
                <a:latin typeface="Candara" pitchFamily="34" charset="0"/>
              </a:rPr>
              <a:t>L’État ne favorise ni de défavorise aucune conception de la vie </a:t>
            </a:r>
            <a:r>
              <a:rPr lang="fr-FR" altLang="fr-FR" sz="1950" i="1" dirty="0">
                <a:latin typeface="Candara" pitchFamily="34" charset="0"/>
              </a:rPr>
              <a:t>bonne</a:t>
            </a:r>
            <a:r>
              <a:rPr lang="fr-FR" altLang="fr-FR" sz="1950" dirty="0">
                <a:latin typeface="Candara" pitchFamily="34" charset="0"/>
              </a:rPr>
              <a:t> (croyante ou non):</a:t>
            </a:r>
            <a:endParaRPr lang="fr-FR" altLang="fr-FR" dirty="0">
              <a:latin typeface="Candara" pitchFamily="34" charset="0"/>
            </a:endParaRPr>
          </a:p>
          <a:p>
            <a:pPr lvl="1" algn="just"/>
            <a:r>
              <a:rPr lang="fr-FR" altLang="fr-FR" dirty="0">
                <a:solidFill>
                  <a:schemeClr val="tx1"/>
                </a:solidFill>
                <a:latin typeface="Candara" pitchFamily="34" charset="0"/>
              </a:rPr>
              <a:t>l’État n’a </a:t>
            </a:r>
            <a:r>
              <a:rPr lang="fr-FR" altLang="fr-FR" b="1" dirty="0">
                <a:solidFill>
                  <a:schemeClr val="tx1"/>
                </a:solidFill>
                <a:latin typeface="Candara" pitchFamily="34" charset="0"/>
              </a:rPr>
              <a:t>pas de compétences théologiques</a:t>
            </a:r>
          </a:p>
          <a:p>
            <a:pPr lvl="1" algn="just"/>
            <a:r>
              <a:rPr lang="fr-CA" b="1" dirty="0">
                <a:solidFill>
                  <a:schemeClr val="tx1"/>
                </a:solidFill>
                <a:latin typeface="Candara" pitchFamily="34" charset="0"/>
              </a:rPr>
              <a:t>L’État pour être juste, n’a d’autre choix que d’emprunter les voies accidentées de la reconnaissance et de l’accommodement (raisonnable) de la diversité.</a:t>
            </a:r>
          </a:p>
          <a:p>
            <a:r>
              <a:rPr lang="fr-CA" dirty="0">
                <a:latin typeface="Candara" pitchFamily="34" charset="0"/>
              </a:rPr>
              <a:t>L’approche libérale : l’État creux ou la sécularité  sans affichage</a:t>
            </a:r>
          </a:p>
          <a:p>
            <a:endParaRPr lang="fr-CA" dirty="0"/>
          </a:p>
          <a:p>
            <a:pPr lvl="1" algn="just"/>
            <a:endParaRPr lang="fr-FR" altLang="fr-FR" dirty="0">
              <a:solidFill>
                <a:schemeClr val="tx1"/>
              </a:solidFill>
              <a:latin typeface="Candara" pitchFamily="34" charset="0"/>
            </a:endParaRPr>
          </a:p>
          <a:p>
            <a:pPr lvl="1" algn="just">
              <a:buNone/>
            </a:pPr>
            <a:endParaRPr lang="fr-FR" altLang="fr-FR" dirty="0">
              <a:latin typeface="Candara" pitchFamily="34" charset="0"/>
            </a:endParaRPr>
          </a:p>
          <a:p>
            <a:pPr algn="just"/>
            <a:endParaRPr lang="en-US" sz="1950" dirty="0">
              <a:latin typeface="Candara" pitchFamily="34" charset="0"/>
            </a:endParaRPr>
          </a:p>
        </p:txBody>
      </p:sp>
    </p:spTree>
    <p:extLst>
      <p:ext uri="{BB962C8B-B14F-4D97-AF65-F5344CB8AC3E}">
        <p14:creationId xmlns:p14="http://schemas.microsoft.com/office/powerpoint/2010/main" val="25849932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just"/>
            <a:r>
              <a:rPr lang="fr-CA" b="1" dirty="0">
                <a:latin typeface="Candara" pitchFamily="34" charset="0"/>
              </a:rPr>
              <a:t>Vers un  cadre canadien civil et citoyen commun : la pratique dialogique </a:t>
            </a:r>
          </a:p>
        </p:txBody>
      </p:sp>
      <p:sp>
        <p:nvSpPr>
          <p:cNvPr id="3" name="Espace réservé du contenu 2"/>
          <p:cNvSpPr>
            <a:spLocks noGrp="1"/>
          </p:cNvSpPr>
          <p:nvPr>
            <p:ph idx="1"/>
          </p:nvPr>
        </p:nvSpPr>
        <p:spPr>
          <a:xfrm>
            <a:off x="628650" y="2289773"/>
            <a:ext cx="7886700" cy="3263504"/>
          </a:xfrm>
        </p:spPr>
        <p:txBody>
          <a:bodyPr>
            <a:normAutofit/>
          </a:bodyPr>
          <a:lstStyle/>
          <a:p>
            <a:pPr algn="just">
              <a:buFont typeface="Wingdings" pitchFamily="2" charset="2"/>
              <a:buChar char="§"/>
            </a:pPr>
            <a:endParaRPr lang="fr-CA" sz="1950" dirty="0">
              <a:latin typeface="Candara" pitchFamily="34" charset="0"/>
            </a:endParaRPr>
          </a:p>
          <a:p>
            <a:pPr algn="just">
              <a:buFont typeface="Wingdings" pitchFamily="2" charset="2"/>
              <a:buChar char="§"/>
            </a:pPr>
            <a:r>
              <a:rPr lang="fr-CA" sz="1950" dirty="0">
                <a:latin typeface="Candara" pitchFamily="34" charset="0"/>
              </a:rPr>
              <a:t>La « citoyenneté sans domination » Cécile Laborde</a:t>
            </a:r>
          </a:p>
          <a:p>
            <a:pPr algn="just">
              <a:buFont typeface="Wingdings" pitchFamily="2" charset="2"/>
              <a:buChar char="§"/>
            </a:pPr>
            <a:r>
              <a:rPr lang="fr-CA" sz="1950" dirty="0">
                <a:latin typeface="Candara" pitchFamily="34" charset="0"/>
              </a:rPr>
              <a:t>Connaitre , se connaitre et reconnaitre : sois toi-même comme un autre ( Paul Ricœur)</a:t>
            </a:r>
          </a:p>
          <a:p>
            <a:pPr algn="just">
              <a:buFont typeface="Wingdings" pitchFamily="2" charset="2"/>
              <a:buChar char="§"/>
            </a:pPr>
            <a:r>
              <a:rPr lang="fr-CA" sz="1950" dirty="0">
                <a:latin typeface="Candara" pitchFamily="34" charset="0"/>
              </a:rPr>
              <a:t>Se décentrer et se recentrer :La </a:t>
            </a:r>
            <a:r>
              <a:rPr lang="fr-CA" sz="1950" i="1" dirty="0" err="1">
                <a:latin typeface="Candara" pitchFamily="34" charset="0"/>
              </a:rPr>
              <a:t>philia</a:t>
            </a:r>
            <a:r>
              <a:rPr lang="fr-CA" sz="1950" i="1" dirty="0">
                <a:latin typeface="Candara" pitchFamily="34" charset="0"/>
              </a:rPr>
              <a:t> </a:t>
            </a:r>
            <a:r>
              <a:rPr lang="fr-CA" sz="1950" dirty="0">
                <a:latin typeface="Candara" pitchFamily="34" charset="0"/>
              </a:rPr>
              <a:t>et l’initiation pédagogique  à la citoyenneté  </a:t>
            </a:r>
          </a:p>
          <a:p>
            <a:pPr algn="just">
              <a:buFont typeface="Wingdings" pitchFamily="2" charset="2"/>
              <a:buChar char="§"/>
            </a:pPr>
            <a:r>
              <a:rPr lang="fr-CA" sz="1950" dirty="0">
                <a:latin typeface="Candara" pitchFamily="34" charset="0"/>
              </a:rPr>
              <a:t>Le lien citoyen se fonde sur le respect universel des principes démocratiques : les ravages des politiques identitaires.</a:t>
            </a:r>
          </a:p>
        </p:txBody>
      </p:sp>
    </p:spTree>
    <p:extLst>
      <p:ext uri="{BB962C8B-B14F-4D97-AF65-F5344CB8AC3E}">
        <p14:creationId xmlns:p14="http://schemas.microsoft.com/office/powerpoint/2010/main" val="3477450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196788"/>
            <a:ext cx="9143999" cy="1050398"/>
          </a:xfrm>
        </p:spPr>
        <p:txBody>
          <a:bodyPr>
            <a:normAutofit/>
          </a:bodyPr>
          <a:lstStyle/>
          <a:p>
            <a:pPr algn="ctr"/>
            <a:r>
              <a:rPr lang="fr-CA" b="1" i="1" dirty="0"/>
              <a:t>Le </a:t>
            </a:r>
            <a:r>
              <a:rPr lang="fr-CA" b="1" i="1" dirty="0" err="1"/>
              <a:t>Pharmakon</a:t>
            </a:r>
            <a:r>
              <a:rPr lang="fr-CA" b="1" i="1" dirty="0"/>
              <a:t>?!</a:t>
            </a:r>
            <a:br>
              <a:rPr lang="fr-CA" b="1" i="1" dirty="0"/>
            </a:br>
            <a:r>
              <a:rPr lang="fr-CA" sz="1500" dirty="0"/>
              <a:t>En Grèce ancienne, le terme de </a:t>
            </a:r>
            <a:r>
              <a:rPr lang="fr-CA" sz="1500" i="1" dirty="0" err="1"/>
              <a:t>pharmakon</a:t>
            </a:r>
            <a:r>
              <a:rPr lang="fr-CA" sz="1500" dirty="0"/>
              <a:t> désigne à la fois le </a:t>
            </a:r>
            <a:r>
              <a:rPr lang="fr-CA" sz="1500" i="1" dirty="0"/>
              <a:t>remède</a:t>
            </a:r>
            <a:r>
              <a:rPr lang="fr-CA" sz="1500" dirty="0"/>
              <a:t>, le </a:t>
            </a:r>
            <a:r>
              <a:rPr lang="fr-CA" sz="1500" i="1" dirty="0"/>
              <a:t>poison</a:t>
            </a:r>
            <a:r>
              <a:rPr lang="fr-CA" sz="1500" dirty="0"/>
              <a:t>, et le </a:t>
            </a:r>
            <a:r>
              <a:rPr lang="fr-CA" sz="1500" i="1" dirty="0"/>
              <a:t>bouc-émissaire</a:t>
            </a:r>
            <a:r>
              <a:rPr lang="fr-CA" sz="1500" baseline="30000" dirty="0">
                <a:hlinkClick r:id="rId2"/>
              </a:rPr>
              <a:t>1</a:t>
            </a:r>
            <a:endParaRPr lang="fr-CA" sz="1500" b="1" i="1" dirty="0"/>
          </a:p>
        </p:txBody>
      </p:sp>
      <p:sp>
        <p:nvSpPr>
          <p:cNvPr id="3" name="Espace réservé du contenu 2"/>
          <p:cNvSpPr>
            <a:spLocks noGrp="1"/>
          </p:cNvSpPr>
          <p:nvPr>
            <p:ph idx="1"/>
          </p:nvPr>
        </p:nvSpPr>
        <p:spPr>
          <a:xfrm>
            <a:off x="827484" y="2396938"/>
            <a:ext cx="7507003" cy="1783261"/>
          </a:xfrm>
        </p:spPr>
        <p:txBody>
          <a:bodyPr>
            <a:normAutofit fontScale="25000" lnSpcReduction="20000"/>
          </a:bodyPr>
          <a:lstStyle/>
          <a:p>
            <a:r>
              <a:rPr lang="fr-CA" sz="7800" dirty="0"/>
              <a:t>Karl Popper : </a:t>
            </a:r>
          </a:p>
          <a:p>
            <a:pPr marL="0" indent="0">
              <a:buNone/>
            </a:pPr>
            <a:endParaRPr lang="fr-CA" sz="7800" dirty="0"/>
          </a:p>
          <a:p>
            <a:pPr marL="300038" lvl="1" indent="0">
              <a:buNone/>
            </a:pPr>
            <a:r>
              <a:rPr lang="fr-CA" sz="7350" dirty="0"/>
              <a:t>« La question essentielle n’est pas celle du gouvernement idéal, mais du contrôle des mauvais gouvernants. La politique, c’est d’abord la limitation des dégâts ! »</a:t>
            </a:r>
          </a:p>
          <a:p>
            <a:pPr marL="300038" lvl="1" indent="0">
              <a:buNone/>
            </a:pPr>
            <a:r>
              <a:rPr lang="fr-CA" sz="3000" dirty="0"/>
              <a:t>Source:  </a:t>
            </a:r>
            <a:r>
              <a:rPr lang="fr-CA" sz="3000" dirty="0" err="1"/>
              <a:t>Tavoillot</a:t>
            </a:r>
            <a:r>
              <a:rPr lang="fr-CA" sz="3000" dirty="0"/>
              <a:t>, Pierre-Henri, « "Qui doit gouverner?"  : une question dépassée? », </a:t>
            </a:r>
            <a:r>
              <a:rPr lang="fr-CA" sz="3000" i="1" dirty="0"/>
              <a:t>Blog de Pierre-Henri </a:t>
            </a:r>
            <a:r>
              <a:rPr lang="fr-CA" sz="3000" i="1" dirty="0" err="1"/>
              <a:t>Tavoillot</a:t>
            </a:r>
            <a:r>
              <a:rPr lang="fr-CA" sz="3000" i="1" dirty="0"/>
              <a:t>, </a:t>
            </a:r>
            <a:r>
              <a:rPr lang="fr-CA" sz="3000" dirty="0"/>
              <a:t>11 mai 2013, URL </a:t>
            </a:r>
            <a:r>
              <a:rPr lang="fr-CA" sz="3000" dirty="0">
                <a:hlinkClick r:id="rId3"/>
              </a:rPr>
              <a:t>http://pagepersodephtavoillot.blogspot.com/2013/05/qui-doit-gouverner-une-question-depassee.html</a:t>
            </a:r>
            <a:r>
              <a:rPr lang="fr-CA" sz="3000" dirty="0"/>
              <a:t>. </a:t>
            </a:r>
          </a:p>
          <a:p>
            <a:endParaRPr lang="fr-CA" sz="2400" dirty="0"/>
          </a:p>
          <a:p>
            <a:endParaRPr lang="fr-CA" dirty="0"/>
          </a:p>
        </p:txBody>
      </p:sp>
    </p:spTree>
    <p:extLst>
      <p:ext uri="{BB962C8B-B14F-4D97-AF65-F5344CB8AC3E}">
        <p14:creationId xmlns:p14="http://schemas.microsoft.com/office/powerpoint/2010/main" val="36532909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endParaRPr lang="fr-CA" dirty="0"/>
          </a:p>
          <a:p>
            <a:pPr marL="0" indent="0">
              <a:buNone/>
            </a:pPr>
            <a:r>
              <a:rPr lang="fr-CA" sz="2400" b="1" dirty="0"/>
              <a:t>Merci  pour votre attention!</a:t>
            </a:r>
            <a:endParaRPr lang="en-CA" sz="2400" b="1" dirty="0"/>
          </a:p>
        </p:txBody>
      </p:sp>
    </p:spTree>
    <p:extLst>
      <p:ext uri="{BB962C8B-B14F-4D97-AF65-F5344CB8AC3E}">
        <p14:creationId xmlns:p14="http://schemas.microsoft.com/office/powerpoint/2010/main" val="1386593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7288570" cy="1484784"/>
          </a:xfrm>
        </p:spPr>
        <p:txBody>
          <a:bodyPr/>
          <a:lstStyle/>
          <a:p>
            <a:r>
              <a:rPr lang="fr-CA" dirty="0">
                <a:solidFill>
                  <a:schemeClr val="tx1"/>
                </a:solidFill>
              </a:rPr>
              <a:t>Qui est le radical religieux et sectaire ?</a:t>
            </a:r>
          </a:p>
        </p:txBody>
      </p:sp>
      <p:sp>
        <p:nvSpPr>
          <p:cNvPr id="3" name="Content Placeholder 2"/>
          <p:cNvSpPr>
            <a:spLocks noGrp="1"/>
          </p:cNvSpPr>
          <p:nvPr>
            <p:ph sz="quarter" idx="13"/>
          </p:nvPr>
        </p:nvSpPr>
        <p:spPr>
          <a:xfrm>
            <a:off x="828436" y="1466528"/>
            <a:ext cx="6711654" cy="4805075"/>
          </a:xfrm>
        </p:spPr>
        <p:txBody>
          <a:bodyPr>
            <a:noAutofit/>
          </a:bodyPr>
          <a:lstStyle/>
          <a:p>
            <a:pPr lvl="0"/>
            <a:r>
              <a:rPr lang="fr-CA" sz="2400" dirty="0"/>
              <a:t>Le radical religieux (ou </a:t>
            </a:r>
            <a:r>
              <a:rPr lang="fr-CA" sz="2400" dirty="0" smtClean="0"/>
              <a:t>sectaire)</a:t>
            </a:r>
            <a:r>
              <a:rPr lang="fr-CA" sz="2400" dirty="0" err="1" smtClean="0"/>
              <a:t>cekui</a:t>
            </a:r>
            <a:r>
              <a:rPr lang="fr-CA" sz="2400" dirty="0" smtClean="0"/>
              <a:t> qui a </a:t>
            </a:r>
            <a:r>
              <a:rPr lang="fr-CA" sz="2400" dirty="0"/>
              <a:t>une prise de conscience dramatisée ou exagérée du danger, de la décadence ou de la déviance et donc ressent l’impératif d’agir en usant de la violence ou en sympathisant avec des appels de ce genre.</a:t>
            </a:r>
          </a:p>
          <a:p>
            <a:pPr lvl="0"/>
            <a:r>
              <a:rPr lang="fr-CA" sz="2400" dirty="0"/>
              <a:t>Il refuse ou renonce en place et les interprétations de sa religion jugées inaptes de relever le défi de la décadence ou la menace contre sa foi et sa culture. </a:t>
            </a:r>
          </a:p>
        </p:txBody>
      </p:sp>
    </p:spTree>
    <p:extLst>
      <p:ext uri="{BB962C8B-B14F-4D97-AF65-F5344CB8AC3E}">
        <p14:creationId xmlns:p14="http://schemas.microsoft.com/office/powerpoint/2010/main" val="774986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7144554" cy="1664608"/>
          </a:xfrm>
        </p:spPr>
        <p:txBody>
          <a:bodyPr>
            <a:normAutofit fontScale="90000"/>
          </a:bodyPr>
          <a:lstStyle/>
          <a:p>
            <a:r>
              <a:rPr lang="fr-CA" dirty="0"/>
              <a:t>La radicalisation religieuse et sectaire : le monopole de la vérité!</a:t>
            </a:r>
          </a:p>
        </p:txBody>
      </p:sp>
      <p:sp>
        <p:nvSpPr>
          <p:cNvPr id="3" name="Content Placeholder 2"/>
          <p:cNvSpPr>
            <a:spLocks noGrp="1"/>
          </p:cNvSpPr>
          <p:nvPr>
            <p:ph sz="quarter" idx="13"/>
          </p:nvPr>
        </p:nvSpPr>
        <p:spPr/>
        <p:txBody>
          <a:bodyPr>
            <a:normAutofit/>
          </a:bodyPr>
          <a:lstStyle/>
          <a:p>
            <a:pPr lvl="0"/>
            <a:r>
              <a:rPr lang="fr-CA" dirty="0"/>
              <a:t>La radicalisation religieuse c’est avoir des opinions ou des convictions perçues comme les seules vérités et non sujettes à des compromis et qu’il faut les promouvoir si nécessaire  par l’usage de la violence. En ce  sens le radicalisme extrémiste devient un extrémisme violent:</a:t>
            </a:r>
          </a:p>
          <a:p>
            <a:pPr lvl="1"/>
            <a:r>
              <a:rPr lang="fr-CA" dirty="0"/>
              <a:t>Assassiner les gynécologues qui font de l’avortement: enlever une vie pour une vie!</a:t>
            </a:r>
          </a:p>
          <a:p>
            <a:pPr lvl="0"/>
            <a:r>
              <a:rPr lang="fr-CA" dirty="0"/>
              <a:t>Le discours radical pourrait inclure une légitimation ou une justification religieuse ou non religieuse d’un acte violent contre l’ordre établi.</a:t>
            </a:r>
          </a:p>
        </p:txBody>
      </p:sp>
    </p:spTree>
    <p:extLst>
      <p:ext uri="{BB962C8B-B14F-4D97-AF65-F5344CB8AC3E}">
        <p14:creationId xmlns:p14="http://schemas.microsoft.com/office/powerpoint/2010/main" val="1644710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chemeClr val="tx1"/>
                </a:solidFill>
              </a:rPr>
              <a:t>Le radical religieux : le refus du consensus</a:t>
            </a:r>
            <a:endParaRPr lang="fr-CA" dirty="0"/>
          </a:p>
        </p:txBody>
      </p:sp>
      <p:sp>
        <p:nvSpPr>
          <p:cNvPr id="3" name="Content Placeholder 2"/>
          <p:cNvSpPr>
            <a:spLocks noGrp="1"/>
          </p:cNvSpPr>
          <p:nvPr>
            <p:ph sz="quarter" idx="13"/>
          </p:nvPr>
        </p:nvSpPr>
        <p:spPr/>
        <p:txBody>
          <a:bodyPr>
            <a:normAutofit/>
          </a:bodyPr>
          <a:lstStyle/>
          <a:p>
            <a:pPr lvl="0"/>
            <a:r>
              <a:rPr lang="fr-CA" dirty="0"/>
              <a:t>Ainsi, le radical religieux appuie les politiques révolutionnaires  non  majoritaires, non consensuelles et de rébellion extrémiste en dénonçant des politiques en place jugées lâches, incompétentes, insuffisantes ou pas à la hauteur.</a:t>
            </a:r>
          </a:p>
          <a:p>
            <a:pPr lvl="0"/>
            <a:r>
              <a:rPr lang="fr-CA" dirty="0"/>
              <a:t>Même si les résultats empiriques ne montrent pas que les idées radicales mènent à des actes violents (il y a des groupes radicaux qui sont réformistes sans être révolutionnaires ou violents. Un radicalisme sans appel à la violence…).</a:t>
            </a:r>
          </a:p>
        </p:txBody>
      </p:sp>
    </p:spTree>
    <p:extLst>
      <p:ext uri="{BB962C8B-B14F-4D97-AF65-F5344CB8AC3E}">
        <p14:creationId xmlns:p14="http://schemas.microsoft.com/office/powerpoint/2010/main" val="279142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Radicalisation : rejet de la pluralité</a:t>
            </a:r>
            <a:endParaRPr lang="fr-CA" dirty="0"/>
          </a:p>
        </p:txBody>
      </p:sp>
      <p:sp>
        <p:nvSpPr>
          <p:cNvPr id="3" name="Espace réservé du contenu 2"/>
          <p:cNvSpPr>
            <a:spLocks noGrp="1"/>
          </p:cNvSpPr>
          <p:nvPr>
            <p:ph idx="1"/>
          </p:nvPr>
        </p:nvSpPr>
        <p:spPr/>
        <p:txBody>
          <a:bodyPr/>
          <a:lstStyle/>
          <a:p>
            <a:r>
              <a:rPr lang="fr-CA" dirty="0" smtClean="0"/>
              <a:t>Un des terreaux de la radicalisation est justement le rejet du pluralisme religieux. L’islamisme radical se caractérise ainsi par un antisémitisme viscéral, qu’il partage avec une extrême-droite où l’antisémitisme est de tradition, et que l’islam obsède, par ailleurs, de plus en plus (voir l’enquête de M. </a:t>
            </a:r>
            <a:r>
              <a:rPr lang="fr-CA" dirty="0" err="1" smtClean="0"/>
              <a:t>Wieviorka</a:t>
            </a:r>
            <a:r>
              <a:rPr lang="fr-CA" dirty="0" smtClean="0"/>
              <a:t>, La tentation antisémite, 2006, et les travaux de Paul-André </a:t>
            </a:r>
            <a:r>
              <a:rPr lang="fr-CA" dirty="0" err="1" smtClean="0"/>
              <a:t>Taguieff</a:t>
            </a:r>
            <a:r>
              <a:rPr lang="fr-CA" dirty="0" smtClean="0"/>
              <a:t>, La Nouvelle propagande antijuive. Du symbole al-Dura aux rumeurs de Gaza, 2010</a:t>
            </a:r>
            <a:endParaRPr lang="fr-CA" dirty="0"/>
          </a:p>
        </p:txBody>
      </p:sp>
    </p:spTree>
    <p:extLst>
      <p:ext uri="{BB962C8B-B14F-4D97-AF65-F5344CB8AC3E}">
        <p14:creationId xmlns:p14="http://schemas.microsoft.com/office/powerpoint/2010/main" val="1288460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Radicalisation :pluralité des facteurs et des causes</a:t>
            </a:r>
            <a:endParaRPr lang="fr-CA" dirty="0"/>
          </a:p>
        </p:txBody>
      </p:sp>
      <p:sp>
        <p:nvSpPr>
          <p:cNvPr id="3" name="Espace réservé du contenu 2"/>
          <p:cNvSpPr>
            <a:spLocks noGrp="1"/>
          </p:cNvSpPr>
          <p:nvPr>
            <p:ph idx="1"/>
          </p:nvPr>
        </p:nvSpPr>
        <p:spPr/>
        <p:txBody>
          <a:bodyPr>
            <a:normAutofit/>
          </a:bodyPr>
          <a:lstStyle/>
          <a:p>
            <a:r>
              <a:rPr lang="fr-CA" dirty="0"/>
              <a:t>« Il n’y a pas une seule raison qui explique la radicalisation des jeunes, il n’y a pas une seule cause », a affirmé M. PETER NEUMANN, </a:t>
            </a:r>
            <a:r>
              <a:rPr lang="fr-CA" u="sng" dirty="0"/>
              <a:t>Directeur du Centre international d’études de la radicalisation</a:t>
            </a:r>
            <a:r>
              <a:rPr lang="fr-CA" dirty="0"/>
              <a:t>. </a:t>
            </a:r>
            <a:endParaRPr lang="fr-CA" dirty="0" smtClean="0"/>
          </a:p>
          <a:p>
            <a:r>
              <a:rPr lang="fr-CA" dirty="0" smtClean="0"/>
              <a:t> </a:t>
            </a:r>
            <a:r>
              <a:rPr lang="fr-CA" dirty="0"/>
              <a:t>Il a expliqué que la radicalisation est un processus par lequel des individus, souvent des jeunes, se tournent vers l’extrémisme.  Il a estimé que si l’on devait établir les causes de certains conflits qui expliqueraient la radicalisation des jeunes, cette liste serait alors très longue.</a:t>
            </a:r>
          </a:p>
        </p:txBody>
      </p:sp>
    </p:spTree>
    <p:extLst>
      <p:ext uri="{BB962C8B-B14F-4D97-AF65-F5344CB8AC3E}">
        <p14:creationId xmlns:p14="http://schemas.microsoft.com/office/powerpoint/2010/main" val="270760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1606</TotalTime>
  <Words>2215</Words>
  <Application>Microsoft Office PowerPoint</Application>
  <PresentationFormat>Affichage à l'écran (4:3)</PresentationFormat>
  <Paragraphs>200</Paragraphs>
  <Slides>48</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48</vt:i4>
      </vt:variant>
    </vt:vector>
  </HeadingPairs>
  <TitlesOfParts>
    <vt:vector size="56" baseType="lpstr">
      <vt:lpstr>Arial</vt:lpstr>
      <vt:lpstr>Candara</vt:lpstr>
      <vt:lpstr>Droid Serif</vt:lpstr>
      <vt:lpstr>メイリオ</vt:lpstr>
      <vt:lpstr>Trebuchet MS</vt:lpstr>
      <vt:lpstr>Wingdings</vt:lpstr>
      <vt:lpstr>Wingdings 3</vt:lpstr>
      <vt:lpstr>Facette</vt:lpstr>
      <vt:lpstr>« Radicalisation religieuse et démocratie libérale : jalons de réflexions sur le vivre ensemble au Québec » </vt:lpstr>
      <vt:lpstr>Remarques Préliminaires : Réflexions d’un politologue </vt:lpstr>
      <vt:lpstr>Question principale </vt:lpstr>
      <vt:lpstr>Aucune religion est immune!  </vt:lpstr>
      <vt:lpstr>Qui est le radical religieux et sectaire ?</vt:lpstr>
      <vt:lpstr>La radicalisation religieuse et sectaire : le monopole de la vérité!</vt:lpstr>
      <vt:lpstr>Le radical religieux : le refus du consensus</vt:lpstr>
      <vt:lpstr>Radicalisation : rejet de la pluralité</vt:lpstr>
      <vt:lpstr>Radicalisation :pluralité des facteurs et des causes</vt:lpstr>
      <vt:lpstr>Radicalisation :parcours et cheminement</vt:lpstr>
      <vt:lpstr>causes</vt:lpstr>
      <vt:lpstr>Profil ou profils</vt:lpstr>
      <vt:lpstr>la figure du « héros négatif »</vt:lpstr>
      <vt:lpstr>Profil des radicaux en islam</vt:lpstr>
      <vt:lpstr>Présentation PowerPoint</vt:lpstr>
      <vt:lpstr>Radicalisation et extrémisme: le religieux est il de façade ?</vt:lpstr>
      <vt:lpstr>Radicalisation et violence religieuse</vt:lpstr>
      <vt:lpstr>La violence intégriste: Versets de l’Épée? </vt:lpstr>
      <vt:lpstr>La violence politique au nom de la religion</vt:lpstr>
      <vt:lpstr>Présentation PowerPoint</vt:lpstr>
      <vt:lpstr>Présentation PowerPoint</vt:lpstr>
      <vt:lpstr>Fethi Benslama </vt:lpstr>
      <vt:lpstr>Quels enjeux pour la démocratie libérale ?</vt:lpstr>
      <vt:lpstr>Le Canada : la quête du pluralisme raisonnable</vt:lpstr>
      <vt:lpstr>La vision libérale : L’antidote contre l’absolutisme, l’arbitraire et le chaos</vt:lpstr>
      <vt:lpstr>L’embarras du radicalisme devant la modernité</vt:lpstr>
      <vt:lpstr>John Rawls :  Mythe de la neutralité ethnoculturelle  de l’État libéral</vt:lpstr>
      <vt:lpstr>Présentation PowerPoint</vt:lpstr>
      <vt:lpstr>Belonging without believing La polysémie des textes sacrés</vt:lpstr>
      <vt:lpstr>La Néo-Québécoise Ève Torrès tentera sa chance à l’investiture de Québec solidaire dans la nouvelle circonscription de Mont-Royal–Outremont.</vt:lpstr>
      <vt:lpstr>À quand un Québec laïque? </vt:lpstr>
      <vt:lpstr>Présentation PowerPoint</vt:lpstr>
      <vt:lpstr>La crise des idéologies radicales religieuses    </vt:lpstr>
      <vt:lpstr>Dynamiques transnationales du radicalisme islamique</vt:lpstr>
      <vt:lpstr>La démocratie face au radicalisme religieux </vt:lpstr>
      <vt:lpstr>La reconnaissance de la singularité communautaire</vt:lpstr>
      <vt:lpstr>Principe des valeurs communes (the principle of core or common values </vt:lpstr>
      <vt:lpstr>« Individus différents et égaux » ne signifie pas « identiques »</vt:lpstr>
      <vt:lpstr>Le multiculturalisme: la feuille d’érable</vt:lpstr>
      <vt:lpstr>Distinction laïcisation et sécularisation</vt:lpstr>
      <vt:lpstr>Le prix du sang? Le droit à l’espérance?</vt:lpstr>
      <vt:lpstr>Le Vivre ensemble : entre  sécularisation, enchantement et désenchantement   </vt:lpstr>
      <vt:lpstr>Principe des valeurs communes (the principle of core or common values </vt:lpstr>
      <vt:lpstr>Le dilemme canadien : l’hybridation et culture conviviale (convivial culture)</vt:lpstr>
      <vt:lpstr>Neutralité de l’État: deux aspects</vt:lpstr>
      <vt:lpstr>Vers un  cadre canadien civil et citoyen commun : la pratique dialogique </vt:lpstr>
      <vt:lpstr>Le Pharmakon?! En Grèce ancienne, le terme de pharmakon désigne à la fois le remède, le poison, et le bouc-émissaire1</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radicalisation religieuse : contexte historique et sociopolitique, concepts clés et perspectives</dc:title>
  <dc:creator>Jean-Sébastien Marsolais</dc:creator>
  <cp:lastModifiedBy>Sami Aoun </cp:lastModifiedBy>
  <cp:revision>304</cp:revision>
  <dcterms:created xsi:type="dcterms:W3CDTF">2015-05-16T00:53:27Z</dcterms:created>
  <dcterms:modified xsi:type="dcterms:W3CDTF">2019-02-20T15:21:57Z</dcterms:modified>
</cp:coreProperties>
</file>