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25"/>
  </p:notesMasterIdLst>
  <p:sldIdLst>
    <p:sldId id="351" r:id="rId2"/>
    <p:sldId id="373" r:id="rId3"/>
    <p:sldId id="337" r:id="rId4"/>
    <p:sldId id="352" r:id="rId5"/>
    <p:sldId id="353" r:id="rId6"/>
    <p:sldId id="354" r:id="rId7"/>
    <p:sldId id="355" r:id="rId8"/>
    <p:sldId id="356" r:id="rId9"/>
    <p:sldId id="357" r:id="rId10"/>
    <p:sldId id="358" r:id="rId11"/>
    <p:sldId id="360" r:id="rId12"/>
    <p:sldId id="361" r:id="rId13"/>
    <p:sldId id="374" r:id="rId14"/>
    <p:sldId id="375" r:id="rId15"/>
    <p:sldId id="364" r:id="rId16"/>
    <p:sldId id="362" r:id="rId17"/>
    <p:sldId id="365" r:id="rId18"/>
    <p:sldId id="366" r:id="rId19"/>
    <p:sldId id="368" r:id="rId20"/>
    <p:sldId id="369" r:id="rId21"/>
    <p:sldId id="372" r:id="rId22"/>
    <p:sldId id="376" r:id="rId23"/>
    <p:sldId id="425" r:id="rId24"/>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BEEB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autoAdjust="0"/>
    <p:restoredTop sz="83608" autoAdjust="0"/>
  </p:normalViewPr>
  <p:slideViewPr>
    <p:cSldViewPr>
      <p:cViewPr varScale="1">
        <p:scale>
          <a:sx n="100" d="100"/>
          <a:sy n="100" d="100"/>
        </p:scale>
        <p:origin x="2154"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47F2252-8601-4C20-9F0B-1C767D0D3E3B}" type="datetimeFigureOut">
              <a:rPr lang="fr-CA" smtClean="0"/>
              <a:t>2021-05-19</a:t>
            </a:fld>
            <a:endParaRPr lang="fr-CA"/>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5E20BF7-1CC3-46AA-8234-F26538F94F8F}" type="slidenum">
              <a:rPr lang="fr-CA" smtClean="0"/>
              <a:t>‹N°›</a:t>
            </a:fld>
            <a:endParaRPr lang="fr-CA"/>
          </a:p>
        </p:txBody>
      </p:sp>
    </p:spTree>
    <p:extLst>
      <p:ext uri="{BB962C8B-B14F-4D97-AF65-F5344CB8AC3E}">
        <p14:creationId xmlns:p14="http://schemas.microsoft.com/office/powerpoint/2010/main" val="2561610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fr-CA" altLang="fr-F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fr-CA" altLang="fr-F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FE40EED4-0522-4234-91C2-AF138C2BF31F}" type="slidenum">
              <a:rPr lang="fr-CA" altLang="fr-FR" smtClean="0"/>
              <a:pPr>
                <a:defRPr/>
              </a:pPr>
              <a:t>‹N°›</a:t>
            </a:fld>
            <a:endParaRPr lang="fr-CA" altLang="fr-FR"/>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02515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fr-CA" altLang="fr-FR"/>
          </a:p>
        </p:txBody>
      </p:sp>
      <p:sp>
        <p:nvSpPr>
          <p:cNvPr id="5" name="Footer Placeholder 4"/>
          <p:cNvSpPr>
            <a:spLocks noGrp="1"/>
          </p:cNvSpPr>
          <p:nvPr>
            <p:ph type="ftr" sz="quarter" idx="11"/>
          </p:nvPr>
        </p:nvSpPr>
        <p:spPr/>
        <p:txBody>
          <a:bodyPr/>
          <a:lstStyle/>
          <a:p>
            <a:pPr>
              <a:defRPr/>
            </a:pPr>
            <a:endParaRPr lang="fr-CA" altLang="fr-FR"/>
          </a:p>
        </p:txBody>
      </p:sp>
      <p:sp>
        <p:nvSpPr>
          <p:cNvPr id="6" name="Slide Number Placeholder 5"/>
          <p:cNvSpPr>
            <a:spLocks noGrp="1"/>
          </p:cNvSpPr>
          <p:nvPr>
            <p:ph type="sldNum" sz="quarter" idx="12"/>
          </p:nvPr>
        </p:nvSpPr>
        <p:spPr/>
        <p:txBody>
          <a:bodyPr/>
          <a:lstStyle/>
          <a:p>
            <a:pPr>
              <a:defRPr/>
            </a:pPr>
            <a:fld id="{E6F73662-5FFE-4692-A47F-8FB0BE8FE67E}" type="slidenum">
              <a:rPr lang="fr-CA" altLang="fr-FR" smtClean="0"/>
              <a:pPr>
                <a:defRPr/>
              </a:pPr>
              <a:t>‹N°›</a:t>
            </a:fld>
            <a:endParaRPr lang="fr-CA" altLang="fr-FR"/>
          </a:p>
        </p:txBody>
      </p:sp>
    </p:spTree>
    <p:extLst>
      <p:ext uri="{BB962C8B-B14F-4D97-AF65-F5344CB8AC3E}">
        <p14:creationId xmlns:p14="http://schemas.microsoft.com/office/powerpoint/2010/main" val="383500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fr-CA" altLang="fr-FR"/>
          </a:p>
        </p:txBody>
      </p:sp>
      <p:sp>
        <p:nvSpPr>
          <p:cNvPr id="5" name="Footer Placeholder 4"/>
          <p:cNvSpPr>
            <a:spLocks noGrp="1"/>
          </p:cNvSpPr>
          <p:nvPr>
            <p:ph type="ftr" sz="quarter" idx="11"/>
          </p:nvPr>
        </p:nvSpPr>
        <p:spPr/>
        <p:txBody>
          <a:bodyPr/>
          <a:lstStyle/>
          <a:p>
            <a:pPr>
              <a:defRPr/>
            </a:pPr>
            <a:endParaRPr lang="fr-CA" altLang="fr-FR"/>
          </a:p>
        </p:txBody>
      </p:sp>
      <p:sp>
        <p:nvSpPr>
          <p:cNvPr id="6" name="Slide Number Placeholder 5"/>
          <p:cNvSpPr>
            <a:spLocks noGrp="1"/>
          </p:cNvSpPr>
          <p:nvPr>
            <p:ph type="sldNum" sz="quarter" idx="12"/>
          </p:nvPr>
        </p:nvSpPr>
        <p:spPr/>
        <p:txBody>
          <a:bodyPr/>
          <a:lstStyle/>
          <a:p>
            <a:pPr>
              <a:defRPr/>
            </a:pPr>
            <a:fld id="{E6F73662-5FFE-4692-A47F-8FB0BE8FE67E}" type="slidenum">
              <a:rPr lang="fr-CA" altLang="fr-FR" smtClean="0"/>
              <a:pPr>
                <a:defRPr/>
              </a:pPr>
              <a:t>‹N°›</a:t>
            </a:fld>
            <a:endParaRPr lang="fr-CA" altLang="fr-FR"/>
          </a:p>
        </p:txBody>
      </p:sp>
    </p:spTree>
    <p:extLst>
      <p:ext uri="{BB962C8B-B14F-4D97-AF65-F5344CB8AC3E}">
        <p14:creationId xmlns:p14="http://schemas.microsoft.com/office/powerpoint/2010/main" val="367011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fr-CA" altLang="fr-FR"/>
          </a:p>
        </p:txBody>
      </p:sp>
      <p:sp>
        <p:nvSpPr>
          <p:cNvPr id="5" name="Footer Placeholder 4"/>
          <p:cNvSpPr>
            <a:spLocks noGrp="1"/>
          </p:cNvSpPr>
          <p:nvPr>
            <p:ph type="ftr" sz="quarter" idx="11"/>
          </p:nvPr>
        </p:nvSpPr>
        <p:spPr/>
        <p:txBody>
          <a:bodyPr/>
          <a:lstStyle/>
          <a:p>
            <a:pPr>
              <a:defRPr/>
            </a:pPr>
            <a:endParaRPr lang="fr-CA" altLang="fr-FR"/>
          </a:p>
        </p:txBody>
      </p:sp>
      <p:sp>
        <p:nvSpPr>
          <p:cNvPr id="6" name="Slide Number Placeholder 5"/>
          <p:cNvSpPr>
            <a:spLocks noGrp="1"/>
          </p:cNvSpPr>
          <p:nvPr>
            <p:ph type="sldNum" sz="quarter" idx="12"/>
          </p:nvPr>
        </p:nvSpPr>
        <p:spPr/>
        <p:txBody>
          <a:bodyPr/>
          <a:lstStyle/>
          <a:p>
            <a:pPr>
              <a:defRPr/>
            </a:pPr>
            <a:fld id="{E6F73662-5FFE-4692-A47F-8FB0BE8FE67E}" type="slidenum">
              <a:rPr lang="fr-CA" altLang="fr-FR" smtClean="0"/>
              <a:pPr>
                <a:defRPr/>
              </a:pPr>
              <a:t>‹N°›</a:t>
            </a:fld>
            <a:endParaRPr lang="fr-CA" altLang="fr-FR"/>
          </a:p>
        </p:txBody>
      </p:sp>
    </p:spTree>
    <p:extLst>
      <p:ext uri="{BB962C8B-B14F-4D97-AF65-F5344CB8AC3E}">
        <p14:creationId xmlns:p14="http://schemas.microsoft.com/office/powerpoint/2010/main" val="935899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fr-CA" altLang="fr-F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fr-CA" altLang="fr-F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7F60756F-2589-40BC-9CD5-B028B5573EDA}" type="slidenum">
              <a:rPr lang="fr-CA" altLang="fr-FR" smtClean="0"/>
              <a:pPr>
                <a:defRPr/>
              </a:pPr>
              <a:t>‹N°›</a:t>
            </a:fld>
            <a:endParaRPr lang="fr-CA" altLang="fr-FR"/>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483332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defRPr/>
            </a:pPr>
            <a:endParaRPr lang="fr-CA" altLang="fr-FR"/>
          </a:p>
        </p:txBody>
      </p:sp>
      <p:sp>
        <p:nvSpPr>
          <p:cNvPr id="6" name="Footer Placeholder 5"/>
          <p:cNvSpPr>
            <a:spLocks noGrp="1"/>
          </p:cNvSpPr>
          <p:nvPr>
            <p:ph type="ftr" sz="quarter" idx="11"/>
          </p:nvPr>
        </p:nvSpPr>
        <p:spPr/>
        <p:txBody>
          <a:bodyPr/>
          <a:lstStyle/>
          <a:p>
            <a:pPr>
              <a:defRPr/>
            </a:pPr>
            <a:endParaRPr lang="fr-CA" altLang="fr-FR"/>
          </a:p>
        </p:txBody>
      </p:sp>
      <p:sp>
        <p:nvSpPr>
          <p:cNvPr id="7" name="Slide Number Placeholder 6"/>
          <p:cNvSpPr>
            <a:spLocks noGrp="1"/>
          </p:cNvSpPr>
          <p:nvPr>
            <p:ph type="sldNum" sz="quarter" idx="12"/>
          </p:nvPr>
        </p:nvSpPr>
        <p:spPr/>
        <p:txBody>
          <a:bodyPr/>
          <a:lstStyle/>
          <a:p>
            <a:pPr>
              <a:defRPr/>
            </a:pPr>
            <a:fld id="{E6F73662-5FFE-4692-A47F-8FB0BE8FE67E}" type="slidenum">
              <a:rPr lang="fr-CA" altLang="fr-FR" smtClean="0"/>
              <a:pPr>
                <a:defRPr/>
              </a:pPr>
              <a:t>‹N°›</a:t>
            </a:fld>
            <a:endParaRPr lang="fr-CA" altLang="fr-FR"/>
          </a:p>
        </p:txBody>
      </p:sp>
    </p:spTree>
    <p:extLst>
      <p:ext uri="{BB962C8B-B14F-4D97-AF65-F5344CB8AC3E}">
        <p14:creationId xmlns:p14="http://schemas.microsoft.com/office/powerpoint/2010/main" val="302153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defRPr/>
            </a:pPr>
            <a:endParaRPr lang="fr-CA" altLang="fr-FR"/>
          </a:p>
        </p:txBody>
      </p:sp>
      <p:sp>
        <p:nvSpPr>
          <p:cNvPr id="8" name="Footer Placeholder 7"/>
          <p:cNvSpPr>
            <a:spLocks noGrp="1"/>
          </p:cNvSpPr>
          <p:nvPr>
            <p:ph type="ftr" sz="quarter" idx="11"/>
          </p:nvPr>
        </p:nvSpPr>
        <p:spPr/>
        <p:txBody>
          <a:bodyPr/>
          <a:lstStyle/>
          <a:p>
            <a:pPr>
              <a:defRPr/>
            </a:pPr>
            <a:endParaRPr lang="fr-CA" altLang="fr-FR"/>
          </a:p>
        </p:txBody>
      </p:sp>
      <p:sp>
        <p:nvSpPr>
          <p:cNvPr id="9" name="Slide Number Placeholder 8"/>
          <p:cNvSpPr>
            <a:spLocks noGrp="1"/>
          </p:cNvSpPr>
          <p:nvPr>
            <p:ph type="sldNum" sz="quarter" idx="12"/>
          </p:nvPr>
        </p:nvSpPr>
        <p:spPr/>
        <p:txBody>
          <a:bodyPr/>
          <a:lstStyle/>
          <a:p>
            <a:pPr>
              <a:defRPr/>
            </a:pPr>
            <a:fld id="{E6F73662-5FFE-4692-A47F-8FB0BE8FE67E}" type="slidenum">
              <a:rPr lang="fr-CA" altLang="fr-FR" smtClean="0"/>
              <a:pPr>
                <a:defRPr/>
              </a:pPr>
              <a:t>‹N°›</a:t>
            </a:fld>
            <a:endParaRPr lang="fr-CA" altLang="fr-FR"/>
          </a:p>
        </p:txBody>
      </p:sp>
    </p:spTree>
    <p:extLst>
      <p:ext uri="{BB962C8B-B14F-4D97-AF65-F5344CB8AC3E}">
        <p14:creationId xmlns:p14="http://schemas.microsoft.com/office/powerpoint/2010/main" val="2237436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defRPr/>
            </a:pPr>
            <a:endParaRPr lang="fr-CA" altLang="fr-FR"/>
          </a:p>
        </p:txBody>
      </p:sp>
      <p:sp>
        <p:nvSpPr>
          <p:cNvPr id="4" name="Footer Placeholder 3"/>
          <p:cNvSpPr>
            <a:spLocks noGrp="1"/>
          </p:cNvSpPr>
          <p:nvPr>
            <p:ph type="ftr" sz="quarter" idx="11"/>
          </p:nvPr>
        </p:nvSpPr>
        <p:spPr/>
        <p:txBody>
          <a:bodyPr/>
          <a:lstStyle/>
          <a:p>
            <a:pPr>
              <a:defRPr/>
            </a:pPr>
            <a:endParaRPr lang="fr-CA" altLang="fr-FR"/>
          </a:p>
        </p:txBody>
      </p:sp>
      <p:sp>
        <p:nvSpPr>
          <p:cNvPr id="5" name="Slide Number Placeholder 4"/>
          <p:cNvSpPr>
            <a:spLocks noGrp="1"/>
          </p:cNvSpPr>
          <p:nvPr>
            <p:ph type="sldNum" sz="quarter" idx="12"/>
          </p:nvPr>
        </p:nvSpPr>
        <p:spPr/>
        <p:txBody>
          <a:bodyPr/>
          <a:lstStyle/>
          <a:p>
            <a:pPr>
              <a:defRPr/>
            </a:pPr>
            <a:fld id="{59F26B2B-48EC-4124-94F7-D15407BA0C8C}" type="slidenum">
              <a:rPr lang="fr-CA" altLang="fr-FR" smtClean="0"/>
              <a:pPr>
                <a:defRPr/>
              </a:pPr>
              <a:t>‹N°›</a:t>
            </a:fld>
            <a:endParaRPr lang="fr-CA" altLang="fr-FR"/>
          </a:p>
        </p:txBody>
      </p:sp>
    </p:spTree>
    <p:extLst>
      <p:ext uri="{BB962C8B-B14F-4D97-AF65-F5344CB8AC3E}">
        <p14:creationId xmlns:p14="http://schemas.microsoft.com/office/powerpoint/2010/main" val="2166705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fr-CA" altLang="fr-FR"/>
          </a:p>
        </p:txBody>
      </p:sp>
      <p:sp>
        <p:nvSpPr>
          <p:cNvPr id="3" name="Footer Placeholder 2"/>
          <p:cNvSpPr>
            <a:spLocks noGrp="1"/>
          </p:cNvSpPr>
          <p:nvPr>
            <p:ph type="ftr" sz="quarter" idx="11"/>
          </p:nvPr>
        </p:nvSpPr>
        <p:spPr/>
        <p:txBody>
          <a:bodyPr/>
          <a:lstStyle/>
          <a:p>
            <a:pPr>
              <a:defRPr/>
            </a:pPr>
            <a:endParaRPr lang="fr-CA" altLang="fr-FR"/>
          </a:p>
        </p:txBody>
      </p:sp>
      <p:sp>
        <p:nvSpPr>
          <p:cNvPr id="4" name="Slide Number Placeholder 3"/>
          <p:cNvSpPr>
            <a:spLocks noGrp="1"/>
          </p:cNvSpPr>
          <p:nvPr>
            <p:ph type="sldNum" sz="quarter" idx="12"/>
          </p:nvPr>
        </p:nvSpPr>
        <p:spPr/>
        <p:txBody>
          <a:bodyPr/>
          <a:lstStyle/>
          <a:p>
            <a:pPr>
              <a:defRPr/>
            </a:pPr>
            <a:fld id="{D013C3B0-6E1C-48B3-A255-0D203403E4B5}" type="slidenum">
              <a:rPr lang="fr-CA" altLang="fr-FR" smtClean="0"/>
              <a:pPr>
                <a:defRPr/>
              </a:pPr>
              <a:t>‹N°›</a:t>
            </a:fld>
            <a:endParaRPr lang="fr-CA" altLang="fr-FR"/>
          </a:p>
        </p:txBody>
      </p:sp>
    </p:spTree>
    <p:extLst>
      <p:ext uri="{BB962C8B-B14F-4D97-AF65-F5344CB8AC3E}">
        <p14:creationId xmlns:p14="http://schemas.microsoft.com/office/powerpoint/2010/main" val="871658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fr-CA" altLang="fr-F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fr-CA" altLang="fr-F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E6F73662-5FFE-4692-A47F-8FB0BE8FE67E}" type="slidenum">
              <a:rPr lang="fr-CA" altLang="fr-FR" smtClean="0"/>
              <a:pPr>
                <a:defRPr/>
              </a:pPr>
              <a:t>‹N°›</a:t>
            </a:fld>
            <a:endParaRPr lang="fr-CA" altLang="fr-F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3590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fr-CA" altLang="fr-F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fr-CA" altLang="fr-F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A687C612-FE2D-4590-BA1B-1E264033D797}" type="slidenum">
              <a:rPr lang="fr-CA" altLang="fr-FR" smtClean="0"/>
              <a:pPr>
                <a:defRPr/>
              </a:pPr>
              <a:t>‹N°›</a:t>
            </a:fld>
            <a:endParaRPr lang="fr-CA" altLang="fr-F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652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fr-CA" altLang="fr-F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fr-CA" altLang="fr-F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E6F73662-5FFE-4692-A47F-8FB0BE8FE67E}" type="slidenum">
              <a:rPr lang="fr-CA" altLang="fr-FR" smtClean="0"/>
              <a:pPr>
                <a:defRPr/>
              </a:pPr>
              <a:t>‹N°›</a:t>
            </a:fld>
            <a:endParaRPr lang="fr-CA" altLang="fr-FR"/>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9271091"/>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AD9CD9-9B0B-4BCE-B770-52B4AA08B162}"/>
              </a:ext>
            </a:extLst>
          </p:cNvPr>
          <p:cNvSpPr>
            <a:spLocks noGrp="1"/>
          </p:cNvSpPr>
          <p:nvPr>
            <p:ph type="title"/>
          </p:nvPr>
        </p:nvSpPr>
        <p:spPr>
          <a:xfrm>
            <a:off x="179512" y="260650"/>
            <a:ext cx="8784976" cy="1080117"/>
          </a:xfr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a:noAutofit/>
          </a:bodyPr>
          <a:lstStyle/>
          <a:p>
            <a:r>
              <a:rPr lang="fr-CA" sz="2800" b="1" dirty="0">
                <a:effectLst/>
                <a:latin typeface="Times New Roman" panose="02020603050405020304" pitchFamily="18" charset="0"/>
                <a:ea typeface="Calibri" panose="020F0502020204030204" pitchFamily="34" charset="0"/>
              </a:rPr>
              <a:t>Écrire en 2021 une biographie où le mot « nègre » apparaît 26 fois :</a:t>
            </a:r>
            <a:br>
              <a:rPr lang="fr-CA" sz="2800" dirty="0">
                <a:effectLst/>
                <a:latin typeface="Times New Roman" panose="02020603050405020304" pitchFamily="18" charset="0"/>
                <a:ea typeface="Calibri" panose="020F0502020204030204" pitchFamily="34" charset="0"/>
              </a:rPr>
            </a:br>
            <a:endParaRPr lang="fr-CA" sz="2800" dirty="0"/>
          </a:p>
        </p:txBody>
      </p:sp>
      <p:graphicFrame>
        <p:nvGraphicFramePr>
          <p:cNvPr id="7" name="Espace réservé du contenu 6">
            <a:extLst>
              <a:ext uri="{FF2B5EF4-FFF2-40B4-BE49-F238E27FC236}">
                <a16:creationId xmlns:a16="http://schemas.microsoft.com/office/drawing/2014/main" id="{E4666563-0D73-4F7E-A7DF-D8FBFBCD3F86}"/>
              </a:ext>
            </a:extLst>
          </p:cNvPr>
          <p:cNvGraphicFramePr>
            <a:graphicFrameLocks noChangeAspect="1"/>
          </p:cNvGraphicFramePr>
          <p:nvPr>
            <p:extLst>
              <p:ext uri="{D42A27DB-BD31-4B8C-83A1-F6EECF244321}">
                <p14:modId xmlns:p14="http://schemas.microsoft.com/office/powerpoint/2010/main" val="2622506591"/>
              </p:ext>
            </p:extLst>
          </p:nvPr>
        </p:nvGraphicFramePr>
        <p:xfrm>
          <a:off x="3131840" y="2060848"/>
          <a:ext cx="5894404" cy="4536501"/>
        </p:xfrm>
        <a:graphic>
          <a:graphicData uri="http://schemas.openxmlformats.org/presentationml/2006/ole">
            <mc:AlternateContent xmlns:mc="http://schemas.openxmlformats.org/markup-compatibility/2006">
              <mc:Choice xmlns:v="urn:schemas-microsoft-com:vml" Requires="v">
                <p:oleObj name="Acrobat Document" r:id="rId2" imgW="9277318" imgH="6686550" progId="AcroExch.Document.DC">
                  <p:embed/>
                </p:oleObj>
              </mc:Choice>
              <mc:Fallback>
                <p:oleObj name="Acrobat Document" r:id="rId2" imgW="9277318" imgH="6686550" progId="AcroExch.Document.DC">
                  <p:embed/>
                  <p:pic>
                    <p:nvPicPr>
                      <p:cNvPr id="12" name="Espace réservé du contenu 6">
                        <a:extLst>
                          <a:ext uri="{FF2B5EF4-FFF2-40B4-BE49-F238E27FC236}">
                            <a16:creationId xmlns:a16="http://schemas.microsoft.com/office/drawing/2014/main" id="{812B7BD4-D83B-4A1C-9C3E-DD820245029E}"/>
                          </a:ext>
                        </a:extLst>
                      </p:cNvPr>
                      <p:cNvPicPr/>
                      <p:nvPr/>
                    </p:nvPicPr>
                    <p:blipFill>
                      <a:blip r:embed="rId3"/>
                      <a:stretch>
                        <a:fillRect/>
                      </a:stretch>
                    </p:blipFill>
                    <p:spPr>
                      <a:xfrm>
                        <a:off x="3131840" y="2060848"/>
                        <a:ext cx="5894404" cy="4536501"/>
                      </a:xfrm>
                      <a:prstGeom prst="rect">
                        <a:avLst/>
                      </a:prstGeom>
                      <a:solidFill>
                        <a:srgbClr val="000000"/>
                      </a:solidFill>
                      <a:ln w="76200">
                        <a:solidFill>
                          <a:schemeClr val="bg2">
                            <a:lumMod val="10000"/>
                          </a:schemeClr>
                        </a:solidFill>
                      </a:ln>
                    </p:spPr>
                  </p:pic>
                </p:oleObj>
              </mc:Fallback>
            </mc:AlternateContent>
          </a:graphicData>
        </a:graphic>
      </p:graphicFrame>
      <p:sp>
        <p:nvSpPr>
          <p:cNvPr id="8" name="ZoneTexte 7">
            <a:extLst>
              <a:ext uri="{FF2B5EF4-FFF2-40B4-BE49-F238E27FC236}">
                <a16:creationId xmlns:a16="http://schemas.microsoft.com/office/drawing/2014/main" id="{1E2F8FB6-976C-4F0E-92CD-59193A972796}"/>
              </a:ext>
            </a:extLst>
          </p:cNvPr>
          <p:cNvSpPr txBox="1"/>
          <p:nvPr/>
        </p:nvSpPr>
        <p:spPr>
          <a:xfrm>
            <a:off x="117756" y="2348880"/>
            <a:ext cx="2808312" cy="2677656"/>
          </a:xfrm>
          <a:prstGeom prst="rect">
            <a:avLst/>
          </a:prstGeom>
          <a:solidFill>
            <a:schemeClr val="accent1">
              <a:lumMod val="40000"/>
              <a:lumOff val="6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fr-CA" sz="2800" b="1" dirty="0">
                <a:latin typeface="Times New Roman" panose="02020603050405020304" pitchFamily="18" charset="0"/>
                <a:ea typeface="Times New Roman" panose="02020603050405020304" pitchFamily="18" charset="0"/>
              </a:rPr>
              <a:t>D</a:t>
            </a:r>
            <a:r>
              <a:rPr lang="fr-CA" sz="2800" b="1" dirty="0">
                <a:effectLst/>
                <a:latin typeface="Times New Roman" panose="02020603050405020304" pitchFamily="18" charset="0"/>
                <a:ea typeface="Times New Roman" panose="02020603050405020304" pitchFamily="18" charset="0"/>
              </a:rPr>
              <a:t>’un essai sur Louis </a:t>
            </a:r>
            <a:r>
              <a:rPr lang="fr-CA" sz="2800" b="1" dirty="0" err="1">
                <a:effectLst/>
                <a:latin typeface="Times New Roman" panose="02020603050405020304" pitchFamily="18" charset="0"/>
                <a:ea typeface="Times New Roman" panose="02020603050405020304" pitchFamily="18" charset="0"/>
              </a:rPr>
              <a:t>Dantin</a:t>
            </a:r>
            <a:r>
              <a:rPr lang="fr-CA" sz="2800" b="1" dirty="0">
                <a:effectLst/>
                <a:latin typeface="Times New Roman" panose="02020603050405020304" pitchFamily="18" charset="0"/>
                <a:ea typeface="Times New Roman" panose="02020603050405020304" pitchFamily="18" charset="0"/>
              </a:rPr>
              <a:t> à un projet d’« Observatoire de la liberté universitaire »</a:t>
            </a:r>
            <a:endParaRPr lang="fr-CA" sz="2800" dirty="0"/>
          </a:p>
        </p:txBody>
      </p:sp>
    </p:spTree>
    <p:extLst>
      <p:ext uri="{BB962C8B-B14F-4D97-AF65-F5344CB8AC3E}">
        <p14:creationId xmlns:p14="http://schemas.microsoft.com/office/powerpoint/2010/main" val="1749857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E05A95-8727-48EA-80D8-E75F0716DA69}"/>
              </a:ext>
            </a:extLst>
          </p:cNvPr>
          <p:cNvSpPr>
            <a:spLocks noGrp="1"/>
          </p:cNvSpPr>
          <p:nvPr>
            <p:ph type="title"/>
          </p:nvPr>
        </p:nvSpPr>
        <p:spPr>
          <a:xfrm>
            <a:off x="755576" y="332656"/>
            <a:ext cx="7200900" cy="1485900"/>
          </a:xfrm>
          <a:solidFill>
            <a:schemeClr val="accent1">
              <a:lumMod val="40000"/>
              <a:lumOff val="60000"/>
            </a:schemeClr>
          </a:solidFill>
          <a:ln>
            <a:solidFill>
              <a:schemeClr val="accent1"/>
            </a:solidFill>
          </a:ln>
        </p:spPr>
        <p:txBody>
          <a:bodyPr>
            <a:normAutofit fontScale="90000"/>
          </a:bodyPr>
          <a:lstStyle/>
          <a:p>
            <a:r>
              <a:rPr lang="fr-CA" sz="4000" dirty="0"/>
              <a:t>Fanny Johnston</a:t>
            </a:r>
            <a:br>
              <a:rPr lang="fr-CA" dirty="0"/>
            </a:br>
            <a:r>
              <a:rPr lang="en-US" sz="2200" i="1" dirty="0">
                <a:effectLst/>
                <a:latin typeface="Times New Roman" panose="02020603050405020304" pitchFamily="18" charset="0"/>
                <a:ea typeface="Calibri" panose="020F0502020204030204" pitchFamily="34" charset="0"/>
              </a:rPr>
              <a:t>« My beloved brown girl »</a:t>
            </a:r>
            <a:r>
              <a:rPr lang="fr-CA" sz="5300" dirty="0">
                <a:effectLst/>
              </a:rPr>
              <a:t> </a:t>
            </a:r>
            <a:r>
              <a:rPr lang="fr-CA" sz="2200" dirty="0">
                <a:effectLst/>
                <a:latin typeface="Times New Roman" panose="02020603050405020304" pitchFamily="18" charset="0"/>
                <a:ea typeface="Times New Roman" panose="02020603050405020304" pitchFamily="18" charset="0"/>
              </a:rPr>
              <a:t>Louis </a:t>
            </a:r>
            <a:r>
              <a:rPr lang="fr-CA" sz="2200" dirty="0" err="1">
                <a:effectLst/>
                <a:latin typeface="Times New Roman" panose="02020603050405020304" pitchFamily="18" charset="0"/>
                <a:ea typeface="Times New Roman" panose="02020603050405020304" pitchFamily="18" charset="0"/>
              </a:rPr>
              <a:t>Dantin</a:t>
            </a:r>
            <a:r>
              <a:rPr lang="fr-CA" sz="2200" dirty="0">
                <a:effectLst/>
                <a:latin typeface="Times New Roman" panose="02020603050405020304" pitchFamily="18" charset="0"/>
                <a:ea typeface="Times New Roman" panose="02020603050405020304" pitchFamily="18" charset="0"/>
              </a:rPr>
              <a:t> à Fanny Johnston, 9 janvier 1923</a:t>
            </a:r>
            <a:r>
              <a:rPr lang="fr-CA" sz="1800" dirty="0">
                <a:effectLst/>
                <a:latin typeface="Times New Roman" panose="02020603050405020304" pitchFamily="18" charset="0"/>
                <a:ea typeface="Times New Roman" panose="02020603050405020304" pitchFamily="18" charset="0"/>
              </a:rPr>
              <a:t>.</a:t>
            </a:r>
            <a:br>
              <a:rPr lang="fr-CA" sz="1800" dirty="0">
                <a:effectLst/>
                <a:latin typeface="Times New Roman" panose="02020603050405020304" pitchFamily="18" charset="0"/>
                <a:ea typeface="Times New Roman" panose="02020603050405020304" pitchFamily="18" charset="0"/>
              </a:rPr>
            </a:br>
            <a:endParaRPr lang="fr-CA" dirty="0"/>
          </a:p>
        </p:txBody>
      </p:sp>
      <p:pic>
        <p:nvPicPr>
          <p:cNvPr id="2050" name="Picture 2" descr="Chanson Javanaise - Journal d'un canadien errant - Babelio">
            <a:extLst>
              <a:ext uri="{FF2B5EF4-FFF2-40B4-BE49-F238E27FC236}">
                <a16:creationId xmlns:a16="http://schemas.microsoft.com/office/drawing/2014/main" id="{98049D4E-8FAA-40B0-A761-B7B29BB6AE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2950" y="2420888"/>
            <a:ext cx="2137667" cy="308647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4" name="Picture 4" descr="Les Enfances de Fanny - Laurentiana">
            <a:extLst>
              <a:ext uri="{FF2B5EF4-FFF2-40B4-BE49-F238E27FC236}">
                <a16:creationId xmlns:a16="http://schemas.microsoft.com/office/drawing/2014/main" id="{024B06EB-044A-47BF-8BA8-81CC39A18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420888"/>
            <a:ext cx="1647825" cy="25115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es enfances de Fanny - 216 - 2017 / 03 / 13 - Biblio Fides - Fides -  9782762140491 - 9782762140484 - Romans, récits, nouvelles">
            <a:extLst>
              <a:ext uri="{FF2B5EF4-FFF2-40B4-BE49-F238E27FC236}">
                <a16:creationId xmlns:a16="http://schemas.microsoft.com/office/drawing/2014/main" id="{E79563DC-7C4C-4F65-81CF-0410AA77A9E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19664" y="2735585"/>
            <a:ext cx="1647825" cy="27717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623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C01CC3-8C11-4D6E-AA2E-08A619985571}"/>
              </a:ext>
            </a:extLst>
          </p:cNvPr>
          <p:cNvSpPr>
            <a:spLocks noGrp="1"/>
          </p:cNvSpPr>
          <p:nvPr>
            <p:ph type="title"/>
          </p:nvPr>
        </p:nvSpPr>
        <p:spPr>
          <a:xfrm>
            <a:off x="683568" y="332656"/>
            <a:ext cx="7200900" cy="1087016"/>
          </a:xfrm>
          <a:solidFill>
            <a:schemeClr val="accent1">
              <a:lumMod val="40000"/>
              <a:lumOff val="60000"/>
            </a:schemeClr>
          </a:solidFill>
          <a:ln>
            <a:solidFill>
              <a:schemeClr val="accent1"/>
            </a:solidFill>
          </a:ln>
        </p:spPr>
        <p:txBody>
          <a:bodyPr>
            <a:normAutofit fontScale="90000"/>
          </a:bodyPr>
          <a:lstStyle/>
          <a:p>
            <a:r>
              <a:rPr lang="fr-CA" sz="3200" dirty="0">
                <a:effectLst/>
                <a:latin typeface="Times New Roman" panose="02020603050405020304" pitchFamily="18" charset="0"/>
                <a:ea typeface="Calibri" panose="020F0502020204030204" pitchFamily="34" charset="0"/>
              </a:rPr>
              <a:t>Écrire en 2021 une biographie où le mot « nègre » apparaît 26 fois : quelques leçons</a:t>
            </a:r>
            <a:br>
              <a:rPr lang="fr-CA" sz="1800" dirty="0">
                <a:effectLst/>
                <a:latin typeface="Times New Roman" panose="02020603050405020304" pitchFamily="18" charset="0"/>
                <a:ea typeface="Calibri" panose="020F0502020204030204" pitchFamily="34" charset="0"/>
              </a:rPr>
            </a:br>
            <a:endParaRPr lang="fr-CA" dirty="0"/>
          </a:p>
        </p:txBody>
      </p:sp>
      <p:sp>
        <p:nvSpPr>
          <p:cNvPr id="3" name="Espace réservé du contenu 2">
            <a:extLst>
              <a:ext uri="{FF2B5EF4-FFF2-40B4-BE49-F238E27FC236}">
                <a16:creationId xmlns:a16="http://schemas.microsoft.com/office/drawing/2014/main" id="{E0400426-7AD1-4480-B3F1-FDCA325BB35D}"/>
              </a:ext>
            </a:extLst>
          </p:cNvPr>
          <p:cNvSpPr>
            <a:spLocks noGrp="1"/>
          </p:cNvSpPr>
          <p:nvPr>
            <p:ph idx="1"/>
          </p:nvPr>
        </p:nvSpPr>
        <p:spPr>
          <a:xfrm>
            <a:off x="1028700" y="1844824"/>
            <a:ext cx="7200900" cy="4022576"/>
          </a:xfrm>
          <a:solidFill>
            <a:schemeClr val="accent1">
              <a:lumMod val="40000"/>
              <a:lumOff val="60000"/>
            </a:schemeClr>
          </a:solidFill>
          <a:ln>
            <a:solidFill>
              <a:schemeClr val="accent1"/>
            </a:solidFill>
          </a:ln>
        </p:spPr>
        <p:txBody>
          <a:bodyPr>
            <a:normAutofit/>
          </a:bodyPr>
          <a:lstStyle/>
          <a:p>
            <a:pPr marL="2247900"/>
            <a:r>
              <a:rPr lang="fr-CA" sz="1800" dirty="0">
                <a:effectLst/>
                <a:latin typeface="Times New Roman" panose="02020603050405020304" pitchFamily="18" charset="0"/>
                <a:ea typeface="Calibri" panose="020F0502020204030204" pitchFamily="34" charset="0"/>
              </a:rPr>
              <a:t>« Toutes les protections, tous les verrous savamment ménagés depuis l’époque des Lumières, afin de protéger l’espace de la création, sont en train de sauter. » (Christian Salmon, </a:t>
            </a:r>
            <a:r>
              <a:rPr lang="fr-CA" sz="1800" i="1" dirty="0">
                <a:effectLst/>
                <a:latin typeface="Times New Roman" panose="02020603050405020304" pitchFamily="18" charset="0"/>
                <a:ea typeface="Calibri" panose="020F0502020204030204" pitchFamily="34" charset="0"/>
              </a:rPr>
              <a:t>Tombeau de la fiction</a:t>
            </a:r>
            <a:r>
              <a:rPr lang="fr-CA" sz="1800" dirty="0">
                <a:effectLst/>
                <a:latin typeface="Times New Roman" panose="02020603050405020304" pitchFamily="18" charset="0"/>
                <a:ea typeface="Calibri" panose="020F0502020204030204" pitchFamily="34" charset="0"/>
              </a:rPr>
              <a:t>, 1999)</a:t>
            </a:r>
          </a:p>
          <a:p>
            <a:pPr marL="0" indent="0">
              <a:buNone/>
            </a:pPr>
            <a:endParaRPr lang="fr-CA" sz="1800" dirty="0">
              <a:latin typeface="Times New Roman" panose="02020603050405020304" pitchFamily="18" charset="0"/>
              <a:ea typeface="Times New Roman" panose="02020603050405020304" pitchFamily="18" charset="0"/>
            </a:endParaRPr>
          </a:p>
          <a:p>
            <a:r>
              <a:rPr lang="fr-CA" sz="2400" i="1" dirty="0">
                <a:effectLst/>
                <a:latin typeface="Times New Roman" panose="02020603050405020304" pitchFamily="18" charset="0"/>
                <a:ea typeface="Times New Roman" panose="02020603050405020304" pitchFamily="18" charset="0"/>
              </a:rPr>
              <a:t>Forestiers et voyageurs</a:t>
            </a:r>
            <a:r>
              <a:rPr lang="fr-CA" sz="2400" dirty="0">
                <a:latin typeface="Times New Roman" panose="02020603050405020304" pitchFamily="18" charset="0"/>
                <a:ea typeface="Times New Roman" panose="02020603050405020304" pitchFamily="18" charset="0"/>
              </a:rPr>
              <a:t>, J.-C. Taché</a:t>
            </a:r>
          </a:p>
          <a:p>
            <a:r>
              <a:rPr lang="fr-CA" sz="2400" dirty="0">
                <a:latin typeface="Times New Roman" panose="02020603050405020304" pitchFamily="18" charset="0"/>
                <a:ea typeface="Times New Roman" panose="02020603050405020304" pitchFamily="18" charset="0"/>
              </a:rPr>
              <a:t>D’</a:t>
            </a:r>
            <a:r>
              <a:rPr lang="fr-CA" sz="2400" i="1" dirty="0">
                <a:effectLst/>
                <a:latin typeface="Times New Roman" panose="02020603050405020304" pitchFamily="18" charset="0"/>
                <a:ea typeface="Times New Roman" panose="02020603050405020304" pitchFamily="18" charset="0"/>
              </a:rPr>
              <a:t>Angéline de </a:t>
            </a:r>
            <a:r>
              <a:rPr lang="fr-CA" sz="2400" i="1" dirty="0">
                <a:latin typeface="Times New Roman" panose="02020603050405020304" pitchFamily="18" charset="0"/>
                <a:ea typeface="Times New Roman" panose="02020603050405020304" pitchFamily="18" charset="0"/>
              </a:rPr>
              <a:t>Montbrun </a:t>
            </a:r>
            <a:r>
              <a:rPr lang="fr-CA" sz="2400" dirty="0">
                <a:latin typeface="Times New Roman" panose="02020603050405020304" pitchFamily="18" charset="0"/>
                <a:ea typeface="Times New Roman" panose="02020603050405020304" pitchFamily="18" charset="0"/>
              </a:rPr>
              <a:t>(1883) jusqu’à </a:t>
            </a:r>
            <a:r>
              <a:rPr lang="fr-CA" sz="2400" i="1" dirty="0" err="1">
                <a:latin typeface="Times New Roman" panose="02020603050405020304" pitchFamily="18" charset="0"/>
                <a:ea typeface="Times New Roman" panose="02020603050405020304" pitchFamily="18" charset="0"/>
              </a:rPr>
              <a:t>Speak</a:t>
            </a:r>
            <a:r>
              <a:rPr lang="fr-CA" sz="2400" i="1" dirty="0">
                <a:latin typeface="Times New Roman" panose="02020603050405020304" pitchFamily="18" charset="0"/>
                <a:ea typeface="Times New Roman" panose="02020603050405020304" pitchFamily="18" charset="0"/>
              </a:rPr>
              <a:t> White </a:t>
            </a:r>
            <a:r>
              <a:rPr lang="fr-CA" sz="2400" dirty="0">
                <a:latin typeface="Times New Roman" panose="02020603050405020304" pitchFamily="18" charset="0"/>
                <a:ea typeface="Times New Roman" panose="02020603050405020304" pitchFamily="18" charset="0"/>
              </a:rPr>
              <a:t>(1968)</a:t>
            </a:r>
            <a:endParaRPr lang="fr-CA" sz="2400" dirty="0">
              <a:effectLst/>
              <a:latin typeface="Times New Roman" panose="02020603050405020304" pitchFamily="18" charset="0"/>
              <a:ea typeface="Times New Roman" panose="02020603050405020304" pitchFamily="18" charset="0"/>
            </a:endParaRPr>
          </a:p>
          <a:p>
            <a:pPr marL="0" indent="0">
              <a:buNone/>
            </a:pPr>
            <a:endParaRPr lang="fr-CA" dirty="0"/>
          </a:p>
        </p:txBody>
      </p:sp>
    </p:spTree>
    <p:extLst>
      <p:ext uri="{BB962C8B-B14F-4D97-AF65-F5344CB8AC3E}">
        <p14:creationId xmlns:p14="http://schemas.microsoft.com/office/powerpoint/2010/main" val="2978408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698EAC-13A7-4BAE-827F-BB19222078F8}"/>
              </a:ext>
            </a:extLst>
          </p:cNvPr>
          <p:cNvSpPr>
            <a:spLocks noGrp="1"/>
          </p:cNvSpPr>
          <p:nvPr>
            <p:ph type="title"/>
          </p:nvPr>
        </p:nvSpPr>
        <p:spPr>
          <a:xfrm>
            <a:off x="1460798" y="260648"/>
            <a:ext cx="6336704" cy="798984"/>
          </a:xfrm>
          <a:solidFill>
            <a:schemeClr val="accent1">
              <a:lumMod val="40000"/>
              <a:lumOff val="60000"/>
            </a:schemeClr>
          </a:solidFill>
          <a:ln>
            <a:solidFill>
              <a:schemeClr val="accent1"/>
            </a:solidFill>
          </a:ln>
        </p:spPr>
        <p:txBody>
          <a:bodyPr>
            <a:noAutofit/>
          </a:bodyPr>
          <a:lstStyle/>
          <a:p>
            <a:r>
              <a:rPr lang="fr-CA" dirty="0">
                <a:effectLst/>
                <a:latin typeface="Times New Roman" panose="02020603050405020304" pitchFamily="18" charset="0"/>
                <a:ea typeface="Times New Roman" panose="02020603050405020304" pitchFamily="18" charset="0"/>
              </a:rPr>
              <a:t>Deux leçons sur le langage</a:t>
            </a:r>
            <a:br>
              <a:rPr lang="fr-CA" dirty="0">
                <a:effectLst/>
                <a:latin typeface="Times New Roman" panose="02020603050405020304" pitchFamily="18" charset="0"/>
                <a:ea typeface="Times New Roman" panose="02020603050405020304" pitchFamily="18" charset="0"/>
              </a:rPr>
            </a:br>
            <a:endParaRPr lang="fr-CA" dirty="0"/>
          </a:p>
        </p:txBody>
      </p:sp>
      <p:sp>
        <p:nvSpPr>
          <p:cNvPr id="3" name="Espace réservé du contenu 2">
            <a:extLst>
              <a:ext uri="{FF2B5EF4-FFF2-40B4-BE49-F238E27FC236}">
                <a16:creationId xmlns:a16="http://schemas.microsoft.com/office/drawing/2014/main" id="{E9EB3FAC-8359-4180-A93B-D7DA93A20702}"/>
              </a:ext>
            </a:extLst>
          </p:cNvPr>
          <p:cNvSpPr>
            <a:spLocks noGrp="1"/>
          </p:cNvSpPr>
          <p:nvPr>
            <p:ph idx="1"/>
          </p:nvPr>
        </p:nvSpPr>
        <p:spPr>
          <a:xfrm>
            <a:off x="1028700" y="2286000"/>
            <a:ext cx="7200900" cy="2871192"/>
          </a:xfrm>
          <a:solidFill>
            <a:schemeClr val="accent1">
              <a:lumMod val="40000"/>
              <a:lumOff val="60000"/>
            </a:schemeClr>
          </a:solidFill>
          <a:ln>
            <a:solidFill>
              <a:schemeClr val="accent1"/>
            </a:solidFill>
          </a:ln>
        </p:spPr>
        <p:txBody>
          <a:bodyPr>
            <a:normAutofit fontScale="92500"/>
          </a:bodyPr>
          <a:lstStyle/>
          <a:p>
            <a:pPr>
              <a:lnSpc>
                <a:spcPct val="200000"/>
              </a:lnSpc>
            </a:pPr>
            <a:r>
              <a:rPr lang="fr-CA" sz="3000" i="1" dirty="0">
                <a:effectLst/>
                <a:latin typeface="Times New Roman" panose="02020603050405020304" pitchFamily="18" charset="0"/>
                <a:ea typeface="Calibri" panose="020F0502020204030204" pitchFamily="34" charset="0"/>
              </a:rPr>
              <a:t>Réfléchir en termes d’acte de communication</a:t>
            </a:r>
          </a:p>
          <a:p>
            <a:pPr>
              <a:lnSpc>
                <a:spcPct val="200000"/>
              </a:lnSpc>
            </a:pPr>
            <a:r>
              <a:rPr lang="fr-CA" sz="3000" i="1" dirty="0">
                <a:effectLst/>
                <a:latin typeface="Times New Roman" panose="02020603050405020304" pitchFamily="18" charset="0"/>
                <a:ea typeface="Calibri" panose="020F0502020204030204" pitchFamily="34" charset="0"/>
              </a:rPr>
              <a:t>« Qui parle ? » Une confusion à propos des émetteurs</a:t>
            </a:r>
            <a:endParaRPr lang="fr-CA" sz="3000" dirty="0">
              <a:effectLst/>
              <a:latin typeface="Times New Roman" panose="02020603050405020304" pitchFamily="18" charset="0"/>
              <a:ea typeface="Calibri" panose="020F0502020204030204" pitchFamily="34" charset="0"/>
            </a:endParaRPr>
          </a:p>
          <a:p>
            <a:pPr>
              <a:lnSpc>
                <a:spcPct val="200000"/>
              </a:lnSpc>
            </a:pPr>
            <a:endParaRPr lang="fr-CA" sz="3000" dirty="0">
              <a:effectLst/>
              <a:latin typeface="Times New Roman" panose="02020603050405020304" pitchFamily="18" charset="0"/>
              <a:ea typeface="Calibri" panose="020F0502020204030204" pitchFamily="34" charset="0"/>
            </a:endParaRPr>
          </a:p>
          <a:p>
            <a:endParaRPr lang="fr-CA" dirty="0"/>
          </a:p>
        </p:txBody>
      </p:sp>
    </p:spTree>
    <p:extLst>
      <p:ext uri="{BB962C8B-B14F-4D97-AF65-F5344CB8AC3E}">
        <p14:creationId xmlns:p14="http://schemas.microsoft.com/office/powerpoint/2010/main" val="2623410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2DCA4-DFAA-42EB-A4AF-44656F3A8EA9}"/>
              </a:ext>
            </a:extLst>
          </p:cNvPr>
          <p:cNvSpPr>
            <a:spLocks noGrp="1"/>
          </p:cNvSpPr>
          <p:nvPr>
            <p:ph type="title"/>
          </p:nvPr>
        </p:nvSpPr>
        <p:spPr>
          <a:xfrm>
            <a:off x="1028700" y="332656"/>
            <a:ext cx="7647756" cy="648072"/>
          </a:xfrm>
          <a:solidFill>
            <a:schemeClr val="accent1">
              <a:lumMod val="40000"/>
              <a:lumOff val="60000"/>
            </a:schemeClr>
          </a:solidFill>
          <a:ln>
            <a:solidFill>
              <a:schemeClr val="accent1"/>
            </a:solidFill>
          </a:ln>
        </p:spPr>
        <p:txBody>
          <a:bodyPr>
            <a:noAutofit/>
          </a:bodyPr>
          <a:lstStyle/>
          <a:p>
            <a:r>
              <a:rPr lang="fr-CA" sz="3200" dirty="0">
                <a:effectLst/>
                <a:latin typeface="Times New Roman" panose="02020603050405020304" pitchFamily="18" charset="0"/>
                <a:ea typeface="Calibri" panose="020F0502020204030204" pitchFamily="34" charset="0"/>
              </a:rPr>
              <a:t>Réfléchir en termes d’acte de communication</a:t>
            </a:r>
            <a:br>
              <a:rPr lang="fr-CA" sz="3200" dirty="0">
                <a:effectLst/>
                <a:latin typeface="Times New Roman" panose="02020603050405020304" pitchFamily="18" charset="0"/>
                <a:ea typeface="Calibri" panose="020F0502020204030204" pitchFamily="34" charset="0"/>
              </a:rPr>
            </a:br>
            <a:endParaRPr lang="fr-CA" dirty="0"/>
          </a:p>
        </p:txBody>
      </p:sp>
      <p:sp>
        <p:nvSpPr>
          <p:cNvPr id="3" name="Espace réservé du contenu 2">
            <a:extLst>
              <a:ext uri="{FF2B5EF4-FFF2-40B4-BE49-F238E27FC236}">
                <a16:creationId xmlns:a16="http://schemas.microsoft.com/office/drawing/2014/main" id="{63CE58B4-9D7B-4EE4-A979-A61BDCF718AE}"/>
              </a:ext>
            </a:extLst>
          </p:cNvPr>
          <p:cNvSpPr>
            <a:spLocks noGrp="1"/>
          </p:cNvSpPr>
          <p:nvPr>
            <p:ph idx="1"/>
          </p:nvPr>
        </p:nvSpPr>
        <p:spPr>
          <a:xfrm>
            <a:off x="1028700" y="1412776"/>
            <a:ext cx="7200900" cy="4536504"/>
          </a:xfrm>
          <a:solidFill>
            <a:schemeClr val="accent1">
              <a:lumMod val="40000"/>
              <a:lumOff val="60000"/>
            </a:schemeClr>
          </a:solidFill>
          <a:ln>
            <a:solidFill>
              <a:schemeClr val="accent1"/>
            </a:solidFill>
          </a:ln>
        </p:spPr>
        <p:txBody>
          <a:bodyPr>
            <a:normAutofit/>
          </a:bodyPr>
          <a:lstStyle/>
          <a:p>
            <a:pPr indent="0">
              <a:lnSpc>
                <a:spcPct val="200000"/>
              </a:lnSpc>
              <a:buNone/>
            </a:pPr>
            <a:r>
              <a:rPr lang="fr-CA" sz="2500" dirty="0">
                <a:latin typeface="Times New Roman" panose="02020603050405020304" pitchFamily="18" charset="0"/>
                <a:ea typeface="Calibri" panose="020F0502020204030204" pitchFamily="34" charset="0"/>
              </a:rPr>
              <a:t> </a:t>
            </a:r>
            <a:endParaRPr lang="fr-CA" sz="2500" dirty="0">
              <a:effectLst/>
              <a:latin typeface="Times New Roman" panose="02020603050405020304" pitchFamily="18" charset="0"/>
              <a:ea typeface="Times New Roman" panose="02020603050405020304" pitchFamily="18" charset="0"/>
            </a:endParaRPr>
          </a:p>
          <a:p>
            <a:endParaRPr lang="fr-CA" dirty="0"/>
          </a:p>
        </p:txBody>
      </p:sp>
      <p:pic>
        <p:nvPicPr>
          <p:cNvPr id="1026" name="Picture 2" descr="5 Keys of Effective Communication in the Workplace - Independence Plus">
            <a:extLst>
              <a:ext uri="{FF2B5EF4-FFF2-40B4-BE49-F238E27FC236}">
                <a16:creationId xmlns:a16="http://schemas.microsoft.com/office/drawing/2014/main" id="{33197A8C-FECE-4812-BDEE-FCE9F940A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766316"/>
            <a:ext cx="5961436" cy="3622401"/>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046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2DCA4-DFAA-42EB-A4AF-44656F3A8EA9}"/>
              </a:ext>
            </a:extLst>
          </p:cNvPr>
          <p:cNvSpPr>
            <a:spLocks noGrp="1"/>
          </p:cNvSpPr>
          <p:nvPr>
            <p:ph type="title"/>
          </p:nvPr>
        </p:nvSpPr>
        <p:spPr>
          <a:xfrm>
            <a:off x="1028700" y="332656"/>
            <a:ext cx="7647756" cy="648072"/>
          </a:xfrm>
          <a:solidFill>
            <a:schemeClr val="accent1">
              <a:lumMod val="40000"/>
              <a:lumOff val="60000"/>
            </a:schemeClr>
          </a:solidFill>
          <a:ln>
            <a:solidFill>
              <a:schemeClr val="accent1"/>
            </a:solidFill>
          </a:ln>
        </p:spPr>
        <p:txBody>
          <a:bodyPr>
            <a:noAutofit/>
          </a:bodyPr>
          <a:lstStyle/>
          <a:p>
            <a:r>
              <a:rPr lang="fr-CA" sz="3200" dirty="0">
                <a:effectLst/>
                <a:latin typeface="Times New Roman" panose="02020603050405020304" pitchFamily="18" charset="0"/>
                <a:ea typeface="Calibri" panose="020F0502020204030204" pitchFamily="34" charset="0"/>
              </a:rPr>
              <a:t>Réfléchir en termes d’acte de communication</a:t>
            </a:r>
            <a:br>
              <a:rPr lang="fr-CA" sz="3200" dirty="0">
                <a:effectLst/>
                <a:latin typeface="Times New Roman" panose="02020603050405020304" pitchFamily="18" charset="0"/>
                <a:ea typeface="Calibri" panose="020F0502020204030204" pitchFamily="34" charset="0"/>
              </a:rPr>
            </a:br>
            <a:endParaRPr lang="fr-CA" dirty="0"/>
          </a:p>
        </p:txBody>
      </p:sp>
      <p:sp>
        <p:nvSpPr>
          <p:cNvPr id="3" name="Espace réservé du contenu 2">
            <a:extLst>
              <a:ext uri="{FF2B5EF4-FFF2-40B4-BE49-F238E27FC236}">
                <a16:creationId xmlns:a16="http://schemas.microsoft.com/office/drawing/2014/main" id="{63CE58B4-9D7B-4EE4-A979-A61BDCF718AE}"/>
              </a:ext>
            </a:extLst>
          </p:cNvPr>
          <p:cNvSpPr>
            <a:spLocks noGrp="1"/>
          </p:cNvSpPr>
          <p:nvPr>
            <p:ph idx="1"/>
          </p:nvPr>
        </p:nvSpPr>
        <p:spPr>
          <a:xfrm>
            <a:off x="1028700" y="1412776"/>
            <a:ext cx="7200900" cy="4536504"/>
          </a:xfrm>
          <a:solidFill>
            <a:schemeClr val="accent1">
              <a:lumMod val="40000"/>
              <a:lumOff val="60000"/>
            </a:schemeClr>
          </a:solidFill>
          <a:ln>
            <a:solidFill>
              <a:schemeClr val="accent1"/>
            </a:solidFill>
          </a:ln>
        </p:spPr>
        <p:txBody>
          <a:bodyPr>
            <a:normAutofit/>
          </a:bodyPr>
          <a:lstStyle/>
          <a:p>
            <a:pPr indent="0">
              <a:lnSpc>
                <a:spcPct val="200000"/>
              </a:lnSpc>
              <a:buNone/>
            </a:pPr>
            <a:r>
              <a:rPr lang="fr-CA" sz="2500" dirty="0">
                <a:latin typeface="Times New Roman" panose="02020603050405020304" pitchFamily="18" charset="0"/>
                <a:ea typeface="Calibri" panose="020F0502020204030204" pitchFamily="34" charset="0"/>
              </a:rPr>
              <a:t>L</a:t>
            </a:r>
            <a:r>
              <a:rPr lang="fr-CA" sz="2500" dirty="0">
                <a:effectLst/>
                <a:latin typeface="Times New Roman" panose="02020603050405020304" pitchFamily="18" charset="0"/>
                <a:ea typeface="Calibri" panose="020F0502020204030204" pitchFamily="34" charset="0"/>
              </a:rPr>
              <a:t>e premier cas, une stratégie communicationnelle du </a:t>
            </a:r>
            <a:r>
              <a:rPr lang="fr-CA" sz="2500" b="1" dirty="0">
                <a:effectLst/>
                <a:latin typeface="Times New Roman" panose="02020603050405020304" pitchFamily="18" charset="0"/>
                <a:ea typeface="Calibri" panose="020F0502020204030204" pitchFamily="34" charset="0"/>
              </a:rPr>
              <a:t>succès</a:t>
            </a:r>
            <a:r>
              <a:rPr lang="fr-CA" sz="2500" dirty="0">
                <a:effectLst/>
                <a:latin typeface="Times New Roman" panose="02020603050405020304" pitchFamily="18" charset="0"/>
                <a:ea typeface="Calibri" panose="020F0502020204030204" pitchFamily="34" charset="0"/>
              </a:rPr>
              <a:t> et, l’autre, une stratégie de </a:t>
            </a:r>
            <a:r>
              <a:rPr lang="fr-CA" sz="2500" b="1" dirty="0">
                <a:effectLst/>
                <a:latin typeface="Times New Roman" panose="02020603050405020304" pitchFamily="18" charset="0"/>
                <a:ea typeface="Calibri" panose="020F0502020204030204" pitchFamily="34" charset="0"/>
              </a:rPr>
              <a:t>l’entente</a:t>
            </a:r>
            <a:r>
              <a:rPr lang="fr-CA" sz="2500" dirty="0">
                <a:effectLst/>
                <a:latin typeface="Times New Roman" panose="02020603050405020304" pitchFamily="18" charset="0"/>
                <a:ea typeface="Calibri" panose="020F0502020204030204" pitchFamily="34" charset="0"/>
              </a:rPr>
              <a:t>. </a:t>
            </a:r>
          </a:p>
          <a:p>
            <a:pPr indent="0">
              <a:lnSpc>
                <a:spcPct val="200000"/>
              </a:lnSpc>
              <a:buNone/>
            </a:pPr>
            <a:r>
              <a:rPr lang="fr-CA" sz="2500" dirty="0">
                <a:latin typeface="Times New Roman" panose="02020603050405020304" pitchFamily="18" charset="0"/>
                <a:ea typeface="Calibri" panose="020F0502020204030204" pitchFamily="34" charset="0"/>
              </a:rPr>
              <a:t>L</a:t>
            </a:r>
            <a:r>
              <a:rPr lang="fr-CA" sz="2500" dirty="0">
                <a:effectLst/>
                <a:latin typeface="Times New Roman" panose="02020603050405020304" pitchFamily="18" charset="0"/>
                <a:ea typeface="Calibri" panose="020F0502020204030204" pitchFamily="34" charset="0"/>
              </a:rPr>
              <a:t>a communication savante, scientifique </a:t>
            </a:r>
          </a:p>
          <a:p>
            <a:pPr indent="0">
              <a:lnSpc>
                <a:spcPct val="200000"/>
              </a:lnSpc>
              <a:buNone/>
            </a:pPr>
            <a:r>
              <a:rPr lang="fr-CA" sz="3200" dirty="0">
                <a:effectLst/>
                <a:latin typeface="Times New Roman" panose="02020603050405020304" pitchFamily="18" charset="0"/>
                <a:ea typeface="Calibri" panose="020F0502020204030204" pitchFamily="34" charset="0"/>
                <a:sym typeface="Wingdings" panose="05000000000000000000" pitchFamily="2" charset="2"/>
              </a:rPr>
              <a:t></a:t>
            </a:r>
            <a:r>
              <a:rPr lang="fr-CA" sz="2500" dirty="0">
                <a:effectLst/>
                <a:latin typeface="Times New Roman" panose="02020603050405020304" pitchFamily="18" charset="0"/>
                <a:ea typeface="Calibri" panose="020F0502020204030204" pitchFamily="34" charset="0"/>
                <a:sym typeface="Wingdings" panose="05000000000000000000" pitchFamily="2" charset="2"/>
              </a:rPr>
              <a:t> </a:t>
            </a:r>
            <a:r>
              <a:rPr lang="fr-CA" sz="2500" dirty="0">
                <a:effectLst/>
                <a:latin typeface="Times New Roman" panose="02020603050405020304" pitchFamily="18" charset="0"/>
                <a:ea typeface="Calibri" panose="020F0502020204030204" pitchFamily="34" charset="0"/>
              </a:rPr>
              <a:t>s’inscrit dans la stratégie du succès. </a:t>
            </a:r>
            <a:r>
              <a:rPr lang="fr-CA" sz="2500" dirty="0">
                <a:effectLst/>
                <a:latin typeface="Times New Roman" panose="02020603050405020304" pitchFamily="18" charset="0"/>
                <a:ea typeface="Times New Roman" panose="02020603050405020304" pitchFamily="18" charset="0"/>
              </a:rPr>
              <a:t> </a:t>
            </a:r>
          </a:p>
          <a:p>
            <a:endParaRPr lang="fr-CA" dirty="0"/>
          </a:p>
        </p:txBody>
      </p:sp>
    </p:spTree>
    <p:extLst>
      <p:ext uri="{BB962C8B-B14F-4D97-AF65-F5344CB8AC3E}">
        <p14:creationId xmlns:p14="http://schemas.microsoft.com/office/powerpoint/2010/main" val="640237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A1EBB0-8772-4643-A416-F410BD9405A6}"/>
              </a:ext>
            </a:extLst>
          </p:cNvPr>
          <p:cNvSpPr>
            <a:spLocks noGrp="1"/>
          </p:cNvSpPr>
          <p:nvPr>
            <p:ph type="title"/>
          </p:nvPr>
        </p:nvSpPr>
        <p:spPr>
          <a:xfrm>
            <a:off x="899592" y="404664"/>
            <a:ext cx="7200900" cy="1015008"/>
          </a:xfrm>
          <a:solidFill>
            <a:schemeClr val="accent1">
              <a:lumMod val="40000"/>
              <a:lumOff val="60000"/>
            </a:schemeClr>
          </a:solidFill>
          <a:ln>
            <a:solidFill>
              <a:schemeClr val="accent1"/>
            </a:solidFill>
          </a:ln>
        </p:spPr>
        <p:txBody>
          <a:bodyPr>
            <a:normAutofit fontScale="90000"/>
          </a:bodyPr>
          <a:lstStyle/>
          <a:p>
            <a:r>
              <a:rPr lang="fr-CA" sz="3200" dirty="0">
                <a:effectLst/>
                <a:latin typeface="Times New Roman" panose="02020603050405020304" pitchFamily="18" charset="0"/>
                <a:ea typeface="Calibri" panose="020F0502020204030204" pitchFamily="34" charset="0"/>
              </a:rPr>
              <a:t>« Qui parle ? » Une confusion à propos des émetteurs</a:t>
            </a:r>
            <a:br>
              <a:rPr lang="fr-CA" sz="3200" dirty="0">
                <a:effectLst/>
                <a:latin typeface="Times New Roman" panose="02020603050405020304" pitchFamily="18" charset="0"/>
                <a:ea typeface="Calibri" panose="020F0502020204030204" pitchFamily="34" charset="0"/>
              </a:rPr>
            </a:br>
            <a:endParaRPr lang="fr-CA" dirty="0"/>
          </a:p>
        </p:txBody>
      </p:sp>
      <p:sp>
        <p:nvSpPr>
          <p:cNvPr id="3" name="Espace réservé du contenu 2">
            <a:extLst>
              <a:ext uri="{FF2B5EF4-FFF2-40B4-BE49-F238E27FC236}">
                <a16:creationId xmlns:a16="http://schemas.microsoft.com/office/drawing/2014/main" id="{B8BB875A-8C70-403E-AB8E-4F612D501E63}"/>
              </a:ext>
            </a:extLst>
          </p:cNvPr>
          <p:cNvSpPr>
            <a:spLocks noGrp="1"/>
          </p:cNvSpPr>
          <p:nvPr>
            <p:ph idx="1"/>
          </p:nvPr>
        </p:nvSpPr>
        <p:spPr>
          <a:xfrm>
            <a:off x="1028700" y="1628800"/>
            <a:ext cx="7200900" cy="4968552"/>
          </a:xfrm>
          <a:solidFill>
            <a:schemeClr val="accent1">
              <a:lumMod val="40000"/>
              <a:lumOff val="60000"/>
            </a:schemeClr>
          </a:solidFill>
          <a:ln>
            <a:solidFill>
              <a:schemeClr val="accent1"/>
            </a:solidFill>
          </a:ln>
        </p:spPr>
        <p:txBody>
          <a:bodyPr>
            <a:normAutofit lnSpcReduction="10000"/>
          </a:bodyPr>
          <a:lstStyle/>
          <a:p>
            <a:pPr marL="65532" indent="0">
              <a:lnSpc>
                <a:spcPct val="200000"/>
              </a:lnSpc>
              <a:buNone/>
            </a:pPr>
            <a:r>
              <a:rPr lang="fr-CA" sz="1800" dirty="0">
                <a:effectLst/>
                <a:latin typeface="Times New Roman" panose="02020603050405020304" pitchFamily="18" charset="0"/>
                <a:ea typeface="Calibri" panose="020F0502020204030204" pitchFamily="34" charset="0"/>
              </a:rPr>
              <a:t>« Non, </a:t>
            </a:r>
            <a:r>
              <a:rPr lang="fr-CA" sz="1800" dirty="0" err="1">
                <a:effectLst/>
                <a:latin typeface="Times New Roman" panose="02020603050405020304" pitchFamily="18" charset="0"/>
                <a:ea typeface="Calibri" panose="020F0502020204030204" pitchFamily="34" charset="0"/>
              </a:rPr>
              <a:t>Verushka</a:t>
            </a:r>
            <a:r>
              <a:rPr lang="fr-CA" sz="1800" dirty="0">
                <a:effectLst/>
                <a:latin typeface="Times New Roman" panose="02020603050405020304" pitchFamily="18" charset="0"/>
                <a:ea typeface="Calibri" panose="020F0502020204030204" pitchFamily="34" charset="0"/>
              </a:rPr>
              <a:t> Lieutenant-Duval [la professeure de l’Université d’Ottawa fustigée à cause de la présence de </a:t>
            </a:r>
            <a:r>
              <a:rPr lang="fr-CA" sz="1800" i="1" dirty="0">
                <a:effectLst/>
                <a:latin typeface="Times New Roman" panose="02020603050405020304" pitchFamily="18" charset="0"/>
                <a:ea typeface="Calibri" panose="020F0502020204030204" pitchFamily="34" charset="0"/>
              </a:rPr>
              <a:t>Nègres blancs d’Amérique</a:t>
            </a:r>
            <a:r>
              <a:rPr lang="fr-CA" sz="1800" dirty="0">
                <a:effectLst/>
                <a:latin typeface="Times New Roman" panose="02020603050405020304" pitchFamily="18" charset="0"/>
                <a:ea typeface="Calibri" panose="020F0502020204030204" pitchFamily="34" charset="0"/>
              </a:rPr>
              <a:t> dans son cours] n’a jamais utilisé le mot « nègre », elle en a fait mention pour décrire l’histoire de ses usages, ce qui est complètement différent. Ignorer ce qu’est une citation discursive entraîne de très graves conséquences, à la fois épistémologiques, éthiques et institutionnelles. En ce sens, il n’a jamais été question de libérer et de remettre en circulation des mots chargés par la haine raciale, la domination coloniale ou l’esclavage. Absurde. »</a:t>
            </a:r>
          </a:p>
          <a:p>
            <a:pPr marL="0" indent="0">
              <a:buNone/>
            </a:pPr>
            <a:r>
              <a:rPr lang="fr-CA" sz="1800" dirty="0">
                <a:effectLst/>
                <a:latin typeface="Times New Roman" panose="02020603050405020304" pitchFamily="18" charset="0"/>
                <a:ea typeface="Times New Roman" panose="02020603050405020304" pitchFamily="18" charset="0"/>
              </a:rPr>
              <a:t>Isabelle Arsenault et Arnaud Baudet, « Universités, censure et liberté », </a:t>
            </a:r>
            <a:r>
              <a:rPr lang="fr-CA" sz="1800" i="1" dirty="0">
                <a:effectLst/>
                <a:latin typeface="Times New Roman" panose="02020603050405020304" pitchFamily="18" charset="0"/>
                <a:ea typeface="Times New Roman" panose="02020603050405020304" pitchFamily="18" charset="0"/>
              </a:rPr>
              <a:t>La Presse</a:t>
            </a:r>
            <a:r>
              <a:rPr lang="fr-CA" sz="1800" dirty="0">
                <a:effectLst/>
                <a:latin typeface="Times New Roman" panose="02020603050405020304" pitchFamily="18" charset="0"/>
                <a:ea typeface="Times New Roman" panose="02020603050405020304" pitchFamily="18" charset="0"/>
              </a:rPr>
              <a:t>, 15 décembre 2020.</a:t>
            </a:r>
          </a:p>
          <a:p>
            <a:endParaRPr lang="fr-CA" dirty="0"/>
          </a:p>
        </p:txBody>
      </p:sp>
    </p:spTree>
    <p:extLst>
      <p:ext uri="{BB962C8B-B14F-4D97-AF65-F5344CB8AC3E}">
        <p14:creationId xmlns:p14="http://schemas.microsoft.com/office/powerpoint/2010/main" val="623728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D69077-0B78-4D07-9A9E-FE23EC33A947}"/>
              </a:ext>
            </a:extLst>
          </p:cNvPr>
          <p:cNvSpPr>
            <a:spLocks noGrp="1"/>
          </p:cNvSpPr>
          <p:nvPr>
            <p:ph type="title"/>
          </p:nvPr>
        </p:nvSpPr>
        <p:spPr>
          <a:xfrm>
            <a:off x="971600" y="685800"/>
            <a:ext cx="7258000" cy="1485900"/>
          </a:xfrm>
        </p:spPr>
        <p:txBody>
          <a:bodyPr>
            <a:normAutofit/>
          </a:bodyPr>
          <a:lstStyle/>
          <a:p>
            <a:pPr marL="2697480"/>
            <a:br>
              <a:rPr lang="fr-CA" sz="1800" dirty="0">
                <a:effectLst/>
                <a:latin typeface="Times New Roman" panose="02020603050405020304" pitchFamily="18" charset="0"/>
                <a:ea typeface="Times New Roman" panose="02020603050405020304" pitchFamily="18" charset="0"/>
              </a:rPr>
            </a:br>
            <a:endParaRPr lang="fr-CA" dirty="0"/>
          </a:p>
        </p:txBody>
      </p:sp>
      <p:sp>
        <p:nvSpPr>
          <p:cNvPr id="3" name="Espace réservé du contenu 2">
            <a:extLst>
              <a:ext uri="{FF2B5EF4-FFF2-40B4-BE49-F238E27FC236}">
                <a16:creationId xmlns:a16="http://schemas.microsoft.com/office/drawing/2014/main" id="{CE464291-A890-4CB0-AE61-78B10C2DD85E}"/>
              </a:ext>
            </a:extLst>
          </p:cNvPr>
          <p:cNvSpPr>
            <a:spLocks noGrp="1"/>
          </p:cNvSpPr>
          <p:nvPr>
            <p:ph idx="1"/>
          </p:nvPr>
        </p:nvSpPr>
        <p:spPr>
          <a:xfrm>
            <a:off x="755576" y="2624792"/>
            <a:ext cx="8136904" cy="3684528"/>
          </a:xfrm>
          <a:solidFill>
            <a:schemeClr val="accent1">
              <a:lumMod val="40000"/>
              <a:lumOff val="60000"/>
            </a:schemeClr>
          </a:solidFill>
          <a:ln>
            <a:solidFill>
              <a:schemeClr val="accent1"/>
            </a:solidFill>
          </a:ln>
        </p:spPr>
        <p:txBody>
          <a:bodyPr>
            <a:normAutofit/>
          </a:bodyPr>
          <a:lstStyle/>
          <a:p>
            <a:r>
              <a:rPr lang="fr-CA" sz="2400" i="1" dirty="0">
                <a:effectLst/>
                <a:latin typeface="Times New Roman" panose="02020603050405020304" pitchFamily="18" charset="0"/>
                <a:ea typeface="Calibri" panose="020F0502020204030204" pitchFamily="34" charset="0"/>
              </a:rPr>
              <a:t>Autonomie artistique, liberté académique : même combat ?</a:t>
            </a:r>
          </a:p>
          <a:p>
            <a:pPr marL="2313432" indent="0">
              <a:buNone/>
            </a:pPr>
            <a:r>
              <a:rPr lang="fr-CA" sz="1800" dirty="0">
                <a:effectLst/>
                <a:latin typeface="Times New Roman" panose="02020603050405020304" pitchFamily="18" charset="0"/>
                <a:ea typeface="Calibri" panose="020F0502020204030204" pitchFamily="34" charset="0"/>
              </a:rPr>
              <a:t>« Le partage entre le fictif et le factuel est une conquête humaine. » (Jean-Marie Schaeffer, Pourquoi la fiction?, 1999)</a:t>
            </a:r>
          </a:p>
          <a:p>
            <a:pPr marL="0" indent="0">
              <a:buNone/>
            </a:pPr>
            <a:endParaRPr lang="fr-CA" sz="1800" dirty="0">
              <a:effectLst/>
              <a:latin typeface="Times New Roman" panose="02020603050405020304" pitchFamily="18" charset="0"/>
              <a:ea typeface="Times New Roman" panose="02020603050405020304" pitchFamily="18" charset="0"/>
            </a:endParaRPr>
          </a:p>
          <a:p>
            <a:pPr lvl="1"/>
            <a:endParaRPr lang="fr-CA" sz="1800" i="1" dirty="0">
              <a:effectLst/>
              <a:latin typeface="Times New Roman" panose="02020603050405020304" pitchFamily="18" charset="0"/>
              <a:ea typeface="Calibri" panose="020F0502020204030204" pitchFamily="34" charset="0"/>
            </a:endParaRPr>
          </a:p>
          <a:p>
            <a:r>
              <a:rPr lang="fr-CA" sz="2400" i="1" dirty="0">
                <a:effectLst/>
                <a:latin typeface="Times New Roman" panose="02020603050405020304" pitchFamily="18" charset="0"/>
                <a:ea typeface="Calibri" panose="020F0502020204030204" pitchFamily="34" charset="0"/>
              </a:rPr>
              <a:t>Éviter la méthode du démembrement</a:t>
            </a:r>
            <a:endParaRPr lang="fr-CA" sz="2400" dirty="0">
              <a:effectLst/>
              <a:latin typeface="Times New Roman" panose="02020603050405020304" pitchFamily="18" charset="0"/>
              <a:ea typeface="Calibri" panose="020F0502020204030204" pitchFamily="34" charset="0"/>
            </a:endParaRPr>
          </a:p>
          <a:p>
            <a:pPr marL="2394204" lvl="1" indent="0">
              <a:buNone/>
            </a:pPr>
            <a:r>
              <a:rPr lang="fr-CA" sz="1800" dirty="0">
                <a:effectLst/>
                <a:latin typeface="Times New Roman" panose="02020603050405020304" pitchFamily="18" charset="0"/>
                <a:ea typeface="Calibri" panose="020F0502020204030204" pitchFamily="34" charset="0"/>
              </a:rPr>
              <a:t>« Qu’on me donne six lignes écrites de la main du plus honnête homme, j’y trouverai de quoi le faire pendre. » (</a:t>
            </a:r>
            <a:r>
              <a:rPr lang="fr-CA" sz="1800" dirty="0">
                <a:effectLst/>
                <a:latin typeface="Times New Roman" panose="02020603050405020304" pitchFamily="18" charset="0"/>
                <a:ea typeface="Times New Roman" panose="02020603050405020304" pitchFamily="18" charset="0"/>
              </a:rPr>
              <a:t>Attribué au cardinal Richelieu</a:t>
            </a:r>
            <a:r>
              <a:rPr lang="fr-CA" sz="1800" dirty="0">
                <a:latin typeface="Times New Roman" panose="02020603050405020304" pitchFamily="18" charset="0"/>
                <a:ea typeface="Times New Roman" panose="02020603050405020304" pitchFamily="18" charset="0"/>
              </a:rPr>
              <a:t>)</a:t>
            </a:r>
            <a:r>
              <a:rPr lang="fr-CA" sz="1800" dirty="0">
                <a:effectLst/>
                <a:latin typeface="Times New Roman" panose="02020603050405020304" pitchFamily="18" charset="0"/>
                <a:ea typeface="Calibri" panose="020F0502020204030204" pitchFamily="34" charset="0"/>
              </a:rPr>
              <a:t> </a:t>
            </a:r>
            <a:endParaRPr lang="fr-CA" sz="1800" dirty="0">
              <a:effectLst/>
              <a:latin typeface="Times New Roman" panose="02020603050405020304" pitchFamily="18" charset="0"/>
              <a:ea typeface="Times New Roman" panose="02020603050405020304" pitchFamily="18" charset="0"/>
            </a:endParaRPr>
          </a:p>
          <a:p>
            <a:endParaRPr lang="fr-CA" sz="1800" dirty="0">
              <a:effectLst/>
              <a:latin typeface="Times New Roman" panose="02020603050405020304" pitchFamily="18" charset="0"/>
              <a:ea typeface="Calibri" panose="020F0502020204030204" pitchFamily="34" charset="0"/>
            </a:endParaRPr>
          </a:p>
          <a:p>
            <a:endParaRPr lang="fr-CA" dirty="0"/>
          </a:p>
        </p:txBody>
      </p:sp>
      <p:sp>
        <p:nvSpPr>
          <p:cNvPr id="8" name="ZoneTexte 7">
            <a:extLst>
              <a:ext uri="{FF2B5EF4-FFF2-40B4-BE49-F238E27FC236}">
                <a16:creationId xmlns:a16="http://schemas.microsoft.com/office/drawing/2014/main" id="{CE00AA05-D9DF-4B2C-84F0-248061ECC6AC}"/>
              </a:ext>
            </a:extLst>
          </p:cNvPr>
          <p:cNvSpPr txBox="1"/>
          <p:nvPr/>
        </p:nvSpPr>
        <p:spPr>
          <a:xfrm>
            <a:off x="683568" y="246847"/>
            <a:ext cx="6192688" cy="1938992"/>
          </a:xfrm>
          <a:prstGeom prst="rect">
            <a:avLst/>
          </a:prstGeom>
          <a:solidFill>
            <a:schemeClr val="accent1">
              <a:lumMod val="40000"/>
              <a:lumOff val="60000"/>
            </a:schemeClr>
          </a:solidFill>
          <a:ln>
            <a:solidFill>
              <a:schemeClr val="accent1"/>
            </a:solidFill>
          </a:ln>
        </p:spPr>
        <p:txBody>
          <a:bodyPr wrap="square" rtlCol="0">
            <a:spAutoFit/>
          </a:bodyPr>
          <a:lstStyle/>
          <a:p>
            <a:endParaRPr lang="fr-CA" sz="2400" dirty="0">
              <a:effectLst/>
              <a:latin typeface="Times New Roman" panose="02020603050405020304" pitchFamily="18" charset="0"/>
              <a:ea typeface="Times New Roman" panose="02020603050405020304" pitchFamily="18" charset="0"/>
            </a:endParaRPr>
          </a:p>
          <a:p>
            <a:r>
              <a:rPr lang="fr-CA" sz="2400" dirty="0">
                <a:effectLst/>
                <a:latin typeface="Times New Roman" panose="02020603050405020304" pitchFamily="18" charset="0"/>
                <a:ea typeface="Times New Roman" panose="02020603050405020304" pitchFamily="18" charset="0"/>
              </a:rPr>
              <a:t>Deux autres leçons sur la similitude entre l’autonomie artistique et la liberté académique</a:t>
            </a:r>
            <a:br>
              <a:rPr lang="fr-CA" sz="2400" dirty="0">
                <a:effectLst/>
                <a:latin typeface="Times New Roman" panose="02020603050405020304" pitchFamily="18" charset="0"/>
                <a:ea typeface="Times New Roman" panose="02020603050405020304" pitchFamily="18" charset="0"/>
              </a:rPr>
            </a:br>
            <a:br>
              <a:rPr lang="fr-CA" sz="2400" dirty="0">
                <a:effectLst/>
                <a:latin typeface="Times New Roman" panose="02020603050405020304" pitchFamily="18" charset="0"/>
                <a:ea typeface="Times New Roman" panose="02020603050405020304" pitchFamily="18" charset="0"/>
              </a:rPr>
            </a:br>
            <a:endParaRPr lang="fr-CA" sz="2400" dirty="0"/>
          </a:p>
        </p:txBody>
      </p:sp>
    </p:spTree>
    <p:extLst>
      <p:ext uri="{BB962C8B-B14F-4D97-AF65-F5344CB8AC3E}">
        <p14:creationId xmlns:p14="http://schemas.microsoft.com/office/powerpoint/2010/main" val="805870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C42C9F-9C75-4B35-AFD3-1F0A10D99BEB}"/>
              </a:ext>
            </a:extLst>
          </p:cNvPr>
          <p:cNvSpPr>
            <a:spLocks noGrp="1"/>
          </p:cNvSpPr>
          <p:nvPr>
            <p:ph type="title"/>
          </p:nvPr>
        </p:nvSpPr>
        <p:spPr>
          <a:xfrm>
            <a:off x="1003945" y="404664"/>
            <a:ext cx="6207596" cy="870992"/>
          </a:xfrm>
          <a:solidFill>
            <a:schemeClr val="accent1">
              <a:lumMod val="40000"/>
              <a:lumOff val="60000"/>
            </a:schemeClr>
          </a:solidFill>
          <a:ln>
            <a:solidFill>
              <a:schemeClr val="accent1"/>
            </a:solidFill>
          </a:ln>
        </p:spPr>
        <p:txBody>
          <a:bodyPr>
            <a:noAutofit/>
          </a:bodyPr>
          <a:lstStyle/>
          <a:p>
            <a:r>
              <a:rPr lang="fr-CA" sz="2400" dirty="0">
                <a:effectLst/>
                <a:latin typeface="Times New Roman" panose="02020603050405020304" pitchFamily="18" charset="0"/>
                <a:ea typeface="Calibri" panose="020F0502020204030204" pitchFamily="34" charset="0"/>
              </a:rPr>
              <a:t>Autonomie artistique, liberté académique : même combat ?</a:t>
            </a:r>
            <a:br>
              <a:rPr lang="fr-CA" sz="2400" dirty="0">
                <a:effectLst/>
                <a:latin typeface="Times New Roman" panose="02020603050405020304" pitchFamily="18" charset="0"/>
                <a:ea typeface="Calibri" panose="020F0502020204030204" pitchFamily="34" charset="0"/>
              </a:rPr>
            </a:br>
            <a:endParaRPr lang="fr-CA" sz="5400" dirty="0"/>
          </a:p>
        </p:txBody>
      </p:sp>
      <p:sp>
        <p:nvSpPr>
          <p:cNvPr id="3" name="Espace réservé du contenu 2">
            <a:extLst>
              <a:ext uri="{FF2B5EF4-FFF2-40B4-BE49-F238E27FC236}">
                <a16:creationId xmlns:a16="http://schemas.microsoft.com/office/drawing/2014/main" id="{35922877-E2E7-4F4A-A8B1-04DF55E5CB1B}"/>
              </a:ext>
            </a:extLst>
          </p:cNvPr>
          <p:cNvSpPr>
            <a:spLocks noGrp="1"/>
          </p:cNvSpPr>
          <p:nvPr>
            <p:ph idx="1"/>
          </p:nvPr>
        </p:nvSpPr>
        <p:spPr>
          <a:solidFill>
            <a:schemeClr val="accent1">
              <a:lumMod val="40000"/>
              <a:lumOff val="60000"/>
            </a:schemeClr>
          </a:solidFill>
          <a:ln>
            <a:solidFill>
              <a:schemeClr val="accent1"/>
            </a:solidFill>
          </a:ln>
        </p:spPr>
        <p:txBody>
          <a:bodyPr>
            <a:normAutofit lnSpcReduction="10000"/>
          </a:bodyPr>
          <a:lstStyle/>
          <a:p>
            <a:r>
              <a:rPr lang="fr-CA" sz="2400" dirty="0">
                <a:effectLst/>
                <a:latin typeface="Times New Roman" panose="02020603050405020304" pitchFamily="18" charset="0"/>
                <a:ea typeface="Calibri" panose="020F0502020204030204" pitchFamily="34" charset="0"/>
              </a:rPr>
              <a:t>Comme pour l’art, la défense « ne s’appuiera pas sur la liberté d’expression […], mais sur cette idée que le “corps” de l’œuvre […] est très différent en cela du “corps” d’un discours politique, d’un film documentaire ou de propagande […]. »  </a:t>
            </a:r>
          </a:p>
          <a:p>
            <a:endParaRPr lang="fr-CA" sz="2400" dirty="0">
              <a:latin typeface="Times New Roman" panose="02020603050405020304" pitchFamily="18" charset="0"/>
              <a:ea typeface="Calibri" panose="020F0502020204030204" pitchFamily="34" charset="0"/>
            </a:endParaRPr>
          </a:p>
          <a:p>
            <a:r>
              <a:rPr lang="fr-CA" sz="2400" dirty="0">
                <a:effectLst/>
                <a:latin typeface="Times New Roman" panose="02020603050405020304" pitchFamily="18" charset="0"/>
                <a:ea typeface="Calibri" panose="020F0502020204030204" pitchFamily="34" charset="0"/>
              </a:rPr>
              <a:t>Dans </a:t>
            </a:r>
            <a:r>
              <a:rPr lang="fr-CA" sz="2400" i="1" dirty="0">
                <a:effectLst/>
                <a:latin typeface="Times New Roman" panose="02020603050405020304" pitchFamily="18" charset="0"/>
                <a:ea typeface="Calibri" panose="020F0502020204030204" pitchFamily="34" charset="0"/>
              </a:rPr>
              <a:t>La chute</a:t>
            </a:r>
            <a:r>
              <a:rPr lang="fr-CA" sz="2400" dirty="0">
                <a:effectLst/>
                <a:latin typeface="Times New Roman" panose="02020603050405020304" pitchFamily="18" charset="0"/>
                <a:ea typeface="Calibri" panose="020F0502020204030204" pitchFamily="34" charset="0"/>
              </a:rPr>
              <a:t>, Camus écrit que si l’on veut devenir célèbre, on n’a somme toute qu’à tuer son concierge : personne n’a l’idée de lui intenter une poursuite pour incitation au meurtre.</a:t>
            </a:r>
            <a:endParaRPr lang="fr-CA" sz="2400" dirty="0">
              <a:effectLst/>
              <a:latin typeface="Times New Roman" panose="02020603050405020304" pitchFamily="18" charset="0"/>
              <a:ea typeface="Times New Roman" panose="02020603050405020304" pitchFamily="18" charset="0"/>
            </a:endParaRPr>
          </a:p>
          <a:p>
            <a:endParaRPr lang="fr-CA" dirty="0"/>
          </a:p>
        </p:txBody>
      </p:sp>
    </p:spTree>
    <p:extLst>
      <p:ext uri="{BB962C8B-B14F-4D97-AF65-F5344CB8AC3E}">
        <p14:creationId xmlns:p14="http://schemas.microsoft.com/office/powerpoint/2010/main" val="2140705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87EDE4-D083-4BFE-BA4B-E4855A26128E}"/>
              </a:ext>
            </a:extLst>
          </p:cNvPr>
          <p:cNvSpPr>
            <a:spLocks noGrp="1"/>
          </p:cNvSpPr>
          <p:nvPr>
            <p:ph type="title"/>
          </p:nvPr>
        </p:nvSpPr>
        <p:spPr>
          <a:xfrm>
            <a:off x="755576" y="476672"/>
            <a:ext cx="5825873" cy="1872208"/>
          </a:xfrm>
          <a:solidFill>
            <a:schemeClr val="accent1">
              <a:lumMod val="40000"/>
              <a:lumOff val="60000"/>
            </a:schemeClr>
          </a:solidFill>
          <a:ln>
            <a:solidFill>
              <a:schemeClr val="accent1"/>
            </a:solidFill>
          </a:ln>
        </p:spPr>
        <p:txBody>
          <a:bodyPr>
            <a:noAutofit/>
          </a:bodyPr>
          <a:lstStyle/>
          <a:p>
            <a:r>
              <a:rPr lang="fr-CA" sz="2800" dirty="0">
                <a:effectLst/>
                <a:latin typeface="Times New Roman" panose="02020603050405020304" pitchFamily="18" charset="0"/>
                <a:ea typeface="Calibri" panose="020F0502020204030204" pitchFamily="34" charset="0"/>
              </a:rPr>
              <a:t>Éviter la méthode du démembrement</a:t>
            </a:r>
            <a:br>
              <a:rPr lang="fr-CA" sz="2800" dirty="0">
                <a:effectLst/>
                <a:latin typeface="Times New Roman" panose="02020603050405020304" pitchFamily="18" charset="0"/>
                <a:ea typeface="Calibri" panose="020F0502020204030204" pitchFamily="34" charset="0"/>
              </a:rPr>
            </a:br>
            <a:br>
              <a:rPr lang="fr-CA" sz="2800" dirty="0">
                <a:effectLst/>
                <a:latin typeface="Times New Roman" panose="02020603050405020304" pitchFamily="18" charset="0"/>
                <a:ea typeface="Calibri" panose="020F0502020204030204" pitchFamily="34" charset="0"/>
              </a:rPr>
            </a:br>
            <a:r>
              <a:rPr lang="fr-CA" sz="2800" dirty="0">
                <a:effectLst/>
                <a:latin typeface="Times New Roman" panose="02020603050405020304" pitchFamily="18" charset="0"/>
                <a:ea typeface="Calibri" panose="020F0502020204030204" pitchFamily="34" charset="0"/>
              </a:rPr>
              <a:t>	</a:t>
            </a:r>
            <a:r>
              <a:rPr lang="fr-CA" sz="3200" dirty="0">
                <a:effectLst/>
                <a:latin typeface="Times New Roman" panose="02020603050405020304" pitchFamily="18" charset="0"/>
                <a:ea typeface="Calibri" panose="020F0502020204030204" pitchFamily="34" charset="0"/>
              </a:rPr>
              <a:t>« </a:t>
            </a:r>
            <a:r>
              <a:rPr lang="fr-CA" sz="2000" dirty="0">
                <a:effectLst/>
                <a:latin typeface="Times New Roman" panose="02020603050405020304" pitchFamily="18" charset="0"/>
                <a:ea typeface="Calibri" panose="020F0502020204030204" pitchFamily="34" charset="0"/>
              </a:rPr>
              <a:t>Qu’on me donne six lignes écrites de la main 	du plus honnête homme, j’y trouverai de quoi le 	faire pendre. » (Attribué au cardinal Richelieu)</a:t>
            </a:r>
            <a:br>
              <a:rPr lang="fr-CA" sz="3200" dirty="0">
                <a:effectLst/>
                <a:latin typeface="Times New Roman" panose="02020603050405020304" pitchFamily="18" charset="0"/>
                <a:ea typeface="Calibri" panose="020F0502020204030204" pitchFamily="34" charset="0"/>
              </a:rPr>
            </a:br>
            <a:r>
              <a:rPr lang="fr-CA" sz="2800" dirty="0">
                <a:effectLst/>
                <a:latin typeface="Times New Roman" panose="02020603050405020304" pitchFamily="18" charset="0"/>
                <a:ea typeface="Calibri" panose="020F0502020204030204" pitchFamily="34" charset="0"/>
              </a:rPr>
              <a:t> </a:t>
            </a:r>
            <a:endParaRPr lang="fr-CA" sz="4000" dirty="0"/>
          </a:p>
        </p:txBody>
      </p:sp>
      <p:sp>
        <p:nvSpPr>
          <p:cNvPr id="5" name="ZoneTexte 4">
            <a:extLst>
              <a:ext uri="{FF2B5EF4-FFF2-40B4-BE49-F238E27FC236}">
                <a16:creationId xmlns:a16="http://schemas.microsoft.com/office/drawing/2014/main" id="{E7556585-2B93-4D51-9060-3031BFC218D7}"/>
              </a:ext>
            </a:extLst>
          </p:cNvPr>
          <p:cNvSpPr txBox="1"/>
          <p:nvPr/>
        </p:nvSpPr>
        <p:spPr>
          <a:xfrm>
            <a:off x="899592" y="3238133"/>
            <a:ext cx="7848872" cy="3108543"/>
          </a:xfrm>
          <a:prstGeom prst="rect">
            <a:avLst/>
          </a:prstGeom>
          <a:solidFill>
            <a:schemeClr val="accent1">
              <a:lumMod val="40000"/>
              <a:lumOff val="60000"/>
            </a:schemeClr>
          </a:solidFill>
          <a:ln>
            <a:solidFill>
              <a:schemeClr val="accent1"/>
            </a:solidFill>
          </a:ln>
        </p:spPr>
        <p:txBody>
          <a:bodyPr wrap="square" rtlCol="0">
            <a:spAutoFit/>
          </a:bodyPr>
          <a:lstStyle/>
          <a:p>
            <a:pPr algn="ctr"/>
            <a:r>
              <a:rPr lang="fr-CA" sz="2800" dirty="0"/>
              <a:t>L’exemple du « racisme » de </a:t>
            </a:r>
            <a:r>
              <a:rPr lang="fr-CA" sz="2800" dirty="0" err="1"/>
              <a:t>Dantin</a:t>
            </a:r>
            <a:endParaRPr lang="fr-CA" sz="2800" dirty="0"/>
          </a:p>
          <a:p>
            <a:endParaRPr lang="fr-CA" sz="2800" dirty="0"/>
          </a:p>
          <a:p>
            <a:r>
              <a:rPr lang="fr-CA" sz="2800" dirty="0"/>
              <a:t>Sébastien Joachim, </a:t>
            </a:r>
            <a:r>
              <a:rPr lang="fr-CA" sz="2800" i="1" dirty="0"/>
              <a:t>Le Nègre dans le roman blanc</a:t>
            </a:r>
            <a:r>
              <a:rPr lang="fr-CA" sz="2800" dirty="0"/>
              <a:t>, 1980</a:t>
            </a:r>
          </a:p>
          <a:p>
            <a:endParaRPr lang="fr-CA" sz="2800" dirty="0"/>
          </a:p>
          <a:p>
            <a:r>
              <a:rPr lang="fr-CA" sz="2800" dirty="0"/>
              <a:t>George Elliott Clarke, </a:t>
            </a:r>
            <a:r>
              <a:rPr lang="fr-CA" sz="2800" i="1" dirty="0"/>
              <a:t>Reading Black and White in </a:t>
            </a:r>
            <a:r>
              <a:rPr lang="fr-CA" sz="2800" i="1" dirty="0" err="1"/>
              <a:t>Contemporary</a:t>
            </a:r>
            <a:r>
              <a:rPr lang="fr-CA" sz="2800" i="1" dirty="0"/>
              <a:t> Québécois </a:t>
            </a:r>
            <a:r>
              <a:rPr lang="fr-CA" sz="2800" i="1" dirty="0" err="1"/>
              <a:t>Texts</a:t>
            </a:r>
            <a:r>
              <a:rPr lang="fr-CA" sz="2800" dirty="0"/>
              <a:t>, 1998</a:t>
            </a:r>
          </a:p>
        </p:txBody>
      </p:sp>
    </p:spTree>
    <p:extLst>
      <p:ext uri="{BB962C8B-B14F-4D97-AF65-F5344CB8AC3E}">
        <p14:creationId xmlns:p14="http://schemas.microsoft.com/office/powerpoint/2010/main" val="3023243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EE7E2E-E0ED-45F2-9842-41FE8A07B17D}"/>
              </a:ext>
            </a:extLst>
          </p:cNvPr>
          <p:cNvSpPr>
            <a:spLocks noGrp="1"/>
          </p:cNvSpPr>
          <p:nvPr>
            <p:ph type="title"/>
          </p:nvPr>
        </p:nvSpPr>
        <p:spPr>
          <a:xfrm>
            <a:off x="755576" y="407640"/>
            <a:ext cx="7200900" cy="582960"/>
          </a:xfrm>
          <a:solidFill>
            <a:schemeClr val="accent1">
              <a:lumMod val="40000"/>
              <a:lumOff val="60000"/>
            </a:schemeClr>
          </a:solidFill>
          <a:ln>
            <a:solidFill>
              <a:schemeClr val="accent1"/>
            </a:solidFill>
          </a:ln>
        </p:spPr>
        <p:txBody>
          <a:bodyPr>
            <a:normAutofit/>
          </a:bodyPr>
          <a:lstStyle/>
          <a:p>
            <a:r>
              <a:rPr lang="fr-CA" sz="2800" dirty="0"/>
              <a:t>Rétablir les faits: la critique de l’</a:t>
            </a:r>
            <a:r>
              <a:rPr lang="fr-CA" sz="2800" i="1" dirty="0"/>
              <a:t>Anthologie</a:t>
            </a:r>
          </a:p>
        </p:txBody>
      </p:sp>
      <p:sp>
        <p:nvSpPr>
          <p:cNvPr id="3" name="Espace réservé du contenu 2">
            <a:extLst>
              <a:ext uri="{FF2B5EF4-FFF2-40B4-BE49-F238E27FC236}">
                <a16:creationId xmlns:a16="http://schemas.microsoft.com/office/drawing/2014/main" id="{09EA484F-55AB-40CD-B8BC-860BFEE8D43A}"/>
              </a:ext>
            </a:extLst>
          </p:cNvPr>
          <p:cNvSpPr>
            <a:spLocks noGrp="1"/>
          </p:cNvSpPr>
          <p:nvPr>
            <p:ph idx="1"/>
          </p:nvPr>
        </p:nvSpPr>
        <p:spPr>
          <a:solidFill>
            <a:schemeClr val="accent1">
              <a:lumMod val="40000"/>
              <a:lumOff val="60000"/>
            </a:schemeClr>
          </a:solidFill>
          <a:ln>
            <a:solidFill>
              <a:schemeClr val="accent1"/>
            </a:solidFill>
          </a:ln>
        </p:spPr>
        <p:txBody>
          <a:bodyPr>
            <a:normAutofit/>
          </a:bodyPr>
          <a:lstStyle/>
          <a:p>
            <a:r>
              <a:rPr lang="fr-CA" sz="2400" dirty="0">
                <a:effectLst/>
                <a:latin typeface="Times New Roman" panose="02020603050405020304" pitchFamily="18" charset="0"/>
                <a:ea typeface="Calibri" panose="020F0502020204030204" pitchFamily="34" charset="0"/>
              </a:rPr>
              <a:t>« Les poètes de Port-au-Prince réunis dans les salons ont acclamé </a:t>
            </a:r>
            <a:r>
              <a:rPr lang="fr-CA" sz="2400" i="1" dirty="0">
                <a:effectLst/>
                <a:latin typeface="Times New Roman" panose="02020603050405020304" pitchFamily="18" charset="0"/>
                <a:ea typeface="Calibri" panose="020F0502020204030204" pitchFamily="34" charset="0"/>
              </a:rPr>
              <a:t>La Revue moderne</a:t>
            </a:r>
            <a:r>
              <a:rPr lang="fr-CA" sz="2400" dirty="0">
                <a:effectLst/>
                <a:latin typeface="Times New Roman" panose="02020603050405020304" pitchFamily="18" charset="0"/>
                <a:ea typeface="Calibri" panose="020F0502020204030204" pitchFamily="34" charset="0"/>
              </a:rPr>
              <a:t> et ont enlevé les numéros reçus par vos agents. »</a:t>
            </a:r>
          </a:p>
          <a:p>
            <a:endParaRPr lang="fr-CA" sz="2400" dirty="0">
              <a:effectLst/>
              <a:latin typeface="Times New Roman" panose="02020603050405020304" pitchFamily="18" charset="0"/>
              <a:ea typeface="Calibri" panose="020F0502020204030204" pitchFamily="34" charset="0"/>
            </a:endParaRPr>
          </a:p>
          <a:p>
            <a:r>
              <a:rPr lang="fr-CA" sz="2400" dirty="0">
                <a:effectLst/>
                <a:latin typeface="Times New Roman" panose="02020603050405020304" pitchFamily="18" charset="0"/>
                <a:ea typeface="Calibri" panose="020F0502020204030204" pitchFamily="34" charset="0"/>
              </a:rPr>
              <a:t>« Je me permets de vous demander d’être mon interprète auprès de Mr Louis </a:t>
            </a:r>
            <a:r>
              <a:rPr lang="fr-CA" sz="2400" dirty="0" err="1">
                <a:effectLst/>
                <a:latin typeface="Times New Roman" panose="02020603050405020304" pitchFamily="18" charset="0"/>
                <a:ea typeface="Calibri" panose="020F0502020204030204" pitchFamily="34" charset="0"/>
              </a:rPr>
              <a:t>Dantin</a:t>
            </a:r>
            <a:r>
              <a:rPr lang="fr-CA" sz="2400" dirty="0">
                <a:effectLst/>
                <a:latin typeface="Times New Roman" panose="02020603050405020304" pitchFamily="18" charset="0"/>
                <a:ea typeface="Calibri" panose="020F0502020204030204" pitchFamily="34" charset="0"/>
              </a:rPr>
              <a:t> pour lui offrir de devenir Consul honoraire d’Haïti à Montréal […] » !</a:t>
            </a:r>
            <a:endParaRPr lang="fr-CA" sz="2800" dirty="0"/>
          </a:p>
        </p:txBody>
      </p:sp>
    </p:spTree>
    <p:extLst>
      <p:ext uri="{BB962C8B-B14F-4D97-AF65-F5344CB8AC3E}">
        <p14:creationId xmlns:p14="http://schemas.microsoft.com/office/powerpoint/2010/main" val="1551714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502B68-E6F5-4336-968F-0724DEF8D445}"/>
              </a:ext>
            </a:extLst>
          </p:cNvPr>
          <p:cNvSpPr>
            <a:spLocks noGrp="1"/>
          </p:cNvSpPr>
          <p:nvPr>
            <p:ph type="title"/>
          </p:nvPr>
        </p:nvSpPr>
        <p:spPr>
          <a:xfrm>
            <a:off x="683568" y="332656"/>
            <a:ext cx="4032448" cy="576064"/>
          </a:xfrm>
          <a:solidFill>
            <a:schemeClr val="accent1">
              <a:lumMod val="40000"/>
              <a:lumOff val="60000"/>
            </a:schemeClr>
          </a:solidFill>
          <a:ln>
            <a:solidFill>
              <a:schemeClr val="accent1"/>
            </a:solidFill>
          </a:ln>
        </p:spPr>
        <p:txBody>
          <a:bodyPr>
            <a:normAutofit/>
          </a:bodyPr>
          <a:lstStyle/>
          <a:p>
            <a:r>
              <a:rPr lang="fr-CA" sz="2800" dirty="0"/>
              <a:t>Je vends mon « punch »…</a:t>
            </a:r>
          </a:p>
        </p:txBody>
      </p:sp>
      <p:sp>
        <p:nvSpPr>
          <p:cNvPr id="3" name="Espace réservé du contenu 2">
            <a:extLst>
              <a:ext uri="{FF2B5EF4-FFF2-40B4-BE49-F238E27FC236}">
                <a16:creationId xmlns:a16="http://schemas.microsoft.com/office/drawing/2014/main" id="{DE963FDD-4635-4760-AF63-D2C38C81939F}"/>
              </a:ext>
            </a:extLst>
          </p:cNvPr>
          <p:cNvSpPr>
            <a:spLocks noGrp="1"/>
          </p:cNvSpPr>
          <p:nvPr>
            <p:ph idx="1"/>
          </p:nvPr>
        </p:nvSpPr>
        <p:spPr>
          <a:xfrm>
            <a:off x="683568" y="1268760"/>
            <a:ext cx="7992888" cy="5112568"/>
          </a:xfrm>
          <a:solidFill>
            <a:schemeClr val="accent1">
              <a:lumMod val="40000"/>
              <a:lumOff val="60000"/>
            </a:schemeClr>
          </a:solidFill>
          <a:ln>
            <a:solidFill>
              <a:schemeClr val="accent1"/>
            </a:solidFill>
          </a:ln>
        </p:spPr>
        <p:txBody>
          <a:bodyPr>
            <a:normAutofit fontScale="92500" lnSpcReduction="10000"/>
          </a:bodyPr>
          <a:lstStyle/>
          <a:p>
            <a:pPr>
              <a:lnSpc>
                <a:spcPct val="200000"/>
              </a:lnSpc>
            </a:pPr>
            <a:r>
              <a:rPr lang="fr-CA" sz="2200" dirty="0">
                <a:effectLst/>
                <a:latin typeface="Times New Roman" panose="02020603050405020304" pitchFamily="18" charset="0"/>
                <a:ea typeface="Calibri" panose="020F0502020204030204" pitchFamily="34" charset="0"/>
              </a:rPr>
              <a:t>Faire voir que celui qui utilise le mot nègre (</a:t>
            </a:r>
            <a:r>
              <a:rPr lang="fr-CA" sz="2200" dirty="0" err="1">
                <a:effectLst/>
                <a:latin typeface="Times New Roman" panose="02020603050405020304" pitchFamily="18" charset="0"/>
                <a:ea typeface="Calibri" panose="020F0502020204030204" pitchFamily="34" charset="0"/>
              </a:rPr>
              <a:t>Dantin</a:t>
            </a:r>
            <a:r>
              <a:rPr lang="fr-CA" sz="2200" dirty="0">
                <a:effectLst/>
                <a:latin typeface="Times New Roman" panose="02020603050405020304" pitchFamily="18" charset="0"/>
                <a:ea typeface="Calibri" panose="020F0502020204030204" pitchFamily="34" charset="0"/>
              </a:rPr>
              <a:t>…) est assurément celui qui tient, contre le racisme, parmi les propos les plus éclairés des années 1930 – propos encore tout à fait d’actualité.</a:t>
            </a:r>
          </a:p>
          <a:p>
            <a:pPr marL="0" indent="0">
              <a:lnSpc>
                <a:spcPct val="200000"/>
              </a:lnSpc>
              <a:buNone/>
            </a:pPr>
            <a:r>
              <a:rPr lang="fr-CA" sz="1800" u="sng" dirty="0">
                <a:effectLst/>
                <a:latin typeface="Times New Roman" panose="02020603050405020304" pitchFamily="18" charset="0"/>
                <a:ea typeface="Calibri" panose="020F0502020204030204" pitchFamily="34" charset="0"/>
              </a:rPr>
              <a:t>Pour le dire autrement </a:t>
            </a:r>
            <a:r>
              <a:rPr lang="fr-CA" sz="1800" dirty="0">
                <a:effectLst/>
                <a:latin typeface="Times New Roman" panose="02020603050405020304" pitchFamily="18" charset="0"/>
                <a:ea typeface="Calibri" panose="020F0502020204030204" pitchFamily="34" charset="0"/>
              </a:rPr>
              <a:t>:</a:t>
            </a:r>
          </a:p>
          <a:p>
            <a:pPr>
              <a:lnSpc>
                <a:spcPct val="200000"/>
              </a:lnSpc>
            </a:pPr>
            <a:r>
              <a:rPr lang="fr-CA" sz="2200" dirty="0">
                <a:effectLst/>
                <a:latin typeface="Times New Roman" panose="02020603050405020304" pitchFamily="18" charset="0"/>
                <a:ea typeface="Calibri" panose="020F0502020204030204" pitchFamily="34" charset="0"/>
              </a:rPr>
              <a:t>« Preuve par l’absurde » : filtrer sans discernement le passé à partir de notre présent efface l’histoire et, dans notre cas ici, celui de Louis </a:t>
            </a:r>
            <a:r>
              <a:rPr lang="fr-CA" sz="2200" dirty="0" err="1">
                <a:effectLst/>
                <a:latin typeface="Times New Roman" panose="02020603050405020304" pitchFamily="18" charset="0"/>
                <a:ea typeface="Calibri" panose="020F0502020204030204" pitchFamily="34" charset="0"/>
              </a:rPr>
              <a:t>Dantin</a:t>
            </a:r>
            <a:r>
              <a:rPr lang="fr-CA" sz="2200" dirty="0">
                <a:effectLst/>
                <a:latin typeface="Times New Roman" panose="02020603050405020304" pitchFamily="18" charset="0"/>
                <a:ea typeface="Calibri" panose="020F0502020204030204" pitchFamily="34" charset="0"/>
              </a:rPr>
              <a:t>, nous rendrait aveugle à un des esprits les plus pénétrants de son temps.</a:t>
            </a:r>
          </a:p>
          <a:p>
            <a:endParaRPr lang="fr-CA" dirty="0"/>
          </a:p>
        </p:txBody>
      </p:sp>
    </p:spTree>
    <p:extLst>
      <p:ext uri="{BB962C8B-B14F-4D97-AF65-F5344CB8AC3E}">
        <p14:creationId xmlns:p14="http://schemas.microsoft.com/office/powerpoint/2010/main" val="144034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A47B050-462E-407A-B303-25EB905400CC}"/>
              </a:ext>
            </a:extLst>
          </p:cNvPr>
          <p:cNvSpPr>
            <a:spLocks noGrp="1"/>
          </p:cNvSpPr>
          <p:nvPr>
            <p:ph idx="1"/>
          </p:nvPr>
        </p:nvSpPr>
        <p:spPr>
          <a:xfrm>
            <a:off x="1028700" y="764704"/>
            <a:ext cx="7200900" cy="4680520"/>
          </a:xfrm>
          <a:solidFill>
            <a:schemeClr val="accent1">
              <a:lumMod val="40000"/>
              <a:lumOff val="60000"/>
            </a:schemeClr>
          </a:solidFill>
          <a:ln>
            <a:solidFill>
              <a:schemeClr val="accent1"/>
            </a:solidFill>
          </a:ln>
        </p:spPr>
        <p:txBody>
          <a:bodyPr>
            <a:normAutofit lnSpcReduction="10000"/>
          </a:bodyPr>
          <a:lstStyle/>
          <a:p>
            <a:r>
              <a:rPr lang="fr-CA" sz="3200" dirty="0">
                <a:effectLst/>
                <a:latin typeface="Times New Roman" panose="02020603050405020304" pitchFamily="18" charset="0"/>
                <a:ea typeface="Calibri" panose="020F0502020204030204" pitchFamily="34" charset="0"/>
              </a:rPr>
              <a:t>Pourquoi ne pas affirmer le grand principe de l’égalité des hommes, et montrer ce qu’il y a de puéril, de philosophiquement nul, dans ces gradations sociales basées sur la teinte d’un pigment ? Pourquoi ne pas réclamer la justice pour les Noirs par la justice même ? J’avoue pour ma part que j’ai toujours été au-dessus de tout préjugé de race.</a:t>
            </a:r>
          </a:p>
          <a:p>
            <a:endParaRPr lang="fr-CA" dirty="0"/>
          </a:p>
        </p:txBody>
      </p:sp>
    </p:spTree>
    <p:extLst>
      <p:ext uri="{BB962C8B-B14F-4D97-AF65-F5344CB8AC3E}">
        <p14:creationId xmlns:p14="http://schemas.microsoft.com/office/powerpoint/2010/main" val="3359761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A960A6-77BE-47BF-844E-85E13A2BBABD}"/>
              </a:ext>
            </a:extLst>
          </p:cNvPr>
          <p:cNvSpPr>
            <a:spLocks noGrp="1"/>
          </p:cNvSpPr>
          <p:nvPr>
            <p:ph type="title"/>
          </p:nvPr>
        </p:nvSpPr>
        <p:spPr>
          <a:xfrm>
            <a:off x="1028700" y="685800"/>
            <a:ext cx="7200900" cy="798984"/>
          </a:xfrm>
          <a:solidFill>
            <a:schemeClr val="accent1">
              <a:lumMod val="40000"/>
              <a:lumOff val="60000"/>
            </a:schemeClr>
          </a:solidFill>
          <a:ln>
            <a:solidFill>
              <a:schemeClr val="accent1"/>
            </a:solidFill>
          </a:ln>
        </p:spPr>
        <p:txBody>
          <a:bodyPr>
            <a:normAutofit fontScale="90000"/>
          </a:bodyPr>
          <a:lstStyle/>
          <a:p>
            <a:r>
              <a:rPr lang="fr-CA" sz="2400" dirty="0">
                <a:effectLst/>
                <a:latin typeface="Times New Roman" panose="02020603050405020304" pitchFamily="18" charset="0"/>
                <a:ea typeface="Calibri" panose="020F0502020204030204" pitchFamily="34" charset="0"/>
              </a:rPr>
              <a:t>Dernière leçon : de la nécessité d’un Observatoire de la liberté académique</a:t>
            </a:r>
            <a:br>
              <a:rPr lang="fr-CA" sz="1800" dirty="0">
                <a:effectLst/>
                <a:latin typeface="Times New Roman" panose="02020603050405020304" pitchFamily="18" charset="0"/>
                <a:ea typeface="Calibri" panose="020F0502020204030204" pitchFamily="34" charset="0"/>
              </a:rPr>
            </a:br>
            <a:endParaRPr lang="fr-CA" dirty="0"/>
          </a:p>
        </p:txBody>
      </p:sp>
      <p:sp>
        <p:nvSpPr>
          <p:cNvPr id="3" name="Espace réservé du contenu 2">
            <a:extLst>
              <a:ext uri="{FF2B5EF4-FFF2-40B4-BE49-F238E27FC236}">
                <a16:creationId xmlns:a16="http://schemas.microsoft.com/office/drawing/2014/main" id="{2B9197D0-C8C6-4E9A-B182-2CD804B564BA}"/>
              </a:ext>
            </a:extLst>
          </p:cNvPr>
          <p:cNvSpPr>
            <a:spLocks noGrp="1"/>
          </p:cNvSpPr>
          <p:nvPr>
            <p:ph idx="1"/>
          </p:nvPr>
        </p:nvSpPr>
        <p:spPr>
          <a:solidFill>
            <a:schemeClr val="accent1">
              <a:lumMod val="40000"/>
              <a:lumOff val="60000"/>
            </a:schemeClr>
          </a:solidFill>
          <a:ln>
            <a:solidFill>
              <a:schemeClr val="accent1"/>
            </a:solidFill>
          </a:ln>
        </p:spPr>
        <p:txBody>
          <a:bodyPr>
            <a:normAutofit lnSpcReduction="10000"/>
          </a:bodyPr>
          <a:lstStyle/>
          <a:p>
            <a:r>
              <a:rPr lang="fr-CA" sz="2800" dirty="0">
                <a:effectLst/>
                <a:latin typeface="Times New Roman" panose="02020603050405020304" pitchFamily="18" charset="0"/>
                <a:ea typeface="Calibri" panose="020F0502020204030204" pitchFamily="34" charset="0"/>
              </a:rPr>
              <a:t>1) espace de documentation sur la liberté académique, documentation scientifique et « casuistique »</a:t>
            </a:r>
          </a:p>
          <a:p>
            <a:r>
              <a:rPr lang="fr-CA" sz="2800" dirty="0">
                <a:effectLst/>
                <a:latin typeface="Times New Roman" panose="02020603050405020304" pitchFamily="18" charset="0"/>
                <a:ea typeface="Calibri" panose="020F0502020204030204" pitchFamily="34" charset="0"/>
              </a:rPr>
              <a:t>2) prises de position publiques</a:t>
            </a:r>
          </a:p>
          <a:p>
            <a:r>
              <a:rPr lang="fr-CA" sz="2800" dirty="0">
                <a:effectLst/>
                <a:latin typeface="Times New Roman" panose="02020603050405020304" pitchFamily="18" charset="0"/>
                <a:ea typeface="Calibri" panose="020F0502020204030204" pitchFamily="34" charset="0"/>
              </a:rPr>
              <a:t>3) défense de la liberté académique et de celles et ceux qui sont pris à partie, voire victimes de contraintes ou de censures dans leur enseignement et leurs recherches.</a:t>
            </a:r>
          </a:p>
          <a:p>
            <a:endParaRPr lang="fr-CA" dirty="0"/>
          </a:p>
        </p:txBody>
      </p:sp>
    </p:spTree>
    <p:extLst>
      <p:ext uri="{BB962C8B-B14F-4D97-AF65-F5344CB8AC3E}">
        <p14:creationId xmlns:p14="http://schemas.microsoft.com/office/powerpoint/2010/main" val="202203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F862CD-FF00-453A-A6C6-9EF48B61B235}"/>
              </a:ext>
            </a:extLst>
          </p:cNvPr>
          <p:cNvSpPr>
            <a:spLocks noGrp="1"/>
          </p:cNvSpPr>
          <p:nvPr>
            <p:ph type="title"/>
          </p:nvPr>
        </p:nvSpPr>
        <p:spPr>
          <a:xfrm>
            <a:off x="1028700" y="685800"/>
            <a:ext cx="4983460" cy="654968"/>
          </a:xfrm>
          <a:solidFill>
            <a:schemeClr val="accent2">
              <a:lumMod val="40000"/>
              <a:lumOff val="60000"/>
            </a:schemeClr>
          </a:solidFill>
          <a:ln>
            <a:solidFill>
              <a:schemeClr val="accent1"/>
            </a:solidFill>
          </a:ln>
        </p:spPr>
        <p:txBody>
          <a:bodyPr>
            <a:normAutofit fontScale="90000"/>
          </a:bodyPr>
          <a:lstStyle/>
          <a:p>
            <a:r>
              <a:rPr lang="fr-CA" sz="1800" dirty="0">
                <a:effectLst/>
                <a:latin typeface="Times New Roman" panose="02020603050405020304" pitchFamily="18" charset="0"/>
                <a:ea typeface="Calibri" panose="020F0502020204030204" pitchFamily="34" charset="0"/>
              </a:rPr>
              <a:t>« L’université québécoise du futur »</a:t>
            </a:r>
            <a:br>
              <a:rPr lang="fr-CA" dirty="0">
                <a:effectLst/>
              </a:rPr>
            </a:br>
            <a:r>
              <a:rPr lang="fr-CA" sz="1800" dirty="0">
                <a:effectLst/>
                <a:latin typeface="Times New Roman" panose="02020603050405020304" pitchFamily="18" charset="0"/>
                <a:ea typeface="Times New Roman" panose="02020603050405020304" pitchFamily="18" charset="0"/>
              </a:rPr>
              <a:t>Fonds de recherche du Québec, 15 septembre 2020.</a:t>
            </a:r>
            <a:br>
              <a:rPr lang="fr-CA" sz="1800" dirty="0">
                <a:effectLst/>
                <a:latin typeface="Times New Roman" panose="02020603050405020304" pitchFamily="18" charset="0"/>
                <a:ea typeface="Times New Roman" panose="02020603050405020304" pitchFamily="18" charset="0"/>
              </a:rPr>
            </a:br>
            <a:endParaRPr lang="fr-CA" dirty="0"/>
          </a:p>
        </p:txBody>
      </p:sp>
      <p:sp>
        <p:nvSpPr>
          <p:cNvPr id="3" name="Espace réservé du contenu 2">
            <a:extLst>
              <a:ext uri="{FF2B5EF4-FFF2-40B4-BE49-F238E27FC236}">
                <a16:creationId xmlns:a16="http://schemas.microsoft.com/office/drawing/2014/main" id="{6C28E46A-7BF6-41B7-BA96-7D5C9AEC660E}"/>
              </a:ext>
            </a:extLst>
          </p:cNvPr>
          <p:cNvSpPr>
            <a:spLocks noGrp="1"/>
          </p:cNvSpPr>
          <p:nvPr>
            <p:ph idx="1"/>
          </p:nvPr>
        </p:nvSpPr>
        <p:spPr>
          <a:xfrm>
            <a:off x="1028700" y="2286000"/>
            <a:ext cx="7200900" cy="4239344"/>
          </a:xfrm>
          <a:solidFill>
            <a:schemeClr val="accent2">
              <a:lumMod val="40000"/>
              <a:lumOff val="60000"/>
            </a:schemeClr>
          </a:solidFill>
          <a:ln>
            <a:solidFill>
              <a:schemeClr val="accent1"/>
            </a:solidFill>
          </a:ln>
        </p:spPr>
        <p:txBody>
          <a:bodyPr>
            <a:normAutofit/>
          </a:bodyPr>
          <a:lstStyle/>
          <a:p>
            <a:pPr marL="0" indent="0">
              <a:buNone/>
            </a:pPr>
            <a:r>
              <a:rPr lang="fr-CA" sz="2400" dirty="0">
                <a:effectLst/>
                <a:latin typeface="Times New Roman" panose="02020603050405020304" pitchFamily="18" charset="0"/>
                <a:ea typeface="Calibri" panose="020F0502020204030204" pitchFamily="34" charset="0"/>
              </a:rPr>
              <a:t>« La liberté académique aide à contrecarrer les fausses nouvelles (rumeurs, radios poubelles, etc.) et à protéger la santé et la sécurité des citoyennes et des citoyens (parole des spécialistes sur les épidémies, les vaccins, les médicaments, les attentats, etc.). Il faut reconnaître que, outre des menaces venant de l’extérieur de l’université, la liberté académique peut aussi être menacée dans l’institution même par des groupes internes qui bloquent les échanges d’idées pleinement ouverts en raison de convictions préalables récusant a priori certaines idées, conceptions ou théories. (65) »</a:t>
            </a:r>
          </a:p>
          <a:p>
            <a:endParaRPr lang="fr-CA" dirty="0"/>
          </a:p>
        </p:txBody>
      </p:sp>
    </p:spTree>
    <p:extLst>
      <p:ext uri="{BB962C8B-B14F-4D97-AF65-F5344CB8AC3E}">
        <p14:creationId xmlns:p14="http://schemas.microsoft.com/office/powerpoint/2010/main" val="2497615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875510B-B4EC-48B5-898E-0E68CED9946F}"/>
              </a:ext>
            </a:extLst>
          </p:cNvPr>
          <p:cNvSpPr txBox="1"/>
          <p:nvPr/>
        </p:nvSpPr>
        <p:spPr>
          <a:xfrm>
            <a:off x="179388" y="307975"/>
            <a:ext cx="4981575" cy="522288"/>
          </a:xfrm>
          <a:prstGeom prst="rect">
            <a:avLst/>
          </a:prstGeom>
          <a:solidFill>
            <a:schemeClr val="accent1">
              <a:lumMod val="40000"/>
              <a:lumOff val="60000"/>
            </a:schemeClr>
          </a:solidFill>
          <a:ln>
            <a:solidFill>
              <a:schemeClr val="accent1"/>
            </a:solidFill>
          </a:ln>
        </p:spPr>
        <p:txBody>
          <a:bodyPr wrap="none">
            <a:spAutoFit/>
          </a:bodyPr>
          <a:lstStyle/>
          <a:p>
            <a:pPr eaLnBrk="1" fontAlgn="auto" hangingPunct="1">
              <a:spcBef>
                <a:spcPts val="0"/>
              </a:spcBef>
              <a:spcAft>
                <a:spcPts val="0"/>
              </a:spcAft>
              <a:defRPr/>
            </a:pPr>
            <a:r>
              <a:rPr lang="fr-CA" sz="2800" dirty="0">
                <a:latin typeface="+mn-lt"/>
              </a:rPr>
              <a:t>« Résister à l’air du temps »…</a:t>
            </a:r>
          </a:p>
        </p:txBody>
      </p:sp>
      <p:sp>
        <p:nvSpPr>
          <p:cNvPr id="3" name="ZoneTexte 2">
            <a:extLst>
              <a:ext uri="{FF2B5EF4-FFF2-40B4-BE49-F238E27FC236}">
                <a16:creationId xmlns:a16="http://schemas.microsoft.com/office/drawing/2014/main" id="{17D61935-11C8-444C-96E2-C1CB2FEE800C}"/>
              </a:ext>
            </a:extLst>
          </p:cNvPr>
          <p:cNvSpPr txBox="1"/>
          <p:nvPr/>
        </p:nvSpPr>
        <p:spPr>
          <a:xfrm>
            <a:off x="827088" y="1042988"/>
            <a:ext cx="5976937" cy="1014412"/>
          </a:xfrm>
          <a:prstGeom prst="rect">
            <a:avLst/>
          </a:prstGeom>
          <a:solidFill>
            <a:schemeClr val="accent1">
              <a:lumMod val="40000"/>
              <a:lumOff val="60000"/>
            </a:schemeClr>
          </a:solidFill>
          <a:ln>
            <a:solidFill>
              <a:schemeClr val="accent1"/>
            </a:solidFill>
          </a:ln>
        </p:spPr>
        <p:txBody>
          <a:bodyPr>
            <a:spAutoFit/>
          </a:bodyPr>
          <a:lstStyle/>
          <a:p>
            <a:pPr eaLnBrk="1" fontAlgn="auto" hangingPunct="1">
              <a:spcBef>
                <a:spcPts val="0"/>
              </a:spcBef>
              <a:spcAft>
                <a:spcPts val="0"/>
              </a:spcAft>
              <a:defRPr/>
            </a:pPr>
            <a:r>
              <a:rPr lang="fr-CA" sz="2000" dirty="0">
                <a:latin typeface="+mn-lt"/>
              </a:rPr>
              <a:t>Comment se faire confiance ? Comment savoir que l’on a raison quand ceux que l’on admire vous donnent tort ?</a:t>
            </a:r>
          </a:p>
        </p:txBody>
      </p:sp>
      <p:sp>
        <p:nvSpPr>
          <p:cNvPr id="4" name="ZoneTexte 3">
            <a:extLst>
              <a:ext uri="{FF2B5EF4-FFF2-40B4-BE49-F238E27FC236}">
                <a16:creationId xmlns:a16="http://schemas.microsoft.com/office/drawing/2014/main" id="{FAAA9A81-4EA6-42C6-9FDB-B020478F9A7F}"/>
              </a:ext>
            </a:extLst>
          </p:cNvPr>
          <p:cNvSpPr txBox="1"/>
          <p:nvPr/>
        </p:nvSpPr>
        <p:spPr>
          <a:xfrm>
            <a:off x="539552" y="1412776"/>
            <a:ext cx="6912768" cy="4832092"/>
          </a:xfrm>
          <a:prstGeom prst="rect">
            <a:avLst/>
          </a:prstGeom>
          <a:solidFill>
            <a:schemeClr val="accent1">
              <a:lumMod val="40000"/>
              <a:lumOff val="60000"/>
            </a:schemeClr>
          </a:solidFill>
          <a:ln>
            <a:solidFill>
              <a:schemeClr val="accent1"/>
            </a:solidFill>
          </a:ln>
          <a:effectLst>
            <a:glow rad="228600">
              <a:schemeClr val="accent2">
                <a:satMod val="175000"/>
                <a:alpha val="40000"/>
              </a:schemeClr>
            </a:glow>
          </a:effectLst>
        </p:spPr>
        <p:txBody>
          <a:bodyPr>
            <a:spAutoFit/>
          </a:bodyPr>
          <a:lstStyle/>
          <a:p>
            <a:pPr eaLnBrk="1" fontAlgn="auto" hangingPunct="1">
              <a:spcBef>
                <a:spcPts val="0"/>
              </a:spcBef>
              <a:spcAft>
                <a:spcPts val="0"/>
              </a:spcAft>
              <a:defRPr/>
            </a:pPr>
            <a:r>
              <a:rPr lang="fr-CA" sz="2800" dirty="0">
                <a:latin typeface="+mn-lt"/>
              </a:rPr>
              <a:t>« Et il finit par me répondre avec une conviction grave et en même temps jubilatoire. Il m’a dit qu’il arrive que l’on sente, au creux de la poitrine, surgir une évidence qui n’est pas celle des autres, en somme une évidence contre l’air du temps. Mais peut-être, a-t-il ajouté, paraissant lentement trouver sa vérité, l’intellectuel doit-il être avant tout un homme qui sait résister à l’air du temps. » (30-31)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CB15292-290A-4003-90F2-2121AF5726B9}"/>
              </a:ext>
            </a:extLst>
          </p:cNvPr>
          <p:cNvSpPr>
            <a:spLocks noGrp="1"/>
          </p:cNvSpPr>
          <p:nvPr>
            <p:ph idx="1"/>
          </p:nvPr>
        </p:nvSpPr>
        <p:spPr>
          <a:xfrm>
            <a:off x="251520" y="0"/>
            <a:ext cx="8712968" cy="6248407"/>
          </a:xfrm>
        </p:spPr>
        <p:txBody>
          <a:bodyPr>
            <a:normAutofit/>
          </a:bodyPr>
          <a:lstStyle/>
          <a:p>
            <a:pPr marL="0" indent="0">
              <a:buNone/>
            </a:pPr>
            <a:r>
              <a:rPr lang="fr-CA" sz="2400" b="1" dirty="0">
                <a:effectLst/>
                <a:latin typeface="Times New Roman" panose="02020603050405020304" pitchFamily="18" charset="0"/>
                <a:ea typeface="Calibri" panose="020F0502020204030204" pitchFamily="34" charset="0"/>
              </a:rPr>
              <a:t> </a:t>
            </a:r>
            <a:endParaRPr lang="fr-CA" sz="2800" b="1" dirty="0"/>
          </a:p>
        </p:txBody>
      </p:sp>
      <p:pic>
        <p:nvPicPr>
          <p:cNvPr id="1026" name="Picture 2" descr="MICHEL FREITAG - Le Naufrage de l&amp;#39;université - LIVRES - Renaud-Bray.com  - Livres + cadeaux + jeux">
            <a:extLst>
              <a:ext uri="{FF2B5EF4-FFF2-40B4-BE49-F238E27FC236}">
                <a16:creationId xmlns:a16="http://schemas.microsoft.com/office/drawing/2014/main" id="{C8B98727-ABF5-4A3D-B3CA-1D95659C7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9" y="2348882"/>
            <a:ext cx="1703114" cy="28150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lletin juin.qxd">
            <a:extLst>
              <a:ext uri="{FF2B5EF4-FFF2-40B4-BE49-F238E27FC236}">
                <a16:creationId xmlns:a16="http://schemas.microsoft.com/office/drawing/2014/main" id="{9164C3A0-5171-4F95-AEC6-0FCAF5470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353072"/>
            <a:ext cx="1872405" cy="281506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17344544-9366-4791-A517-20C379E9C7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9133" y="486202"/>
            <a:ext cx="3391369" cy="5085184"/>
          </a:xfrm>
          <a:prstGeom prst="rect">
            <a:avLst/>
          </a:prstGeom>
        </p:spPr>
      </p:pic>
      <p:sp>
        <p:nvSpPr>
          <p:cNvPr id="5" name="ZoneTexte 4">
            <a:extLst>
              <a:ext uri="{FF2B5EF4-FFF2-40B4-BE49-F238E27FC236}">
                <a16:creationId xmlns:a16="http://schemas.microsoft.com/office/drawing/2014/main" id="{5F987153-71DE-49CE-BCBC-B030EE98634B}"/>
              </a:ext>
            </a:extLst>
          </p:cNvPr>
          <p:cNvSpPr txBox="1"/>
          <p:nvPr/>
        </p:nvSpPr>
        <p:spPr>
          <a:xfrm>
            <a:off x="657394" y="102201"/>
            <a:ext cx="4607754" cy="1569660"/>
          </a:xfrm>
          <a:prstGeom prst="rect">
            <a:avLst/>
          </a:prstGeom>
          <a:solidFill>
            <a:schemeClr val="accent1">
              <a:lumMod val="40000"/>
              <a:lumOff val="60000"/>
            </a:schemeClr>
          </a:solidFill>
          <a:ln>
            <a:solidFill>
              <a:schemeClr val="accent1"/>
            </a:solidFill>
          </a:ln>
        </p:spPr>
        <p:txBody>
          <a:bodyPr wrap="square" rtlCol="0">
            <a:spAutoFit/>
          </a:bodyPr>
          <a:lstStyle/>
          <a:p>
            <a:r>
              <a:rPr lang="fr-CA" sz="3200" i="1" dirty="0"/>
              <a:t>Argument</a:t>
            </a:r>
            <a:r>
              <a:rPr lang="fr-CA" sz="3200" dirty="0"/>
              <a:t> :</a:t>
            </a:r>
          </a:p>
          <a:p>
            <a:endParaRPr lang="fr-CA" sz="3200" dirty="0"/>
          </a:p>
          <a:p>
            <a:r>
              <a:rPr lang="fr-CA" sz="3200" dirty="0"/>
              <a:t>« Dérives de l’université »</a:t>
            </a:r>
          </a:p>
        </p:txBody>
      </p:sp>
    </p:spTree>
    <p:extLst>
      <p:ext uri="{BB962C8B-B14F-4D97-AF65-F5344CB8AC3E}">
        <p14:creationId xmlns:p14="http://schemas.microsoft.com/office/powerpoint/2010/main" val="2951789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0AA9C53-C3A7-46DF-A40A-5AA8AF890C6F}"/>
              </a:ext>
            </a:extLst>
          </p:cNvPr>
          <p:cNvSpPr>
            <a:spLocks noGrp="1"/>
          </p:cNvSpPr>
          <p:nvPr>
            <p:ph idx="1"/>
          </p:nvPr>
        </p:nvSpPr>
        <p:spPr>
          <a:xfrm>
            <a:off x="3995936" y="404664"/>
            <a:ext cx="4597502" cy="5493215"/>
          </a:xfrm>
          <a:solidFill>
            <a:schemeClr val="accent1">
              <a:lumMod val="40000"/>
              <a:lumOff val="60000"/>
            </a:schemeClr>
          </a:solidFill>
          <a:ln>
            <a:solidFill>
              <a:schemeClr val="accent1"/>
            </a:solidFill>
          </a:ln>
        </p:spPr>
        <p:txBody>
          <a:bodyPr anchor="ctr">
            <a:normAutofit fontScale="92500" lnSpcReduction="10000"/>
          </a:bodyPr>
          <a:lstStyle/>
          <a:p>
            <a:endParaRPr lang="fr-CA" sz="2800" i="1" dirty="0">
              <a:effectLst/>
              <a:latin typeface="Times New Roman" panose="02020603050405020304" pitchFamily="18" charset="0"/>
              <a:ea typeface="Calibri" panose="020F0502020204030204" pitchFamily="34" charset="0"/>
            </a:endParaRPr>
          </a:p>
          <a:p>
            <a:r>
              <a:rPr lang="fr-CA" sz="2800" b="1" i="1" dirty="0">
                <a:effectLst/>
                <a:latin typeface="Times New Roman" panose="02020603050405020304" pitchFamily="18" charset="0"/>
                <a:ea typeface="Calibri" panose="020F0502020204030204" pitchFamily="34" charset="0"/>
              </a:rPr>
              <a:t>théologique</a:t>
            </a:r>
            <a:r>
              <a:rPr lang="fr-CA" sz="2800" b="1" dirty="0">
                <a:effectLst/>
                <a:latin typeface="Times New Roman" panose="02020603050405020304" pitchFamily="18" charset="0"/>
                <a:ea typeface="Calibri" panose="020F0502020204030204" pitchFamily="34" charset="0"/>
              </a:rPr>
              <a:t> (qui a tout de même duré un siècle)</a:t>
            </a:r>
          </a:p>
          <a:p>
            <a:endParaRPr lang="fr-CA" sz="2800" b="1" dirty="0">
              <a:effectLst/>
              <a:latin typeface="Times New Roman" panose="02020603050405020304" pitchFamily="18" charset="0"/>
              <a:ea typeface="Calibri" panose="020F0502020204030204" pitchFamily="34" charset="0"/>
            </a:endParaRPr>
          </a:p>
          <a:p>
            <a:r>
              <a:rPr lang="fr-CA" sz="2800" b="1" i="1" dirty="0">
                <a:effectLst/>
                <a:latin typeface="Times New Roman" panose="02020603050405020304" pitchFamily="18" charset="0"/>
                <a:ea typeface="Calibri" panose="020F0502020204030204" pitchFamily="34" charset="0"/>
              </a:rPr>
              <a:t>humaniste</a:t>
            </a:r>
            <a:r>
              <a:rPr lang="fr-CA" sz="2800" b="1" dirty="0">
                <a:effectLst/>
                <a:latin typeface="Times New Roman" panose="02020603050405020304" pitchFamily="18" charset="0"/>
                <a:ea typeface="Calibri" panose="020F0502020204030204" pitchFamily="34" charset="0"/>
              </a:rPr>
              <a:t> (« à contenu culturel et scientifique »)</a:t>
            </a:r>
          </a:p>
          <a:p>
            <a:endParaRPr lang="fr-CA" sz="2800" b="1" dirty="0">
              <a:effectLst/>
              <a:latin typeface="Times New Roman" panose="02020603050405020304" pitchFamily="18" charset="0"/>
              <a:ea typeface="Calibri" panose="020F0502020204030204" pitchFamily="34" charset="0"/>
            </a:endParaRPr>
          </a:p>
          <a:p>
            <a:r>
              <a:rPr lang="fr-CA" sz="2800" b="1" dirty="0">
                <a:effectLst/>
                <a:latin typeface="Times New Roman" panose="02020603050405020304" pitchFamily="18" charset="0"/>
                <a:ea typeface="Calibri" panose="020F0502020204030204" pitchFamily="34" charset="0"/>
              </a:rPr>
              <a:t> </a:t>
            </a:r>
            <a:r>
              <a:rPr lang="fr-CA" sz="2800" b="1" i="1" dirty="0">
                <a:effectLst/>
                <a:latin typeface="Times New Roman" panose="02020603050405020304" pitchFamily="18" charset="0"/>
                <a:ea typeface="Calibri" panose="020F0502020204030204" pitchFamily="34" charset="0"/>
              </a:rPr>
              <a:t>fonctionnelle et utilitaire</a:t>
            </a:r>
            <a:endParaRPr lang="fr-CA" sz="2800" b="1" i="1" dirty="0">
              <a:latin typeface="Times New Roman" panose="02020603050405020304" pitchFamily="18" charset="0"/>
              <a:ea typeface="Calibri" panose="020F0502020204030204" pitchFamily="34" charset="0"/>
            </a:endParaRPr>
          </a:p>
          <a:p>
            <a:endParaRPr lang="fr-CA" sz="2800" b="1" dirty="0">
              <a:effectLst/>
              <a:latin typeface="Times New Roman" panose="02020603050405020304" pitchFamily="18" charset="0"/>
              <a:ea typeface="Calibri" panose="020F0502020204030204" pitchFamily="34" charset="0"/>
            </a:endParaRPr>
          </a:p>
          <a:p>
            <a:r>
              <a:rPr lang="fr-CA" sz="2800" b="1" i="1" dirty="0">
                <a:effectLst/>
                <a:latin typeface="Times New Roman" panose="02020603050405020304" pitchFamily="18" charset="0"/>
                <a:ea typeface="Calibri" panose="020F0502020204030204" pitchFamily="34" charset="0"/>
              </a:rPr>
              <a:t>utopique</a:t>
            </a:r>
            <a:r>
              <a:rPr lang="fr-CA" sz="2800" b="1" dirty="0">
                <a:effectLst/>
                <a:latin typeface="Times New Roman" panose="02020603050405020304" pitchFamily="18" charset="0"/>
                <a:ea typeface="Calibri" panose="020F0502020204030204" pitchFamily="34" charset="0"/>
              </a:rPr>
              <a:t> </a:t>
            </a:r>
          </a:p>
          <a:p>
            <a:endParaRPr lang="fr-CA" sz="2800" b="1" dirty="0">
              <a:latin typeface="Times New Roman" panose="02020603050405020304" pitchFamily="18" charset="0"/>
              <a:ea typeface="Calibri" panose="020F0502020204030204" pitchFamily="34" charset="0"/>
            </a:endParaRPr>
          </a:p>
          <a:p>
            <a:r>
              <a:rPr lang="fr-CA" sz="2800" b="1" i="1" dirty="0">
                <a:effectLst/>
                <a:latin typeface="Times New Roman" panose="02020603050405020304" pitchFamily="18" charset="0"/>
                <a:ea typeface="Calibri" panose="020F0502020204030204" pitchFamily="34" charset="0"/>
              </a:rPr>
              <a:t>révolutionnaire</a:t>
            </a:r>
            <a:endParaRPr lang="fr-CA" sz="2800" b="1" dirty="0">
              <a:effectLst/>
              <a:latin typeface="Times New Roman" panose="02020603050405020304" pitchFamily="18" charset="0"/>
              <a:ea typeface="Calibri" panose="020F0502020204030204" pitchFamily="34" charset="0"/>
            </a:endParaRPr>
          </a:p>
          <a:p>
            <a:endParaRPr lang="fr-CA" b="1" dirty="0">
              <a:effectLst/>
              <a:latin typeface="Times New Roman" panose="02020603050405020304" pitchFamily="18" charset="0"/>
              <a:ea typeface="Times New Roman" panose="02020603050405020304" pitchFamily="18" charset="0"/>
            </a:endParaRPr>
          </a:p>
          <a:p>
            <a:endParaRPr lang="fr-CA" dirty="0"/>
          </a:p>
        </p:txBody>
      </p:sp>
      <p:pic>
        <p:nvPicPr>
          <p:cNvPr id="1026" name="Picture 2" descr="Livre: L'idée d'université. Anthologie des débats sur l'enseignement  supérieur au Québec de 1770 à 1970, Corbo, Claude, avec la collaboration de Marie  Ouellon, Les Presses de l'Université de Montréal, Corpus, 9782760618206 -">
            <a:extLst>
              <a:ext uri="{FF2B5EF4-FFF2-40B4-BE49-F238E27FC236}">
                <a16:creationId xmlns:a16="http://schemas.microsoft.com/office/drawing/2014/main" id="{5FAAD5CE-798A-44AD-8AB5-345CAD58D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2680078" cy="410445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09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54F422-9F71-4EBB-84A3-74085F3BEF66}"/>
              </a:ext>
            </a:extLst>
          </p:cNvPr>
          <p:cNvSpPr>
            <a:spLocks noGrp="1"/>
          </p:cNvSpPr>
          <p:nvPr>
            <p:ph type="title"/>
          </p:nvPr>
        </p:nvSpPr>
        <p:spPr>
          <a:xfrm>
            <a:off x="3045384" y="4100187"/>
            <a:ext cx="5126667" cy="2095740"/>
          </a:xfrm>
        </p:spPr>
        <p:txBody>
          <a:bodyPr vert="horz" lIns="91440" tIns="45720" rIns="91440" bIns="45720" rtlCol="0" anchor="t">
            <a:normAutofit/>
          </a:bodyPr>
          <a:lstStyle/>
          <a:p>
            <a:pPr defTabSz="914400"/>
            <a:r>
              <a:rPr lang="en-US" sz="3500">
                <a:solidFill>
                  <a:srgbClr val="FFFFFE"/>
                </a:solidFill>
              </a:rPr>
              <a:t>L’université, « safe space » de la liberté d’expression ?</a:t>
            </a:r>
          </a:p>
        </p:txBody>
      </p:sp>
      <p:pic>
        <p:nvPicPr>
          <p:cNvPr id="5" name="Espace réservé du contenu 4">
            <a:extLst>
              <a:ext uri="{FF2B5EF4-FFF2-40B4-BE49-F238E27FC236}">
                <a16:creationId xmlns:a16="http://schemas.microsoft.com/office/drawing/2014/main" id="{53DCEDE1-8D27-4372-B3A3-57909E9D89AC}"/>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4002" r="-1" b="-1"/>
          <a:stretch/>
        </p:blipFill>
        <p:spPr>
          <a:xfrm>
            <a:off x="20" y="10"/>
            <a:ext cx="9143751" cy="6857990"/>
          </a:xfrm>
          <a:prstGeom prst="rect">
            <a:avLst/>
          </a:prstGeom>
        </p:spPr>
      </p:pic>
    </p:spTree>
    <p:extLst>
      <p:ext uri="{BB962C8B-B14F-4D97-AF65-F5344CB8AC3E}">
        <p14:creationId xmlns:p14="http://schemas.microsoft.com/office/powerpoint/2010/main" val="2534563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FB031E-5DF7-4740-B296-FEB07B0903B5}"/>
              </a:ext>
            </a:extLst>
          </p:cNvPr>
          <p:cNvSpPr>
            <a:spLocks noGrp="1"/>
          </p:cNvSpPr>
          <p:nvPr>
            <p:ph type="title"/>
          </p:nvPr>
        </p:nvSpPr>
        <p:spPr/>
        <p:txBody>
          <a:bodyPr>
            <a:normAutofit/>
          </a:bodyPr>
          <a:lstStyle/>
          <a:p>
            <a:endParaRPr lang="fr-CA" dirty="0"/>
          </a:p>
        </p:txBody>
      </p:sp>
      <p:graphicFrame>
        <p:nvGraphicFramePr>
          <p:cNvPr id="4" name="Espace réservé du contenu 6">
            <a:extLst>
              <a:ext uri="{FF2B5EF4-FFF2-40B4-BE49-F238E27FC236}">
                <a16:creationId xmlns:a16="http://schemas.microsoft.com/office/drawing/2014/main" id="{C13575B5-D51A-44ED-A183-C61478817D86}"/>
              </a:ext>
            </a:extLst>
          </p:cNvPr>
          <p:cNvGraphicFramePr>
            <a:graphicFrameLocks noGrp="1" noChangeAspect="1"/>
          </p:cNvGraphicFramePr>
          <p:nvPr>
            <p:ph idx="1"/>
            <p:extLst>
              <p:ext uri="{D42A27DB-BD31-4B8C-83A1-F6EECF244321}">
                <p14:modId xmlns:p14="http://schemas.microsoft.com/office/powerpoint/2010/main" val="94681272"/>
              </p:ext>
            </p:extLst>
          </p:nvPr>
        </p:nvGraphicFramePr>
        <p:xfrm>
          <a:off x="971550" y="404813"/>
          <a:ext cx="7272338" cy="5241925"/>
        </p:xfrm>
        <a:graphic>
          <a:graphicData uri="http://schemas.openxmlformats.org/presentationml/2006/ole">
            <mc:AlternateContent xmlns:mc="http://schemas.openxmlformats.org/markup-compatibility/2006">
              <mc:Choice xmlns:v="urn:schemas-microsoft-com:vml" Requires="v">
                <p:oleObj name="Acrobat Document" r:id="rId2" imgW="9277318" imgH="6686550" progId="AcroExch.Document.DC">
                  <p:embed/>
                </p:oleObj>
              </mc:Choice>
              <mc:Fallback>
                <p:oleObj name="Acrobat Document" r:id="rId2" imgW="9277318" imgH="6686550" progId="AcroExch.Document.DC">
                  <p:embed/>
                  <p:pic>
                    <p:nvPicPr>
                      <p:cNvPr id="7" name="Espace réservé du contenu 6">
                        <a:extLst>
                          <a:ext uri="{FF2B5EF4-FFF2-40B4-BE49-F238E27FC236}">
                            <a16:creationId xmlns:a16="http://schemas.microsoft.com/office/drawing/2014/main" id="{E4666563-0D73-4F7E-A7DF-D8FBFBCD3F86}"/>
                          </a:ext>
                        </a:extLst>
                      </p:cNvPr>
                      <p:cNvPicPr/>
                      <p:nvPr/>
                    </p:nvPicPr>
                    <p:blipFill>
                      <a:blip r:embed="rId3"/>
                      <a:stretch>
                        <a:fillRect/>
                      </a:stretch>
                    </p:blipFill>
                    <p:spPr>
                      <a:xfrm>
                        <a:off x="971550" y="404813"/>
                        <a:ext cx="7272338" cy="5241925"/>
                      </a:xfrm>
                      <a:prstGeom prst="rect">
                        <a:avLst/>
                      </a:prstGeom>
                      <a:solidFill>
                        <a:srgbClr val="000000"/>
                      </a:solidFill>
                      <a:ln w="76200">
                        <a:solidFill>
                          <a:schemeClr val="bg2">
                            <a:lumMod val="10000"/>
                          </a:schemeClr>
                        </a:solidFill>
                      </a:ln>
                    </p:spPr>
                  </p:pic>
                </p:oleObj>
              </mc:Fallback>
            </mc:AlternateContent>
          </a:graphicData>
        </a:graphic>
      </p:graphicFrame>
    </p:spTree>
    <p:extLst>
      <p:ext uri="{BB962C8B-B14F-4D97-AF65-F5344CB8AC3E}">
        <p14:creationId xmlns:p14="http://schemas.microsoft.com/office/powerpoint/2010/main" val="2082740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2C9ACB-7209-470B-A55F-DBEAF6C4AA6C}"/>
              </a:ext>
            </a:extLst>
          </p:cNvPr>
          <p:cNvSpPr>
            <a:spLocks noGrp="1"/>
          </p:cNvSpPr>
          <p:nvPr>
            <p:ph type="title"/>
          </p:nvPr>
        </p:nvSpPr>
        <p:spPr>
          <a:xfrm>
            <a:off x="207170" y="243446"/>
            <a:ext cx="2654449" cy="6497922"/>
          </a:xfrm>
          <a:solidFill>
            <a:schemeClr val="accent1">
              <a:lumMod val="40000"/>
              <a:lumOff val="60000"/>
            </a:schemeClr>
          </a:solidFill>
          <a:ln>
            <a:solidFill>
              <a:schemeClr val="accent1"/>
            </a:solidFill>
          </a:ln>
        </p:spPr>
        <p:txBody>
          <a:bodyPr anchor="ctr">
            <a:normAutofit fontScale="90000"/>
          </a:bodyPr>
          <a:lstStyle/>
          <a:p>
            <a:pPr>
              <a:lnSpc>
                <a:spcPct val="100000"/>
              </a:lnSpc>
            </a:pPr>
            <a:br>
              <a:rPr lang="fr-CA" b="1" dirty="0">
                <a:effectLst/>
                <a:latin typeface="Times New Roman" panose="02020603050405020304" pitchFamily="18" charset="0"/>
                <a:ea typeface="Calibri" panose="020F0502020204030204" pitchFamily="34" charset="0"/>
              </a:rPr>
            </a:br>
            <a:br>
              <a:rPr lang="fr-CA" b="1" dirty="0">
                <a:effectLst/>
                <a:latin typeface="Times New Roman" panose="02020603050405020304" pitchFamily="18" charset="0"/>
                <a:ea typeface="Calibri" panose="020F0502020204030204" pitchFamily="34" charset="0"/>
              </a:rPr>
            </a:br>
            <a:r>
              <a:rPr lang="fr-CA" b="1" dirty="0">
                <a:effectLst/>
                <a:latin typeface="Times New Roman" panose="02020603050405020304" pitchFamily="18" charset="0"/>
                <a:ea typeface="Calibri" panose="020F0502020204030204" pitchFamily="34" charset="0"/>
              </a:rPr>
              <a:t>Louis </a:t>
            </a:r>
            <a:r>
              <a:rPr lang="fr-CA" b="1" dirty="0" err="1">
                <a:effectLst/>
                <a:latin typeface="Times New Roman" panose="02020603050405020304" pitchFamily="18" charset="0"/>
                <a:ea typeface="Calibri" panose="020F0502020204030204" pitchFamily="34" charset="0"/>
              </a:rPr>
              <a:t>Dantin</a:t>
            </a:r>
            <a:br>
              <a:rPr lang="fr-CA" dirty="0">
                <a:latin typeface="Times New Roman" panose="02020603050405020304" pitchFamily="18" charset="0"/>
                <a:ea typeface="Calibri" panose="020F0502020204030204" pitchFamily="34" charset="0"/>
              </a:rPr>
            </a:br>
            <a:br>
              <a:rPr lang="fr-CA" dirty="0">
                <a:latin typeface="Times New Roman" panose="02020603050405020304" pitchFamily="18" charset="0"/>
                <a:ea typeface="Calibri" panose="020F0502020204030204" pitchFamily="34" charset="0"/>
              </a:rPr>
            </a:br>
            <a:r>
              <a:rPr lang="fr-CA" sz="3600" cap="small" dirty="0">
                <a:effectLst/>
                <a:latin typeface="Times New Roman" panose="02020603050405020304" pitchFamily="18" charset="0"/>
                <a:ea typeface="Calibri" panose="020F0502020204030204" pitchFamily="34" charset="0"/>
              </a:rPr>
              <a:t>de son vrai nom Eugène </a:t>
            </a:r>
            <a:r>
              <a:rPr lang="fr-CA" sz="3600" cap="small" dirty="0" err="1">
                <a:effectLst/>
                <a:latin typeface="Times New Roman" panose="02020603050405020304" pitchFamily="18" charset="0"/>
                <a:ea typeface="Calibri" panose="020F0502020204030204" pitchFamily="34" charset="0"/>
              </a:rPr>
              <a:t>Seers</a:t>
            </a:r>
            <a:r>
              <a:rPr lang="fr-CA" sz="3600" cap="small" dirty="0">
                <a:effectLst/>
                <a:latin typeface="Times New Roman" panose="02020603050405020304" pitchFamily="18" charset="0"/>
                <a:ea typeface="Calibri" panose="020F0502020204030204" pitchFamily="34" charset="0"/>
              </a:rPr>
              <a:t> (1865-1945)</a:t>
            </a:r>
            <a:br>
              <a:rPr lang="fr-CA" sz="3600" cap="small" dirty="0">
                <a:effectLst/>
                <a:latin typeface="Times New Roman" panose="02020603050405020304" pitchFamily="18" charset="0"/>
                <a:ea typeface="Calibri" panose="020F0502020204030204" pitchFamily="34" charset="0"/>
              </a:rPr>
            </a:br>
            <a:br>
              <a:rPr lang="fr-CA" cap="small" dirty="0">
                <a:effectLst/>
                <a:latin typeface="Times New Roman" panose="02020603050405020304" pitchFamily="18" charset="0"/>
                <a:ea typeface="Calibri" panose="020F0502020204030204" pitchFamily="34" charset="0"/>
              </a:rPr>
            </a:br>
            <a:br>
              <a:rPr lang="fr-CA" sz="1800" dirty="0">
                <a:effectLst/>
                <a:latin typeface="Times New Roman" panose="02020603050405020304" pitchFamily="18" charset="0"/>
                <a:ea typeface="Calibri" panose="020F0502020204030204" pitchFamily="34" charset="0"/>
              </a:rPr>
            </a:br>
            <a:br>
              <a:rPr lang="fr-CA" sz="1800" dirty="0">
                <a:effectLst/>
                <a:latin typeface="Times New Roman" panose="02020603050405020304" pitchFamily="18" charset="0"/>
                <a:ea typeface="Calibri" panose="020F0502020204030204" pitchFamily="34" charset="0"/>
              </a:rPr>
            </a:br>
            <a:r>
              <a:rPr lang="fr-CA" sz="1800" dirty="0">
                <a:effectLst/>
                <a:latin typeface="Times New Roman" panose="02020603050405020304" pitchFamily="18" charset="0"/>
                <a:ea typeface="Calibri" panose="020F0502020204030204" pitchFamily="34" charset="0"/>
              </a:rPr>
              <a:t> </a:t>
            </a:r>
            <a:br>
              <a:rPr lang="fr-CA" cap="small" dirty="0">
                <a:effectLst/>
                <a:latin typeface="Times New Roman" panose="02020603050405020304" pitchFamily="18" charset="0"/>
                <a:ea typeface="Calibri" panose="020F0502020204030204" pitchFamily="34" charset="0"/>
              </a:rPr>
            </a:br>
            <a:br>
              <a:rPr lang="fr-CA" cap="small" dirty="0">
                <a:effectLst/>
                <a:latin typeface="Times New Roman" panose="02020603050405020304" pitchFamily="18" charset="0"/>
                <a:ea typeface="Calibri" panose="020F0502020204030204" pitchFamily="34" charset="0"/>
              </a:rPr>
            </a:br>
            <a:endParaRPr lang="fr-CA" cap="small" dirty="0"/>
          </a:p>
        </p:txBody>
      </p:sp>
      <p:sp>
        <p:nvSpPr>
          <p:cNvPr id="3" name="Espace réservé du contenu 2">
            <a:extLst>
              <a:ext uri="{FF2B5EF4-FFF2-40B4-BE49-F238E27FC236}">
                <a16:creationId xmlns:a16="http://schemas.microsoft.com/office/drawing/2014/main" id="{9975CD7B-8810-44F1-98FC-0C83F939C185}"/>
              </a:ext>
            </a:extLst>
          </p:cNvPr>
          <p:cNvSpPr>
            <a:spLocks noGrp="1"/>
          </p:cNvSpPr>
          <p:nvPr>
            <p:ph idx="1"/>
          </p:nvPr>
        </p:nvSpPr>
        <p:spPr>
          <a:xfrm>
            <a:off x="3635896" y="130324"/>
            <a:ext cx="4597502" cy="6597352"/>
          </a:xfrm>
          <a:solidFill>
            <a:schemeClr val="accent1">
              <a:lumMod val="40000"/>
              <a:lumOff val="60000"/>
            </a:schemeClr>
          </a:solidFill>
          <a:ln>
            <a:solidFill>
              <a:schemeClr val="accent1"/>
            </a:solidFill>
          </a:ln>
        </p:spPr>
        <p:txBody>
          <a:bodyPr anchor="ctr">
            <a:normAutofit fontScale="92500" lnSpcReduction="20000"/>
          </a:bodyPr>
          <a:lstStyle/>
          <a:p>
            <a:pPr>
              <a:lnSpc>
                <a:spcPct val="110000"/>
              </a:lnSpc>
            </a:pPr>
            <a:r>
              <a:rPr lang="fr-CA" sz="2600" b="1" dirty="0"/>
              <a:t>Père du TSS</a:t>
            </a:r>
            <a:r>
              <a:rPr lang="fr-CA" sz="2600" dirty="0"/>
              <a:t>, en Belgique (1883-1894) et à Montréal (1894-1903)</a:t>
            </a:r>
          </a:p>
          <a:p>
            <a:pPr>
              <a:lnSpc>
                <a:spcPct val="110000"/>
              </a:lnSpc>
            </a:pPr>
            <a:r>
              <a:rPr lang="fr-CA" sz="2600" dirty="0"/>
              <a:t>Rencontre </a:t>
            </a:r>
            <a:r>
              <a:rPr lang="fr-CA" sz="2600" b="1" dirty="0"/>
              <a:t>Émile Nelligan</a:t>
            </a:r>
            <a:r>
              <a:rPr lang="fr-CA" sz="2600" dirty="0"/>
              <a:t>, en 1898 et 1899</a:t>
            </a:r>
          </a:p>
          <a:p>
            <a:pPr>
              <a:lnSpc>
                <a:spcPct val="110000"/>
              </a:lnSpc>
            </a:pPr>
            <a:r>
              <a:rPr lang="fr-CA" sz="2600" dirty="0"/>
              <a:t>1903, </a:t>
            </a:r>
            <a:r>
              <a:rPr lang="fr-CA" sz="2600" b="1" dirty="0"/>
              <a:t>défroque</a:t>
            </a:r>
            <a:r>
              <a:rPr lang="fr-CA" sz="2600" dirty="0"/>
              <a:t>, « s’exile » aux États-Unis (Boston), où il passera 20 ans comme typographe aux presses de l’Université de Harvard  </a:t>
            </a:r>
          </a:p>
          <a:p>
            <a:pPr>
              <a:lnSpc>
                <a:spcPct val="110000"/>
              </a:lnSpc>
            </a:pPr>
            <a:r>
              <a:rPr lang="fr-CA" sz="2600" dirty="0"/>
              <a:t>Devient le critique le plus </a:t>
            </a:r>
            <a:r>
              <a:rPr lang="fr-CA" sz="2600" dirty="0">
                <a:latin typeface="+mj-lt"/>
              </a:rPr>
              <a:t>écouté</a:t>
            </a:r>
            <a:r>
              <a:rPr lang="fr-CA" sz="2600" dirty="0"/>
              <a:t> et mentor de nombreux écrivains: 400 articles et 2500 lettres</a:t>
            </a:r>
          </a:p>
          <a:p>
            <a:pPr>
              <a:lnSpc>
                <a:spcPct val="110000"/>
              </a:lnSpc>
            </a:pPr>
            <a:r>
              <a:rPr lang="fr-CA" sz="2600" cap="small" dirty="0">
                <a:latin typeface="Times New Roman" panose="02020603050405020304" pitchFamily="18" charset="0"/>
                <a:ea typeface="Calibri" panose="020F0502020204030204" pitchFamily="34" charset="0"/>
              </a:rPr>
              <a:t>« </a:t>
            </a:r>
            <a:r>
              <a:rPr lang="fr-CA" sz="2600" dirty="0">
                <a:effectLst/>
                <a:latin typeface="Times New Roman" panose="02020603050405020304" pitchFamily="18" charset="0"/>
                <a:ea typeface="Calibri" panose="020F0502020204030204" pitchFamily="34" charset="0"/>
              </a:rPr>
              <a:t>Le premier de tous les critiques dont l’opinion compte vraiment »</a:t>
            </a:r>
            <a:endParaRPr lang="fr-CA" sz="2600" dirty="0"/>
          </a:p>
          <a:p>
            <a:pPr>
              <a:lnSpc>
                <a:spcPct val="110000"/>
              </a:lnSpc>
            </a:pPr>
            <a:endParaRPr lang="fr-CA" sz="1100" dirty="0"/>
          </a:p>
        </p:txBody>
      </p:sp>
    </p:spTree>
    <p:extLst>
      <p:ext uri="{BB962C8B-B14F-4D97-AF65-F5344CB8AC3E}">
        <p14:creationId xmlns:p14="http://schemas.microsoft.com/office/powerpoint/2010/main" val="2642897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22CC86-A5AB-424B-B885-1835C5993F35}"/>
              </a:ext>
            </a:extLst>
          </p:cNvPr>
          <p:cNvSpPr>
            <a:spLocks noGrp="1"/>
          </p:cNvSpPr>
          <p:nvPr>
            <p:ph type="title"/>
          </p:nvPr>
        </p:nvSpPr>
        <p:spPr>
          <a:xfrm>
            <a:off x="791161" y="116632"/>
            <a:ext cx="7597264" cy="1368152"/>
          </a:xfrm>
          <a:solidFill>
            <a:schemeClr val="accent1">
              <a:lumMod val="40000"/>
              <a:lumOff val="60000"/>
            </a:schemeClr>
          </a:solidFill>
          <a:ln>
            <a:solidFill>
              <a:schemeClr val="accent1"/>
            </a:solidFill>
          </a:ln>
        </p:spPr>
        <p:txBody>
          <a:bodyPr>
            <a:normAutofit fontScale="90000"/>
          </a:bodyPr>
          <a:lstStyle/>
          <a:p>
            <a:r>
              <a:rPr lang="fr-CA" sz="3200" dirty="0">
                <a:effectLst/>
                <a:latin typeface="Times New Roman" panose="02020603050405020304" pitchFamily="18" charset="0"/>
                <a:ea typeface="Calibri" panose="020F0502020204030204" pitchFamily="34" charset="0"/>
              </a:rPr>
              <a:t>« Sauf la couleur, je suis aussi nègre qu’eux tous. »</a:t>
            </a:r>
            <a:r>
              <a:rPr lang="fr-CA" dirty="0">
                <a:effectLst/>
              </a:rPr>
              <a:t> </a:t>
            </a:r>
            <a:br>
              <a:rPr lang="fr-CA" dirty="0">
                <a:effectLst/>
              </a:rPr>
            </a:br>
            <a:br>
              <a:rPr lang="fr-CA" dirty="0">
                <a:effectLst/>
              </a:rPr>
            </a:br>
            <a:r>
              <a:rPr lang="fr-CA" dirty="0">
                <a:effectLst/>
              </a:rPr>
              <a:t>			</a:t>
            </a:r>
            <a:r>
              <a:rPr lang="fr-CA" sz="2400" dirty="0">
                <a:effectLst/>
                <a:latin typeface="Times New Roman" panose="02020603050405020304" pitchFamily="18" charset="0"/>
                <a:ea typeface="Times New Roman" panose="02020603050405020304" pitchFamily="18" charset="0"/>
              </a:rPr>
              <a:t>Louis </a:t>
            </a:r>
            <a:r>
              <a:rPr lang="fr-CA" sz="2400" dirty="0" err="1">
                <a:effectLst/>
                <a:latin typeface="Times New Roman" panose="02020603050405020304" pitchFamily="18" charset="0"/>
                <a:ea typeface="Times New Roman" panose="02020603050405020304" pitchFamily="18" charset="0"/>
              </a:rPr>
              <a:t>Dantin</a:t>
            </a:r>
            <a:r>
              <a:rPr lang="fr-CA" sz="2400" dirty="0">
                <a:effectLst/>
                <a:latin typeface="Times New Roman" panose="02020603050405020304" pitchFamily="18" charset="0"/>
                <a:ea typeface="Times New Roman" panose="02020603050405020304" pitchFamily="18" charset="0"/>
              </a:rPr>
              <a:t> à </a:t>
            </a:r>
            <a:r>
              <a:rPr lang="fr-CA" sz="2400" dirty="0" err="1">
                <a:effectLst/>
                <a:latin typeface="Times New Roman" panose="02020603050405020304" pitchFamily="18" charset="0"/>
                <a:ea typeface="Times New Roman" panose="02020603050405020304" pitchFamily="18" charset="0"/>
              </a:rPr>
              <a:t>Olivar</a:t>
            </a:r>
            <a:r>
              <a:rPr lang="fr-CA" sz="2400" dirty="0">
                <a:effectLst/>
                <a:latin typeface="Times New Roman" panose="02020603050405020304" pitchFamily="18" charset="0"/>
                <a:ea typeface="Times New Roman" panose="02020603050405020304" pitchFamily="18" charset="0"/>
              </a:rPr>
              <a:t> Asselin, 9 mars 1921.  </a:t>
            </a:r>
            <a:endParaRPr lang="fr-CA" dirty="0"/>
          </a:p>
        </p:txBody>
      </p:sp>
      <p:sp>
        <p:nvSpPr>
          <p:cNvPr id="3" name="Espace réservé du contenu 2">
            <a:extLst>
              <a:ext uri="{FF2B5EF4-FFF2-40B4-BE49-F238E27FC236}">
                <a16:creationId xmlns:a16="http://schemas.microsoft.com/office/drawing/2014/main" id="{843ADA12-834B-47D4-8C7F-26E0C3204D3A}"/>
              </a:ext>
            </a:extLst>
          </p:cNvPr>
          <p:cNvSpPr>
            <a:spLocks noGrp="1"/>
          </p:cNvSpPr>
          <p:nvPr>
            <p:ph idx="1"/>
          </p:nvPr>
        </p:nvSpPr>
        <p:spPr>
          <a:xfrm>
            <a:off x="539552" y="3140968"/>
            <a:ext cx="8496943" cy="2973450"/>
          </a:xfrm>
          <a:solidFill>
            <a:schemeClr val="accent1">
              <a:lumMod val="40000"/>
              <a:lumOff val="60000"/>
            </a:schemeClr>
          </a:solidFill>
          <a:ln>
            <a:solidFill>
              <a:schemeClr val="accent1"/>
            </a:solidFill>
          </a:ln>
        </p:spPr>
        <p:txBody>
          <a:bodyPr>
            <a:normAutofit fontScale="92500" lnSpcReduction="10000"/>
          </a:bodyPr>
          <a:lstStyle/>
          <a:p>
            <a:r>
              <a:rPr lang="fr-CA" sz="2800" dirty="0">
                <a:effectLst/>
                <a:latin typeface="Times New Roman" panose="02020603050405020304" pitchFamily="18" charset="0"/>
                <a:ea typeface="Calibri" panose="020F0502020204030204" pitchFamily="34" charset="0"/>
              </a:rPr>
              <a:t>D’abord, les faits </a:t>
            </a:r>
          </a:p>
          <a:p>
            <a:pPr marL="530352" lvl="1" indent="0">
              <a:buNone/>
            </a:pPr>
            <a:br>
              <a:rPr lang="fr-CA" sz="2800" dirty="0">
                <a:effectLst/>
                <a:latin typeface="Times New Roman" panose="02020603050405020304" pitchFamily="18" charset="0"/>
                <a:ea typeface="Calibri" panose="020F0502020204030204" pitchFamily="34" charset="0"/>
              </a:rPr>
            </a:br>
            <a:r>
              <a:rPr lang="fr-CA" sz="2800" i="0" dirty="0">
                <a:effectLst/>
                <a:latin typeface="Times New Roman" panose="02020603050405020304" pitchFamily="18" charset="0"/>
                <a:ea typeface="Calibri" panose="020F0502020204030204" pitchFamily="34" charset="0"/>
              </a:rPr>
              <a:t>1. </a:t>
            </a:r>
            <a:r>
              <a:rPr lang="fr-CA" sz="3200" i="0" dirty="0">
                <a:effectLst/>
                <a:latin typeface="Times New Roman" panose="02020603050405020304" pitchFamily="18" charset="0"/>
                <a:ea typeface="Calibri" panose="020F0502020204030204" pitchFamily="34" charset="0"/>
              </a:rPr>
              <a:t>Une critique des poètes haïtiens (1920) </a:t>
            </a:r>
          </a:p>
          <a:p>
            <a:pPr marL="530352" lvl="1" indent="0">
              <a:buNone/>
            </a:pPr>
            <a:br>
              <a:rPr lang="fr-CA" sz="3200" i="0" dirty="0">
                <a:effectLst/>
                <a:latin typeface="Times New Roman" panose="02020603050405020304" pitchFamily="18" charset="0"/>
                <a:ea typeface="Calibri" panose="020F0502020204030204" pitchFamily="34" charset="0"/>
              </a:rPr>
            </a:br>
            <a:r>
              <a:rPr lang="fr-CA" sz="3200" i="0" dirty="0">
                <a:effectLst/>
                <a:latin typeface="Times New Roman" panose="02020603050405020304" pitchFamily="18" charset="0"/>
                <a:ea typeface="Calibri" panose="020F0502020204030204" pitchFamily="34" charset="0"/>
              </a:rPr>
              <a:t>2. Fanny, l’amante noire (1922) </a:t>
            </a:r>
          </a:p>
          <a:p>
            <a:pPr marL="530352" lvl="1" indent="0">
              <a:buNone/>
            </a:pPr>
            <a:br>
              <a:rPr lang="fr-CA" sz="3200" i="0" dirty="0">
                <a:effectLst/>
                <a:latin typeface="Times New Roman" panose="02020603050405020304" pitchFamily="18" charset="0"/>
                <a:ea typeface="Calibri" panose="020F0502020204030204" pitchFamily="34" charset="0"/>
              </a:rPr>
            </a:br>
            <a:r>
              <a:rPr lang="fr-CA" sz="3200" i="0" dirty="0">
                <a:effectLst/>
                <a:latin typeface="Times New Roman" panose="02020603050405020304" pitchFamily="18" charset="0"/>
                <a:ea typeface="Calibri" panose="020F0502020204030204" pitchFamily="34" charset="0"/>
              </a:rPr>
              <a:t>3. Un roman sur la vie des Noirs (1951)</a:t>
            </a:r>
            <a:endParaRPr lang="fr-CA" sz="2800" i="0" dirty="0"/>
          </a:p>
        </p:txBody>
      </p:sp>
    </p:spTree>
    <p:extLst>
      <p:ext uri="{BB962C8B-B14F-4D97-AF65-F5344CB8AC3E}">
        <p14:creationId xmlns:p14="http://schemas.microsoft.com/office/powerpoint/2010/main" val="4015751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44C512-CB69-4585-9E7D-DD277EE1A71B}"/>
              </a:ext>
            </a:extLst>
          </p:cNvPr>
          <p:cNvSpPr>
            <a:spLocks noGrp="1"/>
          </p:cNvSpPr>
          <p:nvPr>
            <p:ph type="title"/>
          </p:nvPr>
        </p:nvSpPr>
        <p:spPr>
          <a:xfrm>
            <a:off x="755576" y="188640"/>
            <a:ext cx="7474024" cy="792088"/>
          </a:xfrm>
          <a:solidFill>
            <a:schemeClr val="accent1">
              <a:lumMod val="40000"/>
              <a:lumOff val="60000"/>
            </a:schemeClr>
          </a:solidFill>
          <a:ln>
            <a:solidFill>
              <a:schemeClr val="accent1"/>
            </a:solidFill>
          </a:ln>
        </p:spPr>
        <p:txBody>
          <a:bodyPr/>
          <a:lstStyle/>
          <a:p>
            <a:r>
              <a:rPr lang="fr-CA" sz="3200" dirty="0">
                <a:effectLst/>
                <a:latin typeface="Times New Roman" panose="02020603050405020304" pitchFamily="18" charset="0"/>
                <a:ea typeface="Calibri" panose="020F0502020204030204" pitchFamily="34" charset="0"/>
              </a:rPr>
              <a:t>Une critique des poètes haïtiens (1920) </a:t>
            </a:r>
            <a:endParaRPr lang="fr-CA" dirty="0"/>
          </a:p>
        </p:txBody>
      </p:sp>
      <p:sp>
        <p:nvSpPr>
          <p:cNvPr id="3" name="Espace réservé du contenu 2">
            <a:extLst>
              <a:ext uri="{FF2B5EF4-FFF2-40B4-BE49-F238E27FC236}">
                <a16:creationId xmlns:a16="http://schemas.microsoft.com/office/drawing/2014/main" id="{5C5D1201-4683-4F91-9129-21F07549B2DD}"/>
              </a:ext>
            </a:extLst>
          </p:cNvPr>
          <p:cNvSpPr>
            <a:spLocks noGrp="1"/>
          </p:cNvSpPr>
          <p:nvPr>
            <p:ph idx="1"/>
          </p:nvPr>
        </p:nvSpPr>
        <p:spPr>
          <a:xfrm>
            <a:off x="3799706" y="1412776"/>
            <a:ext cx="4752528" cy="4824536"/>
          </a:xfrm>
          <a:solidFill>
            <a:schemeClr val="accent1">
              <a:lumMod val="40000"/>
              <a:lumOff val="60000"/>
            </a:schemeClr>
          </a:solidFill>
          <a:ln>
            <a:solidFill>
              <a:schemeClr val="accent1"/>
            </a:solidFill>
          </a:ln>
        </p:spPr>
        <p:txBody>
          <a:bodyPr>
            <a:normAutofit/>
          </a:bodyPr>
          <a:lstStyle/>
          <a:p>
            <a:pPr marL="0" indent="0">
              <a:buNone/>
            </a:pPr>
            <a:r>
              <a:rPr lang="fr-CA" sz="2800" dirty="0">
                <a:effectLst/>
                <a:latin typeface="Times New Roman" panose="02020603050405020304" pitchFamily="18" charset="0"/>
                <a:ea typeface="Calibri" panose="020F0502020204030204" pitchFamily="34" charset="0"/>
              </a:rPr>
              <a:t>« […] épatante sous plus d’un rapport. Toute une poésie française transposée en noir ! Et certaines de ces pièces sont nègres jusqu’à la moelle sous leur moelle française ; d’autres sont du français le plus absolu, et gardent pourtant le cachet intérieur d’un autre esprit, d’une autre race […]. » </a:t>
            </a:r>
          </a:p>
          <a:p>
            <a:pPr marL="0" indent="0">
              <a:buNone/>
            </a:pPr>
            <a:r>
              <a:rPr lang="fr-CA" sz="2800" dirty="0">
                <a:effectLst/>
                <a:latin typeface="Times New Roman" panose="02020603050405020304" pitchFamily="18" charset="0"/>
                <a:ea typeface="Calibri" panose="020F0502020204030204" pitchFamily="34" charset="0"/>
              </a:rPr>
              <a:t>(À Asselin)</a:t>
            </a:r>
            <a:endParaRPr lang="fr-CA" sz="3200" dirty="0"/>
          </a:p>
        </p:txBody>
      </p:sp>
      <p:pic>
        <p:nvPicPr>
          <p:cNvPr id="4" name="Picture 2">
            <a:extLst>
              <a:ext uri="{FF2B5EF4-FFF2-40B4-BE49-F238E27FC236}">
                <a16:creationId xmlns:a16="http://schemas.microsoft.com/office/drawing/2014/main" id="{7ECC13C8-F480-492C-A0B1-4A3FDBF1A2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628800"/>
            <a:ext cx="2979613" cy="4098181"/>
          </a:xfrm>
          <a:prstGeom prst="rect">
            <a:avLst/>
          </a:prstGeom>
          <a:noFill/>
          <a:ln w="57150">
            <a:solidFill>
              <a:schemeClr val="bg1"/>
            </a:solidFill>
            <a:miter lim="800000"/>
            <a:headEnd/>
            <a:tailEnd/>
          </a:ln>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34009306"/>
      </p:ext>
    </p:extLst>
  </p:cSld>
  <p:clrMapOvr>
    <a:masterClrMapping/>
  </p:clrMapOvr>
</p:sld>
</file>

<file path=ppt/theme/theme1.xml><?xml version="1.0" encoding="utf-8"?>
<a:theme xmlns:a="http://schemas.openxmlformats.org/drawingml/2006/main" name="Cadrage">
  <a:themeElements>
    <a:clrScheme name="Cadrag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adrag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dra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TM10001105[[fn=Rogner]]</Template>
  <TotalTime>3593</TotalTime>
  <Words>1383</Words>
  <Application>Microsoft Office PowerPoint</Application>
  <PresentationFormat>Affichage à l'écran (4:3)</PresentationFormat>
  <Paragraphs>86</Paragraphs>
  <Slides>23</Slides>
  <Notes>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23</vt:i4>
      </vt:variant>
    </vt:vector>
  </HeadingPairs>
  <TitlesOfParts>
    <vt:vector size="28" baseType="lpstr">
      <vt:lpstr>Calibri</vt:lpstr>
      <vt:lpstr>Franklin Gothic Book</vt:lpstr>
      <vt:lpstr>Times New Roman</vt:lpstr>
      <vt:lpstr>Cadrage</vt:lpstr>
      <vt:lpstr>Acrobat Document</vt:lpstr>
      <vt:lpstr>Écrire en 2021 une biographie où le mot « nègre » apparaît 26 fois : </vt:lpstr>
      <vt:lpstr>Je vends mon « punch »…</vt:lpstr>
      <vt:lpstr>Présentation PowerPoint</vt:lpstr>
      <vt:lpstr>Présentation PowerPoint</vt:lpstr>
      <vt:lpstr>L’université, « safe space » de la liberté d’expression ?</vt:lpstr>
      <vt:lpstr>Présentation PowerPoint</vt:lpstr>
      <vt:lpstr>  Louis Dantin  de son vrai nom Eugène Seers (1865-1945)       </vt:lpstr>
      <vt:lpstr>« Sauf la couleur, je suis aussi nègre qu’eux tous. »      Louis Dantin à Olivar Asselin, 9 mars 1921.  </vt:lpstr>
      <vt:lpstr>Une critique des poètes haïtiens (1920) </vt:lpstr>
      <vt:lpstr>Fanny Johnston « My beloved brown girl » Louis Dantin à Fanny Johnston, 9 janvier 1923. </vt:lpstr>
      <vt:lpstr>Écrire en 2021 une biographie où le mot « nègre » apparaît 26 fois : quelques leçons </vt:lpstr>
      <vt:lpstr>Deux leçons sur le langage </vt:lpstr>
      <vt:lpstr>Réfléchir en termes d’acte de communication </vt:lpstr>
      <vt:lpstr>Réfléchir en termes d’acte de communication </vt:lpstr>
      <vt:lpstr>« Qui parle ? » Une confusion à propos des émetteurs </vt:lpstr>
      <vt:lpstr> </vt:lpstr>
      <vt:lpstr>Autonomie artistique, liberté académique : même combat ? </vt:lpstr>
      <vt:lpstr>Éviter la méthode du démembrement   « Qu’on me donne six lignes écrites de la main  du plus honnête homme, j’y trouverai de quoi le  faire pendre. » (Attribué au cardinal Richelieu)  </vt:lpstr>
      <vt:lpstr>Rétablir les faits: la critique de l’Anthologie</vt:lpstr>
      <vt:lpstr>Présentation PowerPoint</vt:lpstr>
      <vt:lpstr>Dernière leçon : de la nécessité d’un Observatoire de la liberté académique </vt:lpstr>
      <vt:lpstr>« L’université québécoise du futur » Fonds de recherche du Québec, 15 septembre 2020. </vt:lpstr>
      <vt:lpstr>Présentation PowerPoint</vt:lpstr>
    </vt:vector>
  </TitlesOfParts>
  <Company>FLSH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FLSH</dc:creator>
  <cp:lastModifiedBy>Pierre Hébert</cp:lastModifiedBy>
  <cp:revision>150</cp:revision>
  <cp:lastPrinted>2015-08-25T12:05:44Z</cp:lastPrinted>
  <dcterms:created xsi:type="dcterms:W3CDTF">2013-01-17T14:45:21Z</dcterms:created>
  <dcterms:modified xsi:type="dcterms:W3CDTF">2021-05-19T14:36:07Z</dcterms:modified>
</cp:coreProperties>
</file>