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54" r:id="rId1"/>
  </p:sldMasterIdLst>
  <p:notesMasterIdLst>
    <p:notesMasterId r:id="rId23"/>
  </p:notesMasterIdLst>
  <p:sldIdLst>
    <p:sldId id="282" r:id="rId2"/>
    <p:sldId id="291" r:id="rId3"/>
    <p:sldId id="273" r:id="rId4"/>
    <p:sldId id="289" r:id="rId5"/>
    <p:sldId id="290" r:id="rId6"/>
    <p:sldId id="292" r:id="rId7"/>
    <p:sldId id="293" r:id="rId8"/>
    <p:sldId id="294" r:id="rId9"/>
    <p:sldId id="297" r:id="rId10"/>
    <p:sldId id="295" r:id="rId11"/>
    <p:sldId id="296" r:id="rId12"/>
    <p:sldId id="298" r:id="rId13"/>
    <p:sldId id="264" r:id="rId14"/>
    <p:sldId id="257" r:id="rId15"/>
    <p:sldId id="258" r:id="rId16"/>
    <p:sldId id="260" r:id="rId17"/>
    <p:sldId id="262" r:id="rId18"/>
    <p:sldId id="261" r:id="rId19"/>
    <p:sldId id="263" r:id="rId20"/>
    <p:sldId id="300" r:id="rId21"/>
    <p:sldId id="265"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2EC5"/>
    <a:srgbClr val="7CADBB"/>
    <a:srgbClr val="89AC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CA8659-DA55-4728-8381-AB40E75D19CC}" v="16" dt="2023-10-24T13:05:40.229"/>
  </p1510:revLst>
</p1510:revInfo>
</file>

<file path=ppt/tableStyles.xml><?xml version="1.0" encoding="utf-8"?>
<a:tblStyleLst xmlns:a="http://schemas.openxmlformats.org/drawingml/2006/main" def="{5C22544A-7EE6-4342-B048-85BDC9FD1C3A}">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11" autoAdjust="0"/>
    <p:restoredTop sz="93820" autoAdjust="0"/>
  </p:normalViewPr>
  <p:slideViewPr>
    <p:cSldViewPr snapToGrid="0">
      <p:cViewPr varScale="1">
        <p:scale>
          <a:sx n="116" d="100"/>
          <a:sy n="116" d="100"/>
        </p:scale>
        <p:origin x="8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rre Hébert" userId="5cddd7b6-9a2f-4055-b1fe-6457e78f57fa" providerId="ADAL" clId="{0BCA8659-DA55-4728-8381-AB40E75D19CC}"/>
    <pc:docChg chg="undo custSel addSld delSld modSld modNotesMaster">
      <pc:chgData name="Pierre Hébert" userId="5cddd7b6-9a2f-4055-b1fe-6457e78f57fa" providerId="ADAL" clId="{0BCA8659-DA55-4728-8381-AB40E75D19CC}" dt="2023-10-24T13:08:46.248" v="672" actId="207"/>
      <pc:docMkLst>
        <pc:docMk/>
      </pc:docMkLst>
      <pc:sldChg chg="addSp delSp modSp mod">
        <pc:chgData name="Pierre Hébert" userId="5cddd7b6-9a2f-4055-b1fe-6457e78f57fa" providerId="ADAL" clId="{0BCA8659-DA55-4728-8381-AB40E75D19CC}" dt="2023-10-24T13:07:51.001" v="662" actId="207"/>
        <pc:sldMkLst>
          <pc:docMk/>
          <pc:sldMk cId="942695756" sldId="290"/>
        </pc:sldMkLst>
        <pc:spChg chg="add del mod">
          <ac:chgData name="Pierre Hébert" userId="5cddd7b6-9a2f-4055-b1fe-6457e78f57fa" providerId="ADAL" clId="{0BCA8659-DA55-4728-8381-AB40E75D19CC}" dt="2023-10-24T13:07:47.916" v="661" actId="21"/>
          <ac:spMkLst>
            <pc:docMk/>
            <pc:sldMk cId="942695756" sldId="290"/>
            <ac:spMk id="2" creationId="{D82A12FA-FD90-26A9-7CEA-60CFE8DF3778}"/>
          </ac:spMkLst>
        </pc:spChg>
        <pc:spChg chg="mod">
          <ac:chgData name="Pierre Hébert" userId="5cddd7b6-9a2f-4055-b1fe-6457e78f57fa" providerId="ADAL" clId="{0BCA8659-DA55-4728-8381-AB40E75D19CC}" dt="2023-10-24T11:16:49.651" v="313" actId="14100"/>
          <ac:spMkLst>
            <pc:docMk/>
            <pc:sldMk cId="942695756" sldId="290"/>
            <ac:spMk id="7" creationId="{19320757-3C33-A09D-5A8D-BC75822D4C5F}"/>
          </ac:spMkLst>
        </pc:spChg>
        <pc:spChg chg="mod">
          <ac:chgData name="Pierre Hébert" userId="5cddd7b6-9a2f-4055-b1fe-6457e78f57fa" providerId="ADAL" clId="{0BCA8659-DA55-4728-8381-AB40E75D19CC}" dt="2023-10-24T13:07:37.276" v="659" actId="207"/>
          <ac:spMkLst>
            <pc:docMk/>
            <pc:sldMk cId="942695756" sldId="290"/>
            <ac:spMk id="10" creationId="{BCFBB880-390B-98DC-852E-017BC991185F}"/>
          </ac:spMkLst>
        </pc:spChg>
        <pc:spChg chg="mod">
          <ac:chgData name="Pierre Hébert" userId="5cddd7b6-9a2f-4055-b1fe-6457e78f57fa" providerId="ADAL" clId="{0BCA8659-DA55-4728-8381-AB40E75D19CC}" dt="2023-10-24T13:07:51.001" v="662" actId="207"/>
          <ac:spMkLst>
            <pc:docMk/>
            <pc:sldMk cId="942695756" sldId="290"/>
            <ac:spMk id="11" creationId="{9D3B2320-C6C5-85C4-484B-2B658106C425}"/>
          </ac:spMkLst>
        </pc:spChg>
        <pc:spChg chg="mod">
          <ac:chgData name="Pierre Hébert" userId="5cddd7b6-9a2f-4055-b1fe-6457e78f57fa" providerId="ADAL" clId="{0BCA8659-DA55-4728-8381-AB40E75D19CC}" dt="2023-10-24T11:17:35.945" v="326" actId="20577"/>
          <ac:spMkLst>
            <pc:docMk/>
            <pc:sldMk cId="942695756" sldId="290"/>
            <ac:spMk id="12" creationId="{574DDA07-92DD-38C5-A09E-2EF4C98C35B9}"/>
          </ac:spMkLst>
        </pc:spChg>
        <pc:picChg chg="mod">
          <ac:chgData name="Pierre Hébert" userId="5cddd7b6-9a2f-4055-b1fe-6457e78f57fa" providerId="ADAL" clId="{0BCA8659-DA55-4728-8381-AB40E75D19CC}" dt="2023-10-24T11:16:44.630" v="312" actId="14100"/>
          <ac:picMkLst>
            <pc:docMk/>
            <pc:sldMk cId="942695756" sldId="290"/>
            <ac:picMk id="9" creationId="{A0FA8A7B-24F7-43D8-9EC9-0A6F72351401}"/>
          </ac:picMkLst>
        </pc:picChg>
      </pc:sldChg>
      <pc:sldChg chg="modSp del mod">
        <pc:chgData name="Pierre Hébert" userId="5cddd7b6-9a2f-4055-b1fe-6457e78f57fa" providerId="ADAL" clId="{0BCA8659-DA55-4728-8381-AB40E75D19CC}" dt="2023-10-24T12:21:30.727" v="372" actId="47"/>
        <pc:sldMkLst>
          <pc:docMk/>
          <pc:sldMk cId="1220795474" sldId="291"/>
        </pc:sldMkLst>
        <pc:spChg chg="mod">
          <ac:chgData name="Pierre Hébert" userId="5cddd7b6-9a2f-4055-b1fe-6457e78f57fa" providerId="ADAL" clId="{0BCA8659-DA55-4728-8381-AB40E75D19CC}" dt="2023-10-24T12:17:32.807" v="367" actId="21"/>
          <ac:spMkLst>
            <pc:docMk/>
            <pc:sldMk cId="1220795474" sldId="291"/>
            <ac:spMk id="3" creationId="{7DD7223E-4E07-61B8-ECE6-72D02EF588DE}"/>
          </ac:spMkLst>
        </pc:spChg>
      </pc:sldChg>
      <pc:sldChg chg="modSp mod">
        <pc:chgData name="Pierre Hébert" userId="5cddd7b6-9a2f-4055-b1fe-6457e78f57fa" providerId="ADAL" clId="{0BCA8659-DA55-4728-8381-AB40E75D19CC}" dt="2023-10-24T13:08:06.451" v="663" actId="207"/>
        <pc:sldMkLst>
          <pc:docMk/>
          <pc:sldMk cId="2954282768" sldId="292"/>
        </pc:sldMkLst>
        <pc:spChg chg="mod">
          <ac:chgData name="Pierre Hébert" userId="5cddd7b6-9a2f-4055-b1fe-6457e78f57fa" providerId="ADAL" clId="{0BCA8659-DA55-4728-8381-AB40E75D19CC}" dt="2023-10-24T13:08:06.451" v="663" actId="207"/>
          <ac:spMkLst>
            <pc:docMk/>
            <pc:sldMk cId="2954282768" sldId="292"/>
            <ac:spMk id="3" creationId="{62B1399F-449A-7D18-CE78-86240623FACA}"/>
          </ac:spMkLst>
        </pc:spChg>
      </pc:sldChg>
      <pc:sldChg chg="modSp mod">
        <pc:chgData name="Pierre Hébert" userId="5cddd7b6-9a2f-4055-b1fe-6457e78f57fa" providerId="ADAL" clId="{0BCA8659-DA55-4728-8381-AB40E75D19CC}" dt="2023-10-24T12:32:03.125" v="552" actId="208"/>
        <pc:sldMkLst>
          <pc:docMk/>
          <pc:sldMk cId="1368035279" sldId="293"/>
        </pc:sldMkLst>
        <pc:spChg chg="mod">
          <ac:chgData name="Pierre Hébert" userId="5cddd7b6-9a2f-4055-b1fe-6457e78f57fa" providerId="ADAL" clId="{0BCA8659-DA55-4728-8381-AB40E75D19CC}" dt="2023-10-24T12:32:03.125" v="552" actId="208"/>
          <ac:spMkLst>
            <pc:docMk/>
            <pc:sldMk cId="1368035279" sldId="293"/>
            <ac:spMk id="2" creationId="{03581BFA-F763-D52C-FC7F-AE89177B5CE6}"/>
          </ac:spMkLst>
        </pc:spChg>
        <pc:picChg chg="mod">
          <ac:chgData name="Pierre Hébert" userId="5cddd7b6-9a2f-4055-b1fe-6457e78f57fa" providerId="ADAL" clId="{0BCA8659-DA55-4728-8381-AB40E75D19CC}" dt="2023-10-24T11:21:51.195" v="366" actId="1582"/>
          <ac:picMkLst>
            <pc:docMk/>
            <pc:sldMk cId="1368035279" sldId="293"/>
            <ac:picMk id="5" creationId="{F6E3981F-7FE6-6BF7-B0A6-7497D298F1EA}"/>
          </ac:picMkLst>
        </pc:picChg>
      </pc:sldChg>
      <pc:sldChg chg="addSp modSp mod modAnim">
        <pc:chgData name="Pierre Hébert" userId="5cddd7b6-9a2f-4055-b1fe-6457e78f57fa" providerId="ADAL" clId="{0BCA8659-DA55-4728-8381-AB40E75D19CC}" dt="2023-10-24T13:08:21.112" v="667" actId="207"/>
        <pc:sldMkLst>
          <pc:docMk/>
          <pc:sldMk cId="3559352378" sldId="294"/>
        </pc:sldMkLst>
        <pc:spChg chg="mod">
          <ac:chgData name="Pierre Hébert" userId="5cddd7b6-9a2f-4055-b1fe-6457e78f57fa" providerId="ADAL" clId="{0BCA8659-DA55-4728-8381-AB40E75D19CC}" dt="2023-10-24T12:30:35.992" v="546" actId="207"/>
          <ac:spMkLst>
            <pc:docMk/>
            <pc:sldMk cId="3559352378" sldId="294"/>
            <ac:spMk id="2" creationId="{D84DD428-231A-52C7-671A-75C0463863B9}"/>
          </ac:spMkLst>
        </pc:spChg>
        <pc:spChg chg="mod">
          <ac:chgData name="Pierre Hébert" userId="5cddd7b6-9a2f-4055-b1fe-6457e78f57fa" providerId="ADAL" clId="{0BCA8659-DA55-4728-8381-AB40E75D19CC}" dt="2023-10-24T13:08:10.741" v="664" actId="207"/>
          <ac:spMkLst>
            <pc:docMk/>
            <pc:sldMk cId="3559352378" sldId="294"/>
            <ac:spMk id="3" creationId="{2043262B-BD7E-88E4-E1EF-3F78F261D322}"/>
          </ac:spMkLst>
        </pc:spChg>
        <pc:spChg chg="mod">
          <ac:chgData name="Pierre Hébert" userId="5cddd7b6-9a2f-4055-b1fe-6457e78f57fa" providerId="ADAL" clId="{0BCA8659-DA55-4728-8381-AB40E75D19CC}" dt="2023-10-24T13:08:17.079" v="666" actId="207"/>
          <ac:spMkLst>
            <pc:docMk/>
            <pc:sldMk cId="3559352378" sldId="294"/>
            <ac:spMk id="4" creationId="{34D67C91-3514-FCD5-BA10-A0040027302F}"/>
          </ac:spMkLst>
        </pc:spChg>
        <pc:spChg chg="add mod">
          <ac:chgData name="Pierre Hébert" userId="5cddd7b6-9a2f-4055-b1fe-6457e78f57fa" providerId="ADAL" clId="{0BCA8659-DA55-4728-8381-AB40E75D19CC}" dt="2023-10-24T13:08:21.112" v="667" actId="207"/>
          <ac:spMkLst>
            <pc:docMk/>
            <pc:sldMk cId="3559352378" sldId="294"/>
            <ac:spMk id="5" creationId="{B303BD18-5EEE-E76E-7CA2-3B3D28248AEF}"/>
          </ac:spMkLst>
        </pc:spChg>
        <pc:spChg chg="add mod">
          <ac:chgData name="Pierre Hébert" userId="5cddd7b6-9a2f-4055-b1fe-6457e78f57fa" providerId="ADAL" clId="{0BCA8659-DA55-4728-8381-AB40E75D19CC}" dt="2023-10-24T13:08:13.725" v="665" actId="207"/>
          <ac:spMkLst>
            <pc:docMk/>
            <pc:sldMk cId="3559352378" sldId="294"/>
            <ac:spMk id="6" creationId="{E0C129EC-6E1A-6B9D-502B-92ACC1CC2094}"/>
          </ac:spMkLst>
        </pc:spChg>
      </pc:sldChg>
      <pc:sldChg chg="modSp new mod">
        <pc:chgData name="Pierre Hébert" userId="5cddd7b6-9a2f-4055-b1fe-6457e78f57fa" providerId="ADAL" clId="{0BCA8659-DA55-4728-8381-AB40E75D19CC}" dt="2023-10-24T13:08:33.043" v="670" actId="207"/>
        <pc:sldMkLst>
          <pc:docMk/>
          <pc:sldMk cId="713665941" sldId="295"/>
        </pc:sldMkLst>
        <pc:spChg chg="mod">
          <ac:chgData name="Pierre Hébert" userId="5cddd7b6-9a2f-4055-b1fe-6457e78f57fa" providerId="ADAL" clId="{0BCA8659-DA55-4728-8381-AB40E75D19CC}" dt="2023-10-24T13:08:30.507" v="669" actId="207"/>
          <ac:spMkLst>
            <pc:docMk/>
            <pc:sldMk cId="713665941" sldId="295"/>
            <ac:spMk id="2" creationId="{E0C5990E-9B45-4A68-9DB8-74DF80A323E5}"/>
          </ac:spMkLst>
        </pc:spChg>
        <pc:spChg chg="mod">
          <ac:chgData name="Pierre Hébert" userId="5cddd7b6-9a2f-4055-b1fe-6457e78f57fa" providerId="ADAL" clId="{0BCA8659-DA55-4728-8381-AB40E75D19CC}" dt="2023-10-24T13:08:33.043" v="670" actId="207"/>
          <ac:spMkLst>
            <pc:docMk/>
            <pc:sldMk cId="713665941" sldId="295"/>
            <ac:spMk id="3" creationId="{06321DA8-A345-E03F-4521-01B85C22664D}"/>
          </ac:spMkLst>
        </pc:spChg>
      </pc:sldChg>
      <pc:sldChg chg="addSp delSp modSp new mod">
        <pc:chgData name="Pierre Hébert" userId="5cddd7b6-9a2f-4055-b1fe-6457e78f57fa" providerId="ADAL" clId="{0BCA8659-DA55-4728-8381-AB40E75D19CC}" dt="2023-10-24T13:08:46.248" v="672" actId="207"/>
        <pc:sldMkLst>
          <pc:docMk/>
          <pc:sldMk cId="2118505560" sldId="296"/>
        </pc:sldMkLst>
        <pc:spChg chg="mod">
          <ac:chgData name="Pierre Hébert" userId="5cddd7b6-9a2f-4055-b1fe-6457e78f57fa" providerId="ADAL" clId="{0BCA8659-DA55-4728-8381-AB40E75D19CC}" dt="2023-10-24T13:08:39.409" v="671" actId="207"/>
          <ac:spMkLst>
            <pc:docMk/>
            <pc:sldMk cId="2118505560" sldId="296"/>
            <ac:spMk id="2" creationId="{135EF364-1DCC-E0BE-7143-19ECB197662F}"/>
          </ac:spMkLst>
        </pc:spChg>
        <pc:spChg chg="mod">
          <ac:chgData name="Pierre Hébert" userId="5cddd7b6-9a2f-4055-b1fe-6457e78f57fa" providerId="ADAL" clId="{0BCA8659-DA55-4728-8381-AB40E75D19CC}" dt="2023-10-24T13:08:46.248" v="672" actId="207"/>
          <ac:spMkLst>
            <pc:docMk/>
            <pc:sldMk cId="2118505560" sldId="296"/>
            <ac:spMk id="3" creationId="{35443D8F-CD38-CD51-357A-9A729D54F946}"/>
          </ac:spMkLst>
        </pc:spChg>
        <pc:spChg chg="add del mod">
          <ac:chgData name="Pierre Hébert" userId="5cddd7b6-9a2f-4055-b1fe-6457e78f57fa" providerId="ADAL" clId="{0BCA8659-DA55-4728-8381-AB40E75D19CC}" dt="2023-10-24T12:37:04.011" v="640" actId="21"/>
          <ac:spMkLst>
            <pc:docMk/>
            <pc:sldMk cId="2118505560" sldId="296"/>
            <ac:spMk id="4" creationId="{20E31CDA-5D6F-EE84-975D-07660A132DBC}"/>
          </ac:spMkLst>
        </pc:spChg>
      </pc:sldChg>
      <pc:sldChg chg="addSp delSp modSp new mod">
        <pc:chgData name="Pierre Hébert" userId="5cddd7b6-9a2f-4055-b1fe-6457e78f57fa" providerId="ADAL" clId="{0BCA8659-DA55-4728-8381-AB40E75D19CC}" dt="2023-10-24T13:08:26.157" v="668" actId="207"/>
        <pc:sldMkLst>
          <pc:docMk/>
          <pc:sldMk cId="1474842244" sldId="297"/>
        </pc:sldMkLst>
        <pc:spChg chg="mod">
          <ac:chgData name="Pierre Hébert" userId="5cddd7b6-9a2f-4055-b1fe-6457e78f57fa" providerId="ADAL" clId="{0BCA8659-DA55-4728-8381-AB40E75D19CC}" dt="2023-10-24T13:08:26.157" v="668" actId="207"/>
          <ac:spMkLst>
            <pc:docMk/>
            <pc:sldMk cId="1474842244" sldId="297"/>
            <ac:spMk id="2" creationId="{7D2CC3F8-177D-E40C-5333-5A7FD4ED09DA}"/>
          </ac:spMkLst>
        </pc:spChg>
        <pc:spChg chg="del">
          <ac:chgData name="Pierre Hébert" userId="5cddd7b6-9a2f-4055-b1fe-6457e78f57fa" providerId="ADAL" clId="{0BCA8659-DA55-4728-8381-AB40E75D19CC}" dt="2023-10-24T11:06:23.569" v="298"/>
          <ac:spMkLst>
            <pc:docMk/>
            <pc:sldMk cId="1474842244" sldId="297"/>
            <ac:spMk id="3" creationId="{1FC59368-9548-FDD1-8404-8C842F485FED}"/>
          </ac:spMkLst>
        </pc:spChg>
        <pc:picChg chg="add mod">
          <ac:chgData name="Pierre Hébert" userId="5cddd7b6-9a2f-4055-b1fe-6457e78f57fa" providerId="ADAL" clId="{0BCA8659-DA55-4728-8381-AB40E75D19CC}" dt="2023-10-24T12:33:27.187" v="582" actId="1440"/>
          <ac:picMkLst>
            <pc:docMk/>
            <pc:sldMk cId="1474842244" sldId="297"/>
            <ac:picMk id="5" creationId="{F8C5D9D7-C062-01BA-6CA8-8BB3638C83F2}"/>
          </ac:picMkLst>
        </pc:picChg>
        <pc:picChg chg="add mod">
          <ac:chgData name="Pierre Hébert" userId="5cddd7b6-9a2f-4055-b1fe-6457e78f57fa" providerId="ADAL" clId="{0BCA8659-DA55-4728-8381-AB40E75D19CC}" dt="2023-10-24T12:33:42.100" v="586" actId="1076"/>
          <ac:picMkLst>
            <pc:docMk/>
            <pc:sldMk cId="1474842244" sldId="297"/>
            <ac:picMk id="7" creationId="{3B736D40-8358-D0EB-4EA2-291B95FC38C5}"/>
          </ac:picMkLst>
        </pc:picChg>
        <pc:picChg chg="add mod">
          <ac:chgData name="Pierre Hébert" userId="5cddd7b6-9a2f-4055-b1fe-6457e78f57fa" providerId="ADAL" clId="{0BCA8659-DA55-4728-8381-AB40E75D19CC}" dt="2023-10-24T12:33:30.078" v="583" actId="1440"/>
          <ac:picMkLst>
            <pc:docMk/>
            <pc:sldMk cId="1474842244" sldId="297"/>
            <ac:picMk id="9" creationId="{8B197191-F193-1158-FB2B-CBC3A237A6AD}"/>
          </ac:picMkLst>
        </pc:picChg>
        <pc:picChg chg="add mod">
          <ac:chgData name="Pierre Hébert" userId="5cddd7b6-9a2f-4055-b1fe-6457e78f57fa" providerId="ADAL" clId="{0BCA8659-DA55-4728-8381-AB40E75D19CC}" dt="2023-10-24T12:33:45.298" v="587" actId="1076"/>
          <ac:picMkLst>
            <pc:docMk/>
            <pc:sldMk cId="1474842244" sldId="297"/>
            <ac:picMk id="11" creationId="{8208192E-FB95-F433-B57F-7B4E4FCCF22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fr-CA"/>
          </a:p>
        </p:txBody>
      </p:sp>
      <p:sp>
        <p:nvSpPr>
          <p:cNvPr id="3" name="Espace réservé de la date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6726A7DD-8CE7-4330-A05B-04F37EE6F8FE}" type="datetimeFigureOut">
              <a:rPr lang="fr-CA" smtClean="0"/>
              <a:t>23-10-24</a:t>
            </a:fld>
            <a:endParaRPr lang="fr-CA"/>
          </a:p>
        </p:txBody>
      </p:sp>
      <p:sp>
        <p:nvSpPr>
          <p:cNvPr id="4" name="Espace réservé de l'image des diapositives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7" rIns="93172" bIns="46587" rtlCol="0" anchor="ctr"/>
          <a:lstStyle/>
          <a:p>
            <a:endParaRPr lang="fr-CA"/>
          </a:p>
        </p:txBody>
      </p:sp>
      <p:sp>
        <p:nvSpPr>
          <p:cNvPr id="5" name="Espace réservé des notes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A3790904-2E0A-446A-BDB3-19F1A448BAFA}" type="slidenum">
              <a:rPr lang="fr-CA" smtClean="0"/>
              <a:t>‹n°›</a:t>
            </a:fld>
            <a:endParaRPr lang="fr-CA"/>
          </a:p>
        </p:txBody>
      </p:sp>
    </p:spTree>
    <p:extLst>
      <p:ext uri="{BB962C8B-B14F-4D97-AF65-F5344CB8AC3E}">
        <p14:creationId xmlns:p14="http://schemas.microsoft.com/office/powerpoint/2010/main" val="391196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1E6EAFE-0779-094F-A8BF-16D7250CC786}" type="slidenum">
              <a:rPr lang="fr-FR" smtClean="0"/>
              <a:t>4</a:t>
            </a:fld>
            <a:endParaRPr lang="fr-FR"/>
          </a:p>
        </p:txBody>
      </p:sp>
    </p:spTree>
    <p:extLst>
      <p:ext uri="{BB962C8B-B14F-4D97-AF65-F5344CB8AC3E}">
        <p14:creationId xmlns:p14="http://schemas.microsoft.com/office/powerpoint/2010/main" val="1604000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A3790904-2E0A-446A-BDB3-19F1A448BAFA}" type="slidenum">
              <a:rPr lang="fr-CA" smtClean="0"/>
              <a:t>5</a:t>
            </a:fld>
            <a:endParaRPr lang="fr-CA"/>
          </a:p>
        </p:txBody>
      </p:sp>
    </p:spTree>
    <p:extLst>
      <p:ext uri="{BB962C8B-B14F-4D97-AF65-F5344CB8AC3E}">
        <p14:creationId xmlns:p14="http://schemas.microsoft.com/office/powerpoint/2010/main" val="37576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A3790904-2E0A-446A-BDB3-19F1A448BAFA}" type="slidenum">
              <a:rPr lang="fr-CA" smtClean="0"/>
              <a:t>6</a:t>
            </a:fld>
            <a:endParaRPr lang="fr-CA"/>
          </a:p>
        </p:txBody>
      </p:sp>
    </p:spTree>
    <p:extLst>
      <p:ext uri="{BB962C8B-B14F-4D97-AF65-F5344CB8AC3E}">
        <p14:creationId xmlns:p14="http://schemas.microsoft.com/office/powerpoint/2010/main" val="2014108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A3790904-2E0A-446A-BDB3-19F1A448BAFA}" type="slidenum">
              <a:rPr lang="fr-CA" smtClean="0"/>
              <a:t>7</a:t>
            </a:fld>
            <a:endParaRPr lang="fr-CA"/>
          </a:p>
        </p:txBody>
      </p:sp>
    </p:spTree>
    <p:extLst>
      <p:ext uri="{BB962C8B-B14F-4D97-AF65-F5344CB8AC3E}">
        <p14:creationId xmlns:p14="http://schemas.microsoft.com/office/powerpoint/2010/main" val="3100438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A3790904-2E0A-446A-BDB3-19F1A448BAFA}" type="slidenum">
              <a:rPr lang="fr-CA" smtClean="0"/>
              <a:t>8</a:t>
            </a:fld>
            <a:endParaRPr lang="fr-CA"/>
          </a:p>
        </p:txBody>
      </p:sp>
    </p:spTree>
    <p:extLst>
      <p:ext uri="{BB962C8B-B14F-4D97-AF65-F5344CB8AC3E}">
        <p14:creationId xmlns:p14="http://schemas.microsoft.com/office/powerpoint/2010/main" val="762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A3790904-2E0A-446A-BDB3-19F1A448BAFA}" type="slidenum">
              <a:rPr lang="fr-CA" smtClean="0"/>
              <a:t>9</a:t>
            </a:fld>
            <a:endParaRPr lang="fr-CA"/>
          </a:p>
        </p:txBody>
      </p:sp>
    </p:spTree>
    <p:extLst>
      <p:ext uri="{BB962C8B-B14F-4D97-AF65-F5344CB8AC3E}">
        <p14:creationId xmlns:p14="http://schemas.microsoft.com/office/powerpoint/2010/main" val="3736230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A3790904-2E0A-446A-BDB3-19F1A448BAFA}" type="slidenum">
              <a:rPr lang="fr-CA" smtClean="0"/>
              <a:t>10</a:t>
            </a:fld>
            <a:endParaRPr lang="fr-CA"/>
          </a:p>
        </p:txBody>
      </p:sp>
    </p:spTree>
    <p:extLst>
      <p:ext uri="{BB962C8B-B14F-4D97-AF65-F5344CB8AC3E}">
        <p14:creationId xmlns:p14="http://schemas.microsoft.com/office/powerpoint/2010/main" val="2114582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A3790904-2E0A-446A-BDB3-19F1A448BAFA}" type="slidenum">
              <a:rPr lang="fr-CA" smtClean="0"/>
              <a:t>11</a:t>
            </a:fld>
            <a:endParaRPr lang="fr-CA"/>
          </a:p>
        </p:txBody>
      </p:sp>
    </p:spTree>
    <p:extLst>
      <p:ext uri="{BB962C8B-B14F-4D97-AF65-F5344CB8AC3E}">
        <p14:creationId xmlns:p14="http://schemas.microsoft.com/office/powerpoint/2010/main" val="1371888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CA"/>
              <a:t>Modifier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Modifier le style des sous-titres du masque</a:t>
            </a:r>
            <a:endParaRPr lang="en-US" dirty="0"/>
          </a:p>
        </p:txBody>
      </p:sp>
      <p:sp>
        <p:nvSpPr>
          <p:cNvPr id="4" name="Date Placeholder 3"/>
          <p:cNvSpPr>
            <a:spLocks noGrp="1"/>
          </p:cNvSpPr>
          <p:nvPr>
            <p:ph type="dt" sz="half" idx="10"/>
          </p:nvPr>
        </p:nvSpPr>
        <p:spPr/>
        <p:txBody>
          <a:bodyPr/>
          <a:lstStyle/>
          <a:p>
            <a:fld id="{E33010CB-3886-473D-98F9-0EDFFE3E71F9}" type="datetimeFigureOut">
              <a:rPr lang="fr-CA" smtClean="0"/>
              <a:t>23-10-24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E400A78-A55D-4229-A8ED-0ED391365A47}" type="slidenum">
              <a:rPr lang="fr-CA" smtClean="0"/>
              <a:t>‹n°›</a:t>
            </a:fld>
            <a:endParaRPr lang="fr-CA"/>
          </a:p>
        </p:txBody>
      </p:sp>
    </p:spTree>
    <p:extLst>
      <p:ext uri="{BB962C8B-B14F-4D97-AF65-F5344CB8AC3E}">
        <p14:creationId xmlns:p14="http://schemas.microsoft.com/office/powerpoint/2010/main" val="2638000622"/>
      </p:ext>
    </p:extLst>
  </p:cSld>
  <p:clrMapOvr>
    <a:masterClrMapping/>
  </p:clrMapOvr>
  <mc:AlternateContent xmlns:mc="http://schemas.openxmlformats.org/markup-compatibility/2006" xmlns:p14="http://schemas.microsoft.com/office/powerpoint/2010/main">
    <mc:Choice Requires="p14">
      <p:transition spd="slow" p14:dur="325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CA"/>
              <a:t>Modifier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CA"/>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fld id="{E33010CB-3886-473D-98F9-0EDFFE3E71F9}" type="datetimeFigureOut">
              <a:rPr lang="fr-CA" smtClean="0"/>
              <a:t>23-10-24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4E400A78-A55D-4229-A8ED-0ED391365A47}" type="slidenum">
              <a:rPr lang="fr-CA" smtClean="0"/>
              <a:t>‹n°›</a:t>
            </a:fld>
            <a:endParaRPr lang="fr-CA"/>
          </a:p>
        </p:txBody>
      </p:sp>
    </p:spTree>
    <p:extLst>
      <p:ext uri="{BB962C8B-B14F-4D97-AF65-F5344CB8AC3E}">
        <p14:creationId xmlns:p14="http://schemas.microsoft.com/office/powerpoint/2010/main" val="724888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CA"/>
              <a:t>Modifier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4" name="Date Placeholder 3"/>
          <p:cNvSpPr>
            <a:spLocks noGrp="1"/>
          </p:cNvSpPr>
          <p:nvPr>
            <p:ph type="dt" sz="half" idx="10"/>
          </p:nvPr>
        </p:nvSpPr>
        <p:spPr/>
        <p:txBody>
          <a:bodyPr/>
          <a:lstStyle/>
          <a:p>
            <a:fld id="{E33010CB-3886-473D-98F9-0EDFFE3E71F9}" type="datetimeFigureOut">
              <a:rPr lang="fr-CA" smtClean="0"/>
              <a:t>23-10-24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E400A78-A55D-4229-A8ED-0ED391365A47}" type="slidenum">
              <a:rPr lang="fr-CA" smtClean="0"/>
              <a:t>‹n°›</a:t>
            </a:fld>
            <a:endParaRPr lang="fr-CA"/>
          </a:p>
        </p:txBody>
      </p:sp>
    </p:spTree>
    <p:extLst>
      <p:ext uri="{BB962C8B-B14F-4D97-AF65-F5344CB8AC3E}">
        <p14:creationId xmlns:p14="http://schemas.microsoft.com/office/powerpoint/2010/main" val="3164131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CA"/>
              <a:t>Modifier le style du titre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4" name="Date Placeholder 3"/>
          <p:cNvSpPr>
            <a:spLocks noGrp="1"/>
          </p:cNvSpPr>
          <p:nvPr>
            <p:ph type="dt" sz="half" idx="10"/>
          </p:nvPr>
        </p:nvSpPr>
        <p:spPr/>
        <p:txBody>
          <a:bodyPr/>
          <a:lstStyle/>
          <a:p>
            <a:fld id="{E33010CB-3886-473D-98F9-0EDFFE3E71F9}" type="datetimeFigureOut">
              <a:rPr lang="fr-CA" smtClean="0"/>
              <a:t>23-10-24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E400A78-A55D-4229-A8ED-0ED391365A47}" type="slidenum">
              <a:rPr lang="fr-CA" smtClean="0"/>
              <a:t>‹n°›</a:t>
            </a:fld>
            <a:endParaRPr lang="fr-CA"/>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34733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fr-CA"/>
              <a:t>Modifier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p:txBody>
          <a:bodyPr/>
          <a:lstStyle/>
          <a:p>
            <a:fld id="{E33010CB-3886-473D-98F9-0EDFFE3E71F9}" type="datetimeFigureOut">
              <a:rPr lang="fr-CA" smtClean="0"/>
              <a:t>23-10-24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E400A78-A55D-4229-A8ED-0ED391365A47}" type="slidenum">
              <a:rPr lang="fr-CA" smtClean="0"/>
              <a:t>‹n°›</a:t>
            </a:fld>
            <a:endParaRPr lang="fr-CA"/>
          </a:p>
        </p:txBody>
      </p:sp>
    </p:spTree>
    <p:extLst>
      <p:ext uri="{BB962C8B-B14F-4D97-AF65-F5344CB8AC3E}">
        <p14:creationId xmlns:p14="http://schemas.microsoft.com/office/powerpoint/2010/main" val="919637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CA"/>
              <a:t>Modifier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33010CB-3886-473D-98F9-0EDFFE3E71F9}" type="datetimeFigureOut">
              <a:rPr lang="fr-CA" smtClean="0"/>
              <a:t>23-10-24</a:t>
            </a:fld>
            <a:endParaRPr lang="fr-CA"/>
          </a:p>
        </p:txBody>
      </p:sp>
      <p:sp>
        <p:nvSpPr>
          <p:cNvPr id="4"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E400A78-A55D-4229-A8ED-0ED391365A47}" type="slidenum">
              <a:rPr lang="fr-CA" smtClean="0"/>
              <a:t>‹n°›</a:t>
            </a:fld>
            <a:endParaRPr lang="fr-CA"/>
          </a:p>
        </p:txBody>
      </p:sp>
    </p:spTree>
    <p:extLst>
      <p:ext uri="{BB962C8B-B14F-4D97-AF65-F5344CB8AC3E}">
        <p14:creationId xmlns:p14="http://schemas.microsoft.com/office/powerpoint/2010/main" val="1773645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CA"/>
              <a:t>Modifier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CA"/>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CA"/>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CA"/>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33010CB-3886-473D-98F9-0EDFFE3E71F9}" type="datetimeFigureOut">
              <a:rPr lang="fr-CA" smtClean="0"/>
              <a:t>23-10-24</a:t>
            </a:fld>
            <a:endParaRPr lang="fr-CA"/>
          </a:p>
        </p:txBody>
      </p:sp>
      <p:sp>
        <p:nvSpPr>
          <p:cNvPr id="4"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E400A78-A55D-4229-A8ED-0ED391365A47}" type="slidenum">
              <a:rPr lang="fr-CA" smtClean="0"/>
              <a:t>‹n°›</a:t>
            </a:fld>
            <a:endParaRPr lang="fr-CA"/>
          </a:p>
        </p:txBody>
      </p:sp>
    </p:spTree>
    <p:extLst>
      <p:ext uri="{BB962C8B-B14F-4D97-AF65-F5344CB8AC3E}">
        <p14:creationId xmlns:p14="http://schemas.microsoft.com/office/powerpoint/2010/main" val="3887747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E33010CB-3886-473D-98F9-0EDFFE3E71F9}" type="datetimeFigureOut">
              <a:rPr lang="fr-CA" smtClean="0"/>
              <a:t>23-10-24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E400A78-A55D-4229-A8ED-0ED391365A47}" type="slidenum">
              <a:rPr lang="fr-CA" smtClean="0"/>
              <a:t>‹n°›</a:t>
            </a:fld>
            <a:endParaRPr lang="fr-CA"/>
          </a:p>
        </p:txBody>
      </p:sp>
    </p:spTree>
    <p:extLst>
      <p:ext uri="{BB962C8B-B14F-4D97-AF65-F5344CB8AC3E}">
        <p14:creationId xmlns:p14="http://schemas.microsoft.com/office/powerpoint/2010/main" val="54789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CA"/>
              <a:t>Modifier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E33010CB-3886-473D-98F9-0EDFFE3E71F9}" type="datetimeFigureOut">
              <a:rPr lang="fr-CA" smtClean="0"/>
              <a:t>23-10-24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E400A78-A55D-4229-A8ED-0ED391365A47}" type="slidenum">
              <a:rPr lang="fr-CA" smtClean="0"/>
              <a:t>‹n°›</a:t>
            </a:fld>
            <a:endParaRPr lang="fr-CA"/>
          </a:p>
        </p:txBody>
      </p:sp>
    </p:spTree>
    <p:extLst>
      <p:ext uri="{BB962C8B-B14F-4D97-AF65-F5344CB8AC3E}">
        <p14:creationId xmlns:p14="http://schemas.microsoft.com/office/powerpoint/2010/main" val="78686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Content Placeholder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7" name="Date Placeholder 6"/>
          <p:cNvSpPr>
            <a:spLocks noGrp="1"/>
          </p:cNvSpPr>
          <p:nvPr>
            <p:ph type="dt" sz="half" idx="10"/>
          </p:nvPr>
        </p:nvSpPr>
        <p:spPr/>
        <p:txBody>
          <a:bodyPr/>
          <a:lstStyle/>
          <a:p>
            <a:fld id="{E33010CB-3886-473D-98F9-0EDFFE3E71F9}" type="datetimeFigureOut">
              <a:rPr lang="fr-CA" smtClean="0"/>
              <a:t>23-10-24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E400A78-A55D-4229-A8ED-0ED391365A47}" type="slidenum">
              <a:rPr lang="fr-CA" smtClean="0"/>
              <a:t>‹n°›</a:t>
            </a:fld>
            <a:endParaRPr lang="fr-CA"/>
          </a:p>
        </p:txBody>
      </p:sp>
    </p:spTree>
    <p:extLst>
      <p:ext uri="{BB962C8B-B14F-4D97-AF65-F5344CB8AC3E}">
        <p14:creationId xmlns:p14="http://schemas.microsoft.com/office/powerpoint/2010/main" val="3217720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CA"/>
              <a:t>Modifier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p:txBody>
          <a:bodyPr/>
          <a:lstStyle/>
          <a:p>
            <a:fld id="{E33010CB-3886-473D-98F9-0EDFFE3E71F9}" type="datetimeFigureOut">
              <a:rPr lang="fr-CA" smtClean="0"/>
              <a:t>23-10-24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E400A78-A55D-4229-A8ED-0ED391365A47}" type="slidenum">
              <a:rPr lang="fr-CA" smtClean="0"/>
              <a:t>‹n°›</a:t>
            </a:fld>
            <a:endParaRPr lang="fr-CA"/>
          </a:p>
        </p:txBody>
      </p:sp>
    </p:spTree>
    <p:extLst>
      <p:ext uri="{BB962C8B-B14F-4D97-AF65-F5344CB8AC3E}">
        <p14:creationId xmlns:p14="http://schemas.microsoft.com/office/powerpoint/2010/main" val="3773448696"/>
      </p:ext>
    </p:extLst>
  </p:cSld>
  <p:clrMapOvr>
    <a:masterClrMapping/>
  </p:clrMapOvr>
  <mc:AlternateContent xmlns:mc="http://schemas.openxmlformats.org/markup-compatibility/2006" xmlns:p14="http://schemas.microsoft.com/office/powerpoint/2010/main">
    <mc:Choice Requires="p14">
      <p:transition spd="slow" p14:dur="325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Date Placeholder 4"/>
          <p:cNvSpPr>
            <a:spLocks noGrp="1"/>
          </p:cNvSpPr>
          <p:nvPr>
            <p:ph type="dt" sz="half" idx="10"/>
          </p:nvPr>
        </p:nvSpPr>
        <p:spPr/>
        <p:txBody>
          <a:bodyPr/>
          <a:lstStyle/>
          <a:p>
            <a:fld id="{E33010CB-3886-473D-98F9-0EDFFE3E71F9}" type="datetimeFigureOut">
              <a:rPr lang="fr-CA" smtClean="0"/>
              <a:t>23-10-24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4E400A78-A55D-4229-A8ED-0ED391365A47}" type="slidenum">
              <a:rPr lang="fr-CA" smtClean="0"/>
              <a:t>‹n°›</a:t>
            </a:fld>
            <a:endParaRPr lang="fr-CA"/>
          </a:p>
        </p:txBody>
      </p:sp>
    </p:spTree>
    <p:extLst>
      <p:ext uri="{BB962C8B-B14F-4D97-AF65-F5344CB8AC3E}">
        <p14:creationId xmlns:p14="http://schemas.microsoft.com/office/powerpoint/2010/main" val="279449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a:t>Modifier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7" name="Date Placeholder 6"/>
          <p:cNvSpPr>
            <a:spLocks noGrp="1"/>
          </p:cNvSpPr>
          <p:nvPr>
            <p:ph type="dt" sz="half" idx="10"/>
          </p:nvPr>
        </p:nvSpPr>
        <p:spPr/>
        <p:txBody>
          <a:bodyPr/>
          <a:lstStyle/>
          <a:p>
            <a:fld id="{E33010CB-3886-473D-98F9-0EDFFE3E71F9}" type="datetimeFigureOut">
              <a:rPr lang="fr-CA" smtClean="0"/>
              <a:t>23-10-24</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4E400A78-A55D-4229-A8ED-0ED391365A47}" type="slidenum">
              <a:rPr lang="fr-CA" smtClean="0"/>
              <a:t>‹n°›</a:t>
            </a:fld>
            <a:endParaRPr lang="fr-CA"/>
          </a:p>
        </p:txBody>
      </p:sp>
    </p:spTree>
    <p:extLst>
      <p:ext uri="{BB962C8B-B14F-4D97-AF65-F5344CB8AC3E}">
        <p14:creationId xmlns:p14="http://schemas.microsoft.com/office/powerpoint/2010/main" val="3783220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7" name="Date Placeholder 2"/>
          <p:cNvSpPr>
            <a:spLocks noGrp="1"/>
          </p:cNvSpPr>
          <p:nvPr>
            <p:ph type="dt" sz="half" idx="10"/>
          </p:nvPr>
        </p:nvSpPr>
        <p:spPr/>
        <p:txBody>
          <a:bodyPr/>
          <a:lstStyle/>
          <a:p>
            <a:fld id="{E33010CB-3886-473D-98F9-0EDFFE3E71F9}" type="datetimeFigureOut">
              <a:rPr lang="fr-CA" smtClean="0"/>
              <a:t>23-10-24</a:t>
            </a:fld>
            <a:endParaRPr lang="fr-CA"/>
          </a:p>
        </p:txBody>
      </p:sp>
      <p:sp>
        <p:nvSpPr>
          <p:cNvPr id="5" name="Footer Placeholder 3"/>
          <p:cNvSpPr>
            <a:spLocks noGrp="1"/>
          </p:cNvSpPr>
          <p:nvPr>
            <p:ph type="ftr" sz="quarter" idx="11"/>
          </p:nvPr>
        </p:nvSpPr>
        <p:spPr/>
        <p:txBody>
          <a:bodyPr/>
          <a:lstStyle/>
          <a:p>
            <a:endParaRPr lang="fr-CA"/>
          </a:p>
        </p:txBody>
      </p:sp>
      <p:sp>
        <p:nvSpPr>
          <p:cNvPr id="6" name="Slide Number Placeholder 4"/>
          <p:cNvSpPr>
            <a:spLocks noGrp="1"/>
          </p:cNvSpPr>
          <p:nvPr>
            <p:ph type="sldNum" sz="quarter" idx="12"/>
          </p:nvPr>
        </p:nvSpPr>
        <p:spPr/>
        <p:txBody>
          <a:bodyPr/>
          <a:lstStyle/>
          <a:p>
            <a:fld id="{4E400A78-A55D-4229-A8ED-0ED391365A47}" type="slidenum">
              <a:rPr lang="fr-CA" smtClean="0"/>
              <a:t>‹n°›</a:t>
            </a:fld>
            <a:endParaRPr lang="fr-CA"/>
          </a:p>
        </p:txBody>
      </p:sp>
    </p:spTree>
    <p:extLst>
      <p:ext uri="{BB962C8B-B14F-4D97-AF65-F5344CB8AC3E}">
        <p14:creationId xmlns:p14="http://schemas.microsoft.com/office/powerpoint/2010/main" val="1707597562"/>
      </p:ext>
    </p:extLst>
  </p:cSld>
  <p:clrMapOvr>
    <a:masterClrMapping/>
  </p:clrMapOvr>
  <mc:AlternateContent xmlns:mc="http://schemas.openxmlformats.org/markup-compatibility/2006" xmlns:p14="http://schemas.microsoft.com/office/powerpoint/2010/main">
    <mc:Choice Requires="p14">
      <p:transition spd="slow" p14:dur="325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33010CB-3886-473D-98F9-0EDFFE3E71F9}" type="datetimeFigureOut">
              <a:rPr lang="fr-CA" smtClean="0"/>
              <a:t>23-10-24</a:t>
            </a:fld>
            <a:endParaRPr lang="fr-CA"/>
          </a:p>
        </p:txBody>
      </p:sp>
      <p:sp>
        <p:nvSpPr>
          <p:cNvPr id="5" name="Footer Placeholder 2"/>
          <p:cNvSpPr>
            <a:spLocks noGrp="1"/>
          </p:cNvSpPr>
          <p:nvPr>
            <p:ph type="ftr" sz="quarter" idx="11"/>
          </p:nvPr>
        </p:nvSpPr>
        <p:spPr/>
        <p:txBody>
          <a:bodyPr/>
          <a:lstStyle/>
          <a:p>
            <a:endParaRPr lang="fr-CA"/>
          </a:p>
        </p:txBody>
      </p:sp>
      <p:sp>
        <p:nvSpPr>
          <p:cNvPr id="6" name="Slide Number Placeholder 3"/>
          <p:cNvSpPr>
            <a:spLocks noGrp="1"/>
          </p:cNvSpPr>
          <p:nvPr>
            <p:ph type="sldNum" sz="quarter" idx="12"/>
          </p:nvPr>
        </p:nvSpPr>
        <p:spPr/>
        <p:txBody>
          <a:bodyPr/>
          <a:lstStyle/>
          <a:p>
            <a:fld id="{4E400A78-A55D-4229-A8ED-0ED391365A47}" type="slidenum">
              <a:rPr lang="fr-CA" smtClean="0"/>
              <a:t>‹n°›</a:t>
            </a:fld>
            <a:endParaRPr lang="fr-CA"/>
          </a:p>
        </p:txBody>
      </p:sp>
    </p:spTree>
    <p:extLst>
      <p:ext uri="{BB962C8B-B14F-4D97-AF65-F5344CB8AC3E}">
        <p14:creationId xmlns:p14="http://schemas.microsoft.com/office/powerpoint/2010/main" val="3937837148"/>
      </p:ext>
    </p:extLst>
  </p:cSld>
  <p:clrMapOvr>
    <a:masterClrMapping/>
  </p:clrMapOvr>
  <mc:AlternateContent xmlns:mc="http://schemas.openxmlformats.org/markup-compatibility/2006" xmlns:p14="http://schemas.microsoft.com/office/powerpoint/2010/main">
    <mc:Choice Requires="p14">
      <p:transition spd="slow" p14:dur="325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CA"/>
              <a:t>Modifier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7" name="Date Placeholder 4"/>
          <p:cNvSpPr>
            <a:spLocks noGrp="1"/>
          </p:cNvSpPr>
          <p:nvPr>
            <p:ph type="dt" sz="half" idx="10"/>
          </p:nvPr>
        </p:nvSpPr>
        <p:spPr/>
        <p:txBody>
          <a:bodyPr/>
          <a:lstStyle/>
          <a:p>
            <a:fld id="{E33010CB-3886-473D-98F9-0EDFFE3E71F9}" type="datetimeFigureOut">
              <a:rPr lang="fr-CA" smtClean="0"/>
              <a:t>23-10-24</a:t>
            </a:fld>
            <a:endParaRPr lang="fr-CA"/>
          </a:p>
        </p:txBody>
      </p:sp>
      <p:sp>
        <p:nvSpPr>
          <p:cNvPr id="5" name="Footer Placeholder 5"/>
          <p:cNvSpPr>
            <a:spLocks noGrp="1"/>
          </p:cNvSpPr>
          <p:nvPr>
            <p:ph type="ftr" sz="quarter" idx="11"/>
          </p:nvPr>
        </p:nvSpPr>
        <p:spPr/>
        <p:txBody>
          <a:bodyPr/>
          <a:lstStyle/>
          <a:p>
            <a:endParaRPr lang="fr-CA"/>
          </a:p>
        </p:txBody>
      </p:sp>
      <p:sp>
        <p:nvSpPr>
          <p:cNvPr id="6" name="Slide Number Placeholder 6"/>
          <p:cNvSpPr>
            <a:spLocks noGrp="1"/>
          </p:cNvSpPr>
          <p:nvPr>
            <p:ph type="sldNum" sz="quarter" idx="12"/>
          </p:nvPr>
        </p:nvSpPr>
        <p:spPr/>
        <p:txBody>
          <a:bodyPr/>
          <a:lstStyle/>
          <a:p>
            <a:fld id="{4E400A78-A55D-4229-A8ED-0ED391365A47}" type="slidenum">
              <a:rPr lang="fr-CA" smtClean="0"/>
              <a:t>‹n°›</a:t>
            </a:fld>
            <a:endParaRPr lang="fr-CA"/>
          </a:p>
        </p:txBody>
      </p:sp>
    </p:spTree>
    <p:extLst>
      <p:ext uri="{BB962C8B-B14F-4D97-AF65-F5344CB8AC3E}">
        <p14:creationId xmlns:p14="http://schemas.microsoft.com/office/powerpoint/2010/main" val="1545856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CA"/>
              <a:t>Modifier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CA"/>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fld id="{E33010CB-3886-473D-98F9-0EDFFE3E71F9}" type="datetimeFigureOut">
              <a:rPr lang="fr-CA" smtClean="0"/>
              <a:t>23-10-24</a:t>
            </a:fld>
            <a:endParaRPr lang="fr-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400A78-A55D-4229-A8ED-0ED391365A47}" type="slidenum">
              <a:rPr lang="fr-CA" smtClean="0"/>
              <a:t>‹n°›</a:t>
            </a:fld>
            <a:endParaRPr lang="fr-CA"/>
          </a:p>
        </p:txBody>
      </p:sp>
    </p:spTree>
    <p:extLst>
      <p:ext uri="{BB962C8B-B14F-4D97-AF65-F5344CB8AC3E}">
        <p14:creationId xmlns:p14="http://schemas.microsoft.com/office/powerpoint/2010/main" val="37484904"/>
      </p:ext>
    </p:extLst>
  </p:cSld>
  <p:clrMapOvr>
    <a:masterClrMapping/>
  </p:clrMapOvr>
  <mc:AlternateContent xmlns:mc="http://schemas.openxmlformats.org/markup-compatibility/2006" xmlns:p14="http://schemas.microsoft.com/office/powerpoint/2010/main">
    <mc:Choice Requires="p14">
      <p:transition spd="slow" p14:dur="325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CA"/>
              <a:t>Modifier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33010CB-3886-473D-98F9-0EDFFE3E71F9}" type="datetimeFigureOut">
              <a:rPr lang="fr-CA" smtClean="0"/>
              <a:t>23-10-24</a:t>
            </a:fld>
            <a:endParaRPr lang="fr-C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CA"/>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E400A78-A55D-4229-A8ED-0ED391365A47}" type="slidenum">
              <a:rPr lang="fr-CA" smtClean="0"/>
              <a:t>‹n°›</a:t>
            </a:fld>
            <a:endParaRPr lang="fr-CA"/>
          </a:p>
        </p:txBody>
      </p:sp>
    </p:spTree>
    <p:extLst>
      <p:ext uri="{BB962C8B-B14F-4D97-AF65-F5344CB8AC3E}">
        <p14:creationId xmlns:p14="http://schemas.microsoft.com/office/powerpoint/2010/main" val="1903952656"/>
      </p:ext>
    </p:extLst>
  </p:cSld>
  <p:clrMap bg1="dk1" tx1="lt1" bg2="dk2" tx2="lt2" accent1="accent1" accent2="accent2" accent3="accent3" accent4="accent4" accent5="accent5" accent6="accent6" hlink="hlink" folHlink="folHlink"/>
  <p:sldLayoutIdLst>
    <p:sldLayoutId id="2147484555" r:id="rId1"/>
    <p:sldLayoutId id="2147484556" r:id="rId2"/>
    <p:sldLayoutId id="2147484557" r:id="rId3"/>
    <p:sldLayoutId id="2147484558" r:id="rId4"/>
    <p:sldLayoutId id="2147484559" r:id="rId5"/>
    <p:sldLayoutId id="2147484560" r:id="rId6"/>
    <p:sldLayoutId id="2147484561" r:id="rId7"/>
    <p:sldLayoutId id="2147484562" r:id="rId8"/>
    <p:sldLayoutId id="2147484563" r:id="rId9"/>
    <p:sldLayoutId id="2147484564" r:id="rId10"/>
    <p:sldLayoutId id="2147484565" r:id="rId11"/>
    <p:sldLayoutId id="2147484566" r:id="rId12"/>
    <p:sldLayoutId id="2147484567" r:id="rId13"/>
    <p:sldLayoutId id="2147484568" r:id="rId14"/>
    <p:sldLayoutId id="2147484569" r:id="rId15"/>
    <p:sldLayoutId id="2147484570" r:id="rId16"/>
    <p:sldLayoutId id="2147484571" r:id="rId17"/>
  </p:sldLayoutIdLst>
  <mc:AlternateContent xmlns:mc="http://schemas.openxmlformats.org/markup-compatibility/2006" xmlns:p14="http://schemas.microsoft.com/office/powerpoint/2010/main">
    <mc:Choice Requires="p14">
      <p:transition spd="slow" p14:dur="3250">
        <p14:reveal/>
      </p:transition>
    </mc:Choice>
    <mc:Fallback xmlns="">
      <p:transition spd="slow">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87A1DC-CC7E-E8A4-C7E0-7C95BAEDD9D0}"/>
              </a:ext>
            </a:extLst>
          </p:cNvPr>
          <p:cNvSpPr>
            <a:spLocks noGrp="1"/>
          </p:cNvSpPr>
          <p:nvPr>
            <p:ph type="ctrTitle"/>
          </p:nvPr>
        </p:nvSpPr>
        <p:spPr>
          <a:xfrm>
            <a:off x="3827721" y="810965"/>
            <a:ext cx="6763019" cy="3732835"/>
          </a:xfrm>
        </p:spPr>
        <p:txBody>
          <a:bodyPr>
            <a:normAutofit fontScale="90000"/>
          </a:bodyPr>
          <a:lstStyle/>
          <a:p>
            <a:r>
              <a:rPr lang="fr-CA" sz="4000" b="1" dirty="0">
                <a:latin typeface="Open Sans" panose="020B0606030504020204" pitchFamily="34" charset="0"/>
              </a:rPr>
              <a:t>« Censure et création : un retour de l’Index ? »</a:t>
            </a:r>
            <a:br>
              <a:rPr lang="fr-CA" sz="4000" b="1" dirty="0">
                <a:latin typeface="Open Sans" panose="020B0606030504020204" pitchFamily="34" charset="0"/>
              </a:rPr>
            </a:br>
            <a:br>
              <a:rPr lang="fr-CA" sz="4000" b="1" dirty="0">
                <a:latin typeface="Open Sans" panose="020B0606030504020204" pitchFamily="34" charset="0"/>
              </a:rPr>
            </a:br>
            <a:r>
              <a:rPr lang="fr-CA" sz="2800" b="1" dirty="0">
                <a:latin typeface="Open Sans" panose="020B0606030504020204" pitchFamily="34" charset="0"/>
              </a:rPr>
              <a:t>Association des professeures et professeurs retraités de l’Université de Sherbrooke (APPRUS). </a:t>
            </a:r>
            <a:br>
              <a:rPr lang="fr-CA" sz="2800" b="1" dirty="0">
                <a:latin typeface="Open Sans" panose="020B0606030504020204" pitchFamily="34" charset="0"/>
              </a:rPr>
            </a:br>
            <a:br>
              <a:rPr lang="fr-CA" sz="2800" b="1" dirty="0">
                <a:latin typeface="Open Sans" panose="020B0606030504020204" pitchFamily="34" charset="0"/>
              </a:rPr>
            </a:br>
            <a:r>
              <a:rPr lang="fr-CA" sz="2800" b="1" dirty="0">
                <a:latin typeface="Open Sans" panose="020B0606030504020204" pitchFamily="34" charset="0"/>
              </a:rPr>
              <a:t>25 octobre 2023</a:t>
            </a:r>
            <a:endParaRPr lang="fr-FR" sz="4000" b="1" dirty="0">
              <a:latin typeface="Open Sans" panose="020B0606030504020204" pitchFamily="34" charset="0"/>
            </a:endParaRPr>
          </a:p>
        </p:txBody>
      </p:sp>
      <p:sp>
        <p:nvSpPr>
          <p:cNvPr id="3" name="Sous-titre 2">
            <a:extLst>
              <a:ext uri="{FF2B5EF4-FFF2-40B4-BE49-F238E27FC236}">
                <a16:creationId xmlns:a16="http://schemas.microsoft.com/office/drawing/2014/main" id="{59981013-6711-F213-85C9-572ECD3E81B3}"/>
              </a:ext>
            </a:extLst>
          </p:cNvPr>
          <p:cNvSpPr>
            <a:spLocks noGrp="1"/>
          </p:cNvSpPr>
          <p:nvPr>
            <p:ph type="subTitle" idx="1"/>
          </p:nvPr>
        </p:nvSpPr>
        <p:spPr>
          <a:xfrm>
            <a:off x="3827721" y="4755263"/>
            <a:ext cx="8080743" cy="1794656"/>
          </a:xfrm>
        </p:spPr>
        <p:txBody>
          <a:bodyPr>
            <a:normAutofit fontScale="85000" lnSpcReduction="10000"/>
          </a:bodyPr>
          <a:lstStyle/>
          <a:p>
            <a:r>
              <a:rPr lang="fr-FR" sz="3000" dirty="0"/>
              <a:t>Mathilde Barraband (UQTR) </a:t>
            </a:r>
          </a:p>
          <a:p>
            <a:pPr>
              <a:spcAft>
                <a:spcPts val="600"/>
              </a:spcAft>
            </a:pPr>
            <a:r>
              <a:rPr lang="fr-FR" sz="3000" dirty="0"/>
              <a:t>Pierre Hébert (U. Sherbrooke)</a:t>
            </a:r>
          </a:p>
          <a:p>
            <a:pPr>
              <a:spcAft>
                <a:spcPts val="600"/>
              </a:spcAft>
            </a:pPr>
            <a:r>
              <a:rPr lang="fr-FR" dirty="0"/>
              <a:t>Cotitulaire et cochercheur de la chaire France-Québec sur les enjeux contemporains de la liberté d’expression (COLIBEX)</a:t>
            </a:r>
          </a:p>
        </p:txBody>
      </p:sp>
      <p:sp>
        <p:nvSpPr>
          <p:cNvPr id="4" name="ZoneTexte 3">
            <a:extLst>
              <a:ext uri="{FF2B5EF4-FFF2-40B4-BE49-F238E27FC236}">
                <a16:creationId xmlns:a16="http://schemas.microsoft.com/office/drawing/2014/main" id="{F58605E4-0AC4-6294-117D-C1EC5C87778B}"/>
              </a:ext>
            </a:extLst>
          </p:cNvPr>
          <p:cNvSpPr txBox="1"/>
          <p:nvPr/>
        </p:nvSpPr>
        <p:spPr>
          <a:xfrm>
            <a:off x="784660" y="1055974"/>
            <a:ext cx="2631657" cy="461665"/>
          </a:xfrm>
          <a:prstGeom prst="rect">
            <a:avLst/>
          </a:prstGeom>
          <a:noFill/>
        </p:spPr>
        <p:txBody>
          <a:bodyPr wrap="square" rtlCol="0">
            <a:spAutoFit/>
          </a:bodyPr>
          <a:lstStyle/>
          <a:p>
            <a:r>
              <a:rPr lang="fr-FR" sz="2400" dirty="0" err="1">
                <a:solidFill>
                  <a:schemeClr val="bg2"/>
                </a:solidFill>
              </a:rPr>
              <a:t>colibex@uqtr.ca</a:t>
            </a:r>
            <a:endParaRPr lang="fr-FR" sz="2400" dirty="0">
              <a:solidFill>
                <a:schemeClr val="bg2"/>
              </a:solidFill>
            </a:endParaRPr>
          </a:p>
        </p:txBody>
      </p:sp>
      <p:pic>
        <p:nvPicPr>
          <p:cNvPr id="8" name="Image 7">
            <a:extLst>
              <a:ext uri="{FF2B5EF4-FFF2-40B4-BE49-F238E27FC236}">
                <a16:creationId xmlns:a16="http://schemas.microsoft.com/office/drawing/2014/main" id="{3EF36D4A-B4F9-8FB5-72A7-2F74B8C17086}"/>
              </a:ext>
            </a:extLst>
          </p:cNvPr>
          <p:cNvPicPr>
            <a:picLocks noChangeAspect="1"/>
          </p:cNvPicPr>
          <p:nvPr/>
        </p:nvPicPr>
        <p:blipFill>
          <a:blip r:embed="rId2"/>
          <a:stretch>
            <a:fillRect/>
          </a:stretch>
        </p:blipFill>
        <p:spPr>
          <a:xfrm>
            <a:off x="1279134" y="1682366"/>
            <a:ext cx="1261777" cy="1160835"/>
          </a:xfrm>
          <a:prstGeom prst="rect">
            <a:avLst/>
          </a:prstGeom>
        </p:spPr>
      </p:pic>
      <p:pic>
        <p:nvPicPr>
          <p:cNvPr id="6" name="Picture 2" descr="Logos - Fonds de recherche du Québec - FRQ">
            <a:extLst>
              <a:ext uri="{FF2B5EF4-FFF2-40B4-BE49-F238E27FC236}">
                <a16:creationId xmlns:a16="http://schemas.microsoft.com/office/drawing/2014/main" id="{577903B3-B24B-48C1-6FBD-76F9F4ED2D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875" y="3110733"/>
            <a:ext cx="1506294" cy="6084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20A34F9A-751D-1408-E966-1A7AFEECDD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774" y="3982929"/>
            <a:ext cx="1506294" cy="772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788529"/>
      </p:ext>
    </p:extLst>
  </p:cSld>
  <p:clrMapOvr>
    <a:masterClrMapping/>
  </p:clrMapOvr>
  <mc:AlternateContent xmlns:mc="http://schemas.openxmlformats.org/markup-compatibility/2006" xmlns:p14="http://schemas.microsoft.com/office/powerpoint/2010/main">
    <mc:Choice Requires="p14">
      <p:transition spd="slow" p14:dur="325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C5990E-9B45-4A68-9DB8-74DF80A323E5}"/>
              </a:ext>
            </a:extLst>
          </p:cNvPr>
          <p:cNvSpPr>
            <a:spLocks noGrp="1"/>
          </p:cNvSpPr>
          <p:nvPr>
            <p:ph type="title"/>
          </p:nvPr>
        </p:nvSpPr>
        <p:spPr>
          <a:xfrm>
            <a:off x="646112" y="452718"/>
            <a:ext cx="6433958" cy="966779"/>
          </a:xfrm>
          <a:solidFill>
            <a:schemeClr val="bg1"/>
          </a:solidFill>
          <a:ln>
            <a:solidFill>
              <a:schemeClr val="accent1"/>
            </a:solidFill>
          </a:ln>
        </p:spPr>
        <p:txBody>
          <a:bodyPr/>
          <a:lstStyle/>
          <a:p>
            <a:r>
              <a:rPr lang="fr-CA" dirty="0"/>
              <a:t>Une « conclusion »…</a:t>
            </a:r>
          </a:p>
        </p:txBody>
      </p:sp>
      <p:sp>
        <p:nvSpPr>
          <p:cNvPr id="3" name="Espace réservé du contenu 2">
            <a:extLst>
              <a:ext uri="{FF2B5EF4-FFF2-40B4-BE49-F238E27FC236}">
                <a16:creationId xmlns:a16="http://schemas.microsoft.com/office/drawing/2014/main" id="{06321DA8-A345-E03F-4521-01B85C22664D}"/>
              </a:ext>
            </a:extLst>
          </p:cNvPr>
          <p:cNvSpPr>
            <a:spLocks noGrp="1"/>
          </p:cNvSpPr>
          <p:nvPr>
            <p:ph idx="1"/>
          </p:nvPr>
        </p:nvSpPr>
        <p:spPr>
          <a:custGeom>
            <a:avLst/>
            <a:gdLst>
              <a:gd name="connsiteX0" fmla="*/ 0 w 8946541"/>
              <a:gd name="connsiteY0" fmla="*/ 0 h 4195481"/>
              <a:gd name="connsiteX1" fmla="*/ 685901 w 8946541"/>
              <a:gd name="connsiteY1" fmla="*/ 0 h 4195481"/>
              <a:gd name="connsiteX2" fmla="*/ 1371803 w 8946541"/>
              <a:gd name="connsiteY2" fmla="*/ 0 h 4195481"/>
              <a:gd name="connsiteX3" fmla="*/ 2057704 w 8946541"/>
              <a:gd name="connsiteY3" fmla="*/ 0 h 4195481"/>
              <a:gd name="connsiteX4" fmla="*/ 2564675 w 8946541"/>
              <a:gd name="connsiteY4" fmla="*/ 0 h 4195481"/>
              <a:gd name="connsiteX5" fmla="*/ 3071646 w 8946541"/>
              <a:gd name="connsiteY5" fmla="*/ 0 h 4195481"/>
              <a:gd name="connsiteX6" fmla="*/ 3399686 w 8946541"/>
              <a:gd name="connsiteY6" fmla="*/ 0 h 4195481"/>
              <a:gd name="connsiteX7" fmla="*/ 4175052 w 8946541"/>
              <a:gd name="connsiteY7" fmla="*/ 0 h 4195481"/>
              <a:gd name="connsiteX8" fmla="*/ 4503092 w 8946541"/>
              <a:gd name="connsiteY8" fmla="*/ 0 h 4195481"/>
              <a:gd name="connsiteX9" fmla="*/ 4831132 w 8946541"/>
              <a:gd name="connsiteY9" fmla="*/ 0 h 4195481"/>
              <a:gd name="connsiteX10" fmla="*/ 5159172 w 8946541"/>
              <a:gd name="connsiteY10" fmla="*/ 0 h 4195481"/>
              <a:gd name="connsiteX11" fmla="*/ 5934539 w 8946541"/>
              <a:gd name="connsiteY11" fmla="*/ 0 h 4195481"/>
              <a:gd name="connsiteX12" fmla="*/ 6530975 w 8946541"/>
              <a:gd name="connsiteY12" fmla="*/ 0 h 4195481"/>
              <a:gd name="connsiteX13" fmla="*/ 6948480 w 8946541"/>
              <a:gd name="connsiteY13" fmla="*/ 0 h 4195481"/>
              <a:gd name="connsiteX14" fmla="*/ 7544916 w 8946541"/>
              <a:gd name="connsiteY14" fmla="*/ 0 h 4195481"/>
              <a:gd name="connsiteX15" fmla="*/ 8230818 w 8946541"/>
              <a:gd name="connsiteY15" fmla="*/ 0 h 4195481"/>
              <a:gd name="connsiteX16" fmla="*/ 8946541 w 8946541"/>
              <a:gd name="connsiteY16" fmla="*/ 0 h 4195481"/>
              <a:gd name="connsiteX17" fmla="*/ 8946541 w 8946541"/>
              <a:gd name="connsiteY17" fmla="*/ 473490 h 4195481"/>
              <a:gd name="connsiteX18" fmla="*/ 8946541 w 8946541"/>
              <a:gd name="connsiteY18" fmla="*/ 946980 h 4195481"/>
              <a:gd name="connsiteX19" fmla="*/ 8946541 w 8946541"/>
              <a:gd name="connsiteY19" fmla="*/ 1630244 h 4195481"/>
              <a:gd name="connsiteX20" fmla="*/ 8946541 w 8946541"/>
              <a:gd name="connsiteY20" fmla="*/ 2187644 h 4195481"/>
              <a:gd name="connsiteX21" fmla="*/ 8946541 w 8946541"/>
              <a:gd name="connsiteY21" fmla="*/ 2745043 h 4195481"/>
              <a:gd name="connsiteX22" fmla="*/ 8946541 w 8946541"/>
              <a:gd name="connsiteY22" fmla="*/ 3218533 h 4195481"/>
              <a:gd name="connsiteX23" fmla="*/ 8946541 w 8946541"/>
              <a:gd name="connsiteY23" fmla="*/ 4195481 h 4195481"/>
              <a:gd name="connsiteX24" fmla="*/ 8171174 w 8946541"/>
              <a:gd name="connsiteY24" fmla="*/ 4195481 h 4195481"/>
              <a:gd name="connsiteX25" fmla="*/ 7664203 w 8946541"/>
              <a:gd name="connsiteY25" fmla="*/ 4195481 h 4195481"/>
              <a:gd name="connsiteX26" fmla="*/ 7246698 w 8946541"/>
              <a:gd name="connsiteY26" fmla="*/ 4195481 h 4195481"/>
              <a:gd name="connsiteX27" fmla="*/ 6739728 w 8946541"/>
              <a:gd name="connsiteY27" fmla="*/ 4195481 h 4195481"/>
              <a:gd name="connsiteX28" fmla="*/ 6411688 w 8946541"/>
              <a:gd name="connsiteY28" fmla="*/ 4195481 h 4195481"/>
              <a:gd name="connsiteX29" fmla="*/ 6083648 w 8946541"/>
              <a:gd name="connsiteY29" fmla="*/ 4195481 h 4195481"/>
              <a:gd name="connsiteX30" fmla="*/ 5755608 w 8946541"/>
              <a:gd name="connsiteY30" fmla="*/ 4195481 h 4195481"/>
              <a:gd name="connsiteX31" fmla="*/ 5248637 w 8946541"/>
              <a:gd name="connsiteY31" fmla="*/ 4195481 h 4195481"/>
              <a:gd name="connsiteX32" fmla="*/ 4562736 w 8946541"/>
              <a:gd name="connsiteY32" fmla="*/ 4195481 h 4195481"/>
              <a:gd name="connsiteX33" fmla="*/ 4234696 w 8946541"/>
              <a:gd name="connsiteY33" fmla="*/ 4195481 h 4195481"/>
              <a:gd name="connsiteX34" fmla="*/ 3548795 w 8946541"/>
              <a:gd name="connsiteY34" fmla="*/ 4195481 h 4195481"/>
              <a:gd name="connsiteX35" fmla="*/ 2773428 w 8946541"/>
              <a:gd name="connsiteY35" fmla="*/ 4195481 h 4195481"/>
              <a:gd name="connsiteX36" fmla="*/ 2445388 w 8946541"/>
              <a:gd name="connsiteY36" fmla="*/ 4195481 h 4195481"/>
              <a:gd name="connsiteX37" fmla="*/ 1938417 w 8946541"/>
              <a:gd name="connsiteY37" fmla="*/ 4195481 h 4195481"/>
              <a:gd name="connsiteX38" fmla="*/ 1610377 w 8946541"/>
              <a:gd name="connsiteY38" fmla="*/ 4195481 h 4195481"/>
              <a:gd name="connsiteX39" fmla="*/ 924476 w 8946541"/>
              <a:gd name="connsiteY39" fmla="*/ 4195481 h 4195481"/>
              <a:gd name="connsiteX40" fmla="*/ 0 w 8946541"/>
              <a:gd name="connsiteY40" fmla="*/ 4195481 h 4195481"/>
              <a:gd name="connsiteX41" fmla="*/ 0 w 8946541"/>
              <a:gd name="connsiteY41" fmla="*/ 3638081 h 4195481"/>
              <a:gd name="connsiteX42" fmla="*/ 0 w 8946541"/>
              <a:gd name="connsiteY42" fmla="*/ 3038727 h 4195481"/>
              <a:gd name="connsiteX43" fmla="*/ 0 w 8946541"/>
              <a:gd name="connsiteY43" fmla="*/ 2523282 h 4195481"/>
              <a:gd name="connsiteX44" fmla="*/ 0 w 8946541"/>
              <a:gd name="connsiteY44" fmla="*/ 2007837 h 4195481"/>
              <a:gd name="connsiteX45" fmla="*/ 0 w 8946541"/>
              <a:gd name="connsiteY45" fmla="*/ 1408483 h 4195481"/>
              <a:gd name="connsiteX46" fmla="*/ 0 w 8946541"/>
              <a:gd name="connsiteY46" fmla="*/ 767174 h 4195481"/>
              <a:gd name="connsiteX47" fmla="*/ 0 w 8946541"/>
              <a:gd name="connsiteY47" fmla="*/ 0 h 419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946541" h="4195481" fill="none" extrusionOk="0">
                <a:moveTo>
                  <a:pt x="0" y="0"/>
                </a:moveTo>
                <a:cubicBezTo>
                  <a:pt x="154566" y="-19824"/>
                  <a:pt x="442527" y="48193"/>
                  <a:pt x="685901" y="0"/>
                </a:cubicBezTo>
                <a:cubicBezTo>
                  <a:pt x="929275" y="-48193"/>
                  <a:pt x="1218239" y="42975"/>
                  <a:pt x="1371803" y="0"/>
                </a:cubicBezTo>
                <a:cubicBezTo>
                  <a:pt x="1525367" y="-42975"/>
                  <a:pt x="1728489" y="72950"/>
                  <a:pt x="2057704" y="0"/>
                </a:cubicBezTo>
                <a:cubicBezTo>
                  <a:pt x="2386919" y="-72950"/>
                  <a:pt x="2424642" y="46657"/>
                  <a:pt x="2564675" y="0"/>
                </a:cubicBezTo>
                <a:cubicBezTo>
                  <a:pt x="2704708" y="-46657"/>
                  <a:pt x="2923763" y="27989"/>
                  <a:pt x="3071646" y="0"/>
                </a:cubicBezTo>
                <a:cubicBezTo>
                  <a:pt x="3219529" y="-27989"/>
                  <a:pt x="3308763" y="27477"/>
                  <a:pt x="3399686" y="0"/>
                </a:cubicBezTo>
                <a:cubicBezTo>
                  <a:pt x="3490609" y="-27477"/>
                  <a:pt x="3909273" y="1253"/>
                  <a:pt x="4175052" y="0"/>
                </a:cubicBezTo>
                <a:cubicBezTo>
                  <a:pt x="4440831" y="-1253"/>
                  <a:pt x="4359948" y="33543"/>
                  <a:pt x="4503092" y="0"/>
                </a:cubicBezTo>
                <a:cubicBezTo>
                  <a:pt x="4646236" y="-33543"/>
                  <a:pt x="4672309" y="31300"/>
                  <a:pt x="4831132" y="0"/>
                </a:cubicBezTo>
                <a:cubicBezTo>
                  <a:pt x="4989955" y="-31300"/>
                  <a:pt x="5076717" y="5142"/>
                  <a:pt x="5159172" y="0"/>
                </a:cubicBezTo>
                <a:cubicBezTo>
                  <a:pt x="5241627" y="-5142"/>
                  <a:pt x="5754212" y="84432"/>
                  <a:pt x="5934539" y="0"/>
                </a:cubicBezTo>
                <a:cubicBezTo>
                  <a:pt x="6114866" y="-84432"/>
                  <a:pt x="6377990" y="40504"/>
                  <a:pt x="6530975" y="0"/>
                </a:cubicBezTo>
                <a:cubicBezTo>
                  <a:pt x="6683960" y="-40504"/>
                  <a:pt x="6762434" y="25801"/>
                  <a:pt x="6948480" y="0"/>
                </a:cubicBezTo>
                <a:cubicBezTo>
                  <a:pt x="7134526" y="-25801"/>
                  <a:pt x="7332839" y="11175"/>
                  <a:pt x="7544916" y="0"/>
                </a:cubicBezTo>
                <a:cubicBezTo>
                  <a:pt x="7756993" y="-11175"/>
                  <a:pt x="8084712" y="78124"/>
                  <a:pt x="8230818" y="0"/>
                </a:cubicBezTo>
                <a:cubicBezTo>
                  <a:pt x="8376924" y="-78124"/>
                  <a:pt x="8603798" y="15934"/>
                  <a:pt x="8946541" y="0"/>
                </a:cubicBezTo>
                <a:cubicBezTo>
                  <a:pt x="8955893" y="199080"/>
                  <a:pt x="8917068" y="277985"/>
                  <a:pt x="8946541" y="473490"/>
                </a:cubicBezTo>
                <a:cubicBezTo>
                  <a:pt x="8976014" y="668995"/>
                  <a:pt x="8915823" y="755300"/>
                  <a:pt x="8946541" y="946980"/>
                </a:cubicBezTo>
                <a:cubicBezTo>
                  <a:pt x="8977259" y="1138660"/>
                  <a:pt x="8893765" y="1462307"/>
                  <a:pt x="8946541" y="1630244"/>
                </a:cubicBezTo>
                <a:cubicBezTo>
                  <a:pt x="8999317" y="1798181"/>
                  <a:pt x="8903294" y="1917033"/>
                  <a:pt x="8946541" y="2187644"/>
                </a:cubicBezTo>
                <a:cubicBezTo>
                  <a:pt x="8989788" y="2458255"/>
                  <a:pt x="8886392" y="2557738"/>
                  <a:pt x="8946541" y="2745043"/>
                </a:cubicBezTo>
                <a:cubicBezTo>
                  <a:pt x="9006690" y="2932348"/>
                  <a:pt x="8903078" y="3003847"/>
                  <a:pt x="8946541" y="3218533"/>
                </a:cubicBezTo>
                <a:cubicBezTo>
                  <a:pt x="8990004" y="3433219"/>
                  <a:pt x="8871751" y="3818750"/>
                  <a:pt x="8946541" y="4195481"/>
                </a:cubicBezTo>
                <a:cubicBezTo>
                  <a:pt x="8600227" y="4265080"/>
                  <a:pt x="8396092" y="4130760"/>
                  <a:pt x="8171174" y="4195481"/>
                </a:cubicBezTo>
                <a:cubicBezTo>
                  <a:pt x="7946256" y="4260202"/>
                  <a:pt x="7849896" y="4192951"/>
                  <a:pt x="7664203" y="4195481"/>
                </a:cubicBezTo>
                <a:cubicBezTo>
                  <a:pt x="7478510" y="4198011"/>
                  <a:pt x="7449048" y="4183265"/>
                  <a:pt x="7246698" y="4195481"/>
                </a:cubicBezTo>
                <a:cubicBezTo>
                  <a:pt x="7044349" y="4207697"/>
                  <a:pt x="6979376" y="4159917"/>
                  <a:pt x="6739728" y="4195481"/>
                </a:cubicBezTo>
                <a:cubicBezTo>
                  <a:pt x="6500080" y="4231045"/>
                  <a:pt x="6571683" y="4162228"/>
                  <a:pt x="6411688" y="4195481"/>
                </a:cubicBezTo>
                <a:cubicBezTo>
                  <a:pt x="6251693" y="4228734"/>
                  <a:pt x="6158079" y="4195313"/>
                  <a:pt x="6083648" y="4195481"/>
                </a:cubicBezTo>
                <a:cubicBezTo>
                  <a:pt x="6009217" y="4195649"/>
                  <a:pt x="5853101" y="4191898"/>
                  <a:pt x="5755608" y="4195481"/>
                </a:cubicBezTo>
                <a:cubicBezTo>
                  <a:pt x="5658115" y="4199064"/>
                  <a:pt x="5378329" y="4144829"/>
                  <a:pt x="5248637" y="4195481"/>
                </a:cubicBezTo>
                <a:cubicBezTo>
                  <a:pt x="5118945" y="4246133"/>
                  <a:pt x="4764947" y="4133669"/>
                  <a:pt x="4562736" y="4195481"/>
                </a:cubicBezTo>
                <a:cubicBezTo>
                  <a:pt x="4360525" y="4257293"/>
                  <a:pt x="4364926" y="4167531"/>
                  <a:pt x="4234696" y="4195481"/>
                </a:cubicBezTo>
                <a:cubicBezTo>
                  <a:pt x="4104466" y="4223431"/>
                  <a:pt x="3761117" y="4173685"/>
                  <a:pt x="3548795" y="4195481"/>
                </a:cubicBezTo>
                <a:cubicBezTo>
                  <a:pt x="3336473" y="4217277"/>
                  <a:pt x="3026691" y="4192703"/>
                  <a:pt x="2773428" y="4195481"/>
                </a:cubicBezTo>
                <a:cubicBezTo>
                  <a:pt x="2520165" y="4198259"/>
                  <a:pt x="2542977" y="4174242"/>
                  <a:pt x="2445388" y="4195481"/>
                </a:cubicBezTo>
                <a:cubicBezTo>
                  <a:pt x="2347799" y="4216720"/>
                  <a:pt x="2074764" y="4168688"/>
                  <a:pt x="1938417" y="4195481"/>
                </a:cubicBezTo>
                <a:cubicBezTo>
                  <a:pt x="1802070" y="4222274"/>
                  <a:pt x="1754661" y="4181431"/>
                  <a:pt x="1610377" y="4195481"/>
                </a:cubicBezTo>
                <a:cubicBezTo>
                  <a:pt x="1466093" y="4209531"/>
                  <a:pt x="1176640" y="4118627"/>
                  <a:pt x="924476" y="4195481"/>
                </a:cubicBezTo>
                <a:cubicBezTo>
                  <a:pt x="672312" y="4272335"/>
                  <a:pt x="408509" y="4164072"/>
                  <a:pt x="0" y="4195481"/>
                </a:cubicBezTo>
                <a:cubicBezTo>
                  <a:pt x="-48464" y="3969328"/>
                  <a:pt x="19151" y="3768554"/>
                  <a:pt x="0" y="3638081"/>
                </a:cubicBezTo>
                <a:cubicBezTo>
                  <a:pt x="-19151" y="3507608"/>
                  <a:pt x="33748" y="3166211"/>
                  <a:pt x="0" y="3038727"/>
                </a:cubicBezTo>
                <a:cubicBezTo>
                  <a:pt x="-33748" y="2911243"/>
                  <a:pt x="43757" y="2736080"/>
                  <a:pt x="0" y="2523282"/>
                </a:cubicBezTo>
                <a:cubicBezTo>
                  <a:pt x="-43757" y="2310485"/>
                  <a:pt x="60814" y="2151525"/>
                  <a:pt x="0" y="2007837"/>
                </a:cubicBezTo>
                <a:cubicBezTo>
                  <a:pt x="-60814" y="1864150"/>
                  <a:pt x="8051" y="1601030"/>
                  <a:pt x="0" y="1408483"/>
                </a:cubicBezTo>
                <a:cubicBezTo>
                  <a:pt x="-8051" y="1215936"/>
                  <a:pt x="19993" y="1050646"/>
                  <a:pt x="0" y="767174"/>
                </a:cubicBezTo>
                <a:cubicBezTo>
                  <a:pt x="-19993" y="483702"/>
                  <a:pt x="22185" y="321502"/>
                  <a:pt x="0" y="0"/>
                </a:cubicBezTo>
                <a:close/>
              </a:path>
              <a:path w="8946541" h="4195481" stroke="0" extrusionOk="0">
                <a:moveTo>
                  <a:pt x="0" y="0"/>
                </a:moveTo>
                <a:cubicBezTo>
                  <a:pt x="147689" y="-19320"/>
                  <a:pt x="201903" y="26740"/>
                  <a:pt x="328040" y="0"/>
                </a:cubicBezTo>
                <a:cubicBezTo>
                  <a:pt x="454177" y="-26740"/>
                  <a:pt x="659141" y="47229"/>
                  <a:pt x="745545" y="0"/>
                </a:cubicBezTo>
                <a:cubicBezTo>
                  <a:pt x="831949" y="-47229"/>
                  <a:pt x="1149292" y="51602"/>
                  <a:pt x="1520912" y="0"/>
                </a:cubicBezTo>
                <a:cubicBezTo>
                  <a:pt x="1892532" y="-51602"/>
                  <a:pt x="1776544" y="37226"/>
                  <a:pt x="1938417" y="0"/>
                </a:cubicBezTo>
                <a:cubicBezTo>
                  <a:pt x="2100291" y="-37226"/>
                  <a:pt x="2261231" y="9149"/>
                  <a:pt x="2355922" y="0"/>
                </a:cubicBezTo>
                <a:cubicBezTo>
                  <a:pt x="2450614" y="-9149"/>
                  <a:pt x="2819215" y="14502"/>
                  <a:pt x="2952359" y="0"/>
                </a:cubicBezTo>
                <a:cubicBezTo>
                  <a:pt x="3085503" y="-14502"/>
                  <a:pt x="3410029" y="1844"/>
                  <a:pt x="3548795" y="0"/>
                </a:cubicBezTo>
                <a:cubicBezTo>
                  <a:pt x="3687561" y="-1844"/>
                  <a:pt x="4064180" y="63667"/>
                  <a:pt x="4324161" y="0"/>
                </a:cubicBezTo>
                <a:cubicBezTo>
                  <a:pt x="4584142" y="-63667"/>
                  <a:pt x="4927416" y="20898"/>
                  <a:pt x="5099528" y="0"/>
                </a:cubicBezTo>
                <a:cubicBezTo>
                  <a:pt x="5271640" y="-20898"/>
                  <a:pt x="5658285" y="75204"/>
                  <a:pt x="5874895" y="0"/>
                </a:cubicBezTo>
                <a:cubicBezTo>
                  <a:pt x="6091505" y="-75204"/>
                  <a:pt x="6042008" y="3290"/>
                  <a:pt x="6202935" y="0"/>
                </a:cubicBezTo>
                <a:cubicBezTo>
                  <a:pt x="6363862" y="-3290"/>
                  <a:pt x="6602533" y="48238"/>
                  <a:pt x="6888837" y="0"/>
                </a:cubicBezTo>
                <a:cubicBezTo>
                  <a:pt x="7175141" y="-48238"/>
                  <a:pt x="7159973" y="25408"/>
                  <a:pt x="7395807" y="0"/>
                </a:cubicBezTo>
                <a:cubicBezTo>
                  <a:pt x="7631641" y="-25408"/>
                  <a:pt x="7764049" y="4603"/>
                  <a:pt x="8081709" y="0"/>
                </a:cubicBezTo>
                <a:cubicBezTo>
                  <a:pt x="8399369" y="-4603"/>
                  <a:pt x="8598958" y="50552"/>
                  <a:pt x="8946541" y="0"/>
                </a:cubicBezTo>
                <a:cubicBezTo>
                  <a:pt x="8991296" y="251294"/>
                  <a:pt x="8914540" y="519450"/>
                  <a:pt x="8946541" y="683264"/>
                </a:cubicBezTo>
                <a:cubicBezTo>
                  <a:pt x="8978542" y="847078"/>
                  <a:pt x="8895825" y="995305"/>
                  <a:pt x="8946541" y="1240664"/>
                </a:cubicBezTo>
                <a:cubicBezTo>
                  <a:pt x="8997257" y="1486023"/>
                  <a:pt x="8915358" y="1753632"/>
                  <a:pt x="8946541" y="1923928"/>
                </a:cubicBezTo>
                <a:cubicBezTo>
                  <a:pt x="8977724" y="2094224"/>
                  <a:pt x="8890470" y="2307433"/>
                  <a:pt x="8946541" y="2439373"/>
                </a:cubicBezTo>
                <a:cubicBezTo>
                  <a:pt x="9002612" y="2571314"/>
                  <a:pt x="8876036" y="2938821"/>
                  <a:pt x="8946541" y="3122637"/>
                </a:cubicBezTo>
                <a:cubicBezTo>
                  <a:pt x="9017046" y="3306453"/>
                  <a:pt x="8886485" y="3721778"/>
                  <a:pt x="8946541" y="4195481"/>
                </a:cubicBezTo>
                <a:cubicBezTo>
                  <a:pt x="8793176" y="4223636"/>
                  <a:pt x="8706325" y="4175858"/>
                  <a:pt x="8618501" y="4195481"/>
                </a:cubicBezTo>
                <a:cubicBezTo>
                  <a:pt x="8530677" y="4215104"/>
                  <a:pt x="8143249" y="4173967"/>
                  <a:pt x="7843134" y="4195481"/>
                </a:cubicBezTo>
                <a:cubicBezTo>
                  <a:pt x="7543019" y="4216995"/>
                  <a:pt x="7412667" y="4143073"/>
                  <a:pt x="7246698" y="4195481"/>
                </a:cubicBezTo>
                <a:cubicBezTo>
                  <a:pt x="7080729" y="4247889"/>
                  <a:pt x="6787386" y="4164446"/>
                  <a:pt x="6650262" y="4195481"/>
                </a:cubicBezTo>
                <a:cubicBezTo>
                  <a:pt x="6513138" y="4226516"/>
                  <a:pt x="6253239" y="4165422"/>
                  <a:pt x="5874895" y="4195481"/>
                </a:cubicBezTo>
                <a:cubicBezTo>
                  <a:pt x="5496551" y="4225540"/>
                  <a:pt x="5694311" y="4160780"/>
                  <a:pt x="5546855" y="4195481"/>
                </a:cubicBezTo>
                <a:cubicBezTo>
                  <a:pt x="5399399" y="4230182"/>
                  <a:pt x="5193181" y="4180250"/>
                  <a:pt x="5039885" y="4195481"/>
                </a:cubicBezTo>
                <a:cubicBezTo>
                  <a:pt x="4886589" y="4210712"/>
                  <a:pt x="4697719" y="4137928"/>
                  <a:pt x="4532914" y="4195481"/>
                </a:cubicBezTo>
                <a:cubicBezTo>
                  <a:pt x="4368109" y="4253034"/>
                  <a:pt x="4151171" y="4133318"/>
                  <a:pt x="3847013" y="4195481"/>
                </a:cubicBezTo>
                <a:cubicBezTo>
                  <a:pt x="3542855" y="4257644"/>
                  <a:pt x="3334769" y="4109647"/>
                  <a:pt x="3071646" y="4195481"/>
                </a:cubicBezTo>
                <a:cubicBezTo>
                  <a:pt x="2808523" y="4281315"/>
                  <a:pt x="2816335" y="4160516"/>
                  <a:pt x="2743606" y="4195481"/>
                </a:cubicBezTo>
                <a:cubicBezTo>
                  <a:pt x="2670877" y="4230446"/>
                  <a:pt x="2131183" y="4133499"/>
                  <a:pt x="1968239" y="4195481"/>
                </a:cubicBezTo>
                <a:cubicBezTo>
                  <a:pt x="1805295" y="4257463"/>
                  <a:pt x="1639919" y="4184884"/>
                  <a:pt x="1550734" y="4195481"/>
                </a:cubicBezTo>
                <a:cubicBezTo>
                  <a:pt x="1461550" y="4206078"/>
                  <a:pt x="1140423" y="4124647"/>
                  <a:pt x="775367" y="4195481"/>
                </a:cubicBezTo>
                <a:cubicBezTo>
                  <a:pt x="410311" y="4266315"/>
                  <a:pt x="165350" y="4137145"/>
                  <a:pt x="0" y="4195481"/>
                </a:cubicBezTo>
                <a:cubicBezTo>
                  <a:pt x="-49748" y="3949380"/>
                  <a:pt x="27272" y="3890039"/>
                  <a:pt x="0" y="3638081"/>
                </a:cubicBezTo>
                <a:cubicBezTo>
                  <a:pt x="-27272" y="3386123"/>
                  <a:pt x="66453" y="3227750"/>
                  <a:pt x="0" y="3038727"/>
                </a:cubicBezTo>
                <a:cubicBezTo>
                  <a:pt x="-66453" y="2849704"/>
                  <a:pt x="43142" y="2747347"/>
                  <a:pt x="0" y="2523282"/>
                </a:cubicBezTo>
                <a:cubicBezTo>
                  <a:pt x="-43142" y="2299218"/>
                  <a:pt x="60813" y="2246948"/>
                  <a:pt x="0" y="2007837"/>
                </a:cubicBezTo>
                <a:cubicBezTo>
                  <a:pt x="-60813" y="1768727"/>
                  <a:pt x="39393" y="1604623"/>
                  <a:pt x="0" y="1492393"/>
                </a:cubicBezTo>
                <a:cubicBezTo>
                  <a:pt x="-39393" y="1380163"/>
                  <a:pt x="42051" y="1081794"/>
                  <a:pt x="0" y="976948"/>
                </a:cubicBezTo>
                <a:cubicBezTo>
                  <a:pt x="-42051" y="872102"/>
                  <a:pt x="7835" y="218129"/>
                  <a:pt x="0" y="0"/>
                </a:cubicBezTo>
                <a:close/>
              </a:path>
            </a:pathLst>
          </a:custGeom>
          <a:solidFill>
            <a:schemeClr val="bg1"/>
          </a:solidFill>
          <a:ln w="57150">
            <a:solidFill>
              <a:schemeClr val="accent1"/>
            </a:solidFill>
            <a:extLst>
              <a:ext uri="{C807C97D-BFC1-408E-A445-0C87EB9F89A2}">
                <ask:lineSketchStyleProps xmlns:ask="http://schemas.microsoft.com/office/drawing/2018/sketchyshapes" sd="384970989">
                  <ask:type>
                    <ask:lineSketchScribble/>
                  </ask:type>
                </ask:lineSketchStyleProps>
              </a:ext>
            </a:extLst>
          </a:ln>
        </p:spPr>
        <p:txBody>
          <a:bodyPr>
            <a:normAutofit/>
          </a:bodyPr>
          <a:lstStyle/>
          <a:p>
            <a:r>
              <a:rPr lang="fr-CA" sz="2800" dirty="0"/>
              <a:t>Confusion entre énoncé de réalité et un énoncé de citation</a:t>
            </a:r>
          </a:p>
          <a:p>
            <a:endParaRPr lang="fr-CA" sz="2800" dirty="0"/>
          </a:p>
          <a:p>
            <a:r>
              <a:rPr lang="fr-CA" sz="2800" dirty="0"/>
              <a:t>Militantisme</a:t>
            </a:r>
          </a:p>
          <a:p>
            <a:endParaRPr lang="fr-CA" sz="2800" dirty="0"/>
          </a:p>
          <a:p>
            <a:r>
              <a:rPr lang="fr-CA" sz="2800" dirty="0"/>
              <a:t>Confusion entre un énoncé de réalité et un énoncé de fiction</a:t>
            </a:r>
          </a:p>
        </p:txBody>
      </p:sp>
    </p:spTree>
    <p:extLst>
      <p:ext uri="{BB962C8B-B14F-4D97-AF65-F5344CB8AC3E}">
        <p14:creationId xmlns:p14="http://schemas.microsoft.com/office/powerpoint/2010/main" val="713665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5EF364-1DCC-E0BE-7143-19ECB197662F}"/>
              </a:ext>
            </a:extLst>
          </p:cNvPr>
          <p:cNvSpPr>
            <a:spLocks noGrp="1"/>
          </p:cNvSpPr>
          <p:nvPr>
            <p:ph type="title"/>
          </p:nvPr>
        </p:nvSpPr>
        <p:spPr>
          <a:xfrm>
            <a:off x="646111" y="452718"/>
            <a:ext cx="9404723" cy="1088699"/>
          </a:xfrm>
          <a:solidFill>
            <a:schemeClr val="bg1"/>
          </a:solidFill>
          <a:ln>
            <a:solidFill>
              <a:schemeClr val="accent1"/>
            </a:solidFill>
          </a:ln>
        </p:spPr>
        <p:txBody>
          <a:bodyPr/>
          <a:lstStyle/>
          <a:p>
            <a:pPr algn="ctr"/>
            <a:r>
              <a:rPr lang="fr-CA" sz="2800" dirty="0"/>
              <a:t>De l’importance d’un titre, ou : du bon usage d’une métaphore</a:t>
            </a:r>
          </a:p>
        </p:txBody>
      </p:sp>
      <p:sp>
        <p:nvSpPr>
          <p:cNvPr id="3" name="Espace réservé du contenu 2">
            <a:extLst>
              <a:ext uri="{FF2B5EF4-FFF2-40B4-BE49-F238E27FC236}">
                <a16:creationId xmlns:a16="http://schemas.microsoft.com/office/drawing/2014/main" id="{35443D8F-CD38-CD51-357A-9A729D54F946}"/>
              </a:ext>
            </a:extLst>
          </p:cNvPr>
          <p:cNvSpPr>
            <a:spLocks noGrp="1"/>
          </p:cNvSpPr>
          <p:nvPr>
            <p:ph idx="1"/>
          </p:nvPr>
        </p:nvSpPr>
        <p:spPr>
          <a:xfrm>
            <a:off x="1103312" y="2052918"/>
            <a:ext cx="8946541" cy="4217253"/>
          </a:xfrm>
          <a:solidFill>
            <a:schemeClr val="bg1"/>
          </a:solidFill>
          <a:ln>
            <a:solidFill>
              <a:schemeClr val="accent1"/>
            </a:solidFill>
          </a:ln>
        </p:spPr>
        <p:txBody>
          <a:bodyPr>
            <a:normAutofit lnSpcReduction="10000"/>
          </a:bodyPr>
          <a:lstStyle/>
          <a:p>
            <a:r>
              <a:rPr lang="fr-CA" sz="3600" b="0" i="0" u="none" strike="noStrike" baseline="0" dirty="0">
                <a:latin typeface="Adobe Garamond Pro"/>
              </a:rPr>
              <a:t>« Le livre de Vallières utilisait une métaphore. Évidemment les nègres noirs d’Amérique souffraient encore plus que les “nègres blancs” et le mépris culturel des Canadiens anglais n’était pas de même nature que le racisme en vigueur aux États-Unis. N’empêche, les métaphores sont parfois plus puissantes que la réalité. » (Jacques Godbout, 1999)</a:t>
            </a:r>
            <a:endParaRPr lang="fr-CA" sz="4000" dirty="0"/>
          </a:p>
        </p:txBody>
      </p:sp>
    </p:spTree>
    <p:extLst>
      <p:ext uri="{BB962C8B-B14F-4D97-AF65-F5344CB8AC3E}">
        <p14:creationId xmlns:p14="http://schemas.microsoft.com/office/powerpoint/2010/main" val="2118505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Les contes interdits : Hansel et Gretel par Yvan Godbout | Littérature |  Fantastique/SF/Horreur | Leslibraires.ca">
            <a:extLst>
              <a:ext uri="{FF2B5EF4-FFF2-40B4-BE49-F238E27FC236}">
                <a16:creationId xmlns:a16="http://schemas.microsoft.com/office/drawing/2014/main" id="{BD994219-112D-5742-A29A-E3D9F6468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4104" y="0"/>
            <a:ext cx="4511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0E7725CA-F03E-D641-A29C-DD4330780F0F}"/>
              </a:ext>
            </a:extLst>
          </p:cNvPr>
          <p:cNvSpPr txBox="1"/>
          <p:nvPr/>
        </p:nvSpPr>
        <p:spPr>
          <a:xfrm>
            <a:off x="683046" y="947451"/>
            <a:ext cx="4616068" cy="5309146"/>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fr-FR" sz="2600" b="1" dirty="0"/>
              <a:t>2017 : publication</a:t>
            </a:r>
          </a:p>
          <a:p>
            <a:pPr marL="285750" indent="-285750">
              <a:spcBef>
                <a:spcPts val="600"/>
              </a:spcBef>
              <a:spcAft>
                <a:spcPts val="600"/>
              </a:spcAft>
              <a:buFont typeface="Arial" panose="020B0604020202020204" pitchFamily="34" charset="0"/>
              <a:buChar char="•"/>
            </a:pPr>
            <a:r>
              <a:rPr lang="fr-FR" sz="2600" b="1" dirty="0"/>
              <a:t>2018 : une lectrice porte plainte</a:t>
            </a:r>
          </a:p>
          <a:p>
            <a:pPr marL="285750" indent="-285750">
              <a:spcBef>
                <a:spcPts val="600"/>
              </a:spcBef>
              <a:spcAft>
                <a:spcPts val="600"/>
              </a:spcAft>
              <a:buFont typeface="Arial" panose="020B0604020202020204" pitchFamily="34" charset="0"/>
              <a:buChar char="•"/>
            </a:pPr>
            <a:r>
              <a:rPr lang="fr-FR" sz="2600" b="1" dirty="0"/>
              <a:t>2019 : arrestation de l’auteur et éditeur, puis accusations formelles </a:t>
            </a:r>
          </a:p>
          <a:p>
            <a:pPr marL="285750" indent="-285750">
              <a:spcBef>
                <a:spcPts val="600"/>
              </a:spcBef>
              <a:spcAft>
                <a:spcPts val="600"/>
              </a:spcAft>
              <a:buFont typeface="Arial" panose="020B0604020202020204" pitchFamily="34" charset="0"/>
              <a:buChar char="•"/>
            </a:pPr>
            <a:r>
              <a:rPr lang="fr-CA" sz="2600" b="1" dirty="0"/>
              <a:t>2020 : les dispositions qui ont permis le dépôt d’accusations sont déclarées inconstitutionnelles</a:t>
            </a:r>
            <a:endParaRPr lang="fr-FR" sz="2600" b="1" dirty="0"/>
          </a:p>
          <a:p>
            <a:endParaRPr lang="fr-FR" dirty="0"/>
          </a:p>
        </p:txBody>
      </p:sp>
    </p:spTree>
    <p:extLst>
      <p:ext uri="{BB962C8B-B14F-4D97-AF65-F5344CB8AC3E}">
        <p14:creationId xmlns:p14="http://schemas.microsoft.com/office/powerpoint/2010/main" val="2455016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Les contes interdits : Hansel et Gretel par Yvan Godbout | Littérature |  Fantastique/SF/Horreur | Leslibraires.ca">
            <a:extLst>
              <a:ext uri="{FF2B5EF4-FFF2-40B4-BE49-F238E27FC236}">
                <a16:creationId xmlns:a16="http://schemas.microsoft.com/office/drawing/2014/main" id="{BD994219-112D-5742-A29A-E3D9F6468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3714" y="0"/>
            <a:ext cx="4511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0D9F7066-0CE1-6940-8FA3-19A23BA76C78}"/>
              </a:ext>
            </a:extLst>
          </p:cNvPr>
          <p:cNvSpPr txBox="1"/>
          <p:nvPr/>
        </p:nvSpPr>
        <p:spPr>
          <a:xfrm>
            <a:off x="1103312" y="805906"/>
            <a:ext cx="2688115" cy="5663089"/>
          </a:xfrm>
          <a:prstGeom prst="rect">
            <a:avLst/>
          </a:prstGeom>
          <a:noFill/>
        </p:spPr>
        <p:txBody>
          <a:bodyPr wrap="square" rtlCol="0">
            <a:spAutoFit/>
          </a:bodyPr>
          <a:lstStyle/>
          <a:p>
            <a:r>
              <a:rPr lang="fr-FR" sz="2600" b="1" dirty="0"/>
              <a:t>163.1 (1) c. </a:t>
            </a:r>
          </a:p>
          <a:p>
            <a:r>
              <a:rPr lang="fr-FR" sz="2600" b="1" dirty="0"/>
              <a:t>« tout écrit dont la caractéristique dominante est la description, dans un but sexuel, d’une activité sexuelle avec une personne âgée de moins de dix-huit ans […] ».</a:t>
            </a:r>
          </a:p>
        </p:txBody>
      </p:sp>
    </p:spTree>
    <p:extLst>
      <p:ext uri="{BB962C8B-B14F-4D97-AF65-F5344CB8AC3E}">
        <p14:creationId xmlns:p14="http://schemas.microsoft.com/office/powerpoint/2010/main" val="2852213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3A110D-84A3-A34A-877A-129068E14A61}"/>
              </a:ext>
            </a:extLst>
          </p:cNvPr>
          <p:cNvSpPr>
            <a:spLocks noGrp="1"/>
          </p:cNvSpPr>
          <p:nvPr>
            <p:ph type="title"/>
          </p:nvPr>
        </p:nvSpPr>
        <p:spPr/>
        <p:txBody>
          <a:bodyPr/>
          <a:lstStyle/>
          <a:p>
            <a:r>
              <a:rPr lang="fr-CA" sz="4400" b="1" dirty="0">
                <a:effectLst/>
                <a:latin typeface="Century Gothic" panose="020B0502020202020204" pitchFamily="34" charset="0"/>
                <a:ea typeface="Times New Roman" panose="02020603050405020304" pitchFamily="18" charset="0"/>
              </a:rPr>
              <a:t>L’affaire </a:t>
            </a:r>
            <a:r>
              <a:rPr lang="fr-CA" sz="4400" b="1" i="1" dirty="0">
                <a:effectLst/>
                <a:latin typeface="Century Gothic" panose="020B0502020202020204" pitchFamily="34" charset="0"/>
                <a:ea typeface="Times New Roman" panose="02020603050405020304" pitchFamily="18" charset="0"/>
              </a:rPr>
              <a:t>Hansel et </a:t>
            </a:r>
            <a:r>
              <a:rPr lang="fr-CA" sz="4400" b="1" i="1" dirty="0" err="1">
                <a:effectLst/>
                <a:latin typeface="Century Gothic" panose="020B0502020202020204" pitchFamily="34" charset="0"/>
                <a:ea typeface="Times New Roman" panose="02020603050405020304" pitchFamily="18" charset="0"/>
              </a:rPr>
              <a:t>Gretel</a:t>
            </a:r>
            <a:r>
              <a:rPr lang="fr-CA" sz="4400" b="1" dirty="0">
                <a:effectLst/>
                <a:latin typeface="Century Gothic" panose="020B0502020202020204" pitchFamily="34" charset="0"/>
                <a:ea typeface="Times New Roman" panose="02020603050405020304" pitchFamily="18" charset="0"/>
              </a:rPr>
              <a:t> est-elle sans précédents au Québec?</a:t>
            </a:r>
            <a:endParaRPr lang="fr-FR" dirty="0">
              <a:latin typeface="Century Gothic" panose="020B0502020202020204" pitchFamily="34" charset="0"/>
            </a:endParaRPr>
          </a:p>
        </p:txBody>
      </p:sp>
      <p:sp>
        <p:nvSpPr>
          <p:cNvPr id="3" name="Espace réservé du contenu 2">
            <a:extLst>
              <a:ext uri="{FF2B5EF4-FFF2-40B4-BE49-F238E27FC236}">
                <a16:creationId xmlns:a16="http://schemas.microsoft.com/office/drawing/2014/main" id="{6D6FF902-3ABC-504F-9531-477277215232}"/>
              </a:ext>
            </a:extLst>
          </p:cNvPr>
          <p:cNvSpPr>
            <a:spLocks noGrp="1"/>
          </p:cNvSpPr>
          <p:nvPr>
            <p:ph idx="1"/>
          </p:nvPr>
        </p:nvSpPr>
        <p:spPr/>
        <p:txBody>
          <a:bodyPr>
            <a:normAutofit/>
          </a:bodyPr>
          <a:lstStyle/>
          <a:p>
            <a:pPr algn="just"/>
            <a:r>
              <a:rPr lang="fr-CA" sz="3200" dirty="0">
                <a:latin typeface="Century Gothic" panose="020B0502020202020204" pitchFamily="34" charset="0"/>
                <a:ea typeface="Times New Roman" panose="02020603050405020304" pitchFamily="18" charset="0"/>
              </a:rPr>
              <a:t>Obscénité </a:t>
            </a:r>
          </a:p>
          <a:p>
            <a:pPr marL="342900" lvl="0" indent="-342900" algn="just" rtl="0">
              <a:buFont typeface="Symbol" pitchFamily="2" charset="2"/>
              <a:buChar char=""/>
            </a:pPr>
            <a:r>
              <a:rPr lang="fr-CA" sz="2400" dirty="0">
                <a:effectLst/>
                <a:latin typeface="Century Gothic" panose="020B0502020202020204" pitchFamily="34" charset="0"/>
                <a:ea typeface="Times New Roman" panose="02020603050405020304" pitchFamily="18" charset="0"/>
              </a:rPr>
              <a:t>Entre 1959 et 1968: affaires </a:t>
            </a:r>
            <a:r>
              <a:rPr lang="fr-CA" sz="2400" dirty="0">
                <a:latin typeface="Century Gothic" panose="020B0502020202020204" pitchFamily="34" charset="0"/>
              </a:rPr>
              <a:t>Lawrence ; </a:t>
            </a:r>
            <a:r>
              <a:rPr lang="fr-CA" sz="2400" dirty="0" err="1">
                <a:latin typeface="Century Gothic" panose="020B0502020202020204" pitchFamily="34" charset="0"/>
              </a:rPr>
              <a:t>Cleland</a:t>
            </a:r>
            <a:r>
              <a:rPr lang="fr-CA" sz="2400" dirty="0">
                <a:latin typeface="Century Gothic" panose="020B0502020202020204" pitchFamily="34" charset="0"/>
              </a:rPr>
              <a:t> ; </a:t>
            </a:r>
            <a:r>
              <a:rPr lang="fr-CA" sz="2400" dirty="0" err="1">
                <a:latin typeface="Century Gothic" panose="020B0502020202020204" pitchFamily="34" charset="0"/>
              </a:rPr>
              <a:t>Aury</a:t>
            </a:r>
            <a:r>
              <a:rPr lang="fr-CA" sz="2400" dirty="0">
                <a:latin typeface="Century Gothic" panose="020B0502020202020204" pitchFamily="34" charset="0"/>
              </a:rPr>
              <a:t> ; </a:t>
            </a:r>
            <a:r>
              <a:rPr lang="fr-CA" sz="2400" dirty="0" err="1">
                <a:latin typeface="Century Gothic" panose="020B0502020202020204" pitchFamily="34" charset="0"/>
              </a:rPr>
              <a:t>Loiselet</a:t>
            </a:r>
            <a:r>
              <a:rPr lang="fr-CA" sz="2400" dirty="0">
                <a:latin typeface="Century Gothic" panose="020B0502020202020204" pitchFamily="34" charset="0"/>
              </a:rPr>
              <a:t>. </a:t>
            </a:r>
          </a:p>
          <a:p>
            <a:pPr marL="342900" lvl="0" indent="-342900" algn="just">
              <a:buFont typeface="Symbol" pitchFamily="2" charset="2"/>
              <a:buChar char=""/>
            </a:pPr>
            <a:r>
              <a:rPr lang="fr-CA" sz="2400" dirty="0">
                <a:effectLst/>
                <a:latin typeface="Century Gothic" panose="020B0502020202020204" pitchFamily="34" charset="0"/>
                <a:ea typeface="Times New Roman" panose="02020603050405020304" pitchFamily="18" charset="0"/>
              </a:rPr>
              <a:t>1998: affaire Vanier</a:t>
            </a:r>
          </a:p>
          <a:p>
            <a:pPr algn="just"/>
            <a:r>
              <a:rPr lang="fr-CA" sz="3200" dirty="0">
                <a:effectLst/>
                <a:latin typeface="Century Gothic" panose="020B0502020202020204" pitchFamily="34" charset="0"/>
                <a:ea typeface="Times New Roman" panose="02020603050405020304" pitchFamily="18" charset="0"/>
              </a:rPr>
              <a:t>Pornographie juvénile ou obscénité et mise en scène d’un mineur</a:t>
            </a:r>
          </a:p>
          <a:p>
            <a:pPr algn="just">
              <a:buFont typeface="Arial" panose="020B0604020202020204" pitchFamily="34" charset="0"/>
              <a:buChar char="•"/>
            </a:pPr>
            <a:r>
              <a:rPr lang="fr-CA" sz="2400" dirty="0">
                <a:effectLst/>
                <a:latin typeface="Century Gothic" panose="020B0502020202020204" pitchFamily="34" charset="0"/>
                <a:ea typeface="Times New Roman" panose="02020603050405020304" pitchFamily="18" charset="0"/>
              </a:rPr>
              <a:t>1993: affaire Langer ; 2001: Sharpe ; 2011: </a:t>
            </a:r>
            <a:r>
              <a:rPr lang="fr-CA" sz="2400" dirty="0" err="1">
                <a:effectLst/>
                <a:latin typeface="Century Gothic" panose="020B0502020202020204" pitchFamily="34" charset="0"/>
                <a:ea typeface="Times New Roman" panose="02020603050405020304" pitchFamily="18" charset="0"/>
              </a:rPr>
              <a:t>Katigbak</a:t>
            </a:r>
            <a:r>
              <a:rPr lang="fr-CA" sz="2400" dirty="0">
                <a:latin typeface="Century Gothic" panose="020B0502020202020204" pitchFamily="34" charset="0"/>
                <a:ea typeface="Times New Roman" panose="02020603050405020304" pitchFamily="18" charset="0"/>
              </a:rPr>
              <a:t> ;</a:t>
            </a:r>
            <a:r>
              <a:rPr lang="fr-CA" sz="2400" dirty="0">
                <a:effectLst/>
                <a:latin typeface="Century Gothic" panose="020B0502020202020204" pitchFamily="34" charset="0"/>
                <a:ea typeface="Times New Roman" panose="02020603050405020304" pitchFamily="18" charset="0"/>
              </a:rPr>
              <a:t> 2012: Couture</a:t>
            </a:r>
          </a:p>
          <a:p>
            <a:pPr marL="0" indent="0">
              <a:buNone/>
            </a:pPr>
            <a:endParaRPr lang="fr-FR" dirty="0"/>
          </a:p>
        </p:txBody>
      </p:sp>
    </p:spTree>
    <p:extLst>
      <p:ext uri="{BB962C8B-B14F-4D97-AF65-F5344CB8AC3E}">
        <p14:creationId xmlns:p14="http://schemas.microsoft.com/office/powerpoint/2010/main" val="4095487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124000"/>
                <a:satMod val="148000"/>
                <a:lumMod val="124000"/>
              </a:schemeClr>
            </a:gs>
            <a:gs pos="100000">
              <a:schemeClr val="bg1">
                <a:shade val="76000"/>
                <a:hueMod val="89000"/>
                <a:satMod val="16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026" name="Picture 2" descr="Les contes interdits : nous n'en parlerons pas">
            <a:extLst>
              <a:ext uri="{FF2B5EF4-FFF2-40B4-BE49-F238E27FC236}">
                <a16:creationId xmlns:a16="http://schemas.microsoft.com/office/drawing/2014/main" id="{5D112633-4DD4-CA4A-A689-6B25BE7FCF62}"/>
              </a:ext>
            </a:extLst>
          </p:cNvPr>
          <p:cNvPicPr>
            <a:picLocks noChangeAspect="1" noChangeArrowheads="1"/>
          </p:cNvPicPr>
          <p:nvPr/>
        </p:nvPicPr>
        <p:blipFill rotWithShape="1">
          <a:blip r:embed="rId2">
            <a:alphaModFix amt="25000"/>
            <a:grayscl/>
            <a:extLst>
              <a:ext uri="{28A0092B-C50C-407E-A947-70E740481C1C}">
                <a14:useLocalDpi xmlns:a14="http://schemas.microsoft.com/office/drawing/2010/main" val="0"/>
              </a:ext>
            </a:extLst>
          </a:blip>
          <a:srcRect l="15964" r="8480"/>
          <a:stretch/>
        </p:blipFill>
        <p:spPr bwMode="auto">
          <a:xfrm>
            <a:off x="0"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0C13FDF0-B3D9-5E42-ACD0-2E131A6A7441}"/>
              </a:ext>
            </a:extLst>
          </p:cNvPr>
          <p:cNvSpPr>
            <a:spLocks noGrp="1"/>
          </p:cNvSpPr>
          <p:nvPr>
            <p:ph type="title"/>
          </p:nvPr>
        </p:nvSpPr>
        <p:spPr>
          <a:xfrm>
            <a:off x="646111" y="452718"/>
            <a:ext cx="9404723" cy="1400530"/>
          </a:xfrm>
        </p:spPr>
        <p:txBody>
          <a:bodyPr vert="horz" lIns="91440" tIns="45720" rIns="91440" bIns="45720" rtlCol="0">
            <a:normAutofit/>
          </a:bodyPr>
          <a:lstStyle/>
          <a:p>
            <a:r>
              <a:rPr lang="en-US" dirty="0"/>
              <a:t>Les </a:t>
            </a:r>
            <a:r>
              <a:rPr lang="en-US" dirty="0" err="1"/>
              <a:t>éditions</a:t>
            </a:r>
            <a:r>
              <a:rPr lang="en-US" dirty="0"/>
              <a:t> </a:t>
            </a:r>
            <a:r>
              <a:rPr lang="en-US" dirty="0" err="1"/>
              <a:t>AdA</a:t>
            </a:r>
            <a:endParaRPr lang="en-US" dirty="0"/>
          </a:p>
        </p:txBody>
      </p:sp>
      <p:sp>
        <p:nvSpPr>
          <p:cNvPr id="4" name="Espace réservé du contenu 3">
            <a:extLst>
              <a:ext uri="{FF2B5EF4-FFF2-40B4-BE49-F238E27FC236}">
                <a16:creationId xmlns:a16="http://schemas.microsoft.com/office/drawing/2014/main" id="{6A215BF2-9769-9758-AE64-334A73033C9B}"/>
              </a:ext>
            </a:extLst>
          </p:cNvPr>
          <p:cNvSpPr>
            <a:spLocks noGrp="1"/>
          </p:cNvSpPr>
          <p:nvPr>
            <p:ph idx="1"/>
          </p:nvPr>
        </p:nvSpPr>
        <p:spPr>
          <a:xfrm>
            <a:off x="1103312" y="1487278"/>
            <a:ext cx="9404350" cy="4761122"/>
          </a:xfrm>
        </p:spPr>
        <p:txBody>
          <a:bodyPr>
            <a:normAutofit lnSpcReduction="10000"/>
          </a:bodyPr>
          <a:lstStyle/>
          <a:p>
            <a:r>
              <a:rPr lang="fr-CA" sz="2400" dirty="0">
                <a:effectLst/>
                <a:latin typeface="Times New Roman" panose="02020603050405020304" pitchFamily="18" charset="0"/>
                <a:ea typeface="Times New Roman" panose="02020603050405020304" pitchFamily="18" charset="0"/>
              </a:rPr>
              <a:t>Spécialisées dans la littérature de genre ou la paralittérature (roman policier, d’horreur, érotique). </a:t>
            </a:r>
          </a:p>
          <a:p>
            <a:r>
              <a:rPr lang="fr-CA" sz="2400" dirty="0">
                <a:effectLst/>
                <a:latin typeface="Times New Roman" panose="02020603050405020304" pitchFamily="18" charset="0"/>
                <a:ea typeface="Times New Roman" panose="02020603050405020304" pitchFamily="18" charset="0"/>
              </a:rPr>
              <a:t>En 2017, la maison d’édition lance la collection « Contes interdits », y compris dans les Costco et Walmart</a:t>
            </a:r>
            <a:r>
              <a:rPr lang="fr-CA" sz="2800" dirty="0">
                <a:effectLst/>
              </a:rPr>
              <a:t> :</a:t>
            </a:r>
          </a:p>
          <a:p>
            <a:pPr lvl="1">
              <a:buFont typeface="Arial" panose="020B0604020202020204" pitchFamily="34" charset="0"/>
              <a:buChar char="•"/>
            </a:pPr>
            <a:r>
              <a:rPr lang="fr-CA" sz="2000" i="1" dirty="0">
                <a:effectLst/>
                <a:latin typeface="Times New Roman" panose="02020603050405020304" pitchFamily="18" charset="0"/>
                <a:ea typeface="Times New Roman" panose="02020603050405020304" pitchFamily="18" charset="0"/>
              </a:rPr>
              <a:t>Hansel et Gretel</a:t>
            </a:r>
            <a:r>
              <a:rPr lang="fr-CA" sz="2000" dirty="0">
                <a:effectLst/>
                <a:latin typeface="Times New Roman" panose="02020603050405020304" pitchFamily="18" charset="0"/>
                <a:ea typeface="Times New Roman" panose="02020603050405020304" pitchFamily="18" charset="0"/>
              </a:rPr>
              <a:t>  (2017)</a:t>
            </a:r>
          </a:p>
          <a:p>
            <a:pPr lvl="1">
              <a:buFont typeface="Arial" panose="020B0604020202020204" pitchFamily="34" charset="0"/>
              <a:buChar char="•"/>
            </a:pPr>
            <a:r>
              <a:rPr lang="fr-CA" sz="2000" i="1" dirty="0">
                <a:effectLst/>
                <a:latin typeface="Times New Roman" panose="02020603050405020304" pitchFamily="18" charset="0"/>
                <a:ea typeface="Times New Roman" panose="02020603050405020304" pitchFamily="18" charset="0"/>
              </a:rPr>
              <a:t>Trois petits cochons </a:t>
            </a:r>
            <a:r>
              <a:rPr lang="fr-CA" sz="2000" dirty="0">
                <a:effectLst/>
                <a:latin typeface="Times New Roman" panose="02020603050405020304" pitchFamily="18" charset="0"/>
                <a:ea typeface="Times New Roman" panose="02020603050405020304" pitchFamily="18" charset="0"/>
              </a:rPr>
              <a:t>(2017)</a:t>
            </a:r>
            <a:endParaRPr lang="fr-CA" sz="2000" i="1" dirty="0">
              <a:latin typeface="Times New Roman" panose="02020603050405020304" pitchFamily="18" charset="0"/>
              <a:ea typeface="Times New Roman" panose="02020603050405020304" pitchFamily="18" charset="0"/>
            </a:endParaRPr>
          </a:p>
          <a:p>
            <a:pPr lvl="1">
              <a:buFont typeface="Arial" panose="020B0604020202020204" pitchFamily="34" charset="0"/>
              <a:buChar char="•"/>
            </a:pPr>
            <a:r>
              <a:rPr lang="fr-CA" sz="2000" i="1" dirty="0">
                <a:effectLst/>
                <a:latin typeface="Times New Roman" panose="02020603050405020304" pitchFamily="18" charset="0"/>
                <a:ea typeface="Times New Roman" panose="02020603050405020304" pitchFamily="18" charset="0"/>
              </a:rPr>
              <a:t>Blanche Neige</a:t>
            </a:r>
            <a:r>
              <a:rPr lang="fr-CA" sz="2000" dirty="0">
                <a:effectLst/>
                <a:latin typeface="Times New Roman" panose="02020603050405020304" pitchFamily="18" charset="0"/>
                <a:ea typeface="Times New Roman" panose="02020603050405020304" pitchFamily="18" charset="0"/>
              </a:rPr>
              <a:t>  (2017)</a:t>
            </a:r>
          </a:p>
          <a:p>
            <a:pPr lvl="1">
              <a:buFont typeface="Arial" panose="020B0604020202020204" pitchFamily="34" charset="0"/>
              <a:buChar char="•"/>
            </a:pPr>
            <a:r>
              <a:rPr lang="fr-CA" sz="2000" i="1" dirty="0">
                <a:effectLst/>
                <a:latin typeface="Times New Roman" panose="02020603050405020304" pitchFamily="18" charset="0"/>
                <a:ea typeface="Times New Roman" panose="02020603050405020304" pitchFamily="18" charset="0"/>
              </a:rPr>
              <a:t>Peter Pan</a:t>
            </a:r>
            <a:r>
              <a:rPr lang="fr-CA" sz="2000" dirty="0">
                <a:effectLst/>
                <a:latin typeface="Times New Roman" panose="02020603050405020304" pitchFamily="18" charset="0"/>
                <a:ea typeface="Times New Roman" panose="02020603050405020304" pitchFamily="18" charset="0"/>
              </a:rPr>
              <a:t>  (2017)</a:t>
            </a:r>
          </a:p>
          <a:p>
            <a:pPr lvl="1">
              <a:buFont typeface="Arial" panose="020B0604020202020204" pitchFamily="34" charset="0"/>
              <a:buChar char="•"/>
            </a:pPr>
            <a:r>
              <a:rPr lang="fr-CA" sz="2000" i="1" dirty="0">
                <a:effectLst/>
                <a:latin typeface="Times New Roman" panose="02020603050405020304" pitchFamily="18" charset="0"/>
                <a:ea typeface="Times New Roman" panose="02020603050405020304" pitchFamily="18" charset="0"/>
              </a:rPr>
              <a:t>La Reine des neiges</a:t>
            </a:r>
            <a:r>
              <a:rPr lang="fr-CA" sz="2000" dirty="0">
                <a:effectLst/>
                <a:latin typeface="Times New Roman" panose="02020603050405020304" pitchFamily="18" charset="0"/>
                <a:ea typeface="Times New Roman" panose="02020603050405020304" pitchFamily="18" charset="0"/>
              </a:rPr>
              <a:t> (2018)</a:t>
            </a:r>
          </a:p>
          <a:p>
            <a:pPr lvl="1">
              <a:buFont typeface="Arial" panose="020B0604020202020204" pitchFamily="34" charset="0"/>
              <a:buChar char="•"/>
            </a:pPr>
            <a:r>
              <a:rPr lang="fr-CA" sz="2000" i="1" dirty="0">
                <a:effectLst/>
                <a:latin typeface="Times New Roman" panose="02020603050405020304" pitchFamily="18" charset="0"/>
                <a:ea typeface="Times New Roman" panose="02020603050405020304" pitchFamily="18" charset="0"/>
              </a:rPr>
              <a:t>Raiponce</a:t>
            </a:r>
            <a:r>
              <a:rPr lang="fr-CA" sz="2000" dirty="0">
                <a:effectLst/>
              </a:rPr>
              <a:t> </a:t>
            </a:r>
            <a:r>
              <a:rPr lang="fr-CA" sz="2000" dirty="0">
                <a:effectLst/>
                <a:latin typeface="Times New Roman" panose="02020603050405020304" pitchFamily="18" charset="0"/>
                <a:ea typeface="Times New Roman" panose="02020603050405020304" pitchFamily="18" charset="0"/>
              </a:rPr>
              <a:t>(2018)</a:t>
            </a:r>
          </a:p>
          <a:p>
            <a:r>
              <a:rPr lang="fr-CA" sz="2400" dirty="0">
                <a:latin typeface="Times New Roman" panose="02020603050405020304" pitchFamily="18" charset="0"/>
              </a:rPr>
              <a:t>Une entreprise familiale</a:t>
            </a:r>
            <a:endParaRPr lang="fr-FR" sz="2400" dirty="0">
              <a:latin typeface="Times New Roman" panose="02020603050405020304" pitchFamily="18" charset="0"/>
            </a:endParaRPr>
          </a:p>
        </p:txBody>
      </p:sp>
    </p:spTree>
    <p:extLst>
      <p:ext uri="{BB962C8B-B14F-4D97-AF65-F5344CB8AC3E}">
        <p14:creationId xmlns:p14="http://schemas.microsoft.com/office/powerpoint/2010/main" val="2768503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B41148-9F18-6043-9165-EFC530F49E3A}"/>
              </a:ext>
            </a:extLst>
          </p:cNvPr>
          <p:cNvSpPr>
            <a:spLocks noGrp="1"/>
          </p:cNvSpPr>
          <p:nvPr>
            <p:ph type="title"/>
          </p:nvPr>
        </p:nvSpPr>
        <p:spPr/>
        <p:txBody>
          <a:bodyPr/>
          <a:lstStyle/>
          <a:p>
            <a:r>
              <a:rPr lang="fr-FR" dirty="0"/>
              <a:t>Yvan Godbout</a:t>
            </a:r>
          </a:p>
        </p:txBody>
      </p:sp>
      <p:sp>
        <p:nvSpPr>
          <p:cNvPr id="3" name="Espace réservé du contenu 2">
            <a:extLst>
              <a:ext uri="{FF2B5EF4-FFF2-40B4-BE49-F238E27FC236}">
                <a16:creationId xmlns:a16="http://schemas.microsoft.com/office/drawing/2014/main" id="{B57890DC-931A-614A-ABD8-3DEBF4426294}"/>
              </a:ext>
            </a:extLst>
          </p:cNvPr>
          <p:cNvSpPr>
            <a:spLocks noGrp="1"/>
          </p:cNvSpPr>
          <p:nvPr>
            <p:ph idx="1"/>
          </p:nvPr>
        </p:nvSpPr>
        <p:spPr/>
        <p:txBody>
          <a:bodyPr>
            <a:normAutofit lnSpcReduction="10000"/>
          </a:bodyPr>
          <a:lstStyle/>
          <a:p>
            <a:r>
              <a:rPr lang="fr-CA" sz="2800" dirty="0">
                <a:effectLst/>
                <a:latin typeface="Century Gothic" panose="020B0502020202020204" pitchFamily="34" charset="0"/>
                <a:ea typeface="Times New Roman" panose="02020603050405020304" pitchFamily="18" charset="0"/>
                <a:cs typeface="Times New Roman" panose="02020603050405020304" pitchFamily="18" charset="0"/>
              </a:rPr>
              <a:t>10 récits depuis 2012 </a:t>
            </a:r>
          </a:p>
          <a:p>
            <a:r>
              <a:rPr lang="fr-CA" sz="2800" dirty="0">
                <a:latin typeface="Century Gothic" panose="020B0502020202020204" pitchFamily="34" charset="0"/>
                <a:ea typeface="Times New Roman" panose="02020603050405020304" pitchFamily="18" charset="0"/>
                <a:cs typeface="Times New Roman" panose="02020603050405020304" pitchFamily="18" charset="0"/>
              </a:rPr>
              <a:t>dont </a:t>
            </a:r>
            <a:r>
              <a:rPr lang="fr-CA" sz="2800" dirty="0">
                <a:effectLst/>
                <a:latin typeface="Century Gothic" panose="020B0502020202020204" pitchFamily="34" charset="0"/>
                <a:ea typeface="Times New Roman" panose="02020603050405020304" pitchFamily="18" charset="0"/>
                <a:cs typeface="Times New Roman" panose="02020603050405020304" pitchFamily="18" charset="0"/>
              </a:rPr>
              <a:t>8 chez Ada (ou Corbeau)</a:t>
            </a:r>
          </a:p>
          <a:p>
            <a:pPr lvl="1">
              <a:buFont typeface="Wingdings" pitchFamily="2" charset="2"/>
              <a:buChar char="Ø"/>
            </a:pPr>
            <a:r>
              <a:rPr lang="fr-CA" sz="2000" dirty="0">
                <a:effectLst/>
                <a:latin typeface="Century Gothic" panose="020B0502020202020204" pitchFamily="34" charset="0"/>
                <a:ea typeface="Times New Roman" panose="02020603050405020304" pitchFamily="18" charset="0"/>
                <a:cs typeface="Times New Roman" panose="02020603050405020304" pitchFamily="18" charset="0"/>
              </a:rPr>
              <a:t>la trilogie </a:t>
            </a:r>
            <a:r>
              <a:rPr lang="fr-CA" sz="2000" i="1" dirty="0">
                <a:effectLst/>
                <a:latin typeface="Century Gothic" panose="020B0502020202020204" pitchFamily="34" charset="0"/>
                <a:ea typeface="Times New Roman" panose="02020603050405020304" pitchFamily="18" charset="0"/>
                <a:cs typeface="Times New Roman" panose="02020603050405020304" pitchFamily="18" charset="0"/>
              </a:rPr>
              <a:t>Les yeux jaunes </a:t>
            </a:r>
          </a:p>
          <a:p>
            <a:pPr lvl="1">
              <a:buFont typeface="Wingdings" pitchFamily="2" charset="2"/>
              <a:buChar char="Ø"/>
            </a:pPr>
            <a:r>
              <a:rPr lang="fr-CA" sz="2000" i="1" dirty="0">
                <a:effectLst/>
                <a:latin typeface="Century Gothic" panose="020B0502020202020204" pitchFamily="34" charset="0"/>
                <a:ea typeface="Times New Roman" panose="02020603050405020304" pitchFamily="18" charset="0"/>
                <a:cs typeface="Times New Roman" panose="02020603050405020304" pitchFamily="18" charset="0"/>
              </a:rPr>
              <a:t>Hansel et </a:t>
            </a:r>
            <a:r>
              <a:rPr lang="fr-CA" sz="2000" i="1" dirty="0" err="1">
                <a:effectLst/>
                <a:latin typeface="Century Gothic" panose="020B0502020202020204" pitchFamily="34" charset="0"/>
                <a:ea typeface="Times New Roman" panose="02020603050405020304" pitchFamily="18" charset="0"/>
                <a:cs typeface="Times New Roman" panose="02020603050405020304" pitchFamily="18" charset="0"/>
              </a:rPr>
              <a:t>Gretel</a:t>
            </a:r>
            <a:r>
              <a:rPr lang="fr-CA" sz="2000" i="1" dirty="0">
                <a:effectLst/>
                <a:latin typeface="Century Gothic" panose="020B0502020202020204" pitchFamily="34" charset="0"/>
                <a:ea typeface="Times New Roman" panose="02020603050405020304" pitchFamily="18" charset="0"/>
                <a:cs typeface="Times New Roman" panose="02020603050405020304" pitchFamily="18" charset="0"/>
              </a:rPr>
              <a:t> </a:t>
            </a:r>
            <a:r>
              <a:rPr lang="fr-CA" sz="2000" dirty="0">
                <a:effectLst/>
                <a:latin typeface="Century Gothic" panose="020B0502020202020204" pitchFamily="34" charset="0"/>
                <a:ea typeface="Times New Roman" panose="02020603050405020304" pitchFamily="18" charset="0"/>
                <a:cs typeface="Times New Roman" panose="02020603050405020304" pitchFamily="18" charset="0"/>
              </a:rPr>
              <a:t>en 2017, collection « Contes interdits »</a:t>
            </a:r>
            <a:r>
              <a:rPr lang="fr-CA" sz="2000" dirty="0">
                <a:effectLst/>
                <a:latin typeface="Century Gothic" panose="020B0502020202020204" pitchFamily="34" charset="0"/>
                <a:cs typeface="Times New Roman" panose="02020603050405020304" pitchFamily="18" charset="0"/>
              </a:rPr>
              <a:t> </a:t>
            </a:r>
            <a:endParaRPr lang="fr-CA" sz="20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lvl="1">
              <a:buFont typeface="Wingdings" pitchFamily="2" charset="2"/>
              <a:buChar char="Ø"/>
            </a:pPr>
            <a:r>
              <a:rPr lang="fr-CA" sz="2000" i="1" dirty="0">
                <a:effectLst/>
                <a:latin typeface="Century Gothic" panose="020B0502020202020204" pitchFamily="34" charset="0"/>
                <a:ea typeface="Times New Roman" panose="02020603050405020304" pitchFamily="18" charset="0"/>
                <a:cs typeface="Times New Roman" panose="02020603050405020304" pitchFamily="18" charset="0"/>
              </a:rPr>
              <a:t>Boucle d’or </a:t>
            </a:r>
            <a:r>
              <a:rPr lang="fr-CA" sz="2000" dirty="0">
                <a:effectLst/>
                <a:latin typeface="Century Gothic" panose="020B0502020202020204" pitchFamily="34" charset="0"/>
                <a:ea typeface="Times New Roman" panose="02020603050405020304" pitchFamily="18" charset="0"/>
                <a:cs typeface="Times New Roman" panose="02020603050405020304" pitchFamily="18" charset="0"/>
              </a:rPr>
              <a:t>en 2019</a:t>
            </a:r>
            <a:r>
              <a:rPr lang="fr-CA" sz="2000" dirty="0">
                <a:latin typeface="Century Gothic" panose="020B0502020202020204" pitchFamily="34" charset="0"/>
                <a:ea typeface="Times New Roman" panose="02020603050405020304" pitchFamily="18" charset="0"/>
                <a:cs typeface="Times New Roman" panose="02020603050405020304" pitchFamily="18" charset="0"/>
              </a:rPr>
              <a:t>, </a:t>
            </a:r>
            <a:r>
              <a:rPr lang="fr-CA" sz="2000" dirty="0">
                <a:effectLst/>
                <a:latin typeface="Century Gothic" panose="020B0502020202020204" pitchFamily="34" charset="0"/>
                <a:ea typeface="Times New Roman" panose="02020603050405020304" pitchFamily="18" charset="0"/>
                <a:cs typeface="Times New Roman" panose="02020603050405020304" pitchFamily="18" charset="0"/>
              </a:rPr>
              <a:t>collection « Contes interdits »</a:t>
            </a:r>
            <a:r>
              <a:rPr lang="fr-CA" sz="2000" dirty="0">
                <a:effectLst/>
                <a:latin typeface="Century Gothic" panose="020B0502020202020204" pitchFamily="34" charset="0"/>
                <a:cs typeface="Times New Roman" panose="02020603050405020304" pitchFamily="18" charset="0"/>
              </a:rPr>
              <a:t> </a:t>
            </a:r>
          </a:p>
          <a:p>
            <a:pPr lvl="1">
              <a:buFont typeface="Wingdings" pitchFamily="2" charset="2"/>
              <a:buChar char="Ø"/>
            </a:pPr>
            <a:r>
              <a:rPr lang="fr-CA" sz="2000" i="1" dirty="0">
                <a:effectLst/>
                <a:latin typeface="Century Gothic" panose="020B0502020202020204" pitchFamily="34" charset="0"/>
                <a:ea typeface="Times New Roman" panose="02020603050405020304" pitchFamily="18" charset="0"/>
                <a:cs typeface="Times New Roman" panose="02020603050405020304" pitchFamily="18" charset="0"/>
              </a:rPr>
              <a:t>Le petit poucet</a:t>
            </a:r>
            <a:r>
              <a:rPr lang="fr-CA" sz="2000" dirty="0">
                <a:effectLst/>
                <a:latin typeface="Century Gothic" panose="020B0502020202020204" pitchFamily="34" charset="0"/>
                <a:ea typeface="Times New Roman" panose="02020603050405020304" pitchFamily="18" charset="0"/>
                <a:cs typeface="Times New Roman" panose="02020603050405020304" pitchFamily="18" charset="0"/>
              </a:rPr>
              <a:t> en 2021, collection « Contes interdits »</a:t>
            </a:r>
            <a:r>
              <a:rPr lang="fr-CA" sz="2000" dirty="0">
                <a:effectLst/>
                <a:latin typeface="Century Gothic" panose="020B0502020202020204" pitchFamily="34" charset="0"/>
                <a:cs typeface="Times New Roman" panose="02020603050405020304" pitchFamily="18" charset="0"/>
              </a:rPr>
              <a:t> </a:t>
            </a:r>
            <a:endParaRPr lang="fr-CA" sz="20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lvl="1">
              <a:buFont typeface="Wingdings" pitchFamily="2" charset="2"/>
              <a:buChar char="Ø"/>
            </a:pPr>
            <a:r>
              <a:rPr lang="fr-CA" sz="2000" i="1" dirty="0">
                <a:effectLst/>
                <a:latin typeface="Century Gothic" panose="020B0502020202020204" pitchFamily="34" charset="0"/>
                <a:ea typeface="Times New Roman" panose="02020603050405020304" pitchFamily="18" charset="0"/>
              </a:rPr>
              <a:t>Auteur maudit, maudit auteur</a:t>
            </a:r>
            <a:r>
              <a:rPr lang="fr-CA" sz="2000" dirty="0">
                <a:effectLst/>
                <a:latin typeface="Century Gothic" panose="020B0502020202020204" pitchFamily="34" charset="0"/>
                <a:ea typeface="Times New Roman" panose="02020603050405020304" pitchFamily="18" charset="0"/>
              </a:rPr>
              <a:t>, en 2021</a:t>
            </a:r>
            <a:r>
              <a:rPr lang="fr-CA" sz="2000" dirty="0">
                <a:effectLst/>
                <a:latin typeface="Century Gothic" panose="020B0502020202020204" pitchFamily="34" charset="0"/>
              </a:rPr>
              <a:t> (che</a:t>
            </a:r>
            <a:r>
              <a:rPr lang="fr-CA" sz="2000" dirty="0">
                <a:latin typeface="Century Gothic" panose="020B0502020202020204" pitchFamily="34" charset="0"/>
              </a:rPr>
              <a:t>z Corbeau)</a:t>
            </a:r>
            <a:endParaRPr lang="fr-CA" sz="2000" dirty="0">
              <a:effectLst/>
              <a:latin typeface="Century Gothic" panose="020B0502020202020204" pitchFamily="34" charset="0"/>
            </a:endParaRPr>
          </a:p>
          <a:p>
            <a:pPr lvl="1">
              <a:buFont typeface="Wingdings" pitchFamily="2" charset="2"/>
              <a:buChar char="Ø"/>
            </a:pPr>
            <a:r>
              <a:rPr lang="fr-CA" sz="2000" i="1" dirty="0">
                <a:effectLst/>
                <a:latin typeface="Century Gothic" panose="020B0502020202020204" pitchFamily="34" charset="0"/>
                <a:ea typeface="Times New Roman" panose="02020603050405020304" pitchFamily="18" charset="0"/>
                <a:cs typeface="Times New Roman" panose="02020603050405020304" pitchFamily="18" charset="0"/>
              </a:rPr>
              <a:t>Le bonhomme sept</a:t>
            </a:r>
            <a:r>
              <a:rPr lang="fr-CA" sz="2000" dirty="0">
                <a:effectLst/>
                <a:latin typeface="Century Gothic" panose="020B0502020202020204" pitchFamily="34" charset="0"/>
                <a:ea typeface="Times New Roman" panose="02020603050405020304" pitchFamily="18" charset="0"/>
                <a:cs typeface="Times New Roman" panose="02020603050405020304" pitchFamily="18" charset="0"/>
              </a:rPr>
              <a:t> </a:t>
            </a:r>
            <a:r>
              <a:rPr lang="fr-CA" sz="2000" i="1" dirty="0">
                <a:effectLst/>
                <a:latin typeface="Century Gothic" panose="020B0502020202020204" pitchFamily="34" charset="0"/>
                <a:ea typeface="Times New Roman" panose="02020603050405020304" pitchFamily="18" charset="0"/>
                <a:cs typeface="Times New Roman" panose="02020603050405020304" pitchFamily="18" charset="0"/>
              </a:rPr>
              <a:t>heures</a:t>
            </a:r>
            <a:r>
              <a:rPr lang="fr-CA" sz="2000" dirty="0">
                <a:effectLst/>
                <a:latin typeface="Century Gothic" panose="020B0502020202020204" pitchFamily="34" charset="0"/>
                <a:ea typeface="Times New Roman" panose="02020603050405020304" pitchFamily="18" charset="0"/>
                <a:cs typeface="Times New Roman" panose="02020603050405020304" pitchFamily="18" charset="0"/>
              </a:rPr>
              <a:t> en 2023,</a:t>
            </a:r>
            <a:r>
              <a:rPr lang="fr-CA" sz="2000" dirty="0">
                <a:effectLst/>
                <a:latin typeface="Century Gothic" panose="020B0502020202020204" pitchFamily="34" charset="0"/>
                <a:cs typeface="Times New Roman" panose="02020603050405020304" pitchFamily="18" charset="0"/>
              </a:rPr>
              <a:t> </a:t>
            </a:r>
            <a:r>
              <a:rPr lang="fr-CA" sz="2000" dirty="0">
                <a:effectLst/>
                <a:latin typeface="Century Gothic" panose="020B0502020202020204" pitchFamily="34" charset="0"/>
                <a:ea typeface="Times New Roman" panose="02020603050405020304" pitchFamily="18" charset="0"/>
                <a:cs typeface="Times New Roman" panose="02020603050405020304" pitchFamily="18" charset="0"/>
              </a:rPr>
              <a:t>collection « Contes interdits »</a:t>
            </a:r>
          </a:p>
          <a:p>
            <a:pPr lvl="1">
              <a:buFont typeface="Wingdings" pitchFamily="2" charset="2"/>
              <a:buChar char="Ø"/>
            </a:pPr>
            <a:r>
              <a:rPr lang="fr-CA" sz="2000" i="1" dirty="0">
                <a:latin typeface="Century Gothic" panose="020B0502020202020204" pitchFamily="34" charset="0"/>
                <a:cs typeface="Times New Roman" panose="02020603050405020304" pitchFamily="18" charset="0"/>
              </a:rPr>
              <a:t>Bastien et Mathis, les orphelins Andersen </a:t>
            </a:r>
            <a:r>
              <a:rPr lang="fr-CA" sz="2000" dirty="0">
                <a:latin typeface="Century Gothic" panose="020B0502020202020204" pitchFamily="34" charset="0"/>
                <a:cs typeface="Times New Roman" panose="02020603050405020304" pitchFamily="18" charset="0"/>
              </a:rPr>
              <a:t>en 2023, </a:t>
            </a:r>
            <a:r>
              <a:rPr lang="fr-CA" sz="2000" dirty="0">
                <a:effectLst/>
                <a:latin typeface="Century Gothic" panose="020B0502020202020204" pitchFamily="34" charset="0"/>
                <a:ea typeface="Times New Roman" panose="02020603050405020304" pitchFamily="18" charset="0"/>
                <a:cs typeface="Times New Roman" panose="02020603050405020304" pitchFamily="18" charset="0"/>
              </a:rPr>
              <a:t>collection « Contes interdits » (</a:t>
            </a:r>
            <a:r>
              <a:rPr lang="fr-CA" sz="2000" dirty="0">
                <a:effectLst/>
                <a:latin typeface="Century Gothic" panose="020B0502020202020204" pitchFamily="34" charset="0"/>
              </a:rPr>
              <a:t>che</a:t>
            </a:r>
            <a:r>
              <a:rPr lang="fr-CA" sz="2000" dirty="0">
                <a:latin typeface="Century Gothic" panose="020B0502020202020204" pitchFamily="34" charset="0"/>
              </a:rPr>
              <a:t>z Corbeau)</a:t>
            </a:r>
            <a:endParaRPr lang="fr-CA" sz="20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lvl="1">
              <a:buFont typeface="Wingdings" pitchFamily="2" charset="2"/>
              <a:buChar char="Ø"/>
            </a:pPr>
            <a:endParaRPr lang="fr-FR" sz="2000" i="1"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2456594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YVAN GODBOUT - Boucle d&amp;#39;or - Science-fiction &amp; Fantastique - LIVRES -  Renaud-Bray.com - Livres + cadeaux + jeux">
            <a:extLst>
              <a:ext uri="{FF2B5EF4-FFF2-40B4-BE49-F238E27FC236}">
                <a16:creationId xmlns:a16="http://schemas.microsoft.com/office/drawing/2014/main" id="{5BA41EF5-C44F-8C45-8D8F-411AE820FBF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75836" y="0"/>
            <a:ext cx="4440327" cy="6860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931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Les contes interdits : Hansel et Gretel par Yvan Godbout | Littérature |  Fantastique/SF/Horreur | Leslibraires.ca">
            <a:extLst>
              <a:ext uri="{FF2B5EF4-FFF2-40B4-BE49-F238E27FC236}">
                <a16:creationId xmlns:a16="http://schemas.microsoft.com/office/drawing/2014/main" id="{BD994219-112D-5742-A29A-E3D9F6468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437" y="-1"/>
            <a:ext cx="4511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contenu 3">
            <a:extLst>
              <a:ext uri="{FF2B5EF4-FFF2-40B4-BE49-F238E27FC236}">
                <a16:creationId xmlns:a16="http://schemas.microsoft.com/office/drawing/2014/main" id="{57E7C4A2-A6BB-6D4A-9398-EF20D0BA09D9}"/>
              </a:ext>
            </a:extLst>
          </p:cNvPr>
          <p:cNvSpPr>
            <a:spLocks noGrp="1"/>
          </p:cNvSpPr>
          <p:nvPr>
            <p:ph idx="1"/>
          </p:nvPr>
        </p:nvSpPr>
        <p:spPr>
          <a:xfrm>
            <a:off x="5709424" y="1326996"/>
            <a:ext cx="5363737" cy="4921404"/>
          </a:xfrm>
        </p:spPr>
        <p:txBody>
          <a:bodyPr>
            <a:normAutofit/>
          </a:bodyPr>
          <a:lstStyle/>
          <a:p>
            <a:pPr marL="0" indent="0">
              <a:buNone/>
            </a:pPr>
            <a:r>
              <a:rPr lang="fr-FR" sz="4000" dirty="0"/>
              <a:t>À quel genre littéraire appartient </a:t>
            </a:r>
            <a:r>
              <a:rPr lang="fr-FR" sz="4000" i="1" dirty="0"/>
              <a:t>Hansel et </a:t>
            </a:r>
            <a:r>
              <a:rPr lang="fr-FR" sz="4000" i="1" dirty="0" err="1"/>
              <a:t>Gretel</a:t>
            </a:r>
            <a:r>
              <a:rPr lang="fr-FR" sz="4000" i="1" dirty="0"/>
              <a:t> </a:t>
            </a:r>
            <a:r>
              <a:rPr lang="fr-FR" sz="4000" dirty="0"/>
              <a:t>?</a:t>
            </a:r>
          </a:p>
        </p:txBody>
      </p:sp>
    </p:spTree>
    <p:extLst>
      <p:ext uri="{BB962C8B-B14F-4D97-AF65-F5344CB8AC3E}">
        <p14:creationId xmlns:p14="http://schemas.microsoft.com/office/powerpoint/2010/main" val="1552646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758DDF-26C9-334E-BFBF-409A5A51007B}"/>
              </a:ext>
            </a:extLst>
          </p:cNvPr>
          <p:cNvSpPr>
            <a:spLocks noGrp="1"/>
          </p:cNvSpPr>
          <p:nvPr>
            <p:ph type="title"/>
          </p:nvPr>
        </p:nvSpPr>
        <p:spPr/>
        <p:txBody>
          <a:bodyPr/>
          <a:lstStyle/>
          <a:p>
            <a:r>
              <a:rPr lang="fr-FR" sz="3200" dirty="0"/>
              <a:t>Dominique </a:t>
            </a:r>
            <a:r>
              <a:rPr lang="fr-FR" sz="3200" dirty="0" err="1"/>
              <a:t>Maingueneau</a:t>
            </a:r>
            <a:r>
              <a:rPr lang="fr-FR" sz="3200" dirty="0"/>
              <a:t>, </a:t>
            </a:r>
            <a:r>
              <a:rPr lang="fr-FR" sz="3200" i="1" dirty="0"/>
              <a:t>La littérature pornographique</a:t>
            </a:r>
            <a:r>
              <a:rPr lang="fr-FR" sz="3200" dirty="0"/>
              <a:t>, Paris, Armand Colin, 2007.</a:t>
            </a:r>
            <a:br>
              <a:rPr lang="fr-FR" sz="3200" dirty="0"/>
            </a:br>
            <a:endParaRPr lang="fr-FR" sz="3200" dirty="0"/>
          </a:p>
        </p:txBody>
      </p:sp>
      <p:sp>
        <p:nvSpPr>
          <p:cNvPr id="3" name="Espace réservé du contenu 2">
            <a:extLst>
              <a:ext uri="{FF2B5EF4-FFF2-40B4-BE49-F238E27FC236}">
                <a16:creationId xmlns:a16="http://schemas.microsoft.com/office/drawing/2014/main" id="{29DC7A2C-D0BA-2447-87F0-612F00D197F3}"/>
              </a:ext>
            </a:extLst>
          </p:cNvPr>
          <p:cNvSpPr>
            <a:spLocks noGrp="1"/>
          </p:cNvSpPr>
          <p:nvPr>
            <p:ph idx="1"/>
          </p:nvPr>
        </p:nvSpPr>
        <p:spPr>
          <a:xfrm>
            <a:off x="1081668" y="1961002"/>
            <a:ext cx="9318255" cy="4318611"/>
          </a:xfrm>
        </p:spPr>
        <p:txBody>
          <a:bodyPr>
            <a:normAutofit fontScale="92500" lnSpcReduction="10000"/>
          </a:bodyPr>
          <a:lstStyle/>
          <a:p>
            <a:r>
              <a:rPr lang="fr-CA" sz="2400" dirty="0">
                <a:effectLst/>
                <a:latin typeface="Century Gothic" panose="020B0502020202020204" pitchFamily="34" charset="0"/>
                <a:ea typeface="Times New Roman" panose="02020603050405020304" pitchFamily="18" charset="0"/>
              </a:rPr>
              <a:t>« les péripéties de l’intrigue ne sont qu’un prétexte pour introduire [des] scènes [sexuelles] que le lecteur est en droit d’attendre » (51). </a:t>
            </a:r>
          </a:p>
          <a:p>
            <a:r>
              <a:rPr lang="fr-CA" sz="2400" dirty="0">
                <a:effectLst/>
                <a:latin typeface="Century Gothic" panose="020B0502020202020204" pitchFamily="34" charset="0"/>
                <a:ea typeface="Times New Roman" panose="02020603050405020304" pitchFamily="18" charset="0"/>
              </a:rPr>
              <a:t>le « contrat tacite entre auteur de texte pornographique et lecteur » donne « l’obligation pour l’auteur de fournir une quantité suffisante de scènes, qui ne soient ni trop courtes, ni trop longues. » (45)</a:t>
            </a:r>
            <a:r>
              <a:rPr lang="fr-CA" sz="2800" dirty="0">
                <a:effectLst/>
                <a:latin typeface="Century Gothic" panose="020B0502020202020204" pitchFamily="34" charset="0"/>
              </a:rPr>
              <a:t> </a:t>
            </a:r>
          </a:p>
          <a:p>
            <a:r>
              <a:rPr lang="fr-CA" sz="2400" dirty="0">
                <a:effectLst/>
                <a:latin typeface="Century Gothic" panose="020B0502020202020204" pitchFamily="34" charset="0"/>
                <a:ea typeface="Times New Roman" panose="02020603050405020304" pitchFamily="18" charset="0"/>
              </a:rPr>
              <a:t>« produire sur le lecteur un effet déterminé à l’avance</a:t>
            </a:r>
            <a:r>
              <a:rPr lang="fr-CA" sz="2400" dirty="0">
                <a:latin typeface="Century Gothic" panose="020B0502020202020204" pitchFamily="34" charset="0"/>
                <a:ea typeface="Times New Roman" panose="02020603050405020304" pitchFamily="18" charset="0"/>
              </a:rPr>
              <a:t> » (11).</a:t>
            </a:r>
          </a:p>
          <a:p>
            <a:r>
              <a:rPr lang="fr-CA" sz="2400" dirty="0">
                <a:latin typeface="Century Gothic" panose="020B0502020202020204" pitchFamily="34" charset="0"/>
              </a:rPr>
              <a:t>Deux critères de la séquence pornographique : </a:t>
            </a:r>
          </a:p>
          <a:p>
            <a:pPr lvl="1">
              <a:buFont typeface="Arial" panose="020B0604020202020204" pitchFamily="34" charset="0"/>
              <a:buChar char="•"/>
            </a:pPr>
            <a:r>
              <a:rPr lang="fr-FR" sz="2400" dirty="0">
                <a:latin typeface="Century Gothic" panose="020B0502020202020204" pitchFamily="34" charset="0"/>
              </a:rPr>
              <a:t>La visibilité</a:t>
            </a:r>
          </a:p>
          <a:p>
            <a:pPr lvl="1">
              <a:buFont typeface="Arial" panose="020B0604020202020204" pitchFamily="34" charset="0"/>
              <a:buChar char="•"/>
            </a:pPr>
            <a:r>
              <a:rPr lang="fr-FR" sz="2400" dirty="0">
                <a:latin typeface="Century Gothic" panose="020B0502020202020204" pitchFamily="34" charset="0"/>
              </a:rPr>
              <a:t>Les affects euphorisants</a:t>
            </a:r>
          </a:p>
        </p:txBody>
      </p:sp>
    </p:spTree>
    <p:extLst>
      <p:ext uri="{BB962C8B-B14F-4D97-AF65-F5344CB8AC3E}">
        <p14:creationId xmlns:p14="http://schemas.microsoft.com/office/powerpoint/2010/main" val="875255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124000"/>
                <a:satMod val="148000"/>
                <a:lumMod val="124000"/>
              </a:schemeClr>
            </a:gs>
            <a:gs pos="100000">
              <a:schemeClr val="bg1">
                <a:shade val="76000"/>
                <a:hueMod val="89000"/>
                <a:satMod val="16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2B563F4D-EA1A-D609-F91B-C5C8856F3DD9}"/>
              </a:ext>
            </a:extLst>
          </p:cNvPr>
          <p:cNvPicPr>
            <a:picLocks noChangeAspect="1"/>
          </p:cNvPicPr>
          <p:nvPr/>
        </p:nvPicPr>
        <p:blipFill rotWithShape="1">
          <a:blip r:embed="rId2">
            <a:alphaModFix amt="25000"/>
            <a:grayscl/>
          </a:blip>
          <a:srcRect t="31193"/>
          <a:stretch/>
        </p:blipFill>
        <p:spPr>
          <a:xfrm>
            <a:off x="20" y="-1"/>
            <a:ext cx="12191980" cy="6858000"/>
          </a:xfrm>
          <a:prstGeom prst="rect">
            <a:avLst/>
          </a:prstGeom>
        </p:spPr>
      </p:pic>
      <p:sp>
        <p:nvSpPr>
          <p:cNvPr id="2" name="Titre 1">
            <a:extLst>
              <a:ext uri="{FF2B5EF4-FFF2-40B4-BE49-F238E27FC236}">
                <a16:creationId xmlns:a16="http://schemas.microsoft.com/office/drawing/2014/main" id="{AE7E2104-B3E6-7675-DF67-C490EC33760A}"/>
              </a:ext>
            </a:extLst>
          </p:cNvPr>
          <p:cNvSpPr>
            <a:spLocks noGrp="1"/>
          </p:cNvSpPr>
          <p:nvPr>
            <p:ph type="title"/>
          </p:nvPr>
        </p:nvSpPr>
        <p:spPr>
          <a:xfrm>
            <a:off x="574245" y="2567956"/>
            <a:ext cx="9404723" cy="1400530"/>
          </a:xfrm>
        </p:spPr>
        <p:txBody>
          <a:bodyPr>
            <a:normAutofit/>
          </a:bodyPr>
          <a:lstStyle/>
          <a:p>
            <a:r>
              <a:rPr lang="fr-FR" b="1" dirty="0">
                <a:solidFill>
                  <a:schemeClr val="accent1">
                    <a:lumMod val="60000"/>
                    <a:lumOff val="40000"/>
                  </a:schemeClr>
                </a:solidFill>
              </a:rPr>
              <a:t>https://</a:t>
            </a:r>
            <a:r>
              <a:rPr lang="fr-FR" b="1" dirty="0" err="1">
                <a:solidFill>
                  <a:schemeClr val="accent1">
                    <a:lumMod val="60000"/>
                    <a:lumOff val="40000"/>
                  </a:schemeClr>
                </a:solidFill>
              </a:rPr>
              <a:t>libexpress.hypotheses.org</a:t>
            </a:r>
            <a:endParaRPr lang="fr-FR" b="1" dirty="0">
              <a:solidFill>
                <a:schemeClr val="accent1">
                  <a:lumMod val="60000"/>
                  <a:lumOff val="40000"/>
                </a:schemeClr>
              </a:solidFill>
            </a:endParaRPr>
          </a:p>
        </p:txBody>
      </p:sp>
      <p:sp>
        <p:nvSpPr>
          <p:cNvPr id="13" name="Rectangle 12">
            <a:extLst>
              <a:ext uri="{FF2B5EF4-FFF2-40B4-BE49-F238E27FC236}">
                <a16:creationId xmlns:a16="http://schemas.microsoft.com/office/drawing/2014/main" id="{0D187C4E-14B9-4504-B200-5127823FA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192197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87A1DC-CC7E-E8A4-C7E0-7C95BAEDD9D0}"/>
              </a:ext>
            </a:extLst>
          </p:cNvPr>
          <p:cNvSpPr>
            <a:spLocks noGrp="1"/>
          </p:cNvSpPr>
          <p:nvPr>
            <p:ph type="ctrTitle"/>
          </p:nvPr>
        </p:nvSpPr>
        <p:spPr>
          <a:xfrm>
            <a:off x="3827721" y="810965"/>
            <a:ext cx="6763019" cy="3732835"/>
          </a:xfrm>
        </p:spPr>
        <p:txBody>
          <a:bodyPr>
            <a:normAutofit fontScale="90000"/>
          </a:bodyPr>
          <a:lstStyle/>
          <a:p>
            <a:r>
              <a:rPr lang="fr-CA" sz="4000" b="1" dirty="0">
                <a:latin typeface="Open Sans" panose="020B0606030504020204" pitchFamily="34" charset="0"/>
              </a:rPr>
              <a:t>« Censure et création : un retour de l’Index ? »</a:t>
            </a:r>
            <a:br>
              <a:rPr lang="fr-CA" sz="4000" b="1" dirty="0">
                <a:latin typeface="Open Sans" panose="020B0606030504020204" pitchFamily="34" charset="0"/>
              </a:rPr>
            </a:br>
            <a:br>
              <a:rPr lang="fr-CA" sz="4000" b="1" dirty="0">
                <a:latin typeface="Open Sans" panose="020B0606030504020204" pitchFamily="34" charset="0"/>
              </a:rPr>
            </a:br>
            <a:r>
              <a:rPr lang="fr-CA" sz="2800" b="1" dirty="0">
                <a:latin typeface="Open Sans" panose="020B0606030504020204" pitchFamily="34" charset="0"/>
              </a:rPr>
              <a:t>Association des professeures et professeurs retraités de l’Université de Sherbrooke (APPRUS). </a:t>
            </a:r>
            <a:br>
              <a:rPr lang="fr-CA" sz="2800" b="1" dirty="0">
                <a:latin typeface="Open Sans" panose="020B0606030504020204" pitchFamily="34" charset="0"/>
              </a:rPr>
            </a:br>
            <a:br>
              <a:rPr lang="fr-CA" sz="2800" b="1" dirty="0">
                <a:latin typeface="Open Sans" panose="020B0606030504020204" pitchFamily="34" charset="0"/>
              </a:rPr>
            </a:br>
            <a:r>
              <a:rPr lang="fr-CA" sz="2800" b="1" dirty="0">
                <a:latin typeface="Open Sans" panose="020B0606030504020204" pitchFamily="34" charset="0"/>
              </a:rPr>
              <a:t>25 octobre 2023</a:t>
            </a:r>
            <a:endParaRPr lang="fr-FR" sz="4000" b="1" dirty="0">
              <a:latin typeface="Open Sans" panose="020B0606030504020204" pitchFamily="34" charset="0"/>
            </a:endParaRPr>
          </a:p>
        </p:txBody>
      </p:sp>
      <p:sp>
        <p:nvSpPr>
          <p:cNvPr id="3" name="Sous-titre 2">
            <a:extLst>
              <a:ext uri="{FF2B5EF4-FFF2-40B4-BE49-F238E27FC236}">
                <a16:creationId xmlns:a16="http://schemas.microsoft.com/office/drawing/2014/main" id="{59981013-6711-F213-85C9-572ECD3E81B3}"/>
              </a:ext>
            </a:extLst>
          </p:cNvPr>
          <p:cNvSpPr>
            <a:spLocks noGrp="1"/>
          </p:cNvSpPr>
          <p:nvPr>
            <p:ph type="subTitle" idx="1"/>
          </p:nvPr>
        </p:nvSpPr>
        <p:spPr>
          <a:xfrm>
            <a:off x="3827721" y="4755263"/>
            <a:ext cx="8080743" cy="1794656"/>
          </a:xfrm>
        </p:spPr>
        <p:txBody>
          <a:bodyPr>
            <a:normAutofit fontScale="85000" lnSpcReduction="10000"/>
          </a:bodyPr>
          <a:lstStyle/>
          <a:p>
            <a:r>
              <a:rPr lang="fr-FR" sz="3000" dirty="0"/>
              <a:t>Mathilde Barraband (UQTR) </a:t>
            </a:r>
          </a:p>
          <a:p>
            <a:pPr>
              <a:spcAft>
                <a:spcPts val="600"/>
              </a:spcAft>
            </a:pPr>
            <a:r>
              <a:rPr lang="fr-FR" sz="3000" dirty="0"/>
              <a:t>Pierre Hébert (U. Sherbrooke)</a:t>
            </a:r>
          </a:p>
          <a:p>
            <a:pPr>
              <a:spcAft>
                <a:spcPts val="600"/>
              </a:spcAft>
            </a:pPr>
            <a:r>
              <a:rPr lang="fr-FR" dirty="0"/>
              <a:t>Cotitulaire et cochercheur de la chaire France-Québec sur les enjeux contemporains de la liberté d’expression (COLIBEX)</a:t>
            </a:r>
          </a:p>
        </p:txBody>
      </p:sp>
      <p:sp>
        <p:nvSpPr>
          <p:cNvPr id="4" name="ZoneTexte 3">
            <a:extLst>
              <a:ext uri="{FF2B5EF4-FFF2-40B4-BE49-F238E27FC236}">
                <a16:creationId xmlns:a16="http://schemas.microsoft.com/office/drawing/2014/main" id="{F58605E4-0AC4-6294-117D-C1EC5C87778B}"/>
              </a:ext>
            </a:extLst>
          </p:cNvPr>
          <p:cNvSpPr txBox="1"/>
          <p:nvPr/>
        </p:nvSpPr>
        <p:spPr>
          <a:xfrm>
            <a:off x="784660" y="1055974"/>
            <a:ext cx="2631657" cy="461665"/>
          </a:xfrm>
          <a:prstGeom prst="rect">
            <a:avLst/>
          </a:prstGeom>
          <a:noFill/>
        </p:spPr>
        <p:txBody>
          <a:bodyPr wrap="square" rtlCol="0">
            <a:spAutoFit/>
          </a:bodyPr>
          <a:lstStyle/>
          <a:p>
            <a:r>
              <a:rPr lang="fr-FR" sz="2400" dirty="0" err="1">
                <a:solidFill>
                  <a:schemeClr val="bg2"/>
                </a:solidFill>
              </a:rPr>
              <a:t>colibex@uqtr.ca</a:t>
            </a:r>
            <a:endParaRPr lang="fr-FR" sz="2400" dirty="0">
              <a:solidFill>
                <a:schemeClr val="bg2"/>
              </a:solidFill>
            </a:endParaRPr>
          </a:p>
        </p:txBody>
      </p:sp>
      <p:pic>
        <p:nvPicPr>
          <p:cNvPr id="8" name="Image 7">
            <a:extLst>
              <a:ext uri="{FF2B5EF4-FFF2-40B4-BE49-F238E27FC236}">
                <a16:creationId xmlns:a16="http://schemas.microsoft.com/office/drawing/2014/main" id="{3EF36D4A-B4F9-8FB5-72A7-2F74B8C17086}"/>
              </a:ext>
            </a:extLst>
          </p:cNvPr>
          <p:cNvPicPr>
            <a:picLocks noChangeAspect="1"/>
          </p:cNvPicPr>
          <p:nvPr/>
        </p:nvPicPr>
        <p:blipFill>
          <a:blip r:embed="rId2"/>
          <a:stretch>
            <a:fillRect/>
          </a:stretch>
        </p:blipFill>
        <p:spPr>
          <a:xfrm>
            <a:off x="1279134" y="1682366"/>
            <a:ext cx="1261777" cy="1160835"/>
          </a:xfrm>
          <a:prstGeom prst="rect">
            <a:avLst/>
          </a:prstGeom>
        </p:spPr>
      </p:pic>
      <p:pic>
        <p:nvPicPr>
          <p:cNvPr id="6" name="Picture 2" descr="Logos - Fonds de recherche du Québec - FRQ">
            <a:extLst>
              <a:ext uri="{FF2B5EF4-FFF2-40B4-BE49-F238E27FC236}">
                <a16:creationId xmlns:a16="http://schemas.microsoft.com/office/drawing/2014/main" id="{577903B3-B24B-48C1-6FBD-76F9F4ED2D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875" y="3110733"/>
            <a:ext cx="1506294" cy="6084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20A34F9A-751D-1408-E966-1A7AFEECDD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774" y="3982929"/>
            <a:ext cx="1506294" cy="772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67335"/>
      </p:ext>
    </p:extLst>
  </p:cSld>
  <p:clrMapOvr>
    <a:masterClrMapping/>
  </p:clrMapOvr>
  <mc:AlternateContent xmlns:mc="http://schemas.openxmlformats.org/markup-compatibility/2006" xmlns:p14="http://schemas.microsoft.com/office/powerpoint/2010/main">
    <mc:Choice Requires="p14">
      <p:transition spd="slow" p14:dur="325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EE06EA0-87D5-874F-9F22-454F1CC6B2BF}"/>
              </a:ext>
            </a:extLst>
          </p:cNvPr>
          <p:cNvSpPr>
            <a:spLocks noGrp="1"/>
          </p:cNvSpPr>
          <p:nvPr>
            <p:ph type="title"/>
          </p:nvPr>
        </p:nvSpPr>
        <p:spPr/>
        <p:txBody>
          <a:bodyPr/>
          <a:lstStyle/>
          <a:p>
            <a:r>
              <a:rPr lang="fr-FR" dirty="0"/>
              <a:t>Coup d’œil en France </a:t>
            </a:r>
          </a:p>
        </p:txBody>
      </p:sp>
      <p:pic>
        <p:nvPicPr>
          <p:cNvPr id="5122" name="Picture 2" descr="ROSE BONBON : JONES-GORLIN,NICOLAS: Amazon.ca: Books">
            <a:extLst>
              <a:ext uri="{FF2B5EF4-FFF2-40B4-BE49-F238E27FC236}">
                <a16:creationId xmlns:a16="http://schemas.microsoft.com/office/drawing/2014/main" id="{E18A4257-3D24-E047-BB05-C30D59CC198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874647" y="2060575"/>
            <a:ext cx="2853118" cy="419576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ditions Léo Scheer : Il entrerait dans la légende (Louis Skorecki)">
            <a:extLst>
              <a:ext uri="{FF2B5EF4-FFF2-40B4-BE49-F238E27FC236}">
                <a16:creationId xmlns:a16="http://schemas.microsoft.com/office/drawing/2014/main" id="{E68C093B-684C-0146-BCAD-24EA6BFABF9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39409" y="1995682"/>
            <a:ext cx="2853118" cy="4260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891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C8EB51-0F87-3C4C-0AC0-E0F7D2E7E9BE}"/>
              </a:ext>
            </a:extLst>
          </p:cNvPr>
          <p:cNvSpPr>
            <a:spLocks noGrp="1"/>
          </p:cNvSpPr>
          <p:nvPr>
            <p:ph type="ctrTitle"/>
          </p:nvPr>
        </p:nvSpPr>
        <p:spPr>
          <a:xfrm>
            <a:off x="641076" y="189593"/>
            <a:ext cx="11163298" cy="986838"/>
          </a:xfrm>
        </p:spPr>
        <p:txBody>
          <a:bodyPr>
            <a:normAutofit/>
          </a:bodyPr>
          <a:lstStyle/>
          <a:p>
            <a:pPr>
              <a:lnSpc>
                <a:spcPct val="90000"/>
              </a:lnSpc>
            </a:pPr>
            <a:r>
              <a:rPr lang="fr-FR" sz="3000" b="1" dirty="0">
                <a:solidFill>
                  <a:srgbClr val="EBEBEB"/>
                </a:solidFill>
              </a:rPr>
              <a:t>Huit cotitulaires</a:t>
            </a:r>
          </a:p>
        </p:txBody>
      </p:sp>
      <p:graphicFrame>
        <p:nvGraphicFramePr>
          <p:cNvPr id="4" name="Tableau 3">
            <a:extLst>
              <a:ext uri="{FF2B5EF4-FFF2-40B4-BE49-F238E27FC236}">
                <a16:creationId xmlns:a16="http://schemas.microsoft.com/office/drawing/2014/main" id="{145B54C6-89A6-A160-5F5D-9D36A85C9CFF}"/>
              </a:ext>
            </a:extLst>
          </p:cNvPr>
          <p:cNvGraphicFramePr>
            <a:graphicFrameLocks noGrp="1"/>
          </p:cNvGraphicFramePr>
          <p:nvPr>
            <p:extLst>
              <p:ext uri="{D42A27DB-BD31-4B8C-83A1-F6EECF244321}">
                <p14:modId xmlns:p14="http://schemas.microsoft.com/office/powerpoint/2010/main" val="590355333"/>
              </p:ext>
            </p:extLst>
          </p:nvPr>
        </p:nvGraphicFramePr>
        <p:xfrm>
          <a:off x="739850" y="1759652"/>
          <a:ext cx="9372597" cy="4394546"/>
        </p:xfrm>
        <a:graphic>
          <a:graphicData uri="http://schemas.openxmlformats.org/drawingml/2006/table">
            <a:tbl>
              <a:tblPr>
                <a:tableStyleId>{616DA210-FB5B-4158-B5E0-FEB733F419BA}</a:tableStyleId>
              </a:tblPr>
              <a:tblGrid>
                <a:gridCol w="3258843">
                  <a:extLst>
                    <a:ext uri="{9D8B030D-6E8A-4147-A177-3AD203B41FA5}">
                      <a16:colId xmlns:a16="http://schemas.microsoft.com/office/drawing/2014/main" val="4246478211"/>
                    </a:ext>
                  </a:extLst>
                </a:gridCol>
                <a:gridCol w="3112198">
                  <a:extLst>
                    <a:ext uri="{9D8B030D-6E8A-4147-A177-3AD203B41FA5}">
                      <a16:colId xmlns:a16="http://schemas.microsoft.com/office/drawing/2014/main" val="2924247028"/>
                    </a:ext>
                  </a:extLst>
                </a:gridCol>
                <a:gridCol w="3001556">
                  <a:extLst>
                    <a:ext uri="{9D8B030D-6E8A-4147-A177-3AD203B41FA5}">
                      <a16:colId xmlns:a16="http://schemas.microsoft.com/office/drawing/2014/main" val="1166656061"/>
                    </a:ext>
                  </a:extLst>
                </a:gridCol>
              </a:tblGrid>
              <a:tr h="416291">
                <a:tc>
                  <a:txBody>
                    <a:bodyPr/>
                    <a:lstStyle/>
                    <a:p>
                      <a:pPr algn="ctr"/>
                      <a:r>
                        <a:rPr lang="fr-FR" sz="2000" b="1" dirty="0">
                          <a:solidFill>
                            <a:schemeClr val="tx1"/>
                          </a:solidFill>
                          <a:effectLst/>
                        </a:rPr>
                        <a:t>Axes</a:t>
                      </a:r>
                      <a:endParaRPr lang="fr-FR" sz="2000" dirty="0">
                        <a:solidFill>
                          <a:schemeClr val="tx1"/>
                        </a:solidFill>
                        <a:effectLst/>
                        <a:latin typeface="Calibri" panose="020F0502020204030204" pitchFamily="34" charset="0"/>
                      </a:endParaRPr>
                    </a:p>
                  </a:txBody>
                  <a:tcPr marL="9989" marR="9989" marT="9989" marB="9989" anchor="ctr">
                    <a:solidFill>
                      <a:schemeClr val="bg1">
                        <a:lumMod val="65000"/>
                      </a:schemeClr>
                    </a:solidFill>
                  </a:tcPr>
                </a:tc>
                <a:tc>
                  <a:txBody>
                    <a:bodyPr/>
                    <a:lstStyle/>
                    <a:p>
                      <a:pPr algn="ctr"/>
                      <a:r>
                        <a:rPr lang="fr-FR" sz="2000" b="1" dirty="0">
                          <a:solidFill>
                            <a:schemeClr val="bg1"/>
                          </a:solidFill>
                          <a:effectLst/>
                        </a:rPr>
                        <a:t>Cotitulaires FRQ</a:t>
                      </a:r>
                      <a:endParaRPr lang="fr-FR" sz="2000" dirty="0">
                        <a:solidFill>
                          <a:schemeClr val="bg1"/>
                        </a:solidFill>
                        <a:effectLst/>
                        <a:latin typeface="Calibri" panose="020F0502020204030204" pitchFamily="34" charset="0"/>
                      </a:endParaRPr>
                    </a:p>
                  </a:txBody>
                  <a:tcPr marL="9989" marR="9989" marT="9989" marB="9989" anchor="ctr">
                    <a:solidFill>
                      <a:schemeClr val="accent1">
                        <a:lumMod val="75000"/>
                      </a:schemeClr>
                    </a:solidFill>
                  </a:tcPr>
                </a:tc>
                <a:tc>
                  <a:txBody>
                    <a:bodyPr/>
                    <a:lstStyle/>
                    <a:p>
                      <a:pPr algn="ctr"/>
                      <a:r>
                        <a:rPr lang="fr-FR" sz="2000" b="1" dirty="0">
                          <a:solidFill>
                            <a:schemeClr val="bg1"/>
                          </a:solidFill>
                          <a:effectLst/>
                        </a:rPr>
                        <a:t>Cotitulaires CNRS</a:t>
                      </a:r>
                      <a:endParaRPr lang="fr-FR" sz="2000" dirty="0">
                        <a:solidFill>
                          <a:schemeClr val="bg1"/>
                        </a:solidFill>
                        <a:effectLst/>
                        <a:latin typeface="Calibri" panose="020F0502020204030204" pitchFamily="34" charset="0"/>
                      </a:endParaRPr>
                    </a:p>
                  </a:txBody>
                  <a:tcPr marL="9989" marR="9989" marT="9989" marB="9989" anchor="ctr">
                    <a:solidFill>
                      <a:schemeClr val="accent1">
                        <a:lumMod val="75000"/>
                      </a:schemeClr>
                    </a:solidFill>
                  </a:tcPr>
                </a:tc>
                <a:extLst>
                  <a:ext uri="{0D108BD9-81ED-4DB2-BD59-A6C34878D82A}">
                    <a16:rowId xmlns:a16="http://schemas.microsoft.com/office/drawing/2014/main" val="104570041"/>
                  </a:ext>
                </a:extLst>
              </a:tr>
              <a:tr h="1197725">
                <a:tc>
                  <a:txBody>
                    <a:bodyPr/>
                    <a:lstStyle/>
                    <a:p>
                      <a:pPr marL="0" indent="0" algn="ctr">
                        <a:spcBef>
                          <a:spcPts val="0"/>
                        </a:spcBef>
                        <a:spcAft>
                          <a:spcPts val="0"/>
                        </a:spcAft>
                        <a:buNone/>
                      </a:pPr>
                      <a:endParaRPr lang="fr-CA" sz="500" b="0" dirty="0">
                        <a:solidFill>
                          <a:schemeClr val="tx1"/>
                        </a:solidFill>
                        <a:effectLst/>
                      </a:endParaRPr>
                    </a:p>
                    <a:p>
                      <a:pPr marL="342900" indent="-342900" algn="ctr">
                        <a:spcBef>
                          <a:spcPts val="0"/>
                        </a:spcBef>
                        <a:spcAft>
                          <a:spcPts val="0"/>
                        </a:spcAft>
                        <a:buAutoNum type="arabicPeriod"/>
                      </a:pPr>
                      <a:r>
                        <a:rPr lang="fr-CA" sz="1800" b="0" dirty="0">
                          <a:solidFill>
                            <a:schemeClr val="tx1"/>
                          </a:solidFill>
                          <a:effectLst/>
                        </a:rPr>
                        <a:t>Liberté d’expression, démocratie et droits humains fondamentaux : quelle régulation?</a:t>
                      </a:r>
                    </a:p>
                    <a:p>
                      <a:pPr marL="0" indent="0" algn="ctr">
                        <a:spcBef>
                          <a:spcPts val="0"/>
                        </a:spcBef>
                        <a:spcAft>
                          <a:spcPts val="0"/>
                        </a:spcAft>
                        <a:buNone/>
                      </a:pPr>
                      <a:endParaRPr lang="fr-CA" sz="500" b="0" dirty="0">
                        <a:solidFill>
                          <a:schemeClr val="tx1"/>
                        </a:solidFill>
                        <a:effectLst/>
                        <a:latin typeface="Calibri" panose="020F0502020204030204" pitchFamily="34" charset="0"/>
                      </a:endParaRPr>
                    </a:p>
                  </a:txBody>
                  <a:tcPr marL="9989" marR="9989" marT="9989" marB="9989" anchor="ctr">
                    <a:solidFill>
                      <a:schemeClr val="bg1">
                        <a:lumMod val="65000"/>
                      </a:schemeClr>
                    </a:solidFill>
                  </a:tcPr>
                </a:tc>
                <a:tc>
                  <a:txBody>
                    <a:bodyPr/>
                    <a:lstStyle/>
                    <a:p>
                      <a:pPr algn="ctr"/>
                      <a:r>
                        <a:rPr lang="fr-FR" sz="2000" dirty="0">
                          <a:solidFill>
                            <a:schemeClr val="bg1"/>
                          </a:solidFill>
                          <a:effectLst/>
                        </a:rPr>
                        <a:t>Pierre Rainville</a:t>
                      </a:r>
                    </a:p>
                    <a:p>
                      <a:pPr algn="ctr"/>
                      <a:r>
                        <a:rPr lang="fr-FR" sz="2000" dirty="0">
                          <a:solidFill>
                            <a:schemeClr val="bg1"/>
                          </a:solidFill>
                          <a:effectLst/>
                        </a:rPr>
                        <a:t>(U. Laval)</a:t>
                      </a:r>
                      <a:endParaRPr lang="fr-FR" sz="2000" dirty="0">
                        <a:solidFill>
                          <a:schemeClr val="bg1"/>
                        </a:solidFill>
                        <a:effectLst/>
                        <a:latin typeface="Calibri" panose="020F0502020204030204" pitchFamily="34" charset="0"/>
                      </a:endParaRPr>
                    </a:p>
                  </a:txBody>
                  <a:tcPr marL="9989" marR="9989" marT="9989" marB="9989" anchor="ctr">
                    <a:solidFill>
                      <a:schemeClr val="accent1"/>
                    </a:solidFill>
                  </a:tcPr>
                </a:tc>
                <a:tc>
                  <a:txBody>
                    <a:bodyPr/>
                    <a:lstStyle/>
                    <a:p>
                      <a:pPr algn="ctr"/>
                      <a:r>
                        <a:rPr lang="fr-FR" sz="2000" dirty="0">
                          <a:solidFill>
                            <a:schemeClr val="bg1"/>
                          </a:solidFill>
                          <a:effectLst/>
                        </a:rPr>
                        <a:t>Thomas </a:t>
                      </a:r>
                      <a:r>
                        <a:rPr lang="fr-FR" sz="2000" dirty="0" err="1">
                          <a:solidFill>
                            <a:schemeClr val="bg1"/>
                          </a:solidFill>
                          <a:effectLst/>
                        </a:rPr>
                        <a:t>Hochmann</a:t>
                      </a:r>
                      <a:r>
                        <a:rPr lang="fr-FR" sz="2000" dirty="0">
                          <a:solidFill>
                            <a:schemeClr val="bg1"/>
                          </a:solidFill>
                          <a:effectLst/>
                        </a:rPr>
                        <a:t> </a:t>
                      </a:r>
                    </a:p>
                    <a:p>
                      <a:pPr algn="ctr"/>
                      <a:r>
                        <a:rPr lang="fr-FR" sz="2000" dirty="0">
                          <a:solidFill>
                            <a:schemeClr val="bg1"/>
                          </a:solidFill>
                          <a:effectLst/>
                        </a:rPr>
                        <a:t>(U. Paris Nanterre)</a:t>
                      </a:r>
                      <a:endParaRPr lang="fr-FR" sz="2000" dirty="0">
                        <a:solidFill>
                          <a:schemeClr val="bg1"/>
                        </a:solidFill>
                        <a:effectLst/>
                        <a:latin typeface="Calibri" panose="020F0502020204030204" pitchFamily="34" charset="0"/>
                      </a:endParaRPr>
                    </a:p>
                  </a:txBody>
                  <a:tcPr marL="9989" marR="9989" marT="9989" marB="9989" anchor="ctr">
                    <a:solidFill>
                      <a:schemeClr val="accent1"/>
                    </a:solidFill>
                  </a:tcPr>
                </a:tc>
                <a:extLst>
                  <a:ext uri="{0D108BD9-81ED-4DB2-BD59-A6C34878D82A}">
                    <a16:rowId xmlns:a16="http://schemas.microsoft.com/office/drawing/2014/main" val="2755323628"/>
                  </a:ext>
                </a:extLst>
              </a:tr>
              <a:tr h="938947">
                <a:tc>
                  <a:txBody>
                    <a:bodyPr/>
                    <a:lstStyle/>
                    <a:p>
                      <a:pPr algn="ctr">
                        <a:spcBef>
                          <a:spcPts val="0"/>
                        </a:spcBef>
                        <a:spcAft>
                          <a:spcPts val="0"/>
                        </a:spcAft>
                      </a:pPr>
                      <a:endParaRPr lang="fr-CA" sz="500" b="0" dirty="0">
                        <a:solidFill>
                          <a:schemeClr val="tx1"/>
                        </a:solidFill>
                        <a:effectLst/>
                      </a:endParaRPr>
                    </a:p>
                    <a:p>
                      <a:pPr algn="ctr">
                        <a:spcBef>
                          <a:spcPts val="0"/>
                        </a:spcBef>
                        <a:spcAft>
                          <a:spcPts val="0"/>
                        </a:spcAft>
                      </a:pPr>
                      <a:r>
                        <a:rPr lang="fr-CA" sz="1800" b="0" dirty="0">
                          <a:solidFill>
                            <a:schemeClr val="tx1"/>
                          </a:solidFill>
                          <a:effectLst/>
                        </a:rPr>
                        <a:t>2. Liberté d’expression, croyances religieuses et identités</a:t>
                      </a:r>
                    </a:p>
                    <a:p>
                      <a:pPr algn="ctr">
                        <a:spcBef>
                          <a:spcPts val="0"/>
                        </a:spcBef>
                        <a:spcAft>
                          <a:spcPts val="0"/>
                        </a:spcAft>
                      </a:pPr>
                      <a:endParaRPr lang="fr-CA" sz="500" b="0" dirty="0">
                        <a:solidFill>
                          <a:schemeClr val="tx1"/>
                        </a:solidFill>
                        <a:effectLst/>
                        <a:latin typeface="Calibri" panose="020F0502020204030204" pitchFamily="34" charset="0"/>
                      </a:endParaRPr>
                    </a:p>
                  </a:txBody>
                  <a:tcPr marL="9989" marR="9989" marT="9989" marB="9989" anchor="ctr">
                    <a:solidFill>
                      <a:schemeClr val="bg1">
                        <a:lumMod val="65000"/>
                      </a:schemeClr>
                    </a:solidFill>
                  </a:tcPr>
                </a:tc>
                <a:tc>
                  <a:txBody>
                    <a:bodyPr/>
                    <a:lstStyle/>
                    <a:p>
                      <a:pPr algn="ctr"/>
                      <a:r>
                        <a:rPr lang="fr-CA" sz="2000" dirty="0">
                          <a:solidFill>
                            <a:schemeClr val="bg1"/>
                          </a:solidFill>
                          <a:effectLst/>
                        </a:rPr>
                        <a:t>Solange Lefebvre </a:t>
                      </a:r>
                    </a:p>
                    <a:p>
                      <a:pPr algn="ctr"/>
                      <a:r>
                        <a:rPr lang="fr-CA" sz="2000" dirty="0">
                          <a:solidFill>
                            <a:schemeClr val="bg1"/>
                          </a:solidFill>
                          <a:effectLst/>
                        </a:rPr>
                        <a:t>(UdeM)</a:t>
                      </a:r>
                      <a:endParaRPr lang="fr-CA" sz="2000" dirty="0">
                        <a:solidFill>
                          <a:schemeClr val="bg1"/>
                        </a:solidFill>
                        <a:effectLst/>
                        <a:latin typeface="Calibri" panose="020F0502020204030204" pitchFamily="34" charset="0"/>
                      </a:endParaRPr>
                    </a:p>
                  </a:txBody>
                  <a:tcPr marL="9989" marR="9989" marT="9989" marB="9989" anchor="ctr">
                    <a:solidFill>
                      <a:schemeClr val="accent1"/>
                    </a:solidFill>
                  </a:tcPr>
                </a:tc>
                <a:tc>
                  <a:txBody>
                    <a:bodyPr/>
                    <a:lstStyle/>
                    <a:p>
                      <a:pPr algn="ctr"/>
                      <a:r>
                        <a:rPr lang="fr-FR" sz="2000" dirty="0">
                          <a:solidFill>
                            <a:schemeClr val="bg1"/>
                          </a:solidFill>
                          <a:effectLst/>
                        </a:rPr>
                        <a:t>Hanane </a:t>
                      </a:r>
                      <a:r>
                        <a:rPr lang="fr-FR" sz="2000" dirty="0" err="1">
                          <a:solidFill>
                            <a:schemeClr val="bg1"/>
                          </a:solidFill>
                          <a:effectLst/>
                        </a:rPr>
                        <a:t>Karimi</a:t>
                      </a:r>
                      <a:endParaRPr lang="fr-FR" sz="2000" dirty="0">
                        <a:solidFill>
                          <a:schemeClr val="bg1"/>
                        </a:solidFill>
                        <a:effectLst/>
                      </a:endParaRPr>
                    </a:p>
                    <a:p>
                      <a:pPr algn="ctr"/>
                      <a:r>
                        <a:rPr lang="fr-FR" sz="2000" dirty="0">
                          <a:solidFill>
                            <a:schemeClr val="bg1"/>
                          </a:solidFill>
                          <a:effectLst/>
                        </a:rPr>
                        <a:t>(U. Strasbourg)</a:t>
                      </a:r>
                      <a:endParaRPr lang="fr-FR" sz="2000" dirty="0">
                        <a:solidFill>
                          <a:schemeClr val="bg1"/>
                        </a:solidFill>
                        <a:effectLst/>
                        <a:latin typeface="Calibri" panose="020F0502020204030204" pitchFamily="34" charset="0"/>
                      </a:endParaRPr>
                    </a:p>
                  </a:txBody>
                  <a:tcPr marL="9989" marR="9989" marT="9989" marB="9989" anchor="ctr">
                    <a:solidFill>
                      <a:schemeClr val="accent1"/>
                    </a:solidFill>
                  </a:tcPr>
                </a:tc>
                <a:extLst>
                  <a:ext uri="{0D108BD9-81ED-4DB2-BD59-A6C34878D82A}">
                    <a16:rowId xmlns:a16="http://schemas.microsoft.com/office/drawing/2014/main" val="1515891770"/>
                  </a:ext>
                </a:extLst>
              </a:tr>
              <a:tr h="881441">
                <a:tc>
                  <a:txBody>
                    <a:bodyPr/>
                    <a:lstStyle/>
                    <a:p>
                      <a:pPr algn="ctr"/>
                      <a:r>
                        <a:rPr lang="fr-CA" sz="1800" b="0" dirty="0">
                          <a:solidFill>
                            <a:schemeClr val="tx1"/>
                          </a:solidFill>
                          <a:effectLst/>
                        </a:rPr>
                        <a:t>3. Savoirs, science, et liberté d’expression</a:t>
                      </a:r>
                      <a:endParaRPr lang="fr-CA" sz="1800" b="0" dirty="0">
                        <a:solidFill>
                          <a:schemeClr val="tx1"/>
                        </a:solidFill>
                        <a:effectLst/>
                        <a:latin typeface="Calibri" panose="020F0502020204030204" pitchFamily="34" charset="0"/>
                      </a:endParaRPr>
                    </a:p>
                  </a:txBody>
                  <a:tcPr marL="9989" marR="9989" marT="9989" marB="9989" anchor="ctr">
                    <a:solidFill>
                      <a:schemeClr val="bg1">
                        <a:lumMod val="65000"/>
                      </a:schemeClr>
                    </a:solidFill>
                  </a:tcPr>
                </a:tc>
                <a:tc>
                  <a:txBody>
                    <a:bodyPr/>
                    <a:lstStyle/>
                    <a:p>
                      <a:pPr algn="ctr"/>
                      <a:r>
                        <a:rPr lang="fr-CA" sz="2000" dirty="0">
                          <a:solidFill>
                            <a:schemeClr val="bg1"/>
                          </a:solidFill>
                          <a:effectLst/>
                        </a:rPr>
                        <a:t>Maryse Potvin </a:t>
                      </a:r>
                    </a:p>
                    <a:p>
                      <a:pPr algn="ctr"/>
                      <a:r>
                        <a:rPr lang="fr-CA" sz="2000" dirty="0">
                          <a:solidFill>
                            <a:schemeClr val="bg1"/>
                          </a:solidFill>
                          <a:effectLst/>
                        </a:rPr>
                        <a:t>(UQAM)</a:t>
                      </a:r>
                      <a:br>
                        <a:rPr lang="fr-CA" sz="2000" dirty="0">
                          <a:solidFill>
                            <a:schemeClr val="bg1"/>
                          </a:solidFill>
                          <a:effectLst/>
                        </a:rPr>
                      </a:br>
                      <a:r>
                        <a:rPr lang="fr-CA" sz="2000" dirty="0">
                          <a:solidFill>
                            <a:schemeClr val="bg1"/>
                          </a:solidFill>
                          <a:effectLst/>
                        </a:rPr>
                        <a:t> </a:t>
                      </a:r>
                      <a:endParaRPr lang="fr-CA" sz="2000" dirty="0">
                        <a:solidFill>
                          <a:schemeClr val="bg1"/>
                        </a:solidFill>
                        <a:effectLst/>
                        <a:latin typeface="Calibri" panose="020F0502020204030204" pitchFamily="34" charset="0"/>
                      </a:endParaRPr>
                    </a:p>
                  </a:txBody>
                  <a:tcPr marL="9989" marR="9989" marT="9989" marB="9989" anchor="ctr">
                    <a:solidFill>
                      <a:schemeClr val="accent1"/>
                    </a:solidFill>
                  </a:tcPr>
                </a:tc>
                <a:tc>
                  <a:txBody>
                    <a:bodyPr/>
                    <a:lstStyle/>
                    <a:p>
                      <a:pPr algn="ctr"/>
                      <a:r>
                        <a:rPr lang="fr-CA" sz="2000" dirty="0">
                          <a:solidFill>
                            <a:schemeClr val="bg1"/>
                          </a:solidFill>
                          <a:effectLst/>
                        </a:rPr>
                        <a:t>Thibaud Boncourt</a:t>
                      </a:r>
                      <a:br>
                        <a:rPr lang="fr-CA" sz="2000" dirty="0">
                          <a:solidFill>
                            <a:schemeClr val="bg1"/>
                          </a:solidFill>
                          <a:effectLst/>
                        </a:rPr>
                      </a:br>
                      <a:r>
                        <a:rPr lang="fr-CA" sz="2000" dirty="0">
                          <a:solidFill>
                            <a:schemeClr val="bg1"/>
                          </a:solidFill>
                          <a:effectLst/>
                        </a:rPr>
                        <a:t>(U. Lyon 3)</a:t>
                      </a:r>
                      <a:endParaRPr lang="fr-CA" sz="2000" dirty="0">
                        <a:solidFill>
                          <a:schemeClr val="bg1"/>
                        </a:solidFill>
                        <a:effectLst/>
                        <a:latin typeface="Calibri" panose="020F0502020204030204" pitchFamily="34" charset="0"/>
                      </a:endParaRPr>
                    </a:p>
                  </a:txBody>
                  <a:tcPr marL="9989" marR="9989" marT="9989" marB="9989" anchor="ctr">
                    <a:solidFill>
                      <a:schemeClr val="accent1"/>
                    </a:solidFill>
                  </a:tcPr>
                </a:tc>
                <a:extLst>
                  <a:ext uri="{0D108BD9-81ED-4DB2-BD59-A6C34878D82A}">
                    <a16:rowId xmlns:a16="http://schemas.microsoft.com/office/drawing/2014/main" val="608156642"/>
                  </a:ext>
                </a:extLst>
              </a:tr>
              <a:tr h="778881">
                <a:tc>
                  <a:txBody>
                    <a:bodyPr/>
                    <a:lstStyle/>
                    <a:p>
                      <a:pPr algn="ctr"/>
                      <a:r>
                        <a:rPr lang="fr-FR" sz="1800" b="0" dirty="0">
                          <a:solidFill>
                            <a:schemeClr val="tx1"/>
                          </a:solidFill>
                          <a:effectLst/>
                        </a:rPr>
                        <a:t>4. Censure et création</a:t>
                      </a:r>
                      <a:endParaRPr lang="fr-FR" sz="1800" b="0" dirty="0">
                        <a:solidFill>
                          <a:schemeClr val="tx1"/>
                        </a:solidFill>
                        <a:effectLst/>
                        <a:latin typeface="Calibri" panose="020F0502020204030204" pitchFamily="34" charset="0"/>
                      </a:endParaRPr>
                    </a:p>
                  </a:txBody>
                  <a:tcPr marL="9989" marR="9989" marT="9989" marB="9989" anchor="ctr">
                    <a:solidFill>
                      <a:schemeClr val="bg1">
                        <a:lumMod val="65000"/>
                      </a:schemeClr>
                    </a:solidFill>
                  </a:tcPr>
                </a:tc>
                <a:tc>
                  <a:txBody>
                    <a:bodyPr/>
                    <a:lstStyle/>
                    <a:p>
                      <a:pPr algn="ctr"/>
                      <a:r>
                        <a:rPr lang="fr-CA" sz="2000" dirty="0">
                          <a:solidFill>
                            <a:schemeClr val="bg1"/>
                          </a:solidFill>
                          <a:effectLst/>
                        </a:rPr>
                        <a:t>Mathilde Barraband</a:t>
                      </a:r>
                      <a:br>
                        <a:rPr lang="fr-CA" sz="2000" dirty="0">
                          <a:solidFill>
                            <a:schemeClr val="bg1"/>
                          </a:solidFill>
                          <a:effectLst/>
                        </a:rPr>
                      </a:br>
                      <a:r>
                        <a:rPr lang="fr-CA" sz="2000" dirty="0">
                          <a:solidFill>
                            <a:schemeClr val="bg1"/>
                          </a:solidFill>
                          <a:effectLst/>
                        </a:rPr>
                        <a:t>(UQTR)</a:t>
                      </a:r>
                      <a:endParaRPr lang="fr-CA" sz="2000" dirty="0">
                        <a:solidFill>
                          <a:schemeClr val="bg1"/>
                        </a:solidFill>
                        <a:effectLst/>
                        <a:latin typeface="Calibri" panose="020F0502020204030204" pitchFamily="34" charset="0"/>
                      </a:endParaRPr>
                    </a:p>
                  </a:txBody>
                  <a:tcPr marL="9989" marR="9989" marT="9989" marB="9989" anchor="ctr">
                    <a:solidFill>
                      <a:schemeClr val="accent1"/>
                    </a:solidFill>
                  </a:tcPr>
                </a:tc>
                <a:tc>
                  <a:txBody>
                    <a:bodyPr/>
                    <a:lstStyle/>
                    <a:p>
                      <a:pPr algn="ctr"/>
                      <a:r>
                        <a:rPr lang="fr-FR" sz="2000" dirty="0">
                          <a:solidFill>
                            <a:schemeClr val="bg1"/>
                          </a:solidFill>
                          <a:effectLst/>
                        </a:rPr>
                        <a:t>Anna </a:t>
                      </a:r>
                      <a:r>
                        <a:rPr lang="fr-FR" sz="2000" dirty="0" err="1">
                          <a:solidFill>
                            <a:schemeClr val="bg1"/>
                          </a:solidFill>
                          <a:effectLst/>
                        </a:rPr>
                        <a:t>Arzoumanov</a:t>
                      </a:r>
                      <a:br>
                        <a:rPr lang="fr-FR" sz="2000" dirty="0">
                          <a:solidFill>
                            <a:schemeClr val="bg1"/>
                          </a:solidFill>
                          <a:effectLst/>
                        </a:rPr>
                      </a:br>
                      <a:r>
                        <a:rPr lang="fr-FR" sz="2000" dirty="0">
                          <a:solidFill>
                            <a:schemeClr val="bg1"/>
                          </a:solidFill>
                          <a:effectLst/>
                        </a:rPr>
                        <a:t>(Sorbonne Université)</a:t>
                      </a:r>
                      <a:endParaRPr lang="fr-FR" sz="2000" dirty="0">
                        <a:solidFill>
                          <a:schemeClr val="bg1"/>
                        </a:solidFill>
                        <a:effectLst/>
                        <a:latin typeface="Calibri" panose="020F0502020204030204" pitchFamily="34" charset="0"/>
                      </a:endParaRPr>
                    </a:p>
                  </a:txBody>
                  <a:tcPr marL="9989" marR="9989" marT="9989" marB="9989" anchor="ctr">
                    <a:solidFill>
                      <a:schemeClr val="accent1"/>
                    </a:solidFill>
                  </a:tcPr>
                </a:tc>
                <a:extLst>
                  <a:ext uri="{0D108BD9-81ED-4DB2-BD59-A6C34878D82A}">
                    <a16:rowId xmlns:a16="http://schemas.microsoft.com/office/drawing/2014/main" val="2324495537"/>
                  </a:ext>
                </a:extLst>
              </a:tr>
            </a:tbl>
          </a:graphicData>
        </a:graphic>
      </p:graphicFrame>
    </p:spTree>
    <p:extLst>
      <p:ext uri="{BB962C8B-B14F-4D97-AF65-F5344CB8AC3E}">
        <p14:creationId xmlns:p14="http://schemas.microsoft.com/office/powerpoint/2010/main" val="822192285"/>
      </p:ext>
    </p:extLst>
  </p:cSld>
  <p:clrMapOvr>
    <a:masterClrMapping/>
  </p:clrMapOvr>
  <mc:AlternateContent xmlns:mc="http://schemas.openxmlformats.org/markup-compatibility/2006" xmlns:p14="http://schemas.microsoft.com/office/powerpoint/2010/main">
    <mc:Choice Requires="p14">
      <p:transition spd="slow" p14:dur="325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D2F630-C635-9F3C-7B00-D64DB1670D3C}"/>
              </a:ext>
            </a:extLst>
          </p:cNvPr>
          <p:cNvSpPr>
            <a:spLocks noGrp="1"/>
          </p:cNvSpPr>
          <p:nvPr>
            <p:ph idx="1"/>
          </p:nvPr>
        </p:nvSpPr>
        <p:spPr>
          <a:xfrm>
            <a:off x="944688" y="183778"/>
            <a:ext cx="8479972" cy="839677"/>
          </a:xfrm>
        </p:spPr>
        <p:txBody>
          <a:bodyPr>
            <a:normAutofit/>
          </a:bodyPr>
          <a:lstStyle/>
          <a:p>
            <a:pPr marL="0" indent="-73152" algn="just">
              <a:buNone/>
            </a:pPr>
            <a:r>
              <a:rPr lang="fr-CA" sz="3300" b="1" i="0" dirty="0">
                <a:effectLst/>
                <a:latin typeface="Calibri" panose="020F0502020204030204" pitchFamily="34" charset="0"/>
                <a:ea typeface="Calibri" panose="020F0502020204030204" pitchFamily="34" charset="0"/>
                <a:cs typeface="Calibri" panose="020F0502020204030204" pitchFamily="34" charset="0"/>
              </a:rPr>
              <a:t>Assiste-t-on à un retour de l’Index ?</a:t>
            </a:r>
            <a:endParaRPr lang="fr-CA" sz="3300" b="1"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buNone/>
            </a:pPr>
            <a:endParaRPr lang="fr-CA" sz="800" b="1" dirty="0">
              <a:effectLst/>
              <a:latin typeface="Calibri" panose="020F0502020204030204" pitchFamily="34" charset="0"/>
              <a:ea typeface="Calibri" panose="020F0502020204030204" pitchFamily="34" charset="0"/>
              <a:cs typeface="Calibri" panose="020F0502020204030204" pitchFamily="34" charset="0"/>
            </a:endParaRPr>
          </a:p>
          <a:p>
            <a:pPr marL="1330452" lvl="2" indent="-342900" algn="just">
              <a:buFont typeface="Symbol" pitchFamily="2" charset="2"/>
              <a:buChar char=""/>
            </a:pPr>
            <a:endParaRPr lang="fr-CA" sz="16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buNone/>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pic>
        <p:nvPicPr>
          <p:cNvPr id="3074" name="Picture 2" descr="Slav : des manifestants dénoncent une « appropriation raciste » |  Radio-Canada.ca">
            <a:extLst>
              <a:ext uri="{FF2B5EF4-FFF2-40B4-BE49-F238E27FC236}">
                <a16:creationId xmlns:a16="http://schemas.microsoft.com/office/drawing/2014/main" id="{880CB691-3FD6-DFBF-7E40-BAAFA3B30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855" y="1421176"/>
            <a:ext cx="1970340" cy="11080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YVAN GODBOUT - Hansel et Gretel N. éd. - Science-fiction &amp; Fantastique -  LIVRES - Renaud-Bray.com - Livres + cadeaux + jeux">
            <a:extLst>
              <a:ext uri="{FF2B5EF4-FFF2-40B4-BE49-F238E27FC236}">
                <a16:creationId xmlns:a16="http://schemas.microsoft.com/office/drawing/2014/main" id="{CEA34BA6-4F51-2AAC-BDA3-16FB33F89B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6643" y="1751129"/>
            <a:ext cx="2023790" cy="30719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ike Ward s'eXpose (2013) - IMDb">
            <a:extLst>
              <a:ext uri="{FF2B5EF4-FFF2-40B4-BE49-F238E27FC236}">
                <a16:creationId xmlns:a16="http://schemas.microsoft.com/office/drawing/2014/main" id="{2AB7C497-FB32-D9A4-1087-43F5803711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2515" y="4350213"/>
            <a:ext cx="1525020" cy="193519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Les moins de seize ans - Gabriel Matzneff - Babelio">
            <a:extLst>
              <a:ext uri="{FF2B5EF4-FFF2-40B4-BE49-F238E27FC236}">
                <a16:creationId xmlns:a16="http://schemas.microsoft.com/office/drawing/2014/main" id="{F501DDA8-19B9-93A1-6794-07CB98BD6C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56639" y="1262269"/>
            <a:ext cx="1374335" cy="230465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Les Melons de la Colère | Les Requins Marteaux">
            <a:extLst>
              <a:ext uri="{FF2B5EF4-FFF2-40B4-BE49-F238E27FC236}">
                <a16:creationId xmlns:a16="http://schemas.microsoft.com/office/drawing/2014/main" id="{B4E3F52A-FED6-8B12-C19C-FED53DA169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45407" y="3773973"/>
            <a:ext cx="1485567" cy="20982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e garçon aux pieds à l'envers – editionsfides">
            <a:extLst>
              <a:ext uri="{FF2B5EF4-FFF2-40B4-BE49-F238E27FC236}">
                <a16:creationId xmlns:a16="http://schemas.microsoft.com/office/drawing/2014/main" id="{F814FEF2-C071-CF33-4B08-F6E7AF1D23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61347" y="1297616"/>
            <a:ext cx="1472418" cy="230465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AVENTURES DE TINTIN (LES) T.03 : TINTIN EN AMÉRIQUE: HERGÉ: 9782203001022:  Books - Amazon.ca">
            <a:extLst>
              <a:ext uri="{FF2B5EF4-FFF2-40B4-BE49-F238E27FC236}">
                <a16:creationId xmlns:a16="http://schemas.microsoft.com/office/drawing/2014/main" id="{0E8779A2-8C5B-1DBA-024D-38F6348ED9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97011" y="3813137"/>
            <a:ext cx="1503694" cy="20198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incroyable secret de Barbe Noire">
            <a:extLst>
              <a:ext uri="{FF2B5EF4-FFF2-40B4-BE49-F238E27FC236}">
                <a16:creationId xmlns:a16="http://schemas.microsoft.com/office/drawing/2014/main" id="{623299C2-4A6B-2BC9-0AF3-6FF69237115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7921" y="2676109"/>
            <a:ext cx="2641721" cy="15057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Nègres blancs d'Amérique Par Pierre Vallieres | | leslibraires.ca | Acheter  des livres papier et numériques en ligne">
            <a:extLst>
              <a:ext uri="{FF2B5EF4-FFF2-40B4-BE49-F238E27FC236}">
                <a16:creationId xmlns:a16="http://schemas.microsoft.com/office/drawing/2014/main" id="{B0322EBF-3402-E83B-6CA0-DDA8577E03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51924" y="1654648"/>
            <a:ext cx="1940996" cy="3264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96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19320757-3C33-A09D-5A8D-BC75822D4C5F}"/>
              </a:ext>
            </a:extLst>
          </p:cNvPr>
          <p:cNvSpPr>
            <a:spLocks noGrp="1"/>
          </p:cNvSpPr>
          <p:nvPr>
            <p:ph idx="1"/>
          </p:nvPr>
        </p:nvSpPr>
        <p:spPr>
          <a:xfrm>
            <a:off x="4946469" y="1149533"/>
            <a:ext cx="7132320" cy="1055785"/>
          </a:xfrm>
        </p:spPr>
        <p:txBody>
          <a:bodyPr/>
          <a:lstStyle/>
          <a:p>
            <a:r>
              <a:rPr lang="fr-CA" i="1" dirty="0"/>
              <a:t>Nègres blancs d’Amérique</a:t>
            </a:r>
            <a:r>
              <a:rPr lang="fr-CA" dirty="0"/>
              <a:t>, Pierre Vallières, 1968, éd. Parti pris</a:t>
            </a:r>
          </a:p>
          <a:p>
            <a:endParaRPr lang="fr-CA" dirty="0"/>
          </a:p>
        </p:txBody>
      </p:sp>
      <p:pic>
        <p:nvPicPr>
          <p:cNvPr id="9" name="Image 8" descr="Une image contenant Visage humain, personne, habits, homme&#10;&#10;Description générée automatiquement">
            <a:extLst>
              <a:ext uri="{FF2B5EF4-FFF2-40B4-BE49-F238E27FC236}">
                <a16:creationId xmlns:a16="http://schemas.microsoft.com/office/drawing/2014/main" id="{A0FA8A7B-24F7-43D8-9EC9-0A6F723514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8" y="136616"/>
            <a:ext cx="3933434" cy="2443127"/>
          </a:xfrm>
          <a:prstGeom prst="rect">
            <a:avLst/>
          </a:prstGeom>
        </p:spPr>
      </p:pic>
      <p:sp>
        <p:nvSpPr>
          <p:cNvPr id="10" name="ZoneTexte 9">
            <a:extLst>
              <a:ext uri="{FF2B5EF4-FFF2-40B4-BE49-F238E27FC236}">
                <a16:creationId xmlns:a16="http://schemas.microsoft.com/office/drawing/2014/main" id="{BCFBB880-390B-98DC-852E-017BC991185F}"/>
              </a:ext>
            </a:extLst>
          </p:cNvPr>
          <p:cNvSpPr txBox="1"/>
          <p:nvPr/>
        </p:nvSpPr>
        <p:spPr>
          <a:xfrm>
            <a:off x="1192642" y="2828835"/>
            <a:ext cx="9570208" cy="1384995"/>
          </a:xfrm>
          <a:prstGeom prst="rect">
            <a:avLst/>
          </a:prstGeom>
          <a:solidFill>
            <a:schemeClr val="bg1"/>
          </a:solidFill>
          <a:ln w="28575">
            <a:solidFill>
              <a:schemeClr val="accent1"/>
            </a:solidFill>
          </a:ln>
        </p:spPr>
        <p:txBody>
          <a:bodyPr wrap="square" rtlCol="0">
            <a:spAutoFit/>
          </a:bodyPr>
          <a:lstStyle/>
          <a:p>
            <a:r>
              <a:rPr lang="fr-CA" sz="2800" b="0" i="0" u="none" strike="noStrike" baseline="0" dirty="0">
                <a:latin typeface="Adobe Garamond Pro"/>
              </a:rPr>
              <a:t>« Quoi qu’on en pense, il faut lire ce témoignage qui illustre ce que c’est que d’aller au bout de soi et de ses idées, fait assez rare qu’il vaut la peine de le signaler » (Gaston Miron, 1968) </a:t>
            </a:r>
            <a:endParaRPr lang="fr-CA" sz="2800" dirty="0"/>
          </a:p>
        </p:txBody>
      </p:sp>
      <p:sp>
        <p:nvSpPr>
          <p:cNvPr id="11" name="ZoneTexte 10">
            <a:extLst>
              <a:ext uri="{FF2B5EF4-FFF2-40B4-BE49-F238E27FC236}">
                <a16:creationId xmlns:a16="http://schemas.microsoft.com/office/drawing/2014/main" id="{9D3B2320-C6C5-85C4-484B-2B658106C425}"/>
              </a:ext>
            </a:extLst>
          </p:cNvPr>
          <p:cNvSpPr txBox="1"/>
          <p:nvPr/>
        </p:nvSpPr>
        <p:spPr>
          <a:xfrm>
            <a:off x="233908" y="4652683"/>
            <a:ext cx="9948262" cy="954107"/>
          </a:xfrm>
          <a:prstGeom prst="rect">
            <a:avLst/>
          </a:prstGeom>
          <a:solidFill>
            <a:schemeClr val="bg1"/>
          </a:solidFill>
          <a:ln w="38100">
            <a:solidFill>
              <a:schemeClr val="accent1"/>
            </a:solidFill>
          </a:ln>
        </p:spPr>
        <p:txBody>
          <a:bodyPr wrap="square" rtlCol="0">
            <a:spAutoFit/>
          </a:bodyPr>
          <a:lstStyle/>
          <a:p>
            <a:r>
              <a:rPr lang="fr-CA" sz="2800" b="0" i="0" u="none" strike="noStrike" baseline="0" dirty="0">
                <a:latin typeface="Adobe Garamond Pro"/>
              </a:rPr>
              <a:t>« Ce livre est le plus important à avoir été publié depuis la révolution tranquille ». (Victor-Lévy Beaulieu, 1969) </a:t>
            </a:r>
            <a:endParaRPr lang="fr-CA" sz="2800" dirty="0"/>
          </a:p>
        </p:txBody>
      </p:sp>
      <p:sp>
        <p:nvSpPr>
          <p:cNvPr id="12" name="ZoneTexte 11">
            <a:extLst>
              <a:ext uri="{FF2B5EF4-FFF2-40B4-BE49-F238E27FC236}">
                <a16:creationId xmlns:a16="http://schemas.microsoft.com/office/drawing/2014/main" id="{574DDA07-92DD-38C5-A09E-2EF4C98C35B9}"/>
              </a:ext>
            </a:extLst>
          </p:cNvPr>
          <p:cNvSpPr txBox="1"/>
          <p:nvPr/>
        </p:nvSpPr>
        <p:spPr>
          <a:xfrm>
            <a:off x="3230880" y="6102104"/>
            <a:ext cx="7781297" cy="369332"/>
          </a:xfrm>
          <a:prstGeom prst="rect">
            <a:avLst/>
          </a:prstGeom>
          <a:noFill/>
        </p:spPr>
        <p:txBody>
          <a:bodyPr wrap="none" rtlCol="0">
            <a:spAutoFit/>
          </a:bodyPr>
          <a:lstStyle/>
          <a:p>
            <a:r>
              <a:rPr lang="fr-CA" dirty="0"/>
              <a:t>Premier tirage de 3000 ex.; puis 6000 ex.; traduit en plusieurs langues</a:t>
            </a:r>
          </a:p>
        </p:txBody>
      </p:sp>
    </p:spTree>
    <p:extLst>
      <p:ext uri="{BB962C8B-B14F-4D97-AF65-F5344CB8AC3E}">
        <p14:creationId xmlns:p14="http://schemas.microsoft.com/office/powerpoint/2010/main" val="942695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DDEBB5-1644-C62E-A3AB-65DEB0134E1A}"/>
              </a:ext>
            </a:extLst>
          </p:cNvPr>
          <p:cNvSpPr>
            <a:spLocks noGrp="1"/>
          </p:cNvSpPr>
          <p:nvPr>
            <p:ph type="title"/>
          </p:nvPr>
        </p:nvSpPr>
        <p:spPr/>
        <p:txBody>
          <a:bodyPr/>
          <a:lstStyle/>
          <a:p>
            <a:r>
              <a:rPr lang="fr-CA" dirty="0"/>
              <a:t>Et pourtant…</a:t>
            </a:r>
          </a:p>
        </p:txBody>
      </p:sp>
      <p:sp>
        <p:nvSpPr>
          <p:cNvPr id="3" name="Espace réservé du contenu 2">
            <a:extLst>
              <a:ext uri="{FF2B5EF4-FFF2-40B4-BE49-F238E27FC236}">
                <a16:creationId xmlns:a16="http://schemas.microsoft.com/office/drawing/2014/main" id="{62B1399F-449A-7D18-CE78-86240623FACA}"/>
              </a:ext>
            </a:extLst>
          </p:cNvPr>
          <p:cNvSpPr>
            <a:spLocks noGrp="1"/>
          </p:cNvSpPr>
          <p:nvPr>
            <p:ph idx="1"/>
          </p:nvPr>
        </p:nvSpPr>
        <p:spPr>
          <a:xfrm>
            <a:off x="1104293" y="1687158"/>
            <a:ext cx="8946541" cy="4195481"/>
          </a:xfrm>
          <a:solidFill>
            <a:schemeClr val="bg1"/>
          </a:solidFill>
          <a:ln w="38100">
            <a:solidFill>
              <a:schemeClr val="accent1"/>
            </a:solidFill>
          </a:ln>
        </p:spPr>
        <p:txBody>
          <a:bodyPr>
            <a:normAutofit fontScale="85000" lnSpcReduction="10000"/>
          </a:bodyPr>
          <a:lstStyle/>
          <a:p>
            <a:r>
              <a:rPr lang="fr-CA" sz="3200" dirty="0"/>
              <a:t>Vallière poursuivi pour sédition</a:t>
            </a:r>
          </a:p>
          <a:p>
            <a:endParaRPr lang="fr-CA" sz="3200" dirty="0"/>
          </a:p>
          <a:p>
            <a:r>
              <a:rPr lang="fr-CA" sz="3200" i="1" dirty="0"/>
              <a:t>NBA</a:t>
            </a:r>
            <a:r>
              <a:rPr lang="fr-CA" sz="3200" dirty="0"/>
              <a:t> comme pièce à conviction</a:t>
            </a:r>
          </a:p>
          <a:p>
            <a:endParaRPr lang="fr-CA" sz="3200" dirty="0"/>
          </a:p>
          <a:p>
            <a:r>
              <a:rPr lang="fr-CA" sz="3200" dirty="0"/>
              <a:t>Saisie des exemplaires chez l’éditeur (Gérald Godin et Parti pris), des plaques chez l’imprimeur</a:t>
            </a:r>
          </a:p>
          <a:p>
            <a:endParaRPr lang="fr-CA" sz="3200" dirty="0"/>
          </a:p>
          <a:p>
            <a:r>
              <a:rPr lang="fr-CA" sz="3200" dirty="0"/>
              <a:t>Et même… les exemplaires du dépôt légal à la BNQ</a:t>
            </a:r>
          </a:p>
        </p:txBody>
      </p:sp>
    </p:spTree>
    <p:extLst>
      <p:ext uri="{BB962C8B-B14F-4D97-AF65-F5344CB8AC3E}">
        <p14:creationId xmlns:p14="http://schemas.microsoft.com/office/powerpoint/2010/main" val="2954282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581BFA-F763-D52C-FC7F-AE89177B5CE6}"/>
              </a:ext>
            </a:extLst>
          </p:cNvPr>
          <p:cNvSpPr>
            <a:spLocks noGrp="1"/>
          </p:cNvSpPr>
          <p:nvPr>
            <p:ph type="title"/>
          </p:nvPr>
        </p:nvSpPr>
        <p:spPr>
          <a:xfrm>
            <a:off x="646111" y="452718"/>
            <a:ext cx="6338163" cy="775191"/>
          </a:xfrm>
          <a:solidFill>
            <a:schemeClr val="tx1">
              <a:lumMod val="50000"/>
            </a:schemeClr>
          </a:solidFill>
          <a:ln>
            <a:solidFill>
              <a:schemeClr val="accent1"/>
            </a:solidFill>
          </a:ln>
        </p:spPr>
        <p:txBody>
          <a:bodyPr/>
          <a:lstStyle/>
          <a:p>
            <a:r>
              <a:rPr lang="fr-CA" sz="3600" dirty="0"/>
              <a:t>Québec-Presse, 4 avril 1971</a:t>
            </a:r>
          </a:p>
        </p:txBody>
      </p:sp>
      <p:pic>
        <p:nvPicPr>
          <p:cNvPr id="5" name="Espace réservé du contenu 4">
            <a:extLst>
              <a:ext uri="{FF2B5EF4-FFF2-40B4-BE49-F238E27FC236}">
                <a16:creationId xmlns:a16="http://schemas.microsoft.com/office/drawing/2014/main" id="{F6E3981F-7FE6-6BF7-B0A6-7497D298F1EA}"/>
              </a:ext>
            </a:extLst>
          </p:cNvPr>
          <p:cNvPicPr>
            <a:picLocks noGrp="1" noChangeAspect="1"/>
          </p:cNvPicPr>
          <p:nvPr>
            <p:ph idx="1"/>
          </p:nvPr>
        </p:nvPicPr>
        <p:blipFill>
          <a:blip r:embed="rId3"/>
          <a:stretch>
            <a:fillRect/>
          </a:stretch>
        </p:blipFill>
        <p:spPr>
          <a:xfrm>
            <a:off x="1712920" y="1691360"/>
            <a:ext cx="8427920" cy="4713922"/>
          </a:xfrm>
          <a:prstGeom prst="rect">
            <a:avLst/>
          </a:prstGeom>
          <a:ln w="38100">
            <a:solidFill>
              <a:schemeClr val="tx1"/>
            </a:solidFill>
          </a:ln>
          <a:effectLst>
            <a:softEdge rad="112500"/>
          </a:effectLst>
        </p:spPr>
      </p:pic>
    </p:spTree>
    <p:extLst>
      <p:ext uri="{BB962C8B-B14F-4D97-AF65-F5344CB8AC3E}">
        <p14:creationId xmlns:p14="http://schemas.microsoft.com/office/powerpoint/2010/main" val="1368035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4DD428-231A-52C7-671A-75C0463863B9}"/>
              </a:ext>
            </a:extLst>
          </p:cNvPr>
          <p:cNvSpPr>
            <a:spLocks noGrp="1"/>
          </p:cNvSpPr>
          <p:nvPr>
            <p:ph type="title"/>
          </p:nvPr>
        </p:nvSpPr>
        <p:spPr>
          <a:xfrm>
            <a:off x="384854" y="190467"/>
            <a:ext cx="9404723" cy="976482"/>
          </a:xfrm>
          <a:solidFill>
            <a:schemeClr val="bg1">
              <a:lumMod val="85000"/>
              <a:lumOff val="15000"/>
            </a:schemeClr>
          </a:solidFill>
          <a:ln>
            <a:solidFill>
              <a:schemeClr val="accent1"/>
            </a:solidFill>
          </a:ln>
        </p:spPr>
        <p:txBody>
          <a:bodyPr/>
          <a:lstStyle/>
          <a:p>
            <a:pPr algn="ctr"/>
            <a:r>
              <a:rPr lang="fr-CA" sz="2800" dirty="0"/>
              <a:t>Événements récents autour de </a:t>
            </a:r>
            <a:r>
              <a:rPr lang="fr-CA" sz="2800" i="1" dirty="0"/>
              <a:t>Nègres blancs d’Amérique</a:t>
            </a:r>
          </a:p>
        </p:txBody>
      </p:sp>
      <p:sp>
        <p:nvSpPr>
          <p:cNvPr id="3" name="Espace réservé du contenu 2">
            <a:extLst>
              <a:ext uri="{FF2B5EF4-FFF2-40B4-BE49-F238E27FC236}">
                <a16:creationId xmlns:a16="http://schemas.microsoft.com/office/drawing/2014/main" id="{2043262B-BD7E-88E4-E1EF-3F78F261D322}"/>
              </a:ext>
            </a:extLst>
          </p:cNvPr>
          <p:cNvSpPr>
            <a:spLocks noGrp="1"/>
          </p:cNvSpPr>
          <p:nvPr>
            <p:ph idx="1"/>
          </p:nvPr>
        </p:nvSpPr>
        <p:spPr>
          <a:xfrm>
            <a:off x="384854" y="1537176"/>
            <a:ext cx="8946541" cy="1203488"/>
          </a:xfrm>
          <a:solidFill>
            <a:schemeClr val="bg1"/>
          </a:solidFill>
          <a:ln>
            <a:solidFill>
              <a:schemeClr val="accent1"/>
            </a:solidFill>
          </a:ln>
        </p:spPr>
        <p:txBody>
          <a:bodyPr>
            <a:normAutofit/>
          </a:bodyPr>
          <a:lstStyle/>
          <a:p>
            <a:pPr marL="0" indent="0">
              <a:buNone/>
            </a:pPr>
            <a:r>
              <a:rPr lang="fr-CA" sz="2400" dirty="0">
                <a:latin typeface="+mn-lt"/>
              </a:rPr>
              <a:t>A</a:t>
            </a:r>
            <a:r>
              <a:rPr lang="fr-CA" sz="2400" b="0" i="0" u="none" strike="noStrike" baseline="0" dirty="0">
                <a:latin typeface="+mn-lt"/>
              </a:rPr>
              <a:t>utomne 2019 puis juin 2020, la journaliste Wendy </a:t>
            </a:r>
            <a:r>
              <a:rPr lang="fr-CA" sz="2400" b="0" i="0" u="none" strike="noStrike" baseline="0" dirty="0" err="1">
                <a:latin typeface="+mn-lt"/>
              </a:rPr>
              <a:t>Mesley</a:t>
            </a:r>
            <a:r>
              <a:rPr lang="fr-CA" sz="2400" b="0" i="0" u="none" strike="noStrike" baseline="0" dirty="0">
                <a:latin typeface="+mn-lt"/>
              </a:rPr>
              <a:t>, de l’émission </a:t>
            </a:r>
            <a:r>
              <a:rPr lang="fr-CA" sz="2400" b="0" i="1" u="none" strike="noStrike" baseline="0" dirty="0">
                <a:latin typeface="+mn-lt"/>
              </a:rPr>
              <a:t>The Weekly</a:t>
            </a:r>
            <a:r>
              <a:rPr lang="fr-CA" sz="2400" b="0" i="0" u="none" strike="noStrike" baseline="0" dirty="0">
                <a:latin typeface="+mn-lt"/>
              </a:rPr>
              <a:t>, reçoit un blâme pour avoir cité le titre du livre de Vallières</a:t>
            </a:r>
            <a:endParaRPr lang="fr-CA" sz="2800" dirty="0">
              <a:latin typeface="+mn-lt"/>
            </a:endParaRPr>
          </a:p>
        </p:txBody>
      </p:sp>
      <p:sp>
        <p:nvSpPr>
          <p:cNvPr id="4" name="ZoneTexte 3">
            <a:extLst>
              <a:ext uri="{FF2B5EF4-FFF2-40B4-BE49-F238E27FC236}">
                <a16:creationId xmlns:a16="http://schemas.microsoft.com/office/drawing/2014/main" id="{34D67C91-3514-FCD5-BA10-A0040027302F}"/>
              </a:ext>
            </a:extLst>
          </p:cNvPr>
          <p:cNvSpPr txBox="1"/>
          <p:nvPr/>
        </p:nvSpPr>
        <p:spPr>
          <a:xfrm>
            <a:off x="384854" y="4521153"/>
            <a:ext cx="6571030" cy="523220"/>
          </a:xfrm>
          <a:prstGeom prst="rect">
            <a:avLst/>
          </a:prstGeom>
          <a:solidFill>
            <a:schemeClr val="bg1"/>
          </a:solidFill>
          <a:ln>
            <a:solidFill>
              <a:schemeClr val="accent1"/>
            </a:solidFill>
          </a:ln>
        </p:spPr>
        <p:txBody>
          <a:bodyPr wrap="none" rtlCol="0">
            <a:spAutoFit/>
          </a:bodyPr>
          <a:lstStyle/>
          <a:p>
            <a:r>
              <a:rPr lang="fr-CA" sz="2400" dirty="0"/>
              <a:t> 2020-2023, « L’affaire </a:t>
            </a:r>
            <a:r>
              <a:rPr lang="fr-CA" sz="2800" dirty="0"/>
              <a:t>Lieutenant-Duval</a:t>
            </a:r>
            <a:r>
              <a:rPr lang="fr-CA" sz="2400" dirty="0"/>
              <a:t> »</a:t>
            </a:r>
          </a:p>
        </p:txBody>
      </p:sp>
      <p:sp>
        <p:nvSpPr>
          <p:cNvPr id="5" name="ZoneTexte 4">
            <a:extLst>
              <a:ext uri="{FF2B5EF4-FFF2-40B4-BE49-F238E27FC236}">
                <a16:creationId xmlns:a16="http://schemas.microsoft.com/office/drawing/2014/main" id="{B303BD18-5EEE-E76E-7CA2-3B3D28248AEF}"/>
              </a:ext>
            </a:extLst>
          </p:cNvPr>
          <p:cNvSpPr txBox="1"/>
          <p:nvPr/>
        </p:nvSpPr>
        <p:spPr>
          <a:xfrm>
            <a:off x="384854" y="5443140"/>
            <a:ext cx="10448609" cy="1107996"/>
          </a:xfrm>
          <a:prstGeom prst="rect">
            <a:avLst/>
          </a:prstGeom>
          <a:solidFill>
            <a:schemeClr val="bg1"/>
          </a:solidFill>
          <a:ln>
            <a:solidFill>
              <a:schemeClr val="accent1"/>
            </a:solidFill>
          </a:ln>
        </p:spPr>
        <p:txBody>
          <a:bodyPr wrap="square" rtlCol="0">
            <a:spAutoFit/>
          </a:bodyPr>
          <a:lstStyle/>
          <a:p>
            <a:r>
              <a:rPr lang="fr-CA" sz="2400" dirty="0"/>
              <a:t>2022, CRTC blâme SRC pour avoir cité quatre fois le titre de l’essai de Vallières en ondes</a:t>
            </a:r>
          </a:p>
          <a:p>
            <a:endParaRPr lang="fr-CA" dirty="0"/>
          </a:p>
        </p:txBody>
      </p:sp>
      <p:sp>
        <p:nvSpPr>
          <p:cNvPr id="6" name="ZoneTexte 5">
            <a:extLst>
              <a:ext uri="{FF2B5EF4-FFF2-40B4-BE49-F238E27FC236}">
                <a16:creationId xmlns:a16="http://schemas.microsoft.com/office/drawing/2014/main" id="{E0C129EC-6E1A-6B9D-502B-92ACC1CC2094}"/>
              </a:ext>
            </a:extLst>
          </p:cNvPr>
          <p:cNvSpPr txBox="1"/>
          <p:nvPr/>
        </p:nvSpPr>
        <p:spPr>
          <a:xfrm>
            <a:off x="384854" y="3110891"/>
            <a:ext cx="9342620" cy="1107996"/>
          </a:xfrm>
          <a:prstGeom prst="rect">
            <a:avLst/>
          </a:prstGeom>
          <a:solidFill>
            <a:schemeClr val="bg1"/>
          </a:solidFill>
          <a:ln>
            <a:solidFill>
              <a:schemeClr val="accent1"/>
            </a:solidFill>
          </a:ln>
        </p:spPr>
        <p:txBody>
          <a:bodyPr wrap="square" rtlCol="0">
            <a:spAutoFit/>
          </a:bodyPr>
          <a:lstStyle/>
          <a:p>
            <a:r>
              <a:rPr lang="fr-CA" sz="2400" dirty="0">
                <a:latin typeface="+mj-lt"/>
              </a:rPr>
              <a:t>2020, </a:t>
            </a:r>
            <a:r>
              <a:rPr lang="fr-CA" sz="2400" i="1" dirty="0">
                <a:latin typeface="+mj-lt"/>
              </a:rPr>
              <a:t>Forestiers et voyageurs</a:t>
            </a:r>
            <a:r>
              <a:rPr lang="fr-CA" sz="2400" dirty="0">
                <a:latin typeface="+mj-lt"/>
              </a:rPr>
              <a:t>, Joseph-Charles Taché, 1863: plainte, étudiants remboursés</a:t>
            </a:r>
          </a:p>
          <a:p>
            <a:endParaRPr lang="fr-CA" dirty="0"/>
          </a:p>
        </p:txBody>
      </p:sp>
    </p:spTree>
    <p:extLst>
      <p:ext uri="{BB962C8B-B14F-4D97-AF65-F5344CB8AC3E}">
        <p14:creationId xmlns:p14="http://schemas.microsoft.com/office/powerpoint/2010/main" val="355935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2CC3F8-177D-E40C-5333-5A7FD4ED09DA}"/>
              </a:ext>
            </a:extLst>
          </p:cNvPr>
          <p:cNvSpPr>
            <a:spLocks noGrp="1"/>
          </p:cNvSpPr>
          <p:nvPr>
            <p:ph type="title"/>
          </p:nvPr>
        </p:nvSpPr>
        <p:spPr>
          <a:xfrm>
            <a:off x="148019" y="34707"/>
            <a:ext cx="3422495" cy="1001613"/>
          </a:xfrm>
          <a:solidFill>
            <a:schemeClr val="bg1"/>
          </a:solidFill>
          <a:ln>
            <a:solidFill>
              <a:schemeClr val="accent1"/>
            </a:solidFill>
          </a:ln>
        </p:spPr>
        <p:txBody>
          <a:bodyPr/>
          <a:lstStyle/>
          <a:p>
            <a:r>
              <a:rPr lang="fr-CA" dirty="0"/>
              <a:t>Depuis 2020</a:t>
            </a:r>
          </a:p>
        </p:txBody>
      </p:sp>
      <p:pic>
        <p:nvPicPr>
          <p:cNvPr id="5" name="Espace réservé du contenu 4" descr="Une image contenant texte, affiche, graphisme, Police&#10;&#10;Description générée automatiquement">
            <a:extLst>
              <a:ext uri="{FF2B5EF4-FFF2-40B4-BE49-F238E27FC236}">
                <a16:creationId xmlns:a16="http://schemas.microsoft.com/office/drawing/2014/main" id="{F8C5D9D7-C062-01BA-6CA8-8BB3638C83F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2600" y="1280573"/>
            <a:ext cx="2238679" cy="34699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 6" descr="Une image contenant texte, Police, capture d’écran, conception&#10;&#10;Description générée automatiquement">
            <a:extLst>
              <a:ext uri="{FF2B5EF4-FFF2-40B4-BE49-F238E27FC236}">
                <a16:creationId xmlns:a16="http://schemas.microsoft.com/office/drawing/2014/main" id="{3B736D40-8358-D0EB-4EA2-291B95FC38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8660" y="225143"/>
            <a:ext cx="2933110" cy="46895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 8" descr="Une image contenant texte, affiche, Police, livre&#10;&#10;Description générée automatiquement">
            <a:extLst>
              <a:ext uri="{FF2B5EF4-FFF2-40B4-BE49-F238E27FC236}">
                <a16:creationId xmlns:a16="http://schemas.microsoft.com/office/drawing/2014/main" id="{8B197191-F193-1158-FB2B-CBC3A237A6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8077" y="1793965"/>
            <a:ext cx="3234183" cy="46895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 10" descr="Une image contenant texte, capture d’écran, Police, conception&#10;&#10;Description générée automatiquement">
            <a:extLst>
              <a:ext uri="{FF2B5EF4-FFF2-40B4-BE49-F238E27FC236}">
                <a16:creationId xmlns:a16="http://schemas.microsoft.com/office/drawing/2014/main" id="{8208192E-FB95-F433-B57F-7B4E4FCCF2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1085" y="3150325"/>
            <a:ext cx="2133600"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748422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2800</TotalTime>
  <Words>984</Words>
  <Application>Microsoft Macintosh PowerPoint</Application>
  <PresentationFormat>Grand écran</PresentationFormat>
  <Paragraphs>113</Paragraphs>
  <Slides>21</Slides>
  <Notes>8</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21</vt:i4>
      </vt:variant>
    </vt:vector>
  </HeadingPairs>
  <TitlesOfParts>
    <vt:vector size="31" baseType="lpstr">
      <vt:lpstr>Adobe Garamond Pro</vt:lpstr>
      <vt:lpstr>Arial</vt:lpstr>
      <vt:lpstr>Calibri</vt:lpstr>
      <vt:lpstr>Century Gothic</vt:lpstr>
      <vt:lpstr>Open Sans</vt:lpstr>
      <vt:lpstr>Symbol</vt:lpstr>
      <vt:lpstr>Times New Roman</vt:lpstr>
      <vt:lpstr>Wingdings</vt:lpstr>
      <vt:lpstr>Wingdings 3</vt:lpstr>
      <vt:lpstr>Ion</vt:lpstr>
      <vt:lpstr>« Censure et création : un retour de l’Index ? »  Association des professeures et professeurs retraités de l’Université de Sherbrooke (APPRUS).   25 octobre 2023</vt:lpstr>
      <vt:lpstr>https://libexpress.hypotheses.org</vt:lpstr>
      <vt:lpstr>Huit cotitulaires</vt:lpstr>
      <vt:lpstr>Présentation PowerPoint</vt:lpstr>
      <vt:lpstr>Présentation PowerPoint</vt:lpstr>
      <vt:lpstr>Et pourtant…</vt:lpstr>
      <vt:lpstr>Québec-Presse, 4 avril 1971</vt:lpstr>
      <vt:lpstr>Événements récents autour de Nègres blancs d’Amérique</vt:lpstr>
      <vt:lpstr>Depuis 2020</vt:lpstr>
      <vt:lpstr>Une « conclusion »…</vt:lpstr>
      <vt:lpstr>De l’importance d’un titre, ou : du bon usage d’une métaphore</vt:lpstr>
      <vt:lpstr>Présentation PowerPoint</vt:lpstr>
      <vt:lpstr>Présentation PowerPoint</vt:lpstr>
      <vt:lpstr>L’affaire Hansel et Gretel est-elle sans précédents au Québec?</vt:lpstr>
      <vt:lpstr>Les éditions AdA</vt:lpstr>
      <vt:lpstr>Yvan Godbout</vt:lpstr>
      <vt:lpstr>Présentation PowerPoint</vt:lpstr>
      <vt:lpstr>Présentation PowerPoint</vt:lpstr>
      <vt:lpstr>Dominique Maingueneau, La littérature pornographique, Paris, Armand Colin, 2007. </vt:lpstr>
      <vt:lpstr>« Censure et création : un retour de l’Index ? »  Association des professeures et professeurs retraités de l’Université de Sherbrooke (APPRUS).   25 octobre 2023</vt:lpstr>
      <vt:lpstr>Coup d’œil en France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Censure littéraire  ou protection des enfants ?  Le Code criminel au banc des accusés dans l’affaire Godbout</dc:title>
  <dc:creator>Mathilde Barraband</dc:creator>
  <cp:lastModifiedBy>Mathilde Barraband</cp:lastModifiedBy>
  <cp:revision>16</cp:revision>
  <cp:lastPrinted>2023-10-24T13:04:10Z</cp:lastPrinted>
  <dcterms:created xsi:type="dcterms:W3CDTF">2023-02-02T14:53:58Z</dcterms:created>
  <dcterms:modified xsi:type="dcterms:W3CDTF">2023-10-25T00:00:04Z</dcterms:modified>
</cp:coreProperties>
</file>