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42"/>
  </p:notesMasterIdLst>
  <p:handoutMasterIdLst>
    <p:handoutMasterId r:id="rId43"/>
  </p:handoutMasterIdLst>
  <p:sldIdLst>
    <p:sldId id="256" r:id="rId2"/>
    <p:sldId id="266" r:id="rId3"/>
    <p:sldId id="285" r:id="rId4"/>
    <p:sldId id="257" r:id="rId5"/>
    <p:sldId id="286" r:id="rId6"/>
    <p:sldId id="258" r:id="rId7"/>
    <p:sldId id="287" r:id="rId8"/>
    <p:sldId id="288" r:id="rId9"/>
    <p:sldId id="289" r:id="rId10"/>
    <p:sldId id="290" r:id="rId11"/>
    <p:sldId id="259" r:id="rId12"/>
    <p:sldId id="260" r:id="rId13"/>
    <p:sldId id="291" r:id="rId14"/>
    <p:sldId id="292" r:id="rId15"/>
    <p:sldId id="293" r:id="rId16"/>
    <p:sldId id="269" r:id="rId17"/>
    <p:sldId id="270" r:id="rId18"/>
    <p:sldId id="271" r:id="rId19"/>
    <p:sldId id="294" r:id="rId20"/>
    <p:sldId id="295" r:id="rId21"/>
    <p:sldId id="296" r:id="rId22"/>
    <p:sldId id="297" r:id="rId23"/>
    <p:sldId id="298" r:id="rId24"/>
    <p:sldId id="261" r:id="rId25"/>
    <p:sldId id="299" r:id="rId26"/>
    <p:sldId id="277" r:id="rId27"/>
    <p:sldId id="278" r:id="rId28"/>
    <p:sldId id="279" r:id="rId29"/>
    <p:sldId id="280" r:id="rId30"/>
    <p:sldId id="281" r:id="rId31"/>
    <p:sldId id="300" r:id="rId32"/>
    <p:sldId id="275" r:id="rId33"/>
    <p:sldId id="265" r:id="rId34"/>
    <p:sldId id="267" r:id="rId35"/>
    <p:sldId id="268" r:id="rId36"/>
    <p:sldId id="301" r:id="rId37"/>
    <p:sldId id="302" r:id="rId38"/>
    <p:sldId id="303" r:id="rId39"/>
    <p:sldId id="304" r:id="rId40"/>
    <p:sldId id="305" r:id="rId41"/>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0" tIns="46150" rIns="92300" bIns="46150" rtlCol="0"/>
          <a:lstStyle>
            <a:lvl1pPr algn="l">
              <a:defRPr sz="1200"/>
            </a:lvl1pPr>
          </a:lstStyle>
          <a:p>
            <a:endParaRPr lang="fr-CA"/>
          </a:p>
        </p:txBody>
      </p:sp>
      <p:sp>
        <p:nvSpPr>
          <p:cNvPr id="3" name="Espace réservé de la date 2"/>
          <p:cNvSpPr>
            <a:spLocks noGrp="1"/>
          </p:cNvSpPr>
          <p:nvPr>
            <p:ph type="dt" sz="quarter" idx="1"/>
          </p:nvPr>
        </p:nvSpPr>
        <p:spPr>
          <a:xfrm>
            <a:off x="3884614" y="0"/>
            <a:ext cx="2971800" cy="464820"/>
          </a:xfrm>
          <a:prstGeom prst="rect">
            <a:avLst/>
          </a:prstGeom>
        </p:spPr>
        <p:txBody>
          <a:bodyPr vert="horz" lIns="92300" tIns="46150" rIns="92300" bIns="46150" rtlCol="0"/>
          <a:lstStyle>
            <a:lvl1pPr algn="r">
              <a:defRPr sz="1200"/>
            </a:lvl1pPr>
          </a:lstStyle>
          <a:p>
            <a:fld id="{8156D5B9-7305-427C-B023-D2E3D6BD4257}" type="datetimeFigureOut">
              <a:rPr lang="fr-CA" smtClean="0"/>
              <a:pPr/>
              <a:t>2018-03-21</a:t>
            </a:fld>
            <a:endParaRPr lang="fr-CA"/>
          </a:p>
        </p:txBody>
      </p:sp>
      <p:sp>
        <p:nvSpPr>
          <p:cNvPr id="4" name="Espace réservé du pied de page 3"/>
          <p:cNvSpPr>
            <a:spLocks noGrp="1"/>
          </p:cNvSpPr>
          <p:nvPr>
            <p:ph type="ftr" sz="quarter" idx="2"/>
          </p:nvPr>
        </p:nvSpPr>
        <p:spPr>
          <a:xfrm>
            <a:off x="1" y="8829967"/>
            <a:ext cx="2971800" cy="464820"/>
          </a:xfrm>
          <a:prstGeom prst="rect">
            <a:avLst/>
          </a:prstGeom>
        </p:spPr>
        <p:txBody>
          <a:bodyPr vert="horz" lIns="92300" tIns="46150" rIns="92300" bIns="4615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4" y="8829967"/>
            <a:ext cx="2971800" cy="464820"/>
          </a:xfrm>
          <a:prstGeom prst="rect">
            <a:avLst/>
          </a:prstGeom>
        </p:spPr>
        <p:txBody>
          <a:bodyPr vert="horz" lIns="92300" tIns="46150" rIns="92300" bIns="46150" rtlCol="0" anchor="b"/>
          <a:lstStyle>
            <a:lvl1pPr algn="r">
              <a:defRPr sz="1200"/>
            </a:lvl1pPr>
          </a:lstStyle>
          <a:p>
            <a:fld id="{31A2EB6E-B2E3-406B-91B1-956F6CC37ACD}" type="slidenum">
              <a:rPr lang="fr-CA" smtClean="0"/>
              <a:pPr/>
              <a:t>‹N°›</a:t>
            </a:fld>
            <a:endParaRPr lang="fr-CA"/>
          </a:p>
        </p:txBody>
      </p:sp>
    </p:spTree>
    <p:extLst>
      <p:ext uri="{BB962C8B-B14F-4D97-AF65-F5344CB8AC3E}">
        <p14:creationId xmlns:p14="http://schemas.microsoft.com/office/powerpoint/2010/main" val="35583609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0" tIns="46150" rIns="92300" bIns="46150" rtlCol="0"/>
          <a:lstStyle>
            <a:lvl1pPr algn="l">
              <a:defRPr sz="1200"/>
            </a:lvl1pPr>
          </a:lstStyle>
          <a:p>
            <a:endParaRPr lang="fr-CA"/>
          </a:p>
        </p:txBody>
      </p:sp>
      <p:sp>
        <p:nvSpPr>
          <p:cNvPr id="3" name="Espace réservé de la date 2"/>
          <p:cNvSpPr>
            <a:spLocks noGrp="1"/>
          </p:cNvSpPr>
          <p:nvPr>
            <p:ph type="dt" idx="1"/>
          </p:nvPr>
        </p:nvSpPr>
        <p:spPr>
          <a:xfrm>
            <a:off x="3884614" y="0"/>
            <a:ext cx="2971800" cy="464820"/>
          </a:xfrm>
          <a:prstGeom prst="rect">
            <a:avLst/>
          </a:prstGeom>
        </p:spPr>
        <p:txBody>
          <a:bodyPr vert="horz" lIns="92300" tIns="46150" rIns="92300" bIns="46150" rtlCol="0"/>
          <a:lstStyle>
            <a:lvl1pPr algn="r">
              <a:defRPr sz="1200"/>
            </a:lvl1pPr>
          </a:lstStyle>
          <a:p>
            <a:fld id="{BFBA2C1D-3026-461A-B26E-FDA33F850DB1}" type="datetimeFigureOut">
              <a:rPr lang="fr-CA" smtClean="0"/>
              <a:pPr/>
              <a:t>2018-03-21</a:t>
            </a:fld>
            <a:endParaRPr lang="fr-CA"/>
          </a:p>
        </p:txBody>
      </p:sp>
      <p:sp>
        <p:nvSpPr>
          <p:cNvPr id="4" name="Espace réservé de l'image des diapositives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lIns="92300" tIns="46150" rIns="92300" bIns="46150" rtlCol="0" anchor="ctr"/>
          <a:lstStyle/>
          <a:p>
            <a:endParaRPr lang="fr-CA"/>
          </a:p>
        </p:txBody>
      </p:sp>
      <p:sp>
        <p:nvSpPr>
          <p:cNvPr id="5" name="Espace réservé des commentaires 4"/>
          <p:cNvSpPr>
            <a:spLocks noGrp="1"/>
          </p:cNvSpPr>
          <p:nvPr>
            <p:ph type="body" sz="quarter" idx="3"/>
          </p:nvPr>
        </p:nvSpPr>
        <p:spPr>
          <a:xfrm>
            <a:off x="685800" y="4415791"/>
            <a:ext cx="5486400" cy="4183380"/>
          </a:xfrm>
          <a:prstGeom prst="rect">
            <a:avLst/>
          </a:prstGeom>
        </p:spPr>
        <p:txBody>
          <a:bodyPr vert="horz" lIns="92300" tIns="46150" rIns="92300" bIns="4615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1" y="8829967"/>
            <a:ext cx="2971800" cy="464820"/>
          </a:xfrm>
          <a:prstGeom prst="rect">
            <a:avLst/>
          </a:prstGeom>
        </p:spPr>
        <p:txBody>
          <a:bodyPr vert="horz" lIns="92300" tIns="46150" rIns="92300" bIns="4615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4" y="8829967"/>
            <a:ext cx="2971800" cy="464820"/>
          </a:xfrm>
          <a:prstGeom prst="rect">
            <a:avLst/>
          </a:prstGeom>
        </p:spPr>
        <p:txBody>
          <a:bodyPr vert="horz" lIns="92300" tIns="46150" rIns="92300" bIns="46150" rtlCol="0" anchor="b"/>
          <a:lstStyle>
            <a:lvl1pPr algn="r">
              <a:defRPr sz="1200"/>
            </a:lvl1pPr>
          </a:lstStyle>
          <a:p>
            <a:fld id="{57E13B93-751A-48CA-A1C4-1FA6AB7EBAE4}" type="slidenum">
              <a:rPr lang="fr-CA" smtClean="0"/>
              <a:pPr/>
              <a:t>‹N°›</a:t>
            </a:fld>
            <a:endParaRPr lang="fr-CA"/>
          </a:p>
        </p:txBody>
      </p:sp>
    </p:spTree>
    <p:extLst>
      <p:ext uri="{BB962C8B-B14F-4D97-AF65-F5344CB8AC3E}">
        <p14:creationId xmlns:p14="http://schemas.microsoft.com/office/powerpoint/2010/main" val="2104738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57E13B93-751A-48CA-A1C4-1FA6AB7EBAE4}" type="slidenum">
              <a:rPr lang="fr-CA" smtClean="0"/>
              <a:pPr/>
              <a:t>6</a:t>
            </a:fld>
            <a:endParaRPr lang="fr-CA"/>
          </a:p>
        </p:txBody>
      </p:sp>
    </p:spTree>
    <p:extLst>
      <p:ext uri="{BB962C8B-B14F-4D97-AF65-F5344CB8AC3E}">
        <p14:creationId xmlns:p14="http://schemas.microsoft.com/office/powerpoint/2010/main" val="2201204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fr-FR"/>
              <a:t>Modifiez le style du titre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4CC5C97D-5E25-4BD4-87D1-9FC704120D88}" type="datetime1">
              <a:rPr lang="fr-CA" smtClean="0"/>
              <a:t>2018-03-21</a:t>
            </a:fld>
            <a:endParaRPr lang="fr-CA"/>
          </a:p>
        </p:txBody>
      </p:sp>
      <p:sp>
        <p:nvSpPr>
          <p:cNvPr id="8" name="Slide Number Placeholder 7"/>
          <p:cNvSpPr>
            <a:spLocks noGrp="1"/>
          </p:cNvSpPr>
          <p:nvPr>
            <p:ph type="sldNum" sz="quarter" idx="11"/>
          </p:nvPr>
        </p:nvSpPr>
        <p:spPr/>
        <p:txBody>
          <a:bodyPr/>
          <a:lstStyle/>
          <a:p>
            <a:fld id="{8CA8BC83-D458-4FD1-8211-989493F8C278}" type="slidenum">
              <a:rPr lang="fr-CA" smtClean="0"/>
              <a:pPr/>
              <a:t>‹N°›</a:t>
            </a:fld>
            <a:endParaRPr lang="fr-CA"/>
          </a:p>
        </p:txBody>
      </p:sp>
      <p:sp>
        <p:nvSpPr>
          <p:cNvPr id="9" name="Footer Placeholder 8"/>
          <p:cNvSpPr>
            <a:spLocks noGrp="1"/>
          </p:cNvSpPr>
          <p:nvPr>
            <p:ph type="ftr" sz="quarter" idx="12"/>
          </p:nvPr>
        </p:nvSpPr>
        <p:spPr/>
        <p:txBody>
          <a:bodyPr/>
          <a:lstStyle/>
          <a:p>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33AFAA3-C6C9-4EEF-95A1-A2ADA9829942}" type="datetime1">
              <a:rPr lang="fr-CA" smtClean="0"/>
              <a:t>2018-03-21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866D0AAE-36A5-4542-A0A7-72E35E0BFCFE}" type="datetime1">
              <a:rPr lang="fr-CA" smtClean="0"/>
              <a:t>2018-03-21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AE7103B-B64E-4219-BFD9-84999D3A9A36}" type="datetime1">
              <a:rPr lang="fr-CA" smtClean="0"/>
              <a:t>2018-03-21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fr-FR"/>
              <a:t>Modifiez le style du titre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03EFD96B-3D16-4B6B-B0BD-CF4E1206D5FA}" type="datetime1">
              <a:rPr lang="fr-CA" smtClean="0"/>
              <a:t>2018-03-21</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8CA8BC83-D458-4FD1-8211-989493F8C278}" type="slidenum">
              <a:rPr lang="fr-CA" smtClean="0"/>
              <a:pPr/>
              <a:t>‹N°›</a:t>
            </a:fld>
            <a:endParaRPr lang="fr-CA"/>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17A51BF-AB1D-4A4B-BB4C-5CA86D9C4FC9}" type="datetime1">
              <a:rPr lang="fr-CA" smtClean="0"/>
              <a:t>2018-03-21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CA8BC83-D458-4FD1-8211-989493F8C278}" type="slidenum">
              <a:rPr lang="fr-CA" smtClean="0"/>
              <a:pPr/>
              <a:t>‹N°›</a:t>
            </a:fld>
            <a:endParaRPr lang="fr-CA"/>
          </a:p>
        </p:txBody>
      </p:sp>
      <p:sp>
        <p:nvSpPr>
          <p:cNvPr id="9" name="Content Placeholder 8"/>
          <p:cNvSpPr>
            <a:spLocks noGrp="1"/>
          </p:cNvSpPr>
          <p:nvPr>
            <p:ph sz="quarter" idx="13"/>
          </p:nvPr>
        </p:nvSpPr>
        <p:spPr>
          <a:xfrm>
            <a:off x="365760" y="1600200"/>
            <a:ext cx="4041648" cy="452628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7" name="Date Placeholder 6"/>
          <p:cNvSpPr>
            <a:spLocks noGrp="1"/>
          </p:cNvSpPr>
          <p:nvPr>
            <p:ph type="dt" sz="half" idx="10"/>
          </p:nvPr>
        </p:nvSpPr>
        <p:spPr/>
        <p:txBody>
          <a:bodyPr/>
          <a:lstStyle/>
          <a:p>
            <a:fld id="{6DF9C9EB-8E6A-4965-A0DA-18E7B040A67A}" type="datetime1">
              <a:rPr lang="fr-CA" smtClean="0"/>
              <a:t>2018-03-21</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8CA8BC83-D458-4FD1-8211-989493F8C278}" type="slidenum">
              <a:rPr lang="fr-CA" smtClean="0"/>
              <a:pPr/>
              <a:t>‹N°›</a:t>
            </a:fld>
            <a:endParaRPr lang="fr-CA"/>
          </a:p>
        </p:txBody>
      </p:sp>
      <p:sp>
        <p:nvSpPr>
          <p:cNvPr id="11" name="Content Placeholder 10"/>
          <p:cNvSpPr>
            <a:spLocks noGrp="1"/>
          </p:cNvSpPr>
          <p:nvPr>
            <p:ph sz="quarter" idx="13"/>
          </p:nvPr>
        </p:nvSpPr>
        <p:spPr>
          <a:xfrm>
            <a:off x="457200" y="2212848"/>
            <a:ext cx="4041648" cy="391363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9777594-67FB-4B2E-B8BA-2FC5024E9288}" type="datetime1">
              <a:rPr lang="fr-CA" smtClean="0"/>
              <a:t>2018-03-21</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1ECE38-67B9-4A95-A3C9-598CA69701D3}" type="datetime1">
              <a:rPr lang="fr-CA" smtClean="0"/>
              <a:t>2018-03-21</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fr-FR"/>
              <a:t>Modifiez le style du titre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C9172E5-DF03-4B7F-9058-EB4F6C8FEF8F}" type="datetime1">
              <a:rPr lang="fr-CA" smtClean="0"/>
              <a:t>2018-03-21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fr-FR"/>
              <a:t>Modifiez le style du titre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FE815A1-DB46-44F4-85C5-5D2C6AB875FE}" type="datetime1">
              <a:rPr lang="fr-CA" smtClean="0"/>
              <a:t>2018-03-21</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8CA8BC83-D458-4FD1-8211-989493F8C278}" type="slidenum">
              <a:rPr lang="fr-CA" smtClean="0"/>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fr-FR"/>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9B0E6F03-D6BD-4DC6-B508-BC5EF470FE5C}" type="datetime1">
              <a:rPr lang="fr-CA" smtClean="0"/>
              <a:t>2018-03-21</a:t>
            </a:fld>
            <a:endParaRPr lang="fr-CA"/>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fr-CA"/>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8CA8BC83-D458-4FD1-8211-989493F8C278}" type="slidenum">
              <a:rPr lang="fr-CA" smtClean="0"/>
              <a:pPr/>
              <a:t>‹N°›</a:t>
            </a:fld>
            <a:endParaRPr lang="fr-CA"/>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CA" dirty="0"/>
              <a:t>Éthique dans les soins et services sociaux</a:t>
            </a:r>
          </a:p>
        </p:txBody>
      </p:sp>
      <p:sp>
        <p:nvSpPr>
          <p:cNvPr id="3" name="Sous-titre 2"/>
          <p:cNvSpPr>
            <a:spLocks noGrp="1"/>
          </p:cNvSpPr>
          <p:nvPr>
            <p:ph type="subTitle" idx="1"/>
          </p:nvPr>
        </p:nvSpPr>
        <p:spPr/>
        <p:txBody>
          <a:bodyPr>
            <a:normAutofit fontScale="92500" lnSpcReduction="10000"/>
          </a:bodyPr>
          <a:lstStyle/>
          <a:p>
            <a:r>
              <a:rPr lang="fr-CA" b="1" dirty="0"/>
              <a:t>21 mars 2018</a:t>
            </a:r>
          </a:p>
          <a:p>
            <a:r>
              <a:rPr lang="fr-CA" b="1" dirty="0"/>
              <a:t>Murielle Pépin</a:t>
            </a:r>
          </a:p>
          <a:p>
            <a:r>
              <a:rPr lang="fr-CA" b="1" dirty="0"/>
              <a:t>Éthicienne</a:t>
            </a:r>
          </a:p>
        </p:txBody>
      </p:sp>
    </p:spTree>
    <p:extLst>
      <p:ext uri="{BB962C8B-B14F-4D97-AF65-F5344CB8AC3E}">
        <p14:creationId xmlns:p14="http://schemas.microsoft.com/office/powerpoint/2010/main" val="16511296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39040966-780D-42B6-A217-826D8A7C6C13}"/>
              </a:ext>
            </a:extLst>
          </p:cNvPr>
          <p:cNvSpPr>
            <a:spLocks noGrp="1"/>
          </p:cNvSpPr>
          <p:nvPr>
            <p:ph type="title"/>
          </p:nvPr>
        </p:nvSpPr>
        <p:spPr/>
        <p:txBody>
          <a:bodyPr/>
          <a:lstStyle/>
          <a:p>
            <a:r>
              <a:rPr lang="fr-CA" dirty="0"/>
              <a:t>Éthique mot à la mode</a:t>
            </a:r>
            <a:br>
              <a:rPr lang="fr-CA" dirty="0"/>
            </a:br>
            <a:endParaRPr lang="fr-CA" dirty="0"/>
          </a:p>
        </p:txBody>
      </p:sp>
      <p:sp>
        <p:nvSpPr>
          <p:cNvPr id="3" name="Espace réservé du contenu 2">
            <a:extLst>
              <a:ext uri="{FF2B5EF4-FFF2-40B4-BE49-F238E27FC236}">
                <a16:creationId xmlns:a16="http://schemas.microsoft.com/office/drawing/2014/main" xmlns="" id="{C70851F3-89CC-4A18-A57C-243E89DFB9E8}"/>
              </a:ext>
            </a:extLst>
          </p:cNvPr>
          <p:cNvSpPr>
            <a:spLocks noGrp="1"/>
          </p:cNvSpPr>
          <p:nvPr>
            <p:ph idx="1"/>
          </p:nvPr>
        </p:nvSpPr>
        <p:spPr/>
        <p:txBody>
          <a:bodyPr/>
          <a:lstStyle/>
          <a:p>
            <a:r>
              <a:rPr lang="fr-CA" b="1" dirty="0"/>
              <a:t>Éthique à toutes les sauces dans la publicité…</a:t>
            </a:r>
          </a:p>
          <a:p>
            <a:r>
              <a:rPr lang="fr-CA" b="1" dirty="0"/>
              <a:t>Fonds de placements éthiques…</a:t>
            </a:r>
          </a:p>
          <a:p>
            <a:r>
              <a:rPr lang="fr-CA" b="1" dirty="0"/>
              <a:t>Portez des vêtements éthiques…</a:t>
            </a:r>
          </a:p>
          <a:p>
            <a:r>
              <a:rPr lang="fr-CA" b="1" dirty="0"/>
              <a:t>Soins éthiques pour chats et chiens…</a:t>
            </a:r>
          </a:p>
          <a:p>
            <a:pPr>
              <a:buNone/>
            </a:pPr>
            <a:endParaRPr lang="fr-CA" b="1" dirty="0"/>
          </a:p>
          <a:p>
            <a:r>
              <a:rPr lang="fr-CA" b="1" i="1" dirty="0"/>
              <a:t>Qu’est-ce que l’on veut dire en utilisant le mot « éthique »?</a:t>
            </a:r>
          </a:p>
          <a:p>
            <a:endParaRPr lang="fr-CA" b="1" dirty="0"/>
          </a:p>
          <a:p>
            <a:endParaRPr lang="fr-CA" dirty="0"/>
          </a:p>
        </p:txBody>
      </p:sp>
      <p:sp>
        <p:nvSpPr>
          <p:cNvPr id="4" name="Espace réservé du pied de page 3">
            <a:extLst>
              <a:ext uri="{FF2B5EF4-FFF2-40B4-BE49-F238E27FC236}">
                <a16:creationId xmlns:a16="http://schemas.microsoft.com/office/drawing/2014/main" xmlns="" id="{69A9A36D-EFB2-4118-BE83-64AAA5D4FF5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FD4B7C50-C4AA-4E57-85ED-D27E25FEAE75}"/>
              </a:ext>
            </a:extLst>
          </p:cNvPr>
          <p:cNvSpPr>
            <a:spLocks noGrp="1"/>
          </p:cNvSpPr>
          <p:nvPr>
            <p:ph type="sldNum" sz="quarter" idx="12"/>
          </p:nvPr>
        </p:nvSpPr>
        <p:spPr/>
        <p:txBody>
          <a:bodyPr/>
          <a:lstStyle/>
          <a:p>
            <a:fld id="{8CA8BC83-D458-4FD1-8211-989493F8C278}" type="slidenum">
              <a:rPr lang="fr-CA" smtClean="0"/>
              <a:pPr/>
              <a:t>10</a:t>
            </a:fld>
            <a:endParaRPr lang="fr-CA"/>
          </a:p>
        </p:txBody>
      </p:sp>
    </p:spTree>
    <p:extLst>
      <p:ext uri="{BB962C8B-B14F-4D97-AF65-F5344CB8AC3E}">
        <p14:creationId xmlns:p14="http://schemas.microsoft.com/office/powerpoint/2010/main" val="892953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dirty="0"/>
              <a:t>DOMAINE PROFESSIONNEL ET ÉTHIQUE</a:t>
            </a:r>
          </a:p>
        </p:txBody>
      </p:sp>
      <p:sp>
        <p:nvSpPr>
          <p:cNvPr id="3" name="Espace réservé du contenu 2"/>
          <p:cNvSpPr>
            <a:spLocks noGrp="1"/>
          </p:cNvSpPr>
          <p:nvPr>
            <p:ph idx="1"/>
          </p:nvPr>
        </p:nvSpPr>
        <p:spPr/>
        <p:txBody>
          <a:bodyPr>
            <a:normAutofit/>
          </a:bodyPr>
          <a:lstStyle/>
          <a:p>
            <a:r>
              <a:rPr lang="fr-CA" sz="3200" b="1" dirty="0"/>
              <a:t>L’éthique, est-ce la même chose que:</a:t>
            </a:r>
          </a:p>
          <a:p>
            <a:endParaRPr lang="fr-CA" sz="3200" b="1" dirty="0"/>
          </a:p>
          <a:p>
            <a:r>
              <a:rPr lang="fr-CA" sz="3200" b="1" dirty="0"/>
              <a:t>La morale des soignants?</a:t>
            </a:r>
          </a:p>
          <a:p>
            <a:endParaRPr lang="fr-CA" sz="3200" b="1" dirty="0"/>
          </a:p>
          <a:p>
            <a:r>
              <a:rPr lang="fr-CA" sz="2800" b="1" dirty="0"/>
              <a:t>La déontologie pour les professionnels?</a:t>
            </a:r>
          </a:p>
          <a:p>
            <a:endParaRPr lang="fr-CA" sz="3200" b="1" dirty="0"/>
          </a:p>
          <a:p>
            <a:r>
              <a:rPr lang="fr-CA" sz="3200" b="1" dirty="0"/>
              <a:t>Les droits des usagers?</a:t>
            </a:r>
          </a:p>
          <a:p>
            <a:endParaRPr lang="fr-CA" sz="3200" b="1" dirty="0">
              <a:solidFill>
                <a:schemeClr val="tx1"/>
              </a:solidFill>
            </a:endParaRPr>
          </a:p>
        </p:txBody>
      </p:sp>
      <p:sp>
        <p:nvSpPr>
          <p:cNvPr id="4" name="Espace réservé du pied de page 3">
            <a:extLst>
              <a:ext uri="{FF2B5EF4-FFF2-40B4-BE49-F238E27FC236}">
                <a16:creationId xmlns:a16="http://schemas.microsoft.com/office/drawing/2014/main" xmlns="" id="{9B9694AF-C99D-4CF2-B4A5-D8F37AC3A415}"/>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326E4702-4457-42DC-A44E-151601EE7A84}"/>
              </a:ext>
            </a:extLst>
          </p:cNvPr>
          <p:cNvSpPr>
            <a:spLocks noGrp="1"/>
          </p:cNvSpPr>
          <p:nvPr>
            <p:ph type="sldNum" sz="quarter" idx="12"/>
          </p:nvPr>
        </p:nvSpPr>
        <p:spPr/>
        <p:txBody>
          <a:bodyPr/>
          <a:lstStyle/>
          <a:p>
            <a:fld id="{8CA8BC83-D458-4FD1-8211-989493F8C278}" type="slidenum">
              <a:rPr lang="fr-CA" smtClean="0"/>
              <a:pPr/>
              <a:t>11</a:t>
            </a:fld>
            <a:endParaRPr lang="fr-CA"/>
          </a:p>
        </p:txBody>
      </p:sp>
    </p:spTree>
    <p:extLst>
      <p:ext uri="{BB962C8B-B14F-4D97-AF65-F5344CB8AC3E}">
        <p14:creationId xmlns:p14="http://schemas.microsoft.com/office/powerpoint/2010/main" val="1936544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Quelques définitions</a:t>
            </a:r>
            <a:br>
              <a:rPr lang="fr-CA" dirty="0"/>
            </a:br>
            <a:endParaRPr lang="fr-CA" dirty="0"/>
          </a:p>
        </p:txBody>
      </p:sp>
      <p:sp>
        <p:nvSpPr>
          <p:cNvPr id="3" name="Espace réservé du contenu 2"/>
          <p:cNvSpPr>
            <a:spLocks noGrp="1"/>
          </p:cNvSpPr>
          <p:nvPr>
            <p:ph idx="1"/>
          </p:nvPr>
        </p:nvSpPr>
        <p:spPr/>
        <p:txBody>
          <a:bodyPr>
            <a:normAutofit fontScale="92500" lnSpcReduction="10000"/>
          </a:bodyPr>
          <a:lstStyle/>
          <a:p>
            <a:r>
              <a:rPr lang="fr-CA" b="1" dirty="0">
                <a:solidFill>
                  <a:srgbClr val="FF0000"/>
                </a:solidFill>
              </a:rPr>
              <a:t>Morale</a:t>
            </a:r>
            <a:r>
              <a:rPr lang="fr-CA" b="1" dirty="0"/>
              <a:t>:  </a:t>
            </a:r>
            <a:r>
              <a:rPr lang="fr-CA" b="1" dirty="0">
                <a:solidFill>
                  <a:schemeClr val="tx1"/>
                </a:solidFill>
              </a:rPr>
              <a:t>conception de l’action humaine soumise au </a:t>
            </a:r>
            <a:r>
              <a:rPr lang="fr-CA" b="1" u="sng" dirty="0">
                <a:solidFill>
                  <a:schemeClr val="tx1"/>
                </a:solidFill>
              </a:rPr>
              <a:t>devoir</a:t>
            </a:r>
            <a:r>
              <a:rPr lang="fr-CA" b="1" dirty="0">
                <a:solidFill>
                  <a:schemeClr val="tx1"/>
                </a:solidFill>
              </a:rPr>
              <a:t> et dont le but est le </a:t>
            </a:r>
            <a:r>
              <a:rPr lang="fr-CA" b="1" u="sng" dirty="0">
                <a:solidFill>
                  <a:schemeClr val="tx1"/>
                </a:solidFill>
              </a:rPr>
              <a:t>bien </a:t>
            </a:r>
            <a:r>
              <a:rPr lang="fr-CA" b="1" dirty="0">
                <a:solidFill>
                  <a:schemeClr val="tx1"/>
                </a:solidFill>
              </a:rPr>
              <a:t>(avec ou sans religion)</a:t>
            </a:r>
            <a:endParaRPr lang="fr-CA" b="1" u="sng" dirty="0">
              <a:solidFill>
                <a:schemeClr val="tx1"/>
              </a:solidFill>
            </a:endParaRPr>
          </a:p>
          <a:p>
            <a:r>
              <a:rPr lang="fr-CA" b="1" dirty="0">
                <a:solidFill>
                  <a:schemeClr val="tx1"/>
                </a:solidFill>
              </a:rPr>
              <a:t>Ce sont des règles généralement admises, qui guident les personnes vers l’agir du bien en évitant le mal et qui régissent les conduites individuelles et collectives. Ex:  l’entraide au Québec</a:t>
            </a:r>
            <a:endParaRPr lang="fr-CA" b="1" u="sng" dirty="0"/>
          </a:p>
          <a:p>
            <a:r>
              <a:rPr lang="fr-CA" b="1" dirty="0">
                <a:solidFill>
                  <a:srgbClr val="FF0000"/>
                </a:solidFill>
              </a:rPr>
              <a:t>Déontologie:  </a:t>
            </a:r>
            <a:r>
              <a:rPr lang="fr-CA" b="1" dirty="0">
                <a:solidFill>
                  <a:schemeClr val="tx1"/>
                </a:solidFill>
              </a:rPr>
              <a:t>l’ensemble des </a:t>
            </a:r>
            <a:r>
              <a:rPr lang="fr-CA" b="1" u="sng" dirty="0">
                <a:solidFill>
                  <a:schemeClr val="tx1"/>
                </a:solidFill>
              </a:rPr>
              <a:t>principes, règles, devoirs et responsabilités </a:t>
            </a:r>
            <a:r>
              <a:rPr lang="fr-CA" b="1" dirty="0">
                <a:solidFill>
                  <a:schemeClr val="tx1"/>
                </a:solidFill>
              </a:rPr>
              <a:t>qui gèrent et guident les </a:t>
            </a:r>
            <a:r>
              <a:rPr lang="fr-CA" b="1" u="sng" dirty="0">
                <a:solidFill>
                  <a:schemeClr val="tx1"/>
                </a:solidFill>
              </a:rPr>
              <a:t>pratiques professionnelles ou l’exercice de la profession </a:t>
            </a:r>
            <a:r>
              <a:rPr lang="fr-CA" b="1" dirty="0">
                <a:solidFill>
                  <a:schemeClr val="tx1"/>
                </a:solidFill>
              </a:rPr>
              <a:t>(médecin, infirmière, travailleur social, etc.)</a:t>
            </a:r>
          </a:p>
          <a:p>
            <a:r>
              <a:rPr lang="fr-CA" b="1" dirty="0">
                <a:solidFill>
                  <a:srgbClr val="FF0000"/>
                </a:solidFill>
              </a:rPr>
              <a:t>Droit:  </a:t>
            </a:r>
            <a:r>
              <a:rPr lang="fr-CA" b="1" u="sng" dirty="0">
                <a:solidFill>
                  <a:schemeClr val="tx1"/>
                </a:solidFill>
              </a:rPr>
              <a:t>règles de conduite </a:t>
            </a:r>
            <a:r>
              <a:rPr lang="fr-CA" b="1" dirty="0">
                <a:solidFill>
                  <a:schemeClr val="tx1"/>
                </a:solidFill>
              </a:rPr>
              <a:t>dans une société (Code civil du Québec) ou un groupe d’employés définissant les manières d’agir (ex:  code d’éthique d’un établissement de soin)</a:t>
            </a:r>
            <a:endParaRPr lang="fr-CA" b="1" dirty="0">
              <a:solidFill>
                <a:srgbClr val="FF0000"/>
              </a:solidFill>
            </a:endParaRPr>
          </a:p>
        </p:txBody>
      </p:sp>
      <p:sp>
        <p:nvSpPr>
          <p:cNvPr id="4" name="Espace réservé du pied de page 3">
            <a:extLst>
              <a:ext uri="{FF2B5EF4-FFF2-40B4-BE49-F238E27FC236}">
                <a16:creationId xmlns:a16="http://schemas.microsoft.com/office/drawing/2014/main" xmlns="" id="{3845554E-6EA0-4E11-AB64-CE8A84AA06C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7A932C84-6A8D-49EC-BBF3-59AB04623707}"/>
              </a:ext>
            </a:extLst>
          </p:cNvPr>
          <p:cNvSpPr>
            <a:spLocks noGrp="1"/>
          </p:cNvSpPr>
          <p:nvPr>
            <p:ph type="sldNum" sz="quarter" idx="12"/>
          </p:nvPr>
        </p:nvSpPr>
        <p:spPr/>
        <p:txBody>
          <a:bodyPr/>
          <a:lstStyle/>
          <a:p>
            <a:fld id="{8CA8BC83-D458-4FD1-8211-989493F8C278}" type="slidenum">
              <a:rPr lang="fr-CA" smtClean="0"/>
              <a:pPr/>
              <a:t>12</a:t>
            </a:fld>
            <a:endParaRPr lang="fr-CA"/>
          </a:p>
        </p:txBody>
      </p:sp>
    </p:spTree>
    <p:extLst>
      <p:ext uri="{BB962C8B-B14F-4D97-AF65-F5344CB8AC3E}">
        <p14:creationId xmlns:p14="http://schemas.microsoft.com/office/powerpoint/2010/main" val="1386687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189E166-537F-4F7C-A312-E1779BAD55BF}"/>
              </a:ext>
            </a:extLst>
          </p:cNvPr>
          <p:cNvSpPr>
            <a:spLocks noGrp="1"/>
          </p:cNvSpPr>
          <p:nvPr>
            <p:ph type="title"/>
          </p:nvPr>
        </p:nvSpPr>
        <p:spPr/>
        <p:txBody>
          <a:bodyPr/>
          <a:lstStyle/>
          <a:p>
            <a:r>
              <a:rPr lang="fr-CA" dirty="0"/>
              <a:t>Morale et éthique, la différence</a:t>
            </a:r>
          </a:p>
        </p:txBody>
      </p:sp>
      <p:sp>
        <p:nvSpPr>
          <p:cNvPr id="3" name="Espace réservé du contenu 2">
            <a:extLst>
              <a:ext uri="{FF2B5EF4-FFF2-40B4-BE49-F238E27FC236}">
                <a16:creationId xmlns:a16="http://schemas.microsoft.com/office/drawing/2014/main" xmlns="" id="{7301D5DE-D5A2-41E1-8F2C-B08387956D72}"/>
              </a:ext>
            </a:extLst>
          </p:cNvPr>
          <p:cNvSpPr>
            <a:spLocks noGrp="1"/>
          </p:cNvSpPr>
          <p:nvPr>
            <p:ph idx="1"/>
          </p:nvPr>
        </p:nvSpPr>
        <p:spPr/>
        <p:txBody>
          <a:bodyPr/>
          <a:lstStyle/>
          <a:p>
            <a:r>
              <a:rPr lang="fr-CA" dirty="0"/>
              <a:t>Morale et éthique se rapportent toutes deux à la sphère des </a:t>
            </a:r>
            <a:r>
              <a:rPr lang="fr-CA" b="1" i="1" dirty="0"/>
              <a:t>valeurs</a:t>
            </a:r>
          </a:p>
          <a:p>
            <a:r>
              <a:rPr lang="fr-CA" b="1" i="1" dirty="0"/>
              <a:t>L’éthique </a:t>
            </a:r>
            <a:r>
              <a:rPr lang="fr-CA" dirty="0"/>
              <a:t>se situe dans une sorte de zone grise entre différents « bien », en enlevant tout caractère d’absolu</a:t>
            </a:r>
            <a:endParaRPr lang="fr-CA" b="1" i="1" dirty="0"/>
          </a:p>
          <a:p>
            <a:r>
              <a:rPr lang="fr-CA" dirty="0"/>
              <a:t>Cependant, l’éthique </a:t>
            </a:r>
            <a:r>
              <a:rPr lang="fr-CA" b="1" i="1" dirty="0"/>
              <a:t>questionne</a:t>
            </a:r>
            <a:r>
              <a:rPr lang="fr-CA" dirty="0"/>
              <a:t> les valeurs dans différentes situations dans le but </a:t>
            </a:r>
            <a:r>
              <a:rPr lang="fr-CA" b="1" i="1" dirty="0"/>
              <a:t>d’agir </a:t>
            </a:r>
            <a:r>
              <a:rPr lang="fr-CA" dirty="0"/>
              <a:t>conformément à ces valeurs, ex:  en fin de vie, face à l’acharnement thérapeutique</a:t>
            </a:r>
          </a:p>
          <a:p>
            <a:endParaRPr lang="fr-CA" dirty="0"/>
          </a:p>
        </p:txBody>
      </p:sp>
      <p:sp>
        <p:nvSpPr>
          <p:cNvPr id="4" name="Espace réservé du pied de page 3">
            <a:extLst>
              <a:ext uri="{FF2B5EF4-FFF2-40B4-BE49-F238E27FC236}">
                <a16:creationId xmlns:a16="http://schemas.microsoft.com/office/drawing/2014/main" xmlns="" id="{8E50962D-28F9-4921-9A47-7B991165A30B}"/>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D933FE75-CE92-4D78-AE5F-E0998A98405F}"/>
              </a:ext>
            </a:extLst>
          </p:cNvPr>
          <p:cNvSpPr>
            <a:spLocks noGrp="1"/>
          </p:cNvSpPr>
          <p:nvPr>
            <p:ph type="sldNum" sz="quarter" idx="12"/>
          </p:nvPr>
        </p:nvSpPr>
        <p:spPr/>
        <p:txBody>
          <a:bodyPr/>
          <a:lstStyle/>
          <a:p>
            <a:fld id="{8CA8BC83-D458-4FD1-8211-989493F8C278}" type="slidenum">
              <a:rPr lang="fr-CA" smtClean="0"/>
              <a:pPr/>
              <a:t>13</a:t>
            </a:fld>
            <a:endParaRPr lang="fr-CA"/>
          </a:p>
        </p:txBody>
      </p:sp>
    </p:spTree>
    <p:extLst>
      <p:ext uri="{BB962C8B-B14F-4D97-AF65-F5344CB8AC3E}">
        <p14:creationId xmlns:p14="http://schemas.microsoft.com/office/powerpoint/2010/main" val="31951643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1BD4343-FA1B-49BE-9AD9-FDF38EBADA5C}"/>
              </a:ext>
            </a:extLst>
          </p:cNvPr>
          <p:cNvSpPr>
            <a:spLocks noGrp="1"/>
          </p:cNvSpPr>
          <p:nvPr>
            <p:ph type="title"/>
          </p:nvPr>
        </p:nvSpPr>
        <p:spPr/>
        <p:txBody>
          <a:bodyPr/>
          <a:lstStyle/>
          <a:p>
            <a:r>
              <a:rPr lang="fr-CA" dirty="0"/>
              <a:t>Morale et éthique, la différence</a:t>
            </a:r>
          </a:p>
        </p:txBody>
      </p:sp>
      <p:sp>
        <p:nvSpPr>
          <p:cNvPr id="3" name="Espace réservé du contenu 2">
            <a:extLst>
              <a:ext uri="{FF2B5EF4-FFF2-40B4-BE49-F238E27FC236}">
                <a16:creationId xmlns:a16="http://schemas.microsoft.com/office/drawing/2014/main" xmlns="" id="{74C0F6B2-FAB1-4BA1-8974-352E7121AF44}"/>
              </a:ext>
            </a:extLst>
          </p:cNvPr>
          <p:cNvSpPr>
            <a:spLocks noGrp="1"/>
          </p:cNvSpPr>
          <p:nvPr>
            <p:ph idx="1"/>
          </p:nvPr>
        </p:nvSpPr>
        <p:spPr/>
        <p:txBody>
          <a:bodyPr/>
          <a:lstStyle/>
          <a:p>
            <a:r>
              <a:rPr lang="fr-CA" dirty="0"/>
              <a:t>L’éthique est une </a:t>
            </a:r>
            <a:r>
              <a:rPr lang="fr-CA" b="1" i="1" dirty="0"/>
              <a:t>démarche</a:t>
            </a:r>
            <a:r>
              <a:rPr lang="fr-CA" dirty="0"/>
              <a:t> de réflexion et non une réponse automatique, en faisant l’analyse des pour et des contre dans une décision à prendre</a:t>
            </a:r>
          </a:p>
          <a:p>
            <a:r>
              <a:rPr lang="fr-CA" dirty="0"/>
              <a:t>L’éthique fait appel à la </a:t>
            </a:r>
            <a:r>
              <a:rPr lang="fr-CA" b="1" dirty="0"/>
              <a:t>créativité</a:t>
            </a:r>
            <a:r>
              <a:rPr lang="fr-CA" dirty="0"/>
              <a:t> et à la </a:t>
            </a:r>
            <a:r>
              <a:rPr lang="fr-CA" b="1" dirty="0"/>
              <a:t>responsabilité</a:t>
            </a:r>
            <a:r>
              <a:rPr lang="fr-CA" dirty="0"/>
              <a:t>, au-delà des exigences de la morale et de la déontologie</a:t>
            </a:r>
          </a:p>
          <a:p>
            <a:r>
              <a:rPr lang="fr-CA" dirty="0"/>
              <a:t>L’éthique se traduit dans </a:t>
            </a:r>
            <a:r>
              <a:rPr lang="fr-CA" b="1" dirty="0"/>
              <a:t>l’action</a:t>
            </a:r>
            <a:r>
              <a:rPr lang="fr-CA" dirty="0"/>
              <a:t> en recherchant la voie </a:t>
            </a:r>
            <a:r>
              <a:rPr lang="fr-CA" b="1" dirty="0"/>
              <a:t>raisonnable</a:t>
            </a:r>
            <a:r>
              <a:rPr lang="fr-CA" dirty="0"/>
              <a:t> d’agir dans les circonstances.</a:t>
            </a:r>
            <a:endParaRPr lang="fr-FR" dirty="0"/>
          </a:p>
          <a:p>
            <a:endParaRPr lang="fr-CA" dirty="0"/>
          </a:p>
        </p:txBody>
      </p:sp>
      <p:sp>
        <p:nvSpPr>
          <p:cNvPr id="4" name="Espace réservé du pied de page 3">
            <a:extLst>
              <a:ext uri="{FF2B5EF4-FFF2-40B4-BE49-F238E27FC236}">
                <a16:creationId xmlns:a16="http://schemas.microsoft.com/office/drawing/2014/main" xmlns="" id="{78975A90-8BD2-4D27-9B48-B3AB52C2A23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11D07257-703E-4CCC-944F-F1343D941786}"/>
              </a:ext>
            </a:extLst>
          </p:cNvPr>
          <p:cNvSpPr>
            <a:spLocks noGrp="1"/>
          </p:cNvSpPr>
          <p:nvPr>
            <p:ph type="sldNum" sz="quarter" idx="12"/>
          </p:nvPr>
        </p:nvSpPr>
        <p:spPr/>
        <p:txBody>
          <a:bodyPr/>
          <a:lstStyle/>
          <a:p>
            <a:fld id="{8CA8BC83-D458-4FD1-8211-989493F8C278}" type="slidenum">
              <a:rPr lang="fr-CA" smtClean="0"/>
              <a:pPr/>
              <a:t>14</a:t>
            </a:fld>
            <a:endParaRPr lang="fr-CA"/>
          </a:p>
        </p:txBody>
      </p:sp>
    </p:spTree>
    <p:extLst>
      <p:ext uri="{BB962C8B-B14F-4D97-AF65-F5344CB8AC3E}">
        <p14:creationId xmlns:p14="http://schemas.microsoft.com/office/powerpoint/2010/main" val="3449014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2E517C6-7B38-4743-BB36-ECC7BAB91EEC}"/>
              </a:ext>
            </a:extLst>
          </p:cNvPr>
          <p:cNvSpPr>
            <a:spLocks noGrp="1"/>
          </p:cNvSpPr>
          <p:nvPr>
            <p:ph type="title"/>
          </p:nvPr>
        </p:nvSpPr>
        <p:spPr/>
        <p:txBody>
          <a:bodyPr/>
          <a:lstStyle/>
          <a:p>
            <a:r>
              <a:rPr lang="fr-CA" dirty="0"/>
              <a:t>Morale, déontologie et éthique</a:t>
            </a:r>
          </a:p>
        </p:txBody>
      </p:sp>
      <p:sp>
        <p:nvSpPr>
          <p:cNvPr id="3" name="Espace réservé du contenu 2">
            <a:extLst>
              <a:ext uri="{FF2B5EF4-FFF2-40B4-BE49-F238E27FC236}">
                <a16:creationId xmlns:a16="http://schemas.microsoft.com/office/drawing/2014/main" xmlns="" id="{DB6C7D53-D52C-4449-9458-651B12FEC7C7}"/>
              </a:ext>
            </a:extLst>
          </p:cNvPr>
          <p:cNvSpPr>
            <a:spLocks noGrp="1"/>
          </p:cNvSpPr>
          <p:nvPr>
            <p:ph idx="1"/>
          </p:nvPr>
        </p:nvSpPr>
        <p:spPr/>
        <p:txBody>
          <a:bodyPr/>
          <a:lstStyle/>
          <a:p>
            <a:r>
              <a:rPr lang="fr-CA" dirty="0"/>
              <a:t>La morale, la déontologie et l’éthique sont donc toutes les trois nécessaires dans la conduite d’une vie ou d’une profession.</a:t>
            </a:r>
          </a:p>
          <a:p>
            <a:r>
              <a:rPr lang="fr-CA" b="1" dirty="0"/>
              <a:t>La morale et la déontologie </a:t>
            </a:r>
            <a:r>
              <a:rPr lang="fr-CA" dirty="0"/>
              <a:t>nous indique les règles et les conduites à suivre afin d’assurer </a:t>
            </a:r>
            <a:r>
              <a:rPr lang="fr-CA" b="1" dirty="0"/>
              <a:t>la protection du public</a:t>
            </a:r>
            <a:r>
              <a:rPr lang="fr-CA" dirty="0"/>
              <a:t> dans les pratiques de soins</a:t>
            </a:r>
          </a:p>
          <a:p>
            <a:r>
              <a:rPr lang="fr-CA" b="1" dirty="0"/>
              <a:t>L’éthique</a:t>
            </a:r>
            <a:r>
              <a:rPr lang="fr-CA" dirty="0"/>
              <a:t> nous incite à rechercher la </a:t>
            </a:r>
            <a:r>
              <a:rPr lang="fr-CA" b="1" u="sng" dirty="0"/>
              <a:t>meilleure fin </a:t>
            </a:r>
            <a:r>
              <a:rPr lang="fr-CA" dirty="0"/>
              <a:t>à atteindre </a:t>
            </a:r>
            <a:r>
              <a:rPr lang="fr-CA" b="1" u="sng" dirty="0"/>
              <a:t>selon les circonstances</a:t>
            </a:r>
            <a:endParaRPr lang="fr-FR" b="1" u="sng" dirty="0"/>
          </a:p>
          <a:p>
            <a:endParaRPr lang="fr-CA" dirty="0"/>
          </a:p>
        </p:txBody>
      </p:sp>
      <p:sp>
        <p:nvSpPr>
          <p:cNvPr id="4" name="Espace réservé du pied de page 3">
            <a:extLst>
              <a:ext uri="{FF2B5EF4-FFF2-40B4-BE49-F238E27FC236}">
                <a16:creationId xmlns:a16="http://schemas.microsoft.com/office/drawing/2014/main" xmlns="" id="{55604EDA-6143-46F0-8A6C-9C4D5FF1D7A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A64CCB1C-87D1-4CD0-B5A4-6BE52345F95C}"/>
              </a:ext>
            </a:extLst>
          </p:cNvPr>
          <p:cNvSpPr>
            <a:spLocks noGrp="1"/>
          </p:cNvSpPr>
          <p:nvPr>
            <p:ph type="sldNum" sz="quarter" idx="12"/>
          </p:nvPr>
        </p:nvSpPr>
        <p:spPr/>
        <p:txBody>
          <a:bodyPr/>
          <a:lstStyle/>
          <a:p>
            <a:fld id="{8CA8BC83-D458-4FD1-8211-989493F8C278}" type="slidenum">
              <a:rPr lang="fr-CA" smtClean="0"/>
              <a:pPr/>
              <a:t>15</a:t>
            </a:fld>
            <a:endParaRPr lang="fr-CA"/>
          </a:p>
        </p:txBody>
      </p:sp>
    </p:spTree>
    <p:extLst>
      <p:ext uri="{BB962C8B-B14F-4D97-AF65-F5344CB8AC3E}">
        <p14:creationId xmlns:p14="http://schemas.microsoft.com/office/powerpoint/2010/main" val="30013025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Code d’éthique de l’établissement</a:t>
            </a:r>
          </a:p>
        </p:txBody>
      </p:sp>
      <p:sp>
        <p:nvSpPr>
          <p:cNvPr id="3" name="Espace réservé du contenu 2"/>
          <p:cNvSpPr>
            <a:spLocks noGrp="1"/>
          </p:cNvSpPr>
          <p:nvPr>
            <p:ph idx="1"/>
          </p:nvPr>
        </p:nvSpPr>
        <p:spPr/>
        <p:txBody>
          <a:bodyPr>
            <a:normAutofit fontScale="92500" lnSpcReduction="10000"/>
          </a:bodyPr>
          <a:lstStyle/>
          <a:p>
            <a:r>
              <a:rPr lang="fr-CA" b="1" u="sng" dirty="0"/>
              <a:t>Code des bonnes conduites </a:t>
            </a:r>
            <a:r>
              <a:rPr lang="fr-CA" b="1" dirty="0"/>
              <a:t>attendues du personnel, des membres du conseil d’administration et des bénévoles envers les usagers des services et les membres du personnel</a:t>
            </a:r>
          </a:p>
          <a:p>
            <a:r>
              <a:rPr lang="fr-CA" b="1" dirty="0"/>
              <a:t>Il s’appuie sur les </a:t>
            </a:r>
            <a:r>
              <a:rPr lang="fr-CA" b="1" u="sng" dirty="0"/>
              <a:t>droits des usagers </a:t>
            </a:r>
            <a:r>
              <a:rPr lang="fr-CA" b="1" dirty="0"/>
              <a:t>et les valeurs privilégiés de l’établissement en regard des services à la clientèle et envers le personnel</a:t>
            </a:r>
          </a:p>
          <a:p>
            <a:r>
              <a:rPr lang="fr-CA" b="1" dirty="0"/>
              <a:t>Il précise ce que l’établissement attend des usagers pour bien les servir (respect, la non violence, participation dans les soins et services)</a:t>
            </a:r>
          </a:p>
          <a:p>
            <a:r>
              <a:rPr lang="fr-CA" b="1" dirty="0"/>
              <a:t>Un manquement au code d’éthique peut faire l’objet d’une </a:t>
            </a:r>
            <a:r>
              <a:rPr lang="fr-CA" b="1" u="sng" dirty="0"/>
              <a:t>plainte au Commissaire aux plaintes</a:t>
            </a:r>
          </a:p>
          <a:p>
            <a:r>
              <a:rPr lang="fr-CA" b="1" dirty="0"/>
              <a:t>Document </a:t>
            </a:r>
            <a:r>
              <a:rPr lang="fr-CA" b="1" u="sng" dirty="0"/>
              <a:t>administratif mais à portée légale </a:t>
            </a:r>
          </a:p>
        </p:txBody>
      </p:sp>
      <p:sp>
        <p:nvSpPr>
          <p:cNvPr id="4" name="Espace réservé du pied de page 3">
            <a:extLst>
              <a:ext uri="{FF2B5EF4-FFF2-40B4-BE49-F238E27FC236}">
                <a16:creationId xmlns:a16="http://schemas.microsoft.com/office/drawing/2014/main" xmlns="" id="{F2A1FA9F-7198-4342-AB80-083CA334CE5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D11EDB34-71E0-4263-9121-0226BD9D740E}"/>
              </a:ext>
            </a:extLst>
          </p:cNvPr>
          <p:cNvSpPr>
            <a:spLocks noGrp="1"/>
          </p:cNvSpPr>
          <p:nvPr>
            <p:ph type="sldNum" sz="quarter" idx="12"/>
          </p:nvPr>
        </p:nvSpPr>
        <p:spPr/>
        <p:txBody>
          <a:bodyPr/>
          <a:lstStyle/>
          <a:p>
            <a:fld id="{8CA8BC83-D458-4FD1-8211-989493F8C278}" type="slidenum">
              <a:rPr lang="fr-CA" smtClean="0"/>
              <a:pPr/>
              <a:t>16</a:t>
            </a:fld>
            <a:endParaRPr lang="fr-CA"/>
          </a:p>
        </p:txBody>
      </p:sp>
    </p:spTree>
    <p:extLst>
      <p:ext uri="{BB962C8B-B14F-4D97-AF65-F5344CB8AC3E}">
        <p14:creationId xmlns:p14="http://schemas.microsoft.com/office/powerpoint/2010/main" val="2876792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Code de déontologie</a:t>
            </a:r>
            <a:br>
              <a:rPr lang="fr-CA" dirty="0"/>
            </a:br>
            <a:endParaRPr lang="fr-CA" dirty="0"/>
          </a:p>
        </p:txBody>
      </p:sp>
      <p:sp>
        <p:nvSpPr>
          <p:cNvPr id="3" name="Espace réservé du contenu 2"/>
          <p:cNvSpPr>
            <a:spLocks noGrp="1"/>
          </p:cNvSpPr>
          <p:nvPr>
            <p:ph idx="1"/>
          </p:nvPr>
        </p:nvSpPr>
        <p:spPr/>
        <p:txBody>
          <a:bodyPr>
            <a:normAutofit fontScale="92500" lnSpcReduction="20000"/>
          </a:bodyPr>
          <a:lstStyle/>
          <a:p>
            <a:r>
              <a:rPr lang="fr-CA" b="1" dirty="0"/>
              <a:t>Ordres professionnels sont régies par le Code des professions (Loi) </a:t>
            </a:r>
          </a:p>
          <a:p>
            <a:endParaRPr lang="fr-CA" b="1" u="sng" dirty="0"/>
          </a:p>
          <a:p>
            <a:r>
              <a:rPr lang="fr-CA" b="1" u="sng" dirty="0"/>
              <a:t>Code de conduite </a:t>
            </a:r>
            <a:r>
              <a:rPr lang="fr-CA" b="1" dirty="0"/>
              <a:t>dicté par sa profession (médecin, infirmière, travailleur social, etc.)</a:t>
            </a:r>
          </a:p>
          <a:p>
            <a:endParaRPr lang="fr-CA" b="1" dirty="0"/>
          </a:p>
          <a:p>
            <a:r>
              <a:rPr lang="fr-CA" b="1" dirty="0"/>
              <a:t>L’objectif est la protection du public</a:t>
            </a:r>
          </a:p>
          <a:p>
            <a:endParaRPr lang="fr-CA" b="1" dirty="0"/>
          </a:p>
          <a:p>
            <a:r>
              <a:rPr lang="fr-CA" b="1" dirty="0"/>
              <a:t>Il a une valeur légale et contraignante pour ses membres</a:t>
            </a:r>
          </a:p>
          <a:p>
            <a:endParaRPr lang="fr-CA" b="1" dirty="0"/>
          </a:p>
          <a:p>
            <a:r>
              <a:rPr lang="fr-CA" b="1" dirty="0"/>
              <a:t>Le membre qui contrevient à son code déontologie est passible de </a:t>
            </a:r>
            <a:r>
              <a:rPr lang="fr-CA" b="1" u="sng" dirty="0"/>
              <a:t>sanctions</a:t>
            </a:r>
            <a:r>
              <a:rPr lang="fr-CA" b="1" dirty="0"/>
              <a:t> (amende, suspension, …)</a:t>
            </a:r>
          </a:p>
        </p:txBody>
      </p:sp>
      <p:sp>
        <p:nvSpPr>
          <p:cNvPr id="4" name="Espace réservé du pied de page 3">
            <a:extLst>
              <a:ext uri="{FF2B5EF4-FFF2-40B4-BE49-F238E27FC236}">
                <a16:creationId xmlns:a16="http://schemas.microsoft.com/office/drawing/2014/main" xmlns="" id="{BB14C0F1-02B3-4BC7-990E-48DCA5B55EB4}"/>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B9749CF1-11F1-414D-B0EF-B6F5CDC163CD}"/>
              </a:ext>
            </a:extLst>
          </p:cNvPr>
          <p:cNvSpPr>
            <a:spLocks noGrp="1"/>
          </p:cNvSpPr>
          <p:nvPr>
            <p:ph type="sldNum" sz="quarter" idx="12"/>
          </p:nvPr>
        </p:nvSpPr>
        <p:spPr/>
        <p:txBody>
          <a:bodyPr/>
          <a:lstStyle/>
          <a:p>
            <a:fld id="{8CA8BC83-D458-4FD1-8211-989493F8C278}" type="slidenum">
              <a:rPr lang="fr-CA" smtClean="0"/>
              <a:pPr/>
              <a:t>17</a:t>
            </a:fld>
            <a:endParaRPr lang="fr-CA"/>
          </a:p>
        </p:txBody>
      </p:sp>
    </p:spTree>
    <p:extLst>
      <p:ext uri="{BB962C8B-B14F-4D97-AF65-F5344CB8AC3E}">
        <p14:creationId xmlns:p14="http://schemas.microsoft.com/office/powerpoint/2010/main" val="22289919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dirty="0"/>
              <a:t>L’utilité du code de déontologie et du code d’éthique</a:t>
            </a:r>
          </a:p>
        </p:txBody>
      </p:sp>
      <p:sp>
        <p:nvSpPr>
          <p:cNvPr id="3" name="Espace réservé du contenu 2"/>
          <p:cNvSpPr>
            <a:spLocks noGrp="1"/>
          </p:cNvSpPr>
          <p:nvPr>
            <p:ph idx="1"/>
          </p:nvPr>
        </p:nvSpPr>
        <p:spPr/>
        <p:txBody>
          <a:bodyPr>
            <a:normAutofit/>
          </a:bodyPr>
          <a:lstStyle/>
          <a:p>
            <a:pPr>
              <a:buNone/>
            </a:pPr>
            <a:r>
              <a:rPr lang="fr-CA" dirty="0"/>
              <a:t>1)  Assurer le respect des droits des usagers</a:t>
            </a:r>
          </a:p>
          <a:p>
            <a:pPr>
              <a:buNone/>
            </a:pPr>
            <a:r>
              <a:rPr lang="fr-CA" dirty="0"/>
              <a:t>2)  La mobilisation du personnel autour de certaines valeurs morales (faire le bien)</a:t>
            </a:r>
          </a:p>
          <a:p>
            <a:pPr>
              <a:buNone/>
            </a:pPr>
            <a:r>
              <a:rPr lang="fr-CA" dirty="0"/>
              <a:t>3)  Le sentiment d’appartenance à une profession et à un établissement</a:t>
            </a:r>
          </a:p>
          <a:p>
            <a:pPr>
              <a:buNone/>
            </a:pPr>
            <a:r>
              <a:rPr lang="fr-CA" dirty="0"/>
              <a:t>4) L’harmonisation des règles, normes et pratiques dans une profession</a:t>
            </a:r>
          </a:p>
          <a:p>
            <a:pPr>
              <a:buNone/>
            </a:pPr>
            <a:r>
              <a:rPr lang="fr-CA" dirty="0"/>
              <a:t>5) Une sécurité de base dans les interventions</a:t>
            </a:r>
          </a:p>
          <a:p>
            <a:endParaRPr lang="fr-CA" b="1" dirty="0"/>
          </a:p>
        </p:txBody>
      </p:sp>
      <p:sp>
        <p:nvSpPr>
          <p:cNvPr id="4" name="Espace réservé du pied de page 3">
            <a:extLst>
              <a:ext uri="{FF2B5EF4-FFF2-40B4-BE49-F238E27FC236}">
                <a16:creationId xmlns:a16="http://schemas.microsoft.com/office/drawing/2014/main" xmlns="" id="{978A0145-7AF5-493A-B21B-8697A59082CB}"/>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51B3419F-31C6-47CC-953E-09FE24D7C67A}"/>
              </a:ext>
            </a:extLst>
          </p:cNvPr>
          <p:cNvSpPr>
            <a:spLocks noGrp="1"/>
          </p:cNvSpPr>
          <p:nvPr>
            <p:ph type="sldNum" sz="quarter" idx="12"/>
          </p:nvPr>
        </p:nvSpPr>
        <p:spPr/>
        <p:txBody>
          <a:bodyPr/>
          <a:lstStyle/>
          <a:p>
            <a:fld id="{8CA8BC83-D458-4FD1-8211-989493F8C278}" type="slidenum">
              <a:rPr lang="fr-CA" smtClean="0"/>
              <a:pPr/>
              <a:t>18</a:t>
            </a:fld>
            <a:endParaRPr lang="fr-CA"/>
          </a:p>
        </p:txBody>
      </p:sp>
    </p:spTree>
    <p:extLst>
      <p:ext uri="{BB962C8B-B14F-4D97-AF65-F5344CB8AC3E}">
        <p14:creationId xmlns:p14="http://schemas.microsoft.com/office/powerpoint/2010/main" val="3812724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A85033A-B04E-40FE-B132-D642A79DB628}"/>
              </a:ext>
            </a:extLst>
          </p:cNvPr>
          <p:cNvSpPr>
            <a:spLocks noGrp="1"/>
          </p:cNvSpPr>
          <p:nvPr>
            <p:ph type="title"/>
          </p:nvPr>
        </p:nvSpPr>
        <p:spPr/>
        <p:txBody>
          <a:bodyPr/>
          <a:lstStyle/>
          <a:p>
            <a:r>
              <a:rPr lang="fr-CA" dirty="0"/>
              <a:t>L’éthique dans les soins et services sociaux</a:t>
            </a:r>
          </a:p>
        </p:txBody>
      </p:sp>
      <p:sp>
        <p:nvSpPr>
          <p:cNvPr id="3" name="Espace réservé du contenu 2">
            <a:extLst>
              <a:ext uri="{FF2B5EF4-FFF2-40B4-BE49-F238E27FC236}">
                <a16:creationId xmlns:a16="http://schemas.microsoft.com/office/drawing/2014/main" xmlns="" id="{4DA0246C-76CE-4029-BFB7-5F016A2BC88F}"/>
              </a:ext>
            </a:extLst>
          </p:cNvPr>
          <p:cNvSpPr>
            <a:spLocks noGrp="1"/>
          </p:cNvSpPr>
          <p:nvPr>
            <p:ph idx="1"/>
          </p:nvPr>
        </p:nvSpPr>
        <p:spPr/>
        <p:txBody>
          <a:bodyPr/>
          <a:lstStyle/>
          <a:p>
            <a:endParaRPr lang="fr-CA" dirty="0"/>
          </a:p>
          <a:p>
            <a:endParaRPr lang="fr-CA" dirty="0"/>
          </a:p>
          <a:p>
            <a:endParaRPr lang="fr-CA" dirty="0"/>
          </a:p>
          <a:p>
            <a:pPr marL="0" indent="0">
              <a:buNone/>
            </a:pPr>
            <a:r>
              <a:rPr lang="fr-CA" sz="3600" b="1" dirty="0"/>
              <a:t>C)  L’ÉTHIQUE ET LE DROIT</a:t>
            </a:r>
          </a:p>
        </p:txBody>
      </p:sp>
      <p:sp>
        <p:nvSpPr>
          <p:cNvPr id="4" name="Espace réservé du pied de page 3">
            <a:extLst>
              <a:ext uri="{FF2B5EF4-FFF2-40B4-BE49-F238E27FC236}">
                <a16:creationId xmlns:a16="http://schemas.microsoft.com/office/drawing/2014/main" xmlns="" id="{E34C36E1-73B8-4367-9EDB-3F385EA2D4C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1DF6B99-6379-47C6-8022-90000F6DE27A}"/>
              </a:ext>
            </a:extLst>
          </p:cNvPr>
          <p:cNvSpPr>
            <a:spLocks noGrp="1"/>
          </p:cNvSpPr>
          <p:nvPr>
            <p:ph type="sldNum" sz="quarter" idx="12"/>
          </p:nvPr>
        </p:nvSpPr>
        <p:spPr/>
        <p:txBody>
          <a:bodyPr/>
          <a:lstStyle/>
          <a:p>
            <a:fld id="{8CA8BC83-D458-4FD1-8211-989493F8C278}" type="slidenum">
              <a:rPr lang="fr-CA" smtClean="0"/>
              <a:pPr/>
              <a:t>19</a:t>
            </a:fld>
            <a:endParaRPr lang="fr-CA"/>
          </a:p>
        </p:txBody>
      </p:sp>
    </p:spTree>
    <p:extLst>
      <p:ext uri="{BB962C8B-B14F-4D97-AF65-F5344CB8AC3E}">
        <p14:creationId xmlns:p14="http://schemas.microsoft.com/office/powerpoint/2010/main" val="474610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Objectifs de la conférence</a:t>
            </a:r>
            <a:br>
              <a:rPr lang="fr-CA" dirty="0"/>
            </a:br>
            <a:endParaRPr lang="fr-CA" dirty="0"/>
          </a:p>
        </p:txBody>
      </p:sp>
      <p:sp>
        <p:nvSpPr>
          <p:cNvPr id="3" name="Espace réservé du contenu 2"/>
          <p:cNvSpPr>
            <a:spLocks noGrp="1"/>
          </p:cNvSpPr>
          <p:nvPr>
            <p:ph idx="1"/>
          </p:nvPr>
        </p:nvSpPr>
        <p:spPr/>
        <p:txBody>
          <a:bodyPr/>
          <a:lstStyle/>
          <a:p>
            <a:pPr marL="457200" indent="-457200">
              <a:buAutoNum type="arabicParenR"/>
            </a:pPr>
            <a:r>
              <a:rPr lang="fr-CA" b="1" dirty="0"/>
              <a:t>COMPRENDRE ET DISTINGUER DANS LES ACTES </a:t>
            </a:r>
          </a:p>
          <a:p>
            <a:pPr marL="0" indent="0">
              <a:buNone/>
            </a:pPr>
            <a:r>
              <a:rPr lang="fr-CA" b="1" dirty="0"/>
              <a:t>     ACCOMPLIS PAR LES SOIGNANTS CE QUI EST DU</a:t>
            </a:r>
          </a:p>
          <a:p>
            <a:pPr marL="0" indent="0">
              <a:buNone/>
            </a:pPr>
            <a:r>
              <a:rPr lang="fr-CA" b="1" dirty="0"/>
              <a:t>     DOMAINE PROFESSIONNEL ET CE QUI EST DU</a:t>
            </a:r>
          </a:p>
          <a:p>
            <a:pPr marL="0" indent="0">
              <a:buNone/>
            </a:pPr>
            <a:r>
              <a:rPr lang="fr-CA" b="1" dirty="0"/>
              <a:t>     DOMAINE ÉTHIQUE.</a:t>
            </a:r>
          </a:p>
          <a:p>
            <a:pPr marL="0" indent="0">
              <a:buNone/>
            </a:pPr>
            <a:endParaRPr lang="fr-CA" b="1" dirty="0"/>
          </a:p>
          <a:p>
            <a:pPr marL="457200" indent="-457200">
              <a:buAutoNum type="arabicParenR" startAt="2"/>
            </a:pPr>
            <a:r>
              <a:rPr lang="fr-CA" b="1" dirty="0"/>
              <a:t>CONSTATER LA VALEUR AJOUTÉE DE L’ÉTHIQUE DANS</a:t>
            </a:r>
          </a:p>
          <a:p>
            <a:pPr marL="0" indent="0">
              <a:buNone/>
            </a:pPr>
            <a:r>
              <a:rPr lang="fr-CA" b="1" dirty="0"/>
              <a:t>      LES SOINS</a:t>
            </a:r>
          </a:p>
          <a:p>
            <a:pPr marL="0" indent="0">
              <a:buNone/>
            </a:pPr>
            <a:endParaRPr lang="fr-CA" b="1" dirty="0"/>
          </a:p>
          <a:p>
            <a:pPr marL="457200" indent="-457200">
              <a:buAutoNum type="arabicParenR" startAt="3"/>
            </a:pPr>
            <a:r>
              <a:rPr lang="fr-CA" b="1" dirty="0"/>
              <a:t>DÉMARCHE D’ANALYSE DES DILEMMES ÉTHIQUES ET</a:t>
            </a:r>
          </a:p>
          <a:p>
            <a:pPr marL="0" indent="0">
              <a:buNone/>
            </a:pPr>
            <a:r>
              <a:rPr lang="fr-CA" b="1" dirty="0"/>
              <a:t>      COMMENT LES RÉSOUDRE.</a:t>
            </a:r>
          </a:p>
        </p:txBody>
      </p:sp>
      <p:sp>
        <p:nvSpPr>
          <p:cNvPr id="4" name="Espace réservé du pied de page 3">
            <a:extLst>
              <a:ext uri="{FF2B5EF4-FFF2-40B4-BE49-F238E27FC236}">
                <a16:creationId xmlns:a16="http://schemas.microsoft.com/office/drawing/2014/main" xmlns="" id="{3C0F05D3-2328-4865-9EFB-DD146D72759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46E3FD5-9B3D-4A1F-87A5-FC99BC62BEEE}"/>
              </a:ext>
            </a:extLst>
          </p:cNvPr>
          <p:cNvSpPr>
            <a:spLocks noGrp="1"/>
          </p:cNvSpPr>
          <p:nvPr>
            <p:ph type="sldNum" sz="quarter" idx="12"/>
          </p:nvPr>
        </p:nvSpPr>
        <p:spPr/>
        <p:txBody>
          <a:bodyPr/>
          <a:lstStyle/>
          <a:p>
            <a:fld id="{8CA8BC83-D458-4FD1-8211-989493F8C278}" type="slidenum">
              <a:rPr lang="fr-CA" smtClean="0"/>
              <a:pPr/>
              <a:t>2</a:t>
            </a:fld>
            <a:endParaRPr lang="fr-CA"/>
          </a:p>
        </p:txBody>
      </p:sp>
    </p:spTree>
    <p:extLst>
      <p:ext uri="{BB962C8B-B14F-4D97-AF65-F5344CB8AC3E}">
        <p14:creationId xmlns:p14="http://schemas.microsoft.com/office/powerpoint/2010/main" val="14589630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B2DB4A0-B96F-4931-9F0B-062B96F2D9AA}"/>
              </a:ext>
            </a:extLst>
          </p:cNvPr>
          <p:cNvSpPr>
            <a:spLocks noGrp="1"/>
          </p:cNvSpPr>
          <p:nvPr>
            <p:ph type="title"/>
          </p:nvPr>
        </p:nvSpPr>
        <p:spPr/>
        <p:txBody>
          <a:bodyPr/>
          <a:lstStyle/>
          <a:p>
            <a:r>
              <a:rPr lang="fr-CA" dirty="0"/>
              <a:t>L’éthique et le droit</a:t>
            </a:r>
            <a:br>
              <a:rPr lang="fr-CA" dirty="0"/>
            </a:br>
            <a:endParaRPr lang="fr-CA" dirty="0"/>
          </a:p>
        </p:txBody>
      </p:sp>
      <p:sp>
        <p:nvSpPr>
          <p:cNvPr id="3" name="Espace réservé du contenu 2">
            <a:extLst>
              <a:ext uri="{FF2B5EF4-FFF2-40B4-BE49-F238E27FC236}">
                <a16:creationId xmlns:a16="http://schemas.microsoft.com/office/drawing/2014/main" xmlns="" id="{938F715A-E16A-41DC-BBD2-6F2AD40DFC34}"/>
              </a:ext>
            </a:extLst>
          </p:cNvPr>
          <p:cNvSpPr>
            <a:spLocks noGrp="1"/>
          </p:cNvSpPr>
          <p:nvPr>
            <p:ph idx="1"/>
          </p:nvPr>
        </p:nvSpPr>
        <p:spPr/>
        <p:txBody>
          <a:bodyPr>
            <a:normAutofit lnSpcReduction="10000"/>
          </a:bodyPr>
          <a:lstStyle/>
          <a:p>
            <a:r>
              <a:rPr lang="fr-CA" b="1" dirty="0"/>
              <a:t>Est-ce la même chose?</a:t>
            </a:r>
          </a:p>
          <a:p>
            <a:endParaRPr lang="fr-CA" b="1" dirty="0"/>
          </a:p>
          <a:p>
            <a:r>
              <a:rPr lang="fr-CA" b="1" dirty="0"/>
              <a:t>Quelle est la différence?</a:t>
            </a:r>
          </a:p>
          <a:p>
            <a:endParaRPr lang="fr-CA" b="1" dirty="0"/>
          </a:p>
          <a:p>
            <a:r>
              <a:rPr lang="fr-CA" b="1" dirty="0"/>
              <a:t>Pourquoi parle-t-on de droit et d’éthique dans une même situation complexe?</a:t>
            </a:r>
          </a:p>
          <a:p>
            <a:endParaRPr lang="fr-CA" b="1" dirty="0"/>
          </a:p>
          <a:p>
            <a:r>
              <a:rPr lang="fr-CA" b="1" dirty="0"/>
              <a:t>Est-ce que le droit prime sur l’éthique ou vice-versa?</a:t>
            </a:r>
          </a:p>
          <a:p>
            <a:endParaRPr lang="fr-CA" b="1" dirty="0"/>
          </a:p>
          <a:p>
            <a:r>
              <a:rPr lang="fr-CA" dirty="0"/>
              <a:t>Qu’est-ce que vous en pensez?</a:t>
            </a:r>
          </a:p>
          <a:p>
            <a:endParaRPr lang="fr-CA" dirty="0"/>
          </a:p>
        </p:txBody>
      </p:sp>
      <p:sp>
        <p:nvSpPr>
          <p:cNvPr id="4" name="Espace réservé du pied de page 3">
            <a:extLst>
              <a:ext uri="{FF2B5EF4-FFF2-40B4-BE49-F238E27FC236}">
                <a16:creationId xmlns:a16="http://schemas.microsoft.com/office/drawing/2014/main" xmlns="" id="{18755E80-9739-4C32-AF04-B3D2E91BC1A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9EF1DF3F-C053-49BB-93EB-40BD0B059153}"/>
              </a:ext>
            </a:extLst>
          </p:cNvPr>
          <p:cNvSpPr>
            <a:spLocks noGrp="1"/>
          </p:cNvSpPr>
          <p:nvPr>
            <p:ph type="sldNum" sz="quarter" idx="12"/>
          </p:nvPr>
        </p:nvSpPr>
        <p:spPr/>
        <p:txBody>
          <a:bodyPr/>
          <a:lstStyle/>
          <a:p>
            <a:fld id="{8CA8BC83-D458-4FD1-8211-989493F8C278}" type="slidenum">
              <a:rPr lang="fr-CA" smtClean="0"/>
              <a:pPr/>
              <a:t>20</a:t>
            </a:fld>
            <a:endParaRPr lang="fr-CA"/>
          </a:p>
        </p:txBody>
      </p:sp>
    </p:spTree>
    <p:extLst>
      <p:ext uri="{BB962C8B-B14F-4D97-AF65-F5344CB8AC3E}">
        <p14:creationId xmlns:p14="http://schemas.microsoft.com/office/powerpoint/2010/main" val="38471404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C3722AE-C3D1-49F2-8CB6-BFC6F08BEDFF}"/>
              </a:ext>
            </a:extLst>
          </p:cNvPr>
          <p:cNvSpPr>
            <a:spLocks noGrp="1"/>
          </p:cNvSpPr>
          <p:nvPr>
            <p:ph type="title"/>
          </p:nvPr>
        </p:nvSpPr>
        <p:spPr/>
        <p:txBody>
          <a:bodyPr/>
          <a:lstStyle/>
          <a:p>
            <a:r>
              <a:rPr lang="fr-CA" dirty="0"/>
              <a:t>Agir de manière légale c’est quoi?</a:t>
            </a:r>
          </a:p>
        </p:txBody>
      </p:sp>
      <p:sp>
        <p:nvSpPr>
          <p:cNvPr id="3" name="Espace réservé du contenu 2">
            <a:extLst>
              <a:ext uri="{FF2B5EF4-FFF2-40B4-BE49-F238E27FC236}">
                <a16:creationId xmlns:a16="http://schemas.microsoft.com/office/drawing/2014/main" xmlns="" id="{6836E133-7F7E-4FDA-872A-D81032115E1B}"/>
              </a:ext>
            </a:extLst>
          </p:cNvPr>
          <p:cNvSpPr>
            <a:spLocks noGrp="1"/>
          </p:cNvSpPr>
          <p:nvPr>
            <p:ph idx="1"/>
          </p:nvPr>
        </p:nvSpPr>
        <p:spPr/>
        <p:txBody>
          <a:bodyPr/>
          <a:lstStyle/>
          <a:p>
            <a:r>
              <a:rPr lang="fr-CA" b="1" dirty="0"/>
              <a:t>Agir de manière légale consiste à appliquer les </a:t>
            </a:r>
            <a:r>
              <a:rPr lang="fr-CA" b="1" u="sng" dirty="0"/>
              <a:t>règles de conduite </a:t>
            </a:r>
            <a:r>
              <a:rPr lang="fr-CA" b="1" dirty="0"/>
              <a:t>approuvées par la société, l’ordre professionnel ou le code d’éthique de l’établissement de santé</a:t>
            </a:r>
          </a:p>
          <a:p>
            <a:r>
              <a:rPr lang="fr-CA" b="1" dirty="0"/>
              <a:t>Les comportements des soignants sont soumis à une </a:t>
            </a:r>
            <a:r>
              <a:rPr lang="fr-CA" b="1" u="sng" dirty="0"/>
              <a:t>autorité</a:t>
            </a:r>
            <a:r>
              <a:rPr lang="fr-CA" b="1" dirty="0"/>
              <a:t> (Code civil du Québec, Ordre professionnel, Direction de l’établissement)</a:t>
            </a:r>
          </a:p>
          <a:p>
            <a:r>
              <a:rPr lang="fr-CA" b="1" dirty="0"/>
              <a:t>On s’assure du </a:t>
            </a:r>
            <a:r>
              <a:rPr lang="fr-CA" b="1" u="sng" dirty="0"/>
              <a:t>respect des droits </a:t>
            </a:r>
            <a:r>
              <a:rPr lang="fr-CA" b="1" dirty="0"/>
              <a:t>de chacun</a:t>
            </a:r>
          </a:p>
          <a:p>
            <a:endParaRPr lang="fr-CA" b="1" dirty="0"/>
          </a:p>
          <a:p>
            <a:r>
              <a:rPr lang="fr-CA" b="1" dirty="0"/>
              <a:t>C’est la voie minimale d’agir des soignants</a:t>
            </a:r>
          </a:p>
          <a:p>
            <a:endParaRPr lang="fr-CA" b="1" dirty="0"/>
          </a:p>
          <a:p>
            <a:endParaRPr lang="fr-CA" dirty="0"/>
          </a:p>
        </p:txBody>
      </p:sp>
      <p:sp>
        <p:nvSpPr>
          <p:cNvPr id="4" name="Espace réservé du pied de page 3">
            <a:extLst>
              <a:ext uri="{FF2B5EF4-FFF2-40B4-BE49-F238E27FC236}">
                <a16:creationId xmlns:a16="http://schemas.microsoft.com/office/drawing/2014/main" xmlns="" id="{0BC4146F-0485-44BA-8E44-C27C55AB481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69FAD404-49DF-4034-A3BF-9732BEEBC29A}"/>
              </a:ext>
            </a:extLst>
          </p:cNvPr>
          <p:cNvSpPr>
            <a:spLocks noGrp="1"/>
          </p:cNvSpPr>
          <p:nvPr>
            <p:ph type="sldNum" sz="quarter" idx="12"/>
          </p:nvPr>
        </p:nvSpPr>
        <p:spPr/>
        <p:txBody>
          <a:bodyPr/>
          <a:lstStyle/>
          <a:p>
            <a:fld id="{8CA8BC83-D458-4FD1-8211-989493F8C278}" type="slidenum">
              <a:rPr lang="fr-CA" smtClean="0"/>
              <a:pPr/>
              <a:t>21</a:t>
            </a:fld>
            <a:endParaRPr lang="fr-CA"/>
          </a:p>
        </p:txBody>
      </p:sp>
    </p:spTree>
    <p:extLst>
      <p:ext uri="{BB962C8B-B14F-4D97-AF65-F5344CB8AC3E}">
        <p14:creationId xmlns:p14="http://schemas.microsoft.com/office/powerpoint/2010/main" val="920879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3124A9A-AA4A-4123-B0BB-4090F1782AB4}"/>
              </a:ext>
            </a:extLst>
          </p:cNvPr>
          <p:cNvSpPr>
            <a:spLocks noGrp="1"/>
          </p:cNvSpPr>
          <p:nvPr>
            <p:ph type="title"/>
          </p:nvPr>
        </p:nvSpPr>
        <p:spPr/>
        <p:txBody>
          <a:bodyPr/>
          <a:lstStyle/>
          <a:p>
            <a:r>
              <a:rPr lang="fr-CA" dirty="0"/>
              <a:t>Agir de manière éthique, c’est comment?</a:t>
            </a:r>
          </a:p>
        </p:txBody>
      </p:sp>
      <p:sp>
        <p:nvSpPr>
          <p:cNvPr id="3" name="Espace réservé du contenu 2">
            <a:extLst>
              <a:ext uri="{FF2B5EF4-FFF2-40B4-BE49-F238E27FC236}">
                <a16:creationId xmlns:a16="http://schemas.microsoft.com/office/drawing/2014/main" xmlns="" id="{AD00EFE6-CC29-4DDB-8B33-8392583CDF5F}"/>
              </a:ext>
            </a:extLst>
          </p:cNvPr>
          <p:cNvSpPr>
            <a:spLocks noGrp="1"/>
          </p:cNvSpPr>
          <p:nvPr>
            <p:ph idx="1"/>
          </p:nvPr>
        </p:nvSpPr>
        <p:spPr/>
        <p:txBody>
          <a:bodyPr>
            <a:normAutofit lnSpcReduction="10000"/>
          </a:bodyPr>
          <a:lstStyle/>
          <a:p>
            <a:r>
              <a:rPr lang="fr-CA" b="1" dirty="0"/>
              <a:t>C’est agir en faisant le bien, pour le bien d’une personne, d’un groupe ou de la société (Ex.: le confort d’une personne souffrante)</a:t>
            </a:r>
          </a:p>
          <a:p>
            <a:r>
              <a:rPr lang="fr-CA" b="1" dirty="0"/>
              <a:t>Agir de manière éthique peut être guidé par des </a:t>
            </a:r>
            <a:r>
              <a:rPr lang="fr-CA" b="1" u="sng" dirty="0"/>
              <a:t>principes moraux </a:t>
            </a:r>
            <a:r>
              <a:rPr lang="fr-CA" b="1" dirty="0"/>
              <a:t>de ce qui est bien ou mal, par une </a:t>
            </a:r>
            <a:r>
              <a:rPr lang="fr-CA" b="1" u="sng" dirty="0"/>
              <a:t>sensibilité intuitive de ce qui est bien </a:t>
            </a:r>
            <a:r>
              <a:rPr lang="fr-CA" b="1" dirty="0"/>
              <a:t>ou par une </a:t>
            </a:r>
            <a:r>
              <a:rPr lang="fr-CA" b="1" u="sng" dirty="0"/>
              <a:t>réflexion qui guide l’action raisonnable dans une situation ou il n’y a pas de bonne réponse </a:t>
            </a:r>
            <a:r>
              <a:rPr lang="fr-CA" b="1" dirty="0"/>
              <a:t>(ex:  personne en fin de vie, l’enfant qui naît très prématuré, etc.</a:t>
            </a:r>
          </a:p>
          <a:p>
            <a:r>
              <a:rPr lang="fr-CA" b="1" dirty="0"/>
              <a:t>Agir de manière éthique soumet le droit à des valeurs humaines pour le bien-être des personnes</a:t>
            </a:r>
          </a:p>
          <a:p>
            <a:endParaRPr lang="fr-CA" dirty="0"/>
          </a:p>
        </p:txBody>
      </p:sp>
      <p:sp>
        <p:nvSpPr>
          <p:cNvPr id="4" name="Espace réservé du pied de page 3">
            <a:extLst>
              <a:ext uri="{FF2B5EF4-FFF2-40B4-BE49-F238E27FC236}">
                <a16:creationId xmlns:a16="http://schemas.microsoft.com/office/drawing/2014/main" xmlns="" id="{ADCBD897-94AC-45A3-9928-89EA7225525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883A370F-8FBA-4781-9456-7D01B205F26B}"/>
              </a:ext>
            </a:extLst>
          </p:cNvPr>
          <p:cNvSpPr>
            <a:spLocks noGrp="1"/>
          </p:cNvSpPr>
          <p:nvPr>
            <p:ph type="sldNum" sz="quarter" idx="12"/>
          </p:nvPr>
        </p:nvSpPr>
        <p:spPr/>
        <p:txBody>
          <a:bodyPr/>
          <a:lstStyle/>
          <a:p>
            <a:fld id="{8CA8BC83-D458-4FD1-8211-989493F8C278}" type="slidenum">
              <a:rPr lang="fr-CA" smtClean="0"/>
              <a:pPr/>
              <a:t>22</a:t>
            </a:fld>
            <a:endParaRPr lang="fr-CA"/>
          </a:p>
        </p:txBody>
      </p:sp>
    </p:spTree>
    <p:extLst>
      <p:ext uri="{BB962C8B-B14F-4D97-AF65-F5344CB8AC3E}">
        <p14:creationId xmlns:p14="http://schemas.microsoft.com/office/powerpoint/2010/main" val="551187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CBDCC6C-0B1F-412E-ABF9-BDBED114C662}"/>
              </a:ext>
            </a:extLst>
          </p:cNvPr>
          <p:cNvSpPr>
            <a:spLocks noGrp="1"/>
          </p:cNvSpPr>
          <p:nvPr>
            <p:ph type="title"/>
          </p:nvPr>
        </p:nvSpPr>
        <p:spPr/>
        <p:txBody>
          <a:bodyPr/>
          <a:lstStyle/>
          <a:p>
            <a:r>
              <a:rPr lang="fr-CA" dirty="0"/>
              <a:t>L’éthique dans les soins et services sociaux</a:t>
            </a:r>
          </a:p>
        </p:txBody>
      </p:sp>
      <p:sp>
        <p:nvSpPr>
          <p:cNvPr id="3" name="Espace réservé du contenu 2">
            <a:extLst>
              <a:ext uri="{FF2B5EF4-FFF2-40B4-BE49-F238E27FC236}">
                <a16:creationId xmlns:a16="http://schemas.microsoft.com/office/drawing/2014/main" xmlns="" id="{3F2E0EE1-4ADD-4074-9F4B-0113E5B74674}"/>
              </a:ext>
            </a:extLst>
          </p:cNvPr>
          <p:cNvSpPr>
            <a:spLocks noGrp="1"/>
          </p:cNvSpPr>
          <p:nvPr>
            <p:ph idx="1"/>
          </p:nvPr>
        </p:nvSpPr>
        <p:spPr/>
        <p:txBody>
          <a:bodyPr/>
          <a:lstStyle/>
          <a:p>
            <a:endParaRPr lang="fr-CA" dirty="0"/>
          </a:p>
          <a:p>
            <a:endParaRPr lang="fr-CA" dirty="0"/>
          </a:p>
          <a:p>
            <a:endParaRPr lang="fr-CA" dirty="0"/>
          </a:p>
          <a:p>
            <a:pPr marL="514350" indent="-514350">
              <a:buAutoNum type="alphaUcParenR" startAt="4"/>
            </a:pPr>
            <a:r>
              <a:rPr lang="fr-CA" sz="3200" b="1" dirty="0"/>
              <a:t>LA VALEUR AJOUTÉE DE L’ÉTHIQUE: </a:t>
            </a:r>
          </a:p>
          <a:p>
            <a:pPr marL="0" indent="0">
              <a:buNone/>
            </a:pPr>
            <a:r>
              <a:rPr lang="fr-CA" sz="3200" b="1" dirty="0"/>
              <a:t>    APPROCHES THÉORIQUES ET PRATIQUES</a:t>
            </a:r>
          </a:p>
        </p:txBody>
      </p:sp>
      <p:sp>
        <p:nvSpPr>
          <p:cNvPr id="4" name="Espace réservé du pied de page 3">
            <a:extLst>
              <a:ext uri="{FF2B5EF4-FFF2-40B4-BE49-F238E27FC236}">
                <a16:creationId xmlns:a16="http://schemas.microsoft.com/office/drawing/2014/main" xmlns="" id="{1CB8B828-03B0-4CB9-9FFA-35B37C071181}"/>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9253FB30-1BE1-42DD-BA0F-5A703A4F7D1A}"/>
              </a:ext>
            </a:extLst>
          </p:cNvPr>
          <p:cNvSpPr>
            <a:spLocks noGrp="1"/>
          </p:cNvSpPr>
          <p:nvPr>
            <p:ph type="sldNum" sz="quarter" idx="12"/>
          </p:nvPr>
        </p:nvSpPr>
        <p:spPr/>
        <p:txBody>
          <a:bodyPr/>
          <a:lstStyle/>
          <a:p>
            <a:fld id="{8CA8BC83-D458-4FD1-8211-989493F8C278}" type="slidenum">
              <a:rPr lang="fr-CA" smtClean="0"/>
              <a:pPr/>
              <a:t>23</a:t>
            </a:fld>
            <a:endParaRPr lang="fr-CA"/>
          </a:p>
        </p:txBody>
      </p:sp>
    </p:spTree>
    <p:extLst>
      <p:ext uri="{BB962C8B-B14F-4D97-AF65-F5344CB8AC3E}">
        <p14:creationId xmlns:p14="http://schemas.microsoft.com/office/powerpoint/2010/main" val="23525137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L’Éthique, c’est quoi?</a:t>
            </a:r>
          </a:p>
        </p:txBody>
      </p:sp>
      <p:sp>
        <p:nvSpPr>
          <p:cNvPr id="3" name="Espace réservé du contenu 2"/>
          <p:cNvSpPr>
            <a:spLocks noGrp="1"/>
          </p:cNvSpPr>
          <p:nvPr>
            <p:ph idx="1"/>
          </p:nvPr>
        </p:nvSpPr>
        <p:spPr/>
        <p:txBody>
          <a:bodyPr>
            <a:normAutofit lnSpcReduction="10000"/>
          </a:bodyPr>
          <a:lstStyle/>
          <a:p>
            <a:r>
              <a:rPr lang="fr-CA" b="1" dirty="0"/>
              <a:t>Discipline </a:t>
            </a:r>
            <a:r>
              <a:rPr lang="fr-CA" b="1" u="sng" dirty="0"/>
              <a:t>philosophique</a:t>
            </a:r>
            <a:r>
              <a:rPr lang="fr-CA" b="1" dirty="0"/>
              <a:t> et </a:t>
            </a:r>
            <a:r>
              <a:rPr lang="fr-CA" b="1" u="sng" dirty="0"/>
              <a:t>pratique</a:t>
            </a:r>
            <a:r>
              <a:rPr lang="fr-CA" b="1" dirty="0"/>
              <a:t> qui propose </a:t>
            </a:r>
            <a:r>
              <a:rPr lang="fr-CA" b="1" u="sng" dirty="0"/>
              <a:t>comment agir </a:t>
            </a:r>
            <a:r>
              <a:rPr lang="fr-CA" b="1" dirty="0"/>
              <a:t>avec la conscience d’une action </a:t>
            </a:r>
            <a:r>
              <a:rPr lang="fr-CA" b="1" u="sng" dirty="0"/>
              <a:t>responsable</a:t>
            </a:r>
            <a:r>
              <a:rPr lang="fr-CA" b="1" dirty="0"/>
              <a:t> envers une personne ou la société</a:t>
            </a:r>
          </a:p>
          <a:p>
            <a:endParaRPr lang="fr-CA" b="1" dirty="0"/>
          </a:p>
          <a:p>
            <a:r>
              <a:rPr lang="fr-CA" b="1" dirty="0">
                <a:solidFill>
                  <a:srgbClr val="FF0000"/>
                </a:solidFill>
              </a:rPr>
              <a:t>Différentes approches philosophiques:</a:t>
            </a:r>
          </a:p>
          <a:p>
            <a:r>
              <a:rPr lang="fr-CA" b="1" u="sng" dirty="0"/>
              <a:t>L’utilitarisme</a:t>
            </a:r>
            <a:r>
              <a:rPr lang="fr-CA" b="1" dirty="0"/>
              <a:t>:  la meilleure action est celle qui engendre le plus grand bien pour le plus grand nombre de personnes (Ex. santé publique)</a:t>
            </a:r>
          </a:p>
          <a:p>
            <a:r>
              <a:rPr lang="fr-CA" b="1" u="sng" dirty="0"/>
              <a:t>L’éthique de la discussion</a:t>
            </a:r>
            <a:r>
              <a:rPr lang="fr-CA" b="1" dirty="0"/>
              <a:t>:  modèle d’analyse des dilemmes éthiques (comité d’éthique)</a:t>
            </a:r>
            <a:endParaRPr lang="fr-CA" b="1" u="sng" dirty="0"/>
          </a:p>
          <a:p>
            <a:r>
              <a:rPr lang="fr-CA" b="1" dirty="0"/>
              <a:t>L’approche par principes: </a:t>
            </a:r>
            <a:r>
              <a:rPr lang="fr-CA" b="1" u="sng" dirty="0"/>
              <a:t>principes universels </a:t>
            </a:r>
            <a:r>
              <a:rPr lang="fr-CA" b="1" dirty="0"/>
              <a:t>qui soutiennent l’agir dans les soins</a:t>
            </a:r>
            <a:endParaRPr lang="fr-CA" b="1" u="sng" dirty="0"/>
          </a:p>
          <a:p>
            <a:endParaRPr lang="fr-CA" b="1" dirty="0"/>
          </a:p>
          <a:p>
            <a:endParaRPr lang="fr-CA" b="1" dirty="0"/>
          </a:p>
        </p:txBody>
      </p:sp>
      <p:sp>
        <p:nvSpPr>
          <p:cNvPr id="4" name="Espace réservé du pied de page 3">
            <a:extLst>
              <a:ext uri="{FF2B5EF4-FFF2-40B4-BE49-F238E27FC236}">
                <a16:creationId xmlns:a16="http://schemas.microsoft.com/office/drawing/2014/main" xmlns="" id="{EA0198C9-830C-465A-AF95-539944F7168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95614643-2C70-45B5-9873-702270A288DD}"/>
              </a:ext>
            </a:extLst>
          </p:cNvPr>
          <p:cNvSpPr>
            <a:spLocks noGrp="1"/>
          </p:cNvSpPr>
          <p:nvPr>
            <p:ph type="sldNum" sz="quarter" idx="12"/>
          </p:nvPr>
        </p:nvSpPr>
        <p:spPr/>
        <p:txBody>
          <a:bodyPr/>
          <a:lstStyle/>
          <a:p>
            <a:fld id="{8CA8BC83-D458-4FD1-8211-989493F8C278}" type="slidenum">
              <a:rPr lang="fr-CA" smtClean="0"/>
              <a:pPr/>
              <a:t>24</a:t>
            </a:fld>
            <a:endParaRPr lang="fr-CA"/>
          </a:p>
        </p:txBody>
      </p:sp>
    </p:spTree>
    <p:extLst>
      <p:ext uri="{BB962C8B-B14F-4D97-AF65-F5344CB8AC3E}">
        <p14:creationId xmlns:p14="http://schemas.microsoft.com/office/powerpoint/2010/main" val="4305529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8A5EF511-584B-41EA-AB9E-38488B710E69}"/>
              </a:ext>
            </a:extLst>
          </p:cNvPr>
          <p:cNvSpPr>
            <a:spLocks noGrp="1"/>
          </p:cNvSpPr>
          <p:nvPr>
            <p:ph type="title"/>
          </p:nvPr>
        </p:nvSpPr>
        <p:spPr/>
        <p:txBody>
          <a:bodyPr/>
          <a:lstStyle/>
          <a:p>
            <a:r>
              <a:rPr lang="fr-CA" dirty="0"/>
              <a:t>Principes éthiques</a:t>
            </a:r>
          </a:p>
        </p:txBody>
      </p:sp>
      <p:sp>
        <p:nvSpPr>
          <p:cNvPr id="3" name="Espace réservé du contenu 2">
            <a:extLst>
              <a:ext uri="{FF2B5EF4-FFF2-40B4-BE49-F238E27FC236}">
                <a16:creationId xmlns:a16="http://schemas.microsoft.com/office/drawing/2014/main" xmlns="" id="{50445AA8-C941-4D81-BD14-9025AEB10504}"/>
              </a:ext>
            </a:extLst>
          </p:cNvPr>
          <p:cNvSpPr>
            <a:spLocks noGrp="1"/>
          </p:cNvSpPr>
          <p:nvPr>
            <p:ph idx="1"/>
          </p:nvPr>
        </p:nvSpPr>
        <p:spPr/>
        <p:txBody>
          <a:bodyPr/>
          <a:lstStyle/>
          <a:p>
            <a:pPr marL="457200" indent="-457200">
              <a:buAutoNum type="arabicParenR"/>
            </a:pPr>
            <a:r>
              <a:rPr lang="fr-CA" b="1" u="sng" dirty="0"/>
              <a:t>Humanité et dignité</a:t>
            </a:r>
          </a:p>
          <a:p>
            <a:pPr marL="457200" indent="-457200">
              <a:buAutoNum type="arabicParenR"/>
            </a:pPr>
            <a:endParaRPr lang="fr-CA" b="1" u="sng" dirty="0"/>
          </a:p>
          <a:p>
            <a:pPr marL="457200" indent="-457200">
              <a:buNone/>
            </a:pPr>
            <a:r>
              <a:rPr lang="fr-CA" dirty="0"/>
              <a:t>   - Devant une personne </a:t>
            </a:r>
            <a:r>
              <a:rPr lang="fr-CA" b="1" dirty="0"/>
              <a:t>vulnérable</a:t>
            </a:r>
            <a:r>
              <a:rPr lang="fr-CA" dirty="0"/>
              <a:t>, l’éthique permet de reconnaître l’humanité et la dignité de la personne humaine. (Ex:  la personne atteinte de la maladie d’Alzheimer)</a:t>
            </a:r>
          </a:p>
          <a:p>
            <a:pPr marL="457200" indent="-457200">
              <a:buNone/>
            </a:pPr>
            <a:r>
              <a:rPr lang="fr-CA" dirty="0"/>
              <a:t>   - La </a:t>
            </a:r>
            <a:r>
              <a:rPr lang="fr-CA" b="1" dirty="0"/>
              <a:t>qualité d’être humain </a:t>
            </a:r>
            <a:r>
              <a:rPr lang="fr-CA" dirty="0"/>
              <a:t>et la dignité de toute personne sont inaliénables quelque soit l’état de la personne, sa situation et son histoire.</a:t>
            </a:r>
          </a:p>
          <a:p>
            <a:endParaRPr lang="fr-CA" dirty="0"/>
          </a:p>
        </p:txBody>
      </p:sp>
      <p:sp>
        <p:nvSpPr>
          <p:cNvPr id="4" name="Espace réservé du pied de page 3">
            <a:extLst>
              <a:ext uri="{FF2B5EF4-FFF2-40B4-BE49-F238E27FC236}">
                <a16:creationId xmlns:a16="http://schemas.microsoft.com/office/drawing/2014/main" xmlns="" id="{787E3EEC-BBFE-498A-8378-F16DF1B5956F}"/>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E235BEB4-BEF1-4403-B4D3-B00DFD6A3143}"/>
              </a:ext>
            </a:extLst>
          </p:cNvPr>
          <p:cNvSpPr>
            <a:spLocks noGrp="1"/>
          </p:cNvSpPr>
          <p:nvPr>
            <p:ph type="sldNum" sz="quarter" idx="12"/>
          </p:nvPr>
        </p:nvSpPr>
        <p:spPr/>
        <p:txBody>
          <a:bodyPr/>
          <a:lstStyle/>
          <a:p>
            <a:fld id="{8CA8BC83-D458-4FD1-8211-989493F8C278}" type="slidenum">
              <a:rPr lang="fr-CA" smtClean="0"/>
              <a:pPr/>
              <a:t>25</a:t>
            </a:fld>
            <a:endParaRPr lang="fr-CA"/>
          </a:p>
        </p:txBody>
      </p:sp>
    </p:spTree>
    <p:extLst>
      <p:ext uri="{BB962C8B-B14F-4D97-AF65-F5344CB8AC3E}">
        <p14:creationId xmlns:p14="http://schemas.microsoft.com/office/powerpoint/2010/main" val="29584852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Principes éthiques</a:t>
            </a:r>
          </a:p>
        </p:txBody>
      </p:sp>
      <p:sp>
        <p:nvSpPr>
          <p:cNvPr id="3" name="Espace réservé du contenu 2"/>
          <p:cNvSpPr>
            <a:spLocks noGrp="1"/>
          </p:cNvSpPr>
          <p:nvPr>
            <p:ph idx="1"/>
          </p:nvPr>
        </p:nvSpPr>
        <p:spPr/>
        <p:txBody>
          <a:bodyPr/>
          <a:lstStyle/>
          <a:p>
            <a:pPr marL="0" indent="0">
              <a:buNone/>
            </a:pPr>
            <a:r>
              <a:rPr lang="fr-CA" b="1" dirty="0"/>
              <a:t>2) </a:t>
            </a:r>
            <a:r>
              <a:rPr lang="fr-CA" b="1" u="sng" dirty="0"/>
              <a:t>Respect de l’autonomie de la personne</a:t>
            </a:r>
          </a:p>
          <a:p>
            <a:r>
              <a:rPr lang="fr-CA" b="1" dirty="0"/>
              <a:t>Être écoutée</a:t>
            </a:r>
          </a:p>
          <a:p>
            <a:r>
              <a:rPr lang="fr-CA" b="1" dirty="0"/>
              <a:t>D’exprimer des choix</a:t>
            </a:r>
          </a:p>
          <a:p>
            <a:r>
              <a:rPr lang="fr-CA" b="1" dirty="0"/>
              <a:t>De prendre des décisions appuyées sur des valeurs et croyances personnelles</a:t>
            </a:r>
          </a:p>
          <a:p>
            <a:r>
              <a:rPr lang="fr-CA" b="1" dirty="0"/>
              <a:t>D’être informée pour prendre des décisions éclairées</a:t>
            </a:r>
          </a:p>
          <a:p>
            <a:r>
              <a:rPr lang="fr-CA" b="1" dirty="0"/>
              <a:t>Donner un consentement libre et éclairé à un soin</a:t>
            </a:r>
          </a:p>
          <a:p>
            <a:r>
              <a:rPr lang="fr-CA" b="1" dirty="0"/>
              <a:t>Aussi, </a:t>
            </a:r>
            <a:r>
              <a:rPr lang="fr-CA" b="1" u="sng" dirty="0"/>
              <a:t>la personne peut prendre une décision risquée ou peu raisonnable aux yeux des soignants</a:t>
            </a:r>
            <a:endParaRPr lang="fr-CA" b="1" dirty="0"/>
          </a:p>
        </p:txBody>
      </p:sp>
      <p:sp>
        <p:nvSpPr>
          <p:cNvPr id="4" name="Espace réservé du pied de page 3">
            <a:extLst>
              <a:ext uri="{FF2B5EF4-FFF2-40B4-BE49-F238E27FC236}">
                <a16:creationId xmlns:a16="http://schemas.microsoft.com/office/drawing/2014/main" xmlns="" id="{F1DF305D-F962-4F39-8B01-14004FBB804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1939439C-FA3B-4494-98CF-CE62CE978FA6}"/>
              </a:ext>
            </a:extLst>
          </p:cNvPr>
          <p:cNvSpPr>
            <a:spLocks noGrp="1"/>
          </p:cNvSpPr>
          <p:nvPr>
            <p:ph type="sldNum" sz="quarter" idx="12"/>
          </p:nvPr>
        </p:nvSpPr>
        <p:spPr/>
        <p:txBody>
          <a:bodyPr/>
          <a:lstStyle/>
          <a:p>
            <a:fld id="{8CA8BC83-D458-4FD1-8211-989493F8C278}" type="slidenum">
              <a:rPr lang="fr-CA" smtClean="0"/>
              <a:pPr/>
              <a:t>26</a:t>
            </a:fld>
            <a:endParaRPr lang="fr-CA"/>
          </a:p>
        </p:txBody>
      </p:sp>
    </p:spTree>
    <p:extLst>
      <p:ext uri="{BB962C8B-B14F-4D97-AF65-F5344CB8AC3E}">
        <p14:creationId xmlns:p14="http://schemas.microsoft.com/office/powerpoint/2010/main" val="3725047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dirty="0"/>
              <a:t>Consentement libre et éclairé</a:t>
            </a:r>
            <a:br>
              <a:rPr lang="fr-CA" sz="3600" dirty="0"/>
            </a:br>
            <a:endParaRPr lang="fr-CA" sz="3600" dirty="0"/>
          </a:p>
        </p:txBody>
      </p:sp>
      <p:sp>
        <p:nvSpPr>
          <p:cNvPr id="3" name="Espace réservé du contenu 2"/>
          <p:cNvSpPr>
            <a:spLocks noGrp="1"/>
          </p:cNvSpPr>
          <p:nvPr>
            <p:ph idx="1"/>
          </p:nvPr>
        </p:nvSpPr>
        <p:spPr/>
        <p:txBody>
          <a:bodyPr/>
          <a:lstStyle/>
          <a:p>
            <a:r>
              <a:rPr lang="fr-CA" b="1" dirty="0"/>
              <a:t>Fournir toute l’information disponible avant la prise de décision</a:t>
            </a:r>
          </a:p>
          <a:p>
            <a:r>
              <a:rPr lang="fr-CA" b="1" dirty="0"/>
              <a:t>Dans un langage accessible à l’usager</a:t>
            </a:r>
          </a:p>
          <a:p>
            <a:r>
              <a:rPr lang="fr-CA" b="1" dirty="0"/>
              <a:t>En laissant le temps requis pour prendre une décision libre, sans pression, …</a:t>
            </a:r>
          </a:p>
          <a:p>
            <a:r>
              <a:rPr lang="fr-CA" b="1" dirty="0"/>
              <a:t>Assurer le soutien à la prise de décision autonome</a:t>
            </a:r>
          </a:p>
          <a:p>
            <a:endParaRPr lang="fr-CA" b="1" dirty="0"/>
          </a:p>
          <a:p>
            <a:r>
              <a:rPr lang="fr-CA" dirty="0"/>
              <a:t>Ex:  une personne âgée en perte d’autonomie, qui doit prendre une décision face à l’hébergement </a:t>
            </a:r>
          </a:p>
        </p:txBody>
      </p:sp>
      <p:sp>
        <p:nvSpPr>
          <p:cNvPr id="4" name="Espace réservé du pied de page 3">
            <a:extLst>
              <a:ext uri="{FF2B5EF4-FFF2-40B4-BE49-F238E27FC236}">
                <a16:creationId xmlns:a16="http://schemas.microsoft.com/office/drawing/2014/main" xmlns="" id="{9E10D356-0C70-41EF-8FF1-06A34044DC12}"/>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2DB6FC02-CB74-4AC1-A123-C82087578784}"/>
              </a:ext>
            </a:extLst>
          </p:cNvPr>
          <p:cNvSpPr>
            <a:spLocks noGrp="1"/>
          </p:cNvSpPr>
          <p:nvPr>
            <p:ph type="sldNum" sz="quarter" idx="12"/>
          </p:nvPr>
        </p:nvSpPr>
        <p:spPr/>
        <p:txBody>
          <a:bodyPr/>
          <a:lstStyle/>
          <a:p>
            <a:fld id="{8CA8BC83-D458-4FD1-8211-989493F8C278}" type="slidenum">
              <a:rPr lang="fr-CA" smtClean="0"/>
              <a:pPr/>
              <a:t>27</a:t>
            </a:fld>
            <a:endParaRPr lang="fr-CA"/>
          </a:p>
        </p:txBody>
      </p:sp>
    </p:spTree>
    <p:extLst>
      <p:ext uri="{BB962C8B-B14F-4D97-AF65-F5344CB8AC3E}">
        <p14:creationId xmlns:p14="http://schemas.microsoft.com/office/powerpoint/2010/main" val="38473009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Principes éthiques</a:t>
            </a:r>
          </a:p>
        </p:txBody>
      </p:sp>
      <p:sp>
        <p:nvSpPr>
          <p:cNvPr id="3" name="Espace réservé du contenu 2"/>
          <p:cNvSpPr>
            <a:spLocks noGrp="1"/>
          </p:cNvSpPr>
          <p:nvPr>
            <p:ph idx="1"/>
          </p:nvPr>
        </p:nvSpPr>
        <p:spPr/>
        <p:txBody>
          <a:bodyPr>
            <a:normAutofit/>
          </a:bodyPr>
          <a:lstStyle/>
          <a:p>
            <a:pPr marL="0" indent="0">
              <a:buNone/>
            </a:pPr>
            <a:r>
              <a:rPr lang="fr-CA" b="1" dirty="0"/>
              <a:t>3) </a:t>
            </a:r>
            <a:r>
              <a:rPr lang="fr-CA" b="1" u="sng" dirty="0"/>
              <a:t>La bienfaisance</a:t>
            </a:r>
          </a:p>
          <a:p>
            <a:r>
              <a:rPr lang="fr-CA" b="1" dirty="0"/>
              <a:t>Agir dans le </a:t>
            </a:r>
            <a:r>
              <a:rPr lang="fr-CA" b="1" u="sng" dirty="0"/>
              <a:t>meilleur intérêt </a:t>
            </a:r>
            <a:r>
              <a:rPr lang="fr-CA" b="1" dirty="0"/>
              <a:t>de la personne</a:t>
            </a:r>
          </a:p>
          <a:p>
            <a:r>
              <a:rPr lang="fr-CA" b="1" dirty="0"/>
              <a:t>Dispenser les soins et services selon les besoins de la personne</a:t>
            </a:r>
          </a:p>
          <a:p>
            <a:r>
              <a:rPr lang="fr-CA" b="1" dirty="0"/>
              <a:t>L’aide à la personne ayant des incapacités</a:t>
            </a:r>
          </a:p>
          <a:p>
            <a:r>
              <a:rPr lang="fr-CA" b="1" dirty="0"/>
              <a:t>Secourir une personne en danger</a:t>
            </a:r>
          </a:p>
          <a:p>
            <a:r>
              <a:rPr lang="fr-CA" b="1" dirty="0"/>
              <a:t>Assurer l’accès aux ressources disponibles</a:t>
            </a:r>
          </a:p>
        </p:txBody>
      </p:sp>
      <p:sp>
        <p:nvSpPr>
          <p:cNvPr id="4" name="Espace réservé du pied de page 3">
            <a:extLst>
              <a:ext uri="{FF2B5EF4-FFF2-40B4-BE49-F238E27FC236}">
                <a16:creationId xmlns:a16="http://schemas.microsoft.com/office/drawing/2014/main" xmlns="" id="{AAF1798C-1624-4588-B99C-1C560099F33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91B1F3C8-7D1F-4869-B2D6-ED9E5D83EB09}"/>
              </a:ext>
            </a:extLst>
          </p:cNvPr>
          <p:cNvSpPr>
            <a:spLocks noGrp="1"/>
          </p:cNvSpPr>
          <p:nvPr>
            <p:ph type="sldNum" sz="quarter" idx="12"/>
          </p:nvPr>
        </p:nvSpPr>
        <p:spPr/>
        <p:txBody>
          <a:bodyPr/>
          <a:lstStyle/>
          <a:p>
            <a:fld id="{8CA8BC83-D458-4FD1-8211-989493F8C278}" type="slidenum">
              <a:rPr lang="fr-CA" smtClean="0"/>
              <a:pPr/>
              <a:t>28</a:t>
            </a:fld>
            <a:endParaRPr lang="fr-CA"/>
          </a:p>
        </p:txBody>
      </p:sp>
    </p:spTree>
    <p:extLst>
      <p:ext uri="{BB962C8B-B14F-4D97-AF65-F5344CB8AC3E}">
        <p14:creationId xmlns:p14="http://schemas.microsoft.com/office/powerpoint/2010/main" val="414524132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Principes éthiques</a:t>
            </a:r>
          </a:p>
        </p:txBody>
      </p:sp>
      <p:sp>
        <p:nvSpPr>
          <p:cNvPr id="3" name="Espace réservé du contenu 2"/>
          <p:cNvSpPr>
            <a:spLocks noGrp="1"/>
          </p:cNvSpPr>
          <p:nvPr>
            <p:ph idx="1"/>
          </p:nvPr>
        </p:nvSpPr>
        <p:spPr/>
        <p:txBody>
          <a:bodyPr>
            <a:normAutofit/>
          </a:bodyPr>
          <a:lstStyle/>
          <a:p>
            <a:r>
              <a:rPr lang="fr-CA" b="1" dirty="0"/>
              <a:t>4)  </a:t>
            </a:r>
            <a:r>
              <a:rPr lang="fr-CA" b="1" u="sng" dirty="0"/>
              <a:t>La non-malfaisance</a:t>
            </a:r>
          </a:p>
          <a:p>
            <a:pPr marL="0" indent="0">
              <a:buNone/>
            </a:pPr>
            <a:endParaRPr lang="fr-CA" b="1" u="sng" dirty="0"/>
          </a:p>
          <a:p>
            <a:r>
              <a:rPr lang="fr-CA" b="1" dirty="0"/>
              <a:t>Ne pas causer du tort par les interventions</a:t>
            </a:r>
          </a:p>
          <a:p>
            <a:r>
              <a:rPr lang="fr-CA" b="1" dirty="0"/>
              <a:t>Les </a:t>
            </a:r>
            <a:r>
              <a:rPr lang="fr-CA" b="1" u="sng" dirty="0"/>
              <a:t>bénéfices </a:t>
            </a:r>
            <a:r>
              <a:rPr lang="fr-CA" b="1" dirty="0"/>
              <a:t>doivent être plus grands que les risques ou les inconforts (ex:  médicaments expérimentaux)</a:t>
            </a:r>
          </a:p>
          <a:p>
            <a:r>
              <a:rPr lang="fr-CA" b="1" dirty="0"/>
              <a:t>Peut survenir dans les mesures de maintien de la vie vs qualité de vie (acharnement thérapeutique)</a:t>
            </a:r>
          </a:p>
          <a:p>
            <a:r>
              <a:rPr lang="fr-CA" b="1" dirty="0"/>
              <a:t>L’analyse des risques pouvant causer du tort dans les interventions</a:t>
            </a:r>
          </a:p>
        </p:txBody>
      </p:sp>
      <p:sp>
        <p:nvSpPr>
          <p:cNvPr id="4" name="Espace réservé du pied de page 3">
            <a:extLst>
              <a:ext uri="{FF2B5EF4-FFF2-40B4-BE49-F238E27FC236}">
                <a16:creationId xmlns:a16="http://schemas.microsoft.com/office/drawing/2014/main" xmlns="" id="{567B3735-B034-4348-91CA-296EA8D4380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686EA473-4203-4EF3-B49E-808F8FDB653F}"/>
              </a:ext>
            </a:extLst>
          </p:cNvPr>
          <p:cNvSpPr>
            <a:spLocks noGrp="1"/>
          </p:cNvSpPr>
          <p:nvPr>
            <p:ph type="sldNum" sz="quarter" idx="12"/>
          </p:nvPr>
        </p:nvSpPr>
        <p:spPr/>
        <p:txBody>
          <a:bodyPr/>
          <a:lstStyle/>
          <a:p>
            <a:fld id="{8CA8BC83-D458-4FD1-8211-989493F8C278}" type="slidenum">
              <a:rPr lang="fr-CA" smtClean="0"/>
              <a:pPr/>
              <a:t>29</a:t>
            </a:fld>
            <a:endParaRPr lang="fr-CA"/>
          </a:p>
        </p:txBody>
      </p:sp>
    </p:spTree>
    <p:extLst>
      <p:ext uri="{BB962C8B-B14F-4D97-AF65-F5344CB8AC3E}">
        <p14:creationId xmlns:p14="http://schemas.microsoft.com/office/powerpoint/2010/main" val="37906043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91A62E2-85C4-4B66-8C20-F6E40F31E3FA}"/>
              </a:ext>
            </a:extLst>
          </p:cNvPr>
          <p:cNvSpPr>
            <a:spLocks noGrp="1"/>
          </p:cNvSpPr>
          <p:nvPr>
            <p:ph type="title"/>
          </p:nvPr>
        </p:nvSpPr>
        <p:spPr/>
        <p:txBody>
          <a:bodyPr/>
          <a:lstStyle/>
          <a:p>
            <a:r>
              <a:rPr lang="fr-CA" dirty="0"/>
              <a:t>Éthique dans les soins et services sociaux</a:t>
            </a:r>
          </a:p>
        </p:txBody>
      </p:sp>
      <p:sp>
        <p:nvSpPr>
          <p:cNvPr id="3" name="Espace réservé du contenu 2">
            <a:extLst>
              <a:ext uri="{FF2B5EF4-FFF2-40B4-BE49-F238E27FC236}">
                <a16:creationId xmlns:a16="http://schemas.microsoft.com/office/drawing/2014/main" xmlns="" id="{67441BB4-3DB0-44AC-BDD3-B0BC2A5E94A9}"/>
              </a:ext>
            </a:extLst>
          </p:cNvPr>
          <p:cNvSpPr>
            <a:spLocks noGrp="1"/>
          </p:cNvSpPr>
          <p:nvPr>
            <p:ph idx="1"/>
          </p:nvPr>
        </p:nvSpPr>
        <p:spPr/>
        <p:txBody>
          <a:bodyPr/>
          <a:lstStyle/>
          <a:p>
            <a:endParaRPr lang="fr-CA" dirty="0"/>
          </a:p>
          <a:p>
            <a:endParaRPr lang="fr-CA" dirty="0"/>
          </a:p>
          <a:p>
            <a:endParaRPr lang="fr-CA" dirty="0"/>
          </a:p>
          <a:p>
            <a:pPr marL="742950" indent="-742950">
              <a:buAutoNum type="alphaUcParenR"/>
            </a:pPr>
            <a:r>
              <a:rPr lang="fr-CA" sz="3600" b="1" dirty="0"/>
              <a:t>Pourquoi l’éthique dans les soins et les services sociaux?</a:t>
            </a:r>
          </a:p>
        </p:txBody>
      </p:sp>
      <p:sp>
        <p:nvSpPr>
          <p:cNvPr id="4" name="Espace réservé du pied de page 3">
            <a:extLst>
              <a:ext uri="{FF2B5EF4-FFF2-40B4-BE49-F238E27FC236}">
                <a16:creationId xmlns:a16="http://schemas.microsoft.com/office/drawing/2014/main" xmlns="" id="{C21AD54C-376F-4EFB-A04A-3E5EC3898E8F}"/>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F9FFF6C6-BAA7-45A2-A840-AC55EA9F33F7}"/>
              </a:ext>
            </a:extLst>
          </p:cNvPr>
          <p:cNvSpPr>
            <a:spLocks noGrp="1"/>
          </p:cNvSpPr>
          <p:nvPr>
            <p:ph type="sldNum" sz="quarter" idx="12"/>
          </p:nvPr>
        </p:nvSpPr>
        <p:spPr/>
        <p:txBody>
          <a:bodyPr/>
          <a:lstStyle/>
          <a:p>
            <a:fld id="{8CA8BC83-D458-4FD1-8211-989493F8C278}" type="slidenum">
              <a:rPr lang="fr-CA" smtClean="0"/>
              <a:pPr/>
              <a:t>3</a:t>
            </a:fld>
            <a:endParaRPr lang="fr-CA"/>
          </a:p>
        </p:txBody>
      </p:sp>
    </p:spTree>
    <p:extLst>
      <p:ext uri="{BB962C8B-B14F-4D97-AF65-F5344CB8AC3E}">
        <p14:creationId xmlns:p14="http://schemas.microsoft.com/office/powerpoint/2010/main" val="23811132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Principes éthiques</a:t>
            </a:r>
          </a:p>
        </p:txBody>
      </p:sp>
      <p:sp>
        <p:nvSpPr>
          <p:cNvPr id="3" name="Espace réservé du contenu 2"/>
          <p:cNvSpPr>
            <a:spLocks noGrp="1"/>
          </p:cNvSpPr>
          <p:nvPr>
            <p:ph idx="1"/>
          </p:nvPr>
        </p:nvSpPr>
        <p:spPr/>
        <p:txBody>
          <a:bodyPr>
            <a:normAutofit lnSpcReduction="10000"/>
          </a:bodyPr>
          <a:lstStyle/>
          <a:p>
            <a:pPr marL="0" indent="0">
              <a:buNone/>
            </a:pPr>
            <a:r>
              <a:rPr lang="fr-CA" b="1" dirty="0"/>
              <a:t>5)  </a:t>
            </a:r>
            <a:r>
              <a:rPr lang="fr-CA" b="1" u="sng" dirty="0"/>
              <a:t>Justice et équité</a:t>
            </a:r>
          </a:p>
          <a:p>
            <a:pPr marL="457200" indent="-457200">
              <a:buAutoNum type="arabicParenR" startAt="4"/>
            </a:pPr>
            <a:endParaRPr lang="fr-CA" b="1" u="sng" dirty="0"/>
          </a:p>
          <a:p>
            <a:r>
              <a:rPr lang="fr-CA" b="1" dirty="0"/>
              <a:t>Tout être humain est égal en soi</a:t>
            </a:r>
          </a:p>
          <a:p>
            <a:r>
              <a:rPr lang="fr-CA" b="1" dirty="0"/>
              <a:t>Le traitement approprié et égal pour chacun dans les mêmes circonstances (justice)</a:t>
            </a:r>
          </a:p>
          <a:p>
            <a:r>
              <a:rPr lang="fr-CA" b="1" dirty="0"/>
              <a:t>Donner à chacun la même intensité de soins selon les besoins (équité)</a:t>
            </a:r>
          </a:p>
          <a:p>
            <a:pPr marL="0" indent="0">
              <a:buNone/>
            </a:pPr>
            <a:endParaRPr lang="fr-CA" b="1" dirty="0"/>
          </a:p>
          <a:p>
            <a:pPr marL="0" indent="0">
              <a:buNone/>
            </a:pPr>
            <a:r>
              <a:rPr lang="fr-CA" dirty="0"/>
              <a:t>Ex;  les soins à domicile ne sont pas identiques pour chaque personne qui les requiert.  Ils sont offerts suite à une évaluation des besoins, notamment la perte d’autonomie</a:t>
            </a:r>
          </a:p>
        </p:txBody>
      </p:sp>
      <p:sp>
        <p:nvSpPr>
          <p:cNvPr id="4" name="Espace réservé du pied de page 3">
            <a:extLst>
              <a:ext uri="{FF2B5EF4-FFF2-40B4-BE49-F238E27FC236}">
                <a16:creationId xmlns:a16="http://schemas.microsoft.com/office/drawing/2014/main" xmlns="" id="{FCE7C081-3E0C-4104-9741-7FA2BA53173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50EF512C-10F3-4947-9567-1C2CC64FEF1A}"/>
              </a:ext>
            </a:extLst>
          </p:cNvPr>
          <p:cNvSpPr>
            <a:spLocks noGrp="1"/>
          </p:cNvSpPr>
          <p:nvPr>
            <p:ph type="sldNum" sz="quarter" idx="12"/>
          </p:nvPr>
        </p:nvSpPr>
        <p:spPr/>
        <p:txBody>
          <a:bodyPr/>
          <a:lstStyle/>
          <a:p>
            <a:fld id="{8CA8BC83-D458-4FD1-8211-989493F8C278}" type="slidenum">
              <a:rPr lang="fr-CA" smtClean="0"/>
              <a:pPr/>
              <a:t>30</a:t>
            </a:fld>
            <a:endParaRPr lang="fr-CA"/>
          </a:p>
        </p:txBody>
      </p:sp>
    </p:spTree>
    <p:extLst>
      <p:ext uri="{BB962C8B-B14F-4D97-AF65-F5344CB8AC3E}">
        <p14:creationId xmlns:p14="http://schemas.microsoft.com/office/powerpoint/2010/main" val="295442855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4C90391-0F42-43D5-89EA-1D1B662926F5}"/>
              </a:ext>
            </a:extLst>
          </p:cNvPr>
          <p:cNvSpPr>
            <a:spLocks noGrp="1"/>
          </p:cNvSpPr>
          <p:nvPr>
            <p:ph type="title"/>
          </p:nvPr>
        </p:nvSpPr>
        <p:spPr/>
        <p:txBody>
          <a:bodyPr/>
          <a:lstStyle/>
          <a:p>
            <a:r>
              <a:rPr lang="fr-CA" dirty="0"/>
              <a:t>Principes éthiques</a:t>
            </a:r>
          </a:p>
        </p:txBody>
      </p:sp>
      <p:sp>
        <p:nvSpPr>
          <p:cNvPr id="3" name="Espace réservé du contenu 2">
            <a:extLst>
              <a:ext uri="{FF2B5EF4-FFF2-40B4-BE49-F238E27FC236}">
                <a16:creationId xmlns:a16="http://schemas.microsoft.com/office/drawing/2014/main" xmlns="" id="{9CE34D09-BE24-4621-A177-FCD0A8873328}"/>
              </a:ext>
            </a:extLst>
          </p:cNvPr>
          <p:cNvSpPr>
            <a:spLocks noGrp="1"/>
          </p:cNvSpPr>
          <p:nvPr>
            <p:ph idx="1"/>
          </p:nvPr>
        </p:nvSpPr>
        <p:spPr/>
        <p:txBody>
          <a:bodyPr>
            <a:normAutofit fontScale="92500" lnSpcReduction="10000"/>
          </a:bodyPr>
          <a:lstStyle/>
          <a:p>
            <a:pPr>
              <a:buNone/>
            </a:pPr>
            <a:r>
              <a:rPr lang="fr-CA" b="1" dirty="0"/>
              <a:t>6) </a:t>
            </a:r>
            <a:r>
              <a:rPr lang="fr-CA" b="1" u="sng" dirty="0"/>
              <a:t>La solidarité</a:t>
            </a:r>
          </a:p>
          <a:p>
            <a:pPr>
              <a:buNone/>
            </a:pPr>
            <a:endParaRPr lang="fr-CA" b="1" u="sng" dirty="0"/>
          </a:p>
          <a:p>
            <a:pPr>
              <a:buFontTx/>
              <a:buChar char="-"/>
            </a:pPr>
            <a:r>
              <a:rPr lang="fr-CA" b="1" dirty="0"/>
              <a:t>La responsabilité collective d’aide mutuelle</a:t>
            </a:r>
          </a:p>
          <a:p>
            <a:pPr>
              <a:buFontTx/>
              <a:buChar char="-"/>
            </a:pPr>
            <a:r>
              <a:rPr lang="fr-CA" b="1" dirty="0"/>
              <a:t>La responsabilité de porter assistance aux personnes les plus vulnérables</a:t>
            </a:r>
          </a:p>
          <a:p>
            <a:pPr>
              <a:buNone/>
            </a:pPr>
            <a:r>
              <a:rPr lang="fr-CA" b="1" dirty="0"/>
              <a:t>7) </a:t>
            </a:r>
            <a:r>
              <a:rPr lang="fr-CA" b="1" u="sng" dirty="0"/>
              <a:t>La sollicitude</a:t>
            </a:r>
          </a:p>
          <a:p>
            <a:pPr>
              <a:buFontTx/>
              <a:buChar char="-"/>
            </a:pPr>
            <a:r>
              <a:rPr lang="fr-CA" b="1" dirty="0"/>
              <a:t>La capacité de comprendre et de vouloir soulager la souffrance d’autrui.</a:t>
            </a:r>
          </a:p>
          <a:p>
            <a:pPr>
              <a:buFontTx/>
              <a:buChar char="-"/>
            </a:pPr>
            <a:r>
              <a:rPr lang="fr-CA" b="1" dirty="0"/>
              <a:t>Le souci de l’autre fait appel à la parole, au dialogue et à la confiance réciproque.</a:t>
            </a:r>
            <a:endParaRPr lang="fr-FR" b="1" dirty="0"/>
          </a:p>
          <a:p>
            <a:r>
              <a:rPr lang="fr-CA" dirty="0"/>
              <a:t>Ex:  la souffrance d’un proche face à la maladie d’Alzheimer</a:t>
            </a:r>
          </a:p>
        </p:txBody>
      </p:sp>
      <p:sp>
        <p:nvSpPr>
          <p:cNvPr id="4" name="Espace réservé du pied de page 3">
            <a:extLst>
              <a:ext uri="{FF2B5EF4-FFF2-40B4-BE49-F238E27FC236}">
                <a16:creationId xmlns:a16="http://schemas.microsoft.com/office/drawing/2014/main" xmlns="" id="{95FB7FAB-64A2-4F97-B5CE-7E817C05297F}"/>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0A236A53-69DD-4EE4-BB7D-16FDBC65528C}"/>
              </a:ext>
            </a:extLst>
          </p:cNvPr>
          <p:cNvSpPr>
            <a:spLocks noGrp="1"/>
          </p:cNvSpPr>
          <p:nvPr>
            <p:ph type="sldNum" sz="quarter" idx="12"/>
          </p:nvPr>
        </p:nvSpPr>
        <p:spPr/>
        <p:txBody>
          <a:bodyPr/>
          <a:lstStyle/>
          <a:p>
            <a:fld id="{8CA8BC83-D458-4FD1-8211-989493F8C278}" type="slidenum">
              <a:rPr lang="fr-CA" smtClean="0"/>
              <a:pPr/>
              <a:t>31</a:t>
            </a:fld>
            <a:endParaRPr lang="fr-CA"/>
          </a:p>
        </p:txBody>
      </p:sp>
    </p:spTree>
    <p:extLst>
      <p:ext uri="{BB962C8B-B14F-4D97-AF65-F5344CB8AC3E}">
        <p14:creationId xmlns:p14="http://schemas.microsoft.com/office/powerpoint/2010/main" val="11822573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000" dirty="0"/>
              <a:t>L’Éthique dans les pratiques professionnelles</a:t>
            </a:r>
          </a:p>
        </p:txBody>
      </p:sp>
      <p:sp>
        <p:nvSpPr>
          <p:cNvPr id="3" name="Espace réservé du contenu 2"/>
          <p:cNvSpPr>
            <a:spLocks noGrp="1"/>
          </p:cNvSpPr>
          <p:nvPr>
            <p:ph idx="1"/>
          </p:nvPr>
        </p:nvSpPr>
        <p:spPr/>
        <p:txBody>
          <a:bodyPr>
            <a:normAutofit/>
          </a:bodyPr>
          <a:lstStyle/>
          <a:p>
            <a:r>
              <a:rPr lang="fr-CA" b="1" dirty="0"/>
              <a:t>L’éthique, c’est une réflexion sur comment agir lorsque </a:t>
            </a:r>
            <a:r>
              <a:rPr lang="fr-CA" b="1" u="sng" dirty="0"/>
              <a:t>la réponse professionnelle ou clinique est insuffisante</a:t>
            </a:r>
          </a:p>
          <a:p>
            <a:r>
              <a:rPr lang="fr-CA" dirty="0"/>
              <a:t>Ex.:  Refus de traitement d’une personne qui n’est pas en fin de vie</a:t>
            </a:r>
          </a:p>
          <a:p>
            <a:endParaRPr lang="fr-CA" b="1" dirty="0"/>
          </a:p>
          <a:p>
            <a:r>
              <a:rPr lang="fr-CA" b="1" dirty="0"/>
              <a:t>L’éthique s’appuie sur des </a:t>
            </a:r>
            <a:r>
              <a:rPr lang="fr-CA" b="1" u="sng" dirty="0"/>
              <a:t>valeurs fondamentales</a:t>
            </a:r>
            <a:r>
              <a:rPr lang="fr-CA" b="1" dirty="0"/>
              <a:t>, en ce qui concerne la vie, la mort, la santé, la qualité de vie, le respect de la volonté de la personne, etc.</a:t>
            </a:r>
          </a:p>
          <a:p>
            <a:endParaRPr lang="fr-CA" b="1" dirty="0"/>
          </a:p>
        </p:txBody>
      </p:sp>
      <p:sp>
        <p:nvSpPr>
          <p:cNvPr id="4" name="Espace réservé du pied de page 3">
            <a:extLst>
              <a:ext uri="{FF2B5EF4-FFF2-40B4-BE49-F238E27FC236}">
                <a16:creationId xmlns:a16="http://schemas.microsoft.com/office/drawing/2014/main" xmlns="" id="{A107A6B6-04F0-4F10-B21D-6F1904B7FFE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652DA461-C65A-4C36-9676-E3263E98333E}"/>
              </a:ext>
            </a:extLst>
          </p:cNvPr>
          <p:cNvSpPr>
            <a:spLocks noGrp="1"/>
          </p:cNvSpPr>
          <p:nvPr>
            <p:ph type="sldNum" sz="quarter" idx="12"/>
          </p:nvPr>
        </p:nvSpPr>
        <p:spPr/>
        <p:txBody>
          <a:bodyPr/>
          <a:lstStyle/>
          <a:p>
            <a:fld id="{8CA8BC83-D458-4FD1-8211-989493F8C278}" type="slidenum">
              <a:rPr lang="fr-CA" smtClean="0"/>
              <a:pPr/>
              <a:t>32</a:t>
            </a:fld>
            <a:endParaRPr lang="fr-CA"/>
          </a:p>
        </p:txBody>
      </p:sp>
    </p:spTree>
    <p:extLst>
      <p:ext uri="{BB962C8B-B14F-4D97-AF65-F5344CB8AC3E}">
        <p14:creationId xmlns:p14="http://schemas.microsoft.com/office/powerpoint/2010/main" val="338311433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dirty="0"/>
              <a:t>L’éthique dans les soins de santé</a:t>
            </a:r>
            <a:br>
              <a:rPr lang="fr-CA" sz="3600" dirty="0"/>
            </a:br>
            <a:endParaRPr lang="fr-CA" sz="3600" dirty="0"/>
          </a:p>
        </p:txBody>
      </p:sp>
      <p:sp>
        <p:nvSpPr>
          <p:cNvPr id="3" name="Espace réservé du contenu 2"/>
          <p:cNvSpPr>
            <a:spLocks noGrp="1"/>
          </p:cNvSpPr>
          <p:nvPr>
            <p:ph idx="1"/>
          </p:nvPr>
        </p:nvSpPr>
        <p:spPr/>
        <p:txBody>
          <a:bodyPr>
            <a:normAutofit/>
          </a:bodyPr>
          <a:lstStyle/>
          <a:p>
            <a:r>
              <a:rPr lang="fr-CA" b="1" dirty="0"/>
              <a:t>Dans les situations de soins imprévues ou complexes ou dans les situations où la réponse professionnelle est insuffisante,</a:t>
            </a:r>
          </a:p>
          <a:p>
            <a:endParaRPr lang="fr-CA" b="1" dirty="0"/>
          </a:p>
          <a:p>
            <a:r>
              <a:rPr lang="fr-CA" b="1" dirty="0"/>
              <a:t>Au-delà, des lois, des codes de déontologie, des politiques de l’établissement (respect des droits)</a:t>
            </a:r>
          </a:p>
          <a:p>
            <a:pPr marL="0" indent="0">
              <a:buNone/>
            </a:pPr>
            <a:endParaRPr lang="fr-CA" b="1" dirty="0"/>
          </a:p>
          <a:p>
            <a:r>
              <a:rPr lang="fr-CA" b="1" dirty="0"/>
              <a:t>C’est un jugement, une </a:t>
            </a:r>
            <a:r>
              <a:rPr lang="fr-CA" b="1" u="sng" dirty="0"/>
              <a:t>décision</a:t>
            </a:r>
            <a:r>
              <a:rPr lang="fr-CA" b="1" dirty="0"/>
              <a:t>, suite à une </a:t>
            </a:r>
            <a:r>
              <a:rPr lang="fr-CA" b="1" u="sng" dirty="0"/>
              <a:t>réflexion</a:t>
            </a:r>
            <a:r>
              <a:rPr lang="fr-CA" b="1" dirty="0"/>
              <a:t> sur </a:t>
            </a:r>
            <a:r>
              <a:rPr lang="fr-CA" b="1" u="sng" dirty="0"/>
              <a:t>la meilleure façon d’agir </a:t>
            </a:r>
            <a:r>
              <a:rPr lang="fr-CA" b="1" dirty="0"/>
              <a:t>(pour le bien d’une personne) dans les circonstances tout en </a:t>
            </a:r>
            <a:r>
              <a:rPr lang="fr-CA" b="1" u="sng" dirty="0"/>
              <a:t>respectant les droits </a:t>
            </a:r>
          </a:p>
          <a:p>
            <a:endParaRPr lang="fr-CA" b="1" dirty="0"/>
          </a:p>
          <a:p>
            <a:pPr marL="0" indent="0">
              <a:buNone/>
            </a:pPr>
            <a:endParaRPr lang="fr-CA" b="1" dirty="0"/>
          </a:p>
          <a:p>
            <a:endParaRPr lang="fr-CA" b="1" dirty="0"/>
          </a:p>
          <a:p>
            <a:endParaRPr lang="fr-CA" b="1" dirty="0"/>
          </a:p>
        </p:txBody>
      </p:sp>
      <p:sp>
        <p:nvSpPr>
          <p:cNvPr id="4" name="Espace réservé du pied de page 3">
            <a:extLst>
              <a:ext uri="{FF2B5EF4-FFF2-40B4-BE49-F238E27FC236}">
                <a16:creationId xmlns:a16="http://schemas.microsoft.com/office/drawing/2014/main" xmlns="" id="{0709DE9D-BE76-44F4-939F-7736C9B0904F}"/>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732536C1-5DC8-498D-B310-B54601781AE8}"/>
              </a:ext>
            </a:extLst>
          </p:cNvPr>
          <p:cNvSpPr>
            <a:spLocks noGrp="1"/>
          </p:cNvSpPr>
          <p:nvPr>
            <p:ph type="sldNum" sz="quarter" idx="12"/>
          </p:nvPr>
        </p:nvSpPr>
        <p:spPr/>
        <p:txBody>
          <a:bodyPr/>
          <a:lstStyle/>
          <a:p>
            <a:fld id="{8CA8BC83-D458-4FD1-8211-989493F8C278}" type="slidenum">
              <a:rPr lang="fr-CA" smtClean="0"/>
              <a:pPr/>
              <a:t>33</a:t>
            </a:fld>
            <a:endParaRPr lang="fr-CA"/>
          </a:p>
        </p:txBody>
      </p:sp>
    </p:spTree>
    <p:extLst>
      <p:ext uri="{BB962C8B-B14F-4D97-AF65-F5344CB8AC3E}">
        <p14:creationId xmlns:p14="http://schemas.microsoft.com/office/powerpoint/2010/main" val="23654678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4400" dirty="0"/>
              <a:t>L’éthique dans les soins et services sociaux</a:t>
            </a:r>
          </a:p>
        </p:txBody>
      </p:sp>
      <p:sp>
        <p:nvSpPr>
          <p:cNvPr id="3" name="Espace réservé du contenu 2"/>
          <p:cNvSpPr>
            <a:spLocks noGrp="1"/>
          </p:cNvSpPr>
          <p:nvPr>
            <p:ph idx="1"/>
          </p:nvPr>
        </p:nvSpPr>
        <p:spPr/>
        <p:txBody>
          <a:bodyPr>
            <a:normAutofit/>
          </a:bodyPr>
          <a:lstStyle/>
          <a:p>
            <a:endParaRPr lang="fr-CA" sz="1800" b="1" dirty="0"/>
          </a:p>
          <a:p>
            <a:endParaRPr lang="fr-CA" sz="1800" b="1" dirty="0"/>
          </a:p>
          <a:p>
            <a:endParaRPr lang="fr-CA" sz="1800" b="1" dirty="0"/>
          </a:p>
          <a:p>
            <a:endParaRPr lang="fr-CA" sz="1800" b="1" dirty="0"/>
          </a:p>
          <a:p>
            <a:endParaRPr lang="fr-CA" sz="1800" b="1" dirty="0"/>
          </a:p>
          <a:p>
            <a:pPr marL="0" indent="0">
              <a:buNone/>
            </a:pPr>
            <a:r>
              <a:rPr lang="fr-CA" sz="3600" b="1" dirty="0"/>
              <a:t>E)  DILEMME ÉTHIQUE</a:t>
            </a:r>
          </a:p>
        </p:txBody>
      </p:sp>
      <p:sp>
        <p:nvSpPr>
          <p:cNvPr id="4" name="Espace réservé du pied de page 3">
            <a:extLst>
              <a:ext uri="{FF2B5EF4-FFF2-40B4-BE49-F238E27FC236}">
                <a16:creationId xmlns:a16="http://schemas.microsoft.com/office/drawing/2014/main" xmlns="" id="{D701C0A8-0762-4FC4-A4B4-EB891D3B943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42071208-1DD6-4532-B03D-A2AC5434371A}"/>
              </a:ext>
            </a:extLst>
          </p:cNvPr>
          <p:cNvSpPr>
            <a:spLocks noGrp="1"/>
          </p:cNvSpPr>
          <p:nvPr>
            <p:ph type="sldNum" sz="quarter" idx="12"/>
          </p:nvPr>
        </p:nvSpPr>
        <p:spPr/>
        <p:txBody>
          <a:bodyPr/>
          <a:lstStyle/>
          <a:p>
            <a:fld id="{8CA8BC83-D458-4FD1-8211-989493F8C278}" type="slidenum">
              <a:rPr lang="fr-CA" smtClean="0"/>
              <a:pPr/>
              <a:t>34</a:t>
            </a:fld>
            <a:endParaRPr lang="fr-CA"/>
          </a:p>
        </p:txBody>
      </p:sp>
    </p:spTree>
    <p:extLst>
      <p:ext uri="{BB962C8B-B14F-4D97-AF65-F5344CB8AC3E}">
        <p14:creationId xmlns:p14="http://schemas.microsoft.com/office/powerpoint/2010/main" val="110335092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a:t>Dilemme éthique, </a:t>
            </a:r>
            <a:r>
              <a:rPr lang="fr-CA" dirty="0"/>
              <a:t>c’est quoi?</a:t>
            </a:r>
          </a:p>
        </p:txBody>
      </p:sp>
      <p:sp>
        <p:nvSpPr>
          <p:cNvPr id="3" name="Espace réservé du contenu 2"/>
          <p:cNvSpPr>
            <a:spLocks noGrp="1"/>
          </p:cNvSpPr>
          <p:nvPr>
            <p:ph idx="1"/>
          </p:nvPr>
        </p:nvSpPr>
        <p:spPr/>
        <p:txBody>
          <a:bodyPr>
            <a:normAutofit fontScale="92500" lnSpcReduction="10000"/>
          </a:bodyPr>
          <a:lstStyle/>
          <a:p>
            <a:r>
              <a:rPr lang="fr-CA" b="1" dirty="0"/>
              <a:t>Situation complexe où il est difficile de déterminer ce qu’il convient de faire</a:t>
            </a:r>
          </a:p>
          <a:p>
            <a:endParaRPr lang="fr-CA" b="1" dirty="0"/>
          </a:p>
          <a:p>
            <a:r>
              <a:rPr lang="fr-CA" b="1" dirty="0"/>
              <a:t>Un </a:t>
            </a:r>
            <a:r>
              <a:rPr lang="fr-CA" b="1" u="sng" dirty="0"/>
              <a:t>dilemme éthique </a:t>
            </a:r>
            <a:r>
              <a:rPr lang="fr-CA" b="1" dirty="0"/>
              <a:t>se pose lorsque deux ou plusieurs valeurs importantes entrent en conflit (ex: respect de la volonté et la sécurité d’une personne)</a:t>
            </a:r>
          </a:p>
          <a:p>
            <a:endParaRPr lang="fr-CA" b="1" dirty="0"/>
          </a:p>
          <a:p>
            <a:r>
              <a:rPr lang="fr-CA" b="1" dirty="0"/>
              <a:t>Les valeurs en conflit visent différents </a:t>
            </a:r>
            <a:r>
              <a:rPr lang="fr-CA" b="1" u="sng" dirty="0"/>
              <a:t>bienfaits</a:t>
            </a:r>
            <a:r>
              <a:rPr lang="fr-CA" b="1" dirty="0"/>
              <a:t> (autonomie et protection)</a:t>
            </a:r>
          </a:p>
          <a:p>
            <a:endParaRPr lang="fr-CA" b="1" dirty="0"/>
          </a:p>
          <a:p>
            <a:r>
              <a:rPr lang="fr-CA" b="1" dirty="0"/>
              <a:t>Il n’y a pas de réponse toute prête.  Chaque cas nécessite une réflexion, une discussion et une délibération entre plusieurs solutions alternatives</a:t>
            </a:r>
          </a:p>
        </p:txBody>
      </p:sp>
      <p:sp>
        <p:nvSpPr>
          <p:cNvPr id="4" name="Espace réservé du pied de page 3">
            <a:extLst>
              <a:ext uri="{FF2B5EF4-FFF2-40B4-BE49-F238E27FC236}">
                <a16:creationId xmlns:a16="http://schemas.microsoft.com/office/drawing/2014/main" xmlns="" id="{51DF6109-E7F8-46C9-AF1F-7F87D2617176}"/>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AF091A5-6B2A-4D45-832F-3903D526EBAB}"/>
              </a:ext>
            </a:extLst>
          </p:cNvPr>
          <p:cNvSpPr>
            <a:spLocks noGrp="1"/>
          </p:cNvSpPr>
          <p:nvPr>
            <p:ph type="sldNum" sz="quarter" idx="12"/>
          </p:nvPr>
        </p:nvSpPr>
        <p:spPr/>
        <p:txBody>
          <a:bodyPr/>
          <a:lstStyle/>
          <a:p>
            <a:fld id="{8CA8BC83-D458-4FD1-8211-989493F8C278}" type="slidenum">
              <a:rPr lang="fr-CA" smtClean="0"/>
              <a:pPr/>
              <a:t>35</a:t>
            </a:fld>
            <a:endParaRPr lang="fr-CA"/>
          </a:p>
        </p:txBody>
      </p:sp>
    </p:spTree>
    <p:extLst>
      <p:ext uri="{BB962C8B-B14F-4D97-AF65-F5344CB8AC3E}">
        <p14:creationId xmlns:p14="http://schemas.microsoft.com/office/powerpoint/2010/main" val="249270910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8A7296C-B5FB-4EBF-97B4-101E9D9E85CA}"/>
              </a:ext>
            </a:extLst>
          </p:cNvPr>
          <p:cNvSpPr>
            <a:spLocks noGrp="1"/>
          </p:cNvSpPr>
          <p:nvPr>
            <p:ph type="title"/>
          </p:nvPr>
        </p:nvSpPr>
        <p:spPr/>
        <p:txBody>
          <a:bodyPr/>
          <a:lstStyle/>
          <a:p>
            <a:r>
              <a:rPr lang="fr-CA" dirty="0"/>
              <a:t>Exemple d’un dilemme éthique</a:t>
            </a:r>
          </a:p>
        </p:txBody>
      </p:sp>
      <p:sp>
        <p:nvSpPr>
          <p:cNvPr id="3" name="Espace réservé du contenu 2">
            <a:extLst>
              <a:ext uri="{FF2B5EF4-FFF2-40B4-BE49-F238E27FC236}">
                <a16:creationId xmlns:a16="http://schemas.microsoft.com/office/drawing/2014/main" xmlns="" id="{94658624-4209-489D-B620-9EA4458311B4}"/>
              </a:ext>
            </a:extLst>
          </p:cNvPr>
          <p:cNvSpPr>
            <a:spLocks noGrp="1"/>
          </p:cNvSpPr>
          <p:nvPr>
            <p:ph idx="1"/>
          </p:nvPr>
        </p:nvSpPr>
        <p:spPr/>
        <p:txBody>
          <a:bodyPr/>
          <a:lstStyle/>
          <a:p>
            <a:r>
              <a:rPr lang="fr-CA" b="1" dirty="0"/>
              <a:t>Le médecin de Madame </a:t>
            </a:r>
            <a:r>
              <a:rPr lang="fr-CA" b="1" dirty="0" err="1"/>
              <a:t>Lacharité</a:t>
            </a:r>
            <a:r>
              <a:rPr lang="fr-CA" b="1" dirty="0"/>
              <a:t> diagnostique un cancer terminal chez sa patiente qu’il connaît depuis longtemps.  Compte tenu de son état dépressif, il estime qu’elle ne supporterait pas de se savoir atteinte de cette maladie.  Peut-être qu’elle pourrait attenter à ses jours… </a:t>
            </a:r>
          </a:p>
          <a:p>
            <a:pPr marL="0" indent="0">
              <a:buNone/>
            </a:pPr>
            <a:r>
              <a:rPr lang="fr-CA" b="1" dirty="0"/>
              <a:t> </a:t>
            </a:r>
          </a:p>
          <a:p>
            <a:r>
              <a:rPr lang="fr-CA" b="1" u="sng" dirty="0"/>
              <a:t>Dilemme</a:t>
            </a:r>
            <a:r>
              <a:rPr lang="fr-CA" b="1" dirty="0"/>
              <a:t>:  doit-il lui dire la vérité ou lui cacher sa condition?</a:t>
            </a:r>
          </a:p>
          <a:p>
            <a:endParaRPr lang="fr-CA" dirty="0"/>
          </a:p>
          <a:p>
            <a:r>
              <a:rPr lang="fr-CA" i="1" dirty="0"/>
              <a:t>Qu’est-ce que vous en pensez?</a:t>
            </a:r>
          </a:p>
        </p:txBody>
      </p:sp>
      <p:sp>
        <p:nvSpPr>
          <p:cNvPr id="4" name="Espace réservé du pied de page 3">
            <a:extLst>
              <a:ext uri="{FF2B5EF4-FFF2-40B4-BE49-F238E27FC236}">
                <a16:creationId xmlns:a16="http://schemas.microsoft.com/office/drawing/2014/main" xmlns="" id="{3DB66EC8-840A-472F-9AA8-8073B96B8668}"/>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D0DE469E-088F-4CFC-BD55-E3DBDD7BA878}"/>
              </a:ext>
            </a:extLst>
          </p:cNvPr>
          <p:cNvSpPr>
            <a:spLocks noGrp="1"/>
          </p:cNvSpPr>
          <p:nvPr>
            <p:ph type="sldNum" sz="quarter" idx="12"/>
          </p:nvPr>
        </p:nvSpPr>
        <p:spPr/>
        <p:txBody>
          <a:bodyPr/>
          <a:lstStyle/>
          <a:p>
            <a:fld id="{8CA8BC83-D458-4FD1-8211-989493F8C278}" type="slidenum">
              <a:rPr lang="fr-CA" smtClean="0"/>
              <a:pPr/>
              <a:t>36</a:t>
            </a:fld>
            <a:endParaRPr lang="fr-CA"/>
          </a:p>
        </p:txBody>
      </p:sp>
    </p:spTree>
    <p:extLst>
      <p:ext uri="{BB962C8B-B14F-4D97-AF65-F5344CB8AC3E}">
        <p14:creationId xmlns:p14="http://schemas.microsoft.com/office/powerpoint/2010/main" val="390504600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BC00938-5856-4FE1-B4CB-280DC4547601}"/>
              </a:ext>
            </a:extLst>
          </p:cNvPr>
          <p:cNvSpPr>
            <a:spLocks noGrp="1"/>
          </p:cNvSpPr>
          <p:nvPr>
            <p:ph type="title"/>
          </p:nvPr>
        </p:nvSpPr>
        <p:spPr/>
        <p:txBody>
          <a:bodyPr/>
          <a:lstStyle/>
          <a:p>
            <a:r>
              <a:rPr lang="fr-CA" dirty="0"/>
              <a:t>Dilemme éthique</a:t>
            </a:r>
          </a:p>
        </p:txBody>
      </p:sp>
      <p:sp>
        <p:nvSpPr>
          <p:cNvPr id="3" name="Espace réservé du contenu 2">
            <a:extLst>
              <a:ext uri="{FF2B5EF4-FFF2-40B4-BE49-F238E27FC236}">
                <a16:creationId xmlns:a16="http://schemas.microsoft.com/office/drawing/2014/main" xmlns="" id="{FF60CBC6-BA4B-4068-8C03-09EF2AF6736E}"/>
              </a:ext>
            </a:extLst>
          </p:cNvPr>
          <p:cNvSpPr>
            <a:spLocks noGrp="1"/>
          </p:cNvSpPr>
          <p:nvPr>
            <p:ph idx="1"/>
          </p:nvPr>
        </p:nvSpPr>
        <p:spPr/>
        <p:txBody>
          <a:bodyPr>
            <a:normAutofit lnSpcReduction="10000"/>
          </a:bodyPr>
          <a:lstStyle/>
          <a:p>
            <a:r>
              <a:rPr lang="fr-CA" dirty="0"/>
              <a:t>Qu’est-ce qui s’oppose dans cette situation?</a:t>
            </a:r>
          </a:p>
          <a:p>
            <a:r>
              <a:rPr lang="fr-CA" b="1" dirty="0"/>
              <a:t>Son devoir d’informer sa patiente de son état entre en conflit avec celui de ne pas détruire ce qu’il lui reste d’espoir dans la vie.</a:t>
            </a:r>
          </a:p>
          <a:p>
            <a:endParaRPr lang="fr-CA" dirty="0"/>
          </a:p>
          <a:p>
            <a:r>
              <a:rPr lang="fr-CA" sz="2200" b="1" u="sng" dirty="0"/>
              <a:t>DEVOIR DU MÉDECIN</a:t>
            </a:r>
            <a:r>
              <a:rPr lang="fr-CA" sz="2200" b="1" dirty="0"/>
              <a:t>:  NE PAS MENTIR ET INFORMER SA PATIENTE DE SA CONDITION DE SANTÉ</a:t>
            </a:r>
          </a:p>
          <a:p>
            <a:r>
              <a:rPr lang="fr-CA" sz="2200" b="1" u="sng" dirty="0"/>
              <a:t>PRINCIPES ÉTHIQUES</a:t>
            </a:r>
            <a:r>
              <a:rPr lang="fr-CA" sz="2200" b="1" dirty="0"/>
              <a:t>:  </a:t>
            </a:r>
          </a:p>
          <a:p>
            <a:r>
              <a:rPr lang="fr-CA" sz="2200" b="1" dirty="0"/>
              <a:t>1)  QUEL EST LE MEILLEUR INTÉRÊT DE SA PATIENTE? (BIENFAISANCE) </a:t>
            </a:r>
          </a:p>
          <a:p>
            <a:r>
              <a:rPr lang="fr-CA" sz="2200" b="1" dirty="0"/>
              <a:t>2)  COMMENT NE PAS LUI CAUSER DU TORT? (NON-MALFAISANCE)</a:t>
            </a:r>
          </a:p>
          <a:p>
            <a:endParaRPr lang="fr-CA" dirty="0"/>
          </a:p>
        </p:txBody>
      </p:sp>
      <p:sp>
        <p:nvSpPr>
          <p:cNvPr id="4" name="Espace réservé du pied de page 3">
            <a:extLst>
              <a:ext uri="{FF2B5EF4-FFF2-40B4-BE49-F238E27FC236}">
                <a16:creationId xmlns:a16="http://schemas.microsoft.com/office/drawing/2014/main" xmlns="" id="{2363C1AB-FD0F-4F43-9DF3-1F849B2DF25A}"/>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096ECE0-1348-4064-B89D-FD191DC77EA2}"/>
              </a:ext>
            </a:extLst>
          </p:cNvPr>
          <p:cNvSpPr>
            <a:spLocks noGrp="1"/>
          </p:cNvSpPr>
          <p:nvPr>
            <p:ph type="sldNum" sz="quarter" idx="12"/>
          </p:nvPr>
        </p:nvSpPr>
        <p:spPr/>
        <p:txBody>
          <a:bodyPr/>
          <a:lstStyle/>
          <a:p>
            <a:fld id="{8CA8BC83-D458-4FD1-8211-989493F8C278}" type="slidenum">
              <a:rPr lang="fr-CA" smtClean="0"/>
              <a:pPr/>
              <a:t>37</a:t>
            </a:fld>
            <a:endParaRPr lang="fr-CA"/>
          </a:p>
        </p:txBody>
      </p:sp>
    </p:spTree>
    <p:extLst>
      <p:ext uri="{BB962C8B-B14F-4D97-AF65-F5344CB8AC3E}">
        <p14:creationId xmlns:p14="http://schemas.microsoft.com/office/powerpoint/2010/main" val="22670065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72AC6D-8CC3-41CB-A6FF-C47B4BDDA116}"/>
              </a:ext>
            </a:extLst>
          </p:cNvPr>
          <p:cNvSpPr>
            <a:spLocks noGrp="1"/>
          </p:cNvSpPr>
          <p:nvPr>
            <p:ph type="title"/>
          </p:nvPr>
        </p:nvSpPr>
        <p:spPr/>
        <p:txBody>
          <a:bodyPr/>
          <a:lstStyle/>
          <a:p>
            <a:r>
              <a:rPr lang="fr-CA" dirty="0"/>
              <a:t>Comment résoudre un</a:t>
            </a:r>
            <a:br>
              <a:rPr lang="fr-CA" dirty="0"/>
            </a:br>
            <a:r>
              <a:rPr lang="fr-CA" dirty="0"/>
              <a:t> dilemme éthique</a:t>
            </a:r>
          </a:p>
        </p:txBody>
      </p:sp>
      <p:sp>
        <p:nvSpPr>
          <p:cNvPr id="3" name="Espace réservé du contenu 2">
            <a:extLst>
              <a:ext uri="{FF2B5EF4-FFF2-40B4-BE49-F238E27FC236}">
                <a16:creationId xmlns:a16="http://schemas.microsoft.com/office/drawing/2014/main" xmlns="" id="{1B0A2C9B-6453-4F8F-87AD-970239F2949F}"/>
              </a:ext>
            </a:extLst>
          </p:cNvPr>
          <p:cNvSpPr>
            <a:spLocks noGrp="1"/>
          </p:cNvSpPr>
          <p:nvPr>
            <p:ph idx="1"/>
          </p:nvPr>
        </p:nvSpPr>
        <p:spPr/>
        <p:txBody>
          <a:bodyPr/>
          <a:lstStyle/>
          <a:p>
            <a:r>
              <a:rPr lang="fr-CA" b="1" dirty="0"/>
              <a:t>1)  Discussion du problème et ses implications</a:t>
            </a:r>
          </a:p>
          <a:p>
            <a:r>
              <a:rPr lang="fr-CA" b="1" dirty="0"/>
              <a:t>2)  Quelles sont les lois et les normes de pratique qui</a:t>
            </a:r>
          </a:p>
          <a:p>
            <a:pPr>
              <a:buNone/>
            </a:pPr>
            <a:r>
              <a:rPr lang="fr-CA" b="1" dirty="0"/>
              <a:t>          s’appliquent?</a:t>
            </a:r>
          </a:p>
          <a:p>
            <a:r>
              <a:rPr lang="fr-CA" b="1" dirty="0"/>
              <a:t>3) Réflexion sur les valeurs en cause (protection, la </a:t>
            </a:r>
          </a:p>
          <a:p>
            <a:pPr>
              <a:buNone/>
            </a:pPr>
            <a:r>
              <a:rPr lang="fr-CA" b="1" dirty="0"/>
              <a:t>        sécurité, l’autonomie, le meilleur intérêt, etc.)</a:t>
            </a:r>
          </a:p>
          <a:p>
            <a:r>
              <a:rPr lang="fr-CA" b="1" dirty="0"/>
              <a:t>4)  Quelle valeur a prépondérance sur les autres?</a:t>
            </a:r>
          </a:p>
          <a:p>
            <a:r>
              <a:rPr lang="fr-CA" b="1" dirty="0"/>
              <a:t>5)  Quelles sont les solutions possibles?</a:t>
            </a:r>
          </a:p>
          <a:p>
            <a:r>
              <a:rPr lang="fr-CA" b="1" dirty="0"/>
              <a:t>6)  Justification du choix de la solution</a:t>
            </a:r>
          </a:p>
          <a:p>
            <a:pPr marL="0" indent="0">
              <a:buNone/>
            </a:pPr>
            <a:endParaRPr lang="fr-CA" b="1" dirty="0"/>
          </a:p>
          <a:p>
            <a:pPr marL="0" indent="0">
              <a:buNone/>
            </a:pPr>
            <a:r>
              <a:rPr lang="fr-CA" b="1" dirty="0"/>
              <a:t>   Décision qui contient une part </a:t>
            </a:r>
            <a:r>
              <a:rPr lang="fr-CA" b="1" u="sng" dirty="0"/>
              <a:t>d’incertitude</a:t>
            </a:r>
          </a:p>
          <a:p>
            <a:endParaRPr lang="fr-CA" dirty="0"/>
          </a:p>
        </p:txBody>
      </p:sp>
      <p:sp>
        <p:nvSpPr>
          <p:cNvPr id="4" name="Espace réservé du pied de page 3">
            <a:extLst>
              <a:ext uri="{FF2B5EF4-FFF2-40B4-BE49-F238E27FC236}">
                <a16:creationId xmlns:a16="http://schemas.microsoft.com/office/drawing/2014/main" xmlns="" id="{2DA8F421-B899-48F1-8F73-089012E932F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27735BCA-B070-4672-B756-71A3BEF1BB42}"/>
              </a:ext>
            </a:extLst>
          </p:cNvPr>
          <p:cNvSpPr>
            <a:spLocks noGrp="1"/>
          </p:cNvSpPr>
          <p:nvPr>
            <p:ph type="sldNum" sz="quarter" idx="12"/>
          </p:nvPr>
        </p:nvSpPr>
        <p:spPr/>
        <p:txBody>
          <a:bodyPr/>
          <a:lstStyle/>
          <a:p>
            <a:fld id="{8CA8BC83-D458-4FD1-8211-989493F8C278}" type="slidenum">
              <a:rPr lang="fr-CA" smtClean="0"/>
              <a:pPr/>
              <a:t>38</a:t>
            </a:fld>
            <a:endParaRPr lang="fr-CA"/>
          </a:p>
        </p:txBody>
      </p:sp>
    </p:spTree>
    <p:extLst>
      <p:ext uri="{BB962C8B-B14F-4D97-AF65-F5344CB8AC3E}">
        <p14:creationId xmlns:p14="http://schemas.microsoft.com/office/powerpoint/2010/main" val="259121257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724A486-06C6-4DAF-984D-80BD5F3E416E}"/>
              </a:ext>
            </a:extLst>
          </p:cNvPr>
          <p:cNvSpPr>
            <a:spLocks noGrp="1"/>
          </p:cNvSpPr>
          <p:nvPr>
            <p:ph type="title"/>
          </p:nvPr>
        </p:nvSpPr>
        <p:spPr/>
        <p:txBody>
          <a:bodyPr/>
          <a:lstStyle/>
          <a:p>
            <a:r>
              <a:rPr lang="fr-CA" dirty="0"/>
              <a:t>Solutions éthiques</a:t>
            </a:r>
            <a:br>
              <a:rPr lang="fr-CA" dirty="0"/>
            </a:br>
            <a:endParaRPr lang="fr-CA" dirty="0"/>
          </a:p>
        </p:txBody>
      </p:sp>
      <p:sp>
        <p:nvSpPr>
          <p:cNvPr id="3" name="Espace réservé du contenu 2">
            <a:extLst>
              <a:ext uri="{FF2B5EF4-FFF2-40B4-BE49-F238E27FC236}">
                <a16:creationId xmlns:a16="http://schemas.microsoft.com/office/drawing/2014/main" xmlns="" id="{1A5BAC5F-2025-45D5-A0E5-AFF444350C77}"/>
              </a:ext>
            </a:extLst>
          </p:cNvPr>
          <p:cNvSpPr>
            <a:spLocks noGrp="1"/>
          </p:cNvSpPr>
          <p:nvPr>
            <p:ph idx="1"/>
          </p:nvPr>
        </p:nvSpPr>
        <p:spPr/>
        <p:txBody>
          <a:bodyPr>
            <a:normAutofit fontScale="92500" lnSpcReduction="20000"/>
          </a:bodyPr>
          <a:lstStyle/>
          <a:p>
            <a:r>
              <a:rPr lang="fr-CA" b="1" u="sng" dirty="0"/>
              <a:t>Valeur prépondérante</a:t>
            </a:r>
            <a:r>
              <a:rPr lang="fr-CA" b="1" dirty="0"/>
              <a:t>:  Bienfaisance</a:t>
            </a:r>
          </a:p>
          <a:p>
            <a:pPr marL="0" indent="0">
              <a:buNone/>
            </a:pPr>
            <a:endParaRPr lang="fr-CA" b="1" dirty="0"/>
          </a:p>
          <a:p>
            <a:pPr marL="0" indent="0">
              <a:buNone/>
            </a:pPr>
            <a:r>
              <a:rPr lang="fr-CA" b="1" dirty="0"/>
              <a:t>Lui dire la vérité pour qu’elle comprenne ce qui lui arrive tout en se préoccupant de sa condition psychologique, c.a.d. ne pas augmenter sa dépression</a:t>
            </a:r>
          </a:p>
          <a:p>
            <a:pPr marL="0" indent="0">
              <a:buNone/>
            </a:pPr>
            <a:endParaRPr lang="fr-CA" b="1" dirty="0"/>
          </a:p>
          <a:p>
            <a:pPr marL="0" indent="0">
              <a:buNone/>
            </a:pPr>
            <a:r>
              <a:rPr lang="fr-CA" dirty="0"/>
              <a:t> -  Utiliser sa relation de confiance avec sa patiente pour </a:t>
            </a:r>
          </a:p>
          <a:p>
            <a:pPr marL="0" indent="0">
              <a:buNone/>
            </a:pPr>
            <a:r>
              <a:rPr lang="fr-CA" dirty="0"/>
              <a:t>    manifester sa compréhension et son soutien dans les</a:t>
            </a:r>
          </a:p>
          <a:p>
            <a:pPr marL="0" indent="0">
              <a:buNone/>
            </a:pPr>
            <a:r>
              <a:rPr lang="fr-CA" dirty="0"/>
              <a:t>    circonstances</a:t>
            </a:r>
          </a:p>
          <a:p>
            <a:pPr>
              <a:buFontTx/>
              <a:buChar char="-"/>
            </a:pPr>
            <a:r>
              <a:rPr lang="fr-CA" dirty="0"/>
              <a:t>L’encourager à profiter des traitements qui peuvent lui aider</a:t>
            </a:r>
          </a:p>
          <a:p>
            <a:pPr>
              <a:buFontTx/>
              <a:buChar char="-"/>
            </a:pPr>
            <a:r>
              <a:rPr lang="fr-CA" dirty="0"/>
              <a:t>Offrir et référer sa patiente à des organismes de</a:t>
            </a:r>
          </a:p>
          <a:p>
            <a:pPr marL="0" indent="0">
              <a:buNone/>
            </a:pPr>
            <a:r>
              <a:rPr lang="fr-CA" dirty="0"/>
              <a:t>     soutien dans la communauté</a:t>
            </a:r>
          </a:p>
          <a:p>
            <a:pPr marL="0" indent="0">
              <a:buNone/>
            </a:pPr>
            <a:r>
              <a:rPr lang="fr-CA" dirty="0"/>
              <a:t>…</a:t>
            </a:r>
          </a:p>
          <a:p>
            <a:pPr marL="0" indent="0">
              <a:buNone/>
            </a:pPr>
            <a:endParaRPr lang="fr-CA" b="1" dirty="0"/>
          </a:p>
        </p:txBody>
      </p:sp>
      <p:sp>
        <p:nvSpPr>
          <p:cNvPr id="4" name="Espace réservé du pied de page 3">
            <a:extLst>
              <a:ext uri="{FF2B5EF4-FFF2-40B4-BE49-F238E27FC236}">
                <a16:creationId xmlns:a16="http://schemas.microsoft.com/office/drawing/2014/main" xmlns="" id="{8736B10E-FC63-458D-BA3F-E3674B5A695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71653403-67CE-4F30-8B5F-76DD8684AB00}"/>
              </a:ext>
            </a:extLst>
          </p:cNvPr>
          <p:cNvSpPr>
            <a:spLocks noGrp="1"/>
          </p:cNvSpPr>
          <p:nvPr>
            <p:ph type="sldNum" sz="quarter" idx="12"/>
          </p:nvPr>
        </p:nvSpPr>
        <p:spPr/>
        <p:txBody>
          <a:bodyPr/>
          <a:lstStyle/>
          <a:p>
            <a:fld id="{8CA8BC83-D458-4FD1-8211-989493F8C278}" type="slidenum">
              <a:rPr lang="fr-CA" smtClean="0"/>
              <a:pPr/>
              <a:t>39</a:t>
            </a:fld>
            <a:endParaRPr lang="fr-CA"/>
          </a:p>
        </p:txBody>
      </p:sp>
    </p:spTree>
    <p:extLst>
      <p:ext uri="{BB962C8B-B14F-4D97-AF65-F5344CB8AC3E}">
        <p14:creationId xmlns:p14="http://schemas.microsoft.com/office/powerpoint/2010/main" val="36742622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a:t>Évolution – vision - santé</a:t>
            </a:r>
          </a:p>
        </p:txBody>
      </p:sp>
      <p:sp>
        <p:nvSpPr>
          <p:cNvPr id="3" name="Espace réservé du contenu 2"/>
          <p:cNvSpPr>
            <a:spLocks noGrp="1"/>
          </p:cNvSpPr>
          <p:nvPr>
            <p:ph idx="1"/>
          </p:nvPr>
        </p:nvSpPr>
        <p:spPr/>
        <p:txBody>
          <a:bodyPr>
            <a:normAutofit fontScale="92500" lnSpcReduction="10000"/>
          </a:bodyPr>
          <a:lstStyle/>
          <a:p>
            <a:r>
              <a:rPr lang="fr-CA" b="1" dirty="0"/>
              <a:t>Conception archaïque – maladie – punition des dieux</a:t>
            </a:r>
          </a:p>
          <a:p>
            <a:endParaRPr lang="fr-CA" b="1" dirty="0"/>
          </a:p>
          <a:p>
            <a:r>
              <a:rPr lang="fr-CA" b="1" dirty="0"/>
              <a:t>Période d’Hippocrate:  la médecine c’est aider la nature de l’être humain</a:t>
            </a:r>
          </a:p>
          <a:p>
            <a:endParaRPr lang="fr-CA" b="1" dirty="0"/>
          </a:p>
          <a:p>
            <a:r>
              <a:rPr lang="fr-CA" b="1" dirty="0"/>
              <a:t>17</a:t>
            </a:r>
            <a:r>
              <a:rPr lang="fr-CA" b="1" baseline="30000" dirty="0"/>
              <a:t>e</a:t>
            </a:r>
            <a:r>
              <a:rPr lang="fr-CA" b="1" dirty="0"/>
              <a:t> au 20</a:t>
            </a:r>
            <a:r>
              <a:rPr lang="fr-CA" b="1" baseline="30000" dirty="0"/>
              <a:t>e</a:t>
            </a:r>
            <a:r>
              <a:rPr lang="fr-CA" b="1" dirty="0"/>
              <a:t> siècle:  maîtriser et vaincre la maladie, soulager et prolonger la vie par les médicaments et la chirurgie, renforcir la prévention par de saines habitudes de vie</a:t>
            </a:r>
          </a:p>
          <a:p>
            <a:endParaRPr lang="fr-CA" b="1" dirty="0"/>
          </a:p>
          <a:p>
            <a:r>
              <a:rPr lang="fr-CA" b="1" dirty="0"/>
              <a:t>21</a:t>
            </a:r>
            <a:r>
              <a:rPr lang="fr-CA" b="1" baseline="30000" dirty="0"/>
              <a:t>e</a:t>
            </a:r>
            <a:r>
              <a:rPr lang="fr-CA" b="1" dirty="0"/>
              <a:t> siècle:  développement des droits des malades, l’expression de la volonté du patient, le malade est partenaire dans les soins</a:t>
            </a:r>
          </a:p>
        </p:txBody>
      </p:sp>
      <p:sp>
        <p:nvSpPr>
          <p:cNvPr id="4" name="Espace réservé du pied de page 3">
            <a:extLst>
              <a:ext uri="{FF2B5EF4-FFF2-40B4-BE49-F238E27FC236}">
                <a16:creationId xmlns:a16="http://schemas.microsoft.com/office/drawing/2014/main" xmlns="" id="{CD57F6BB-6223-426C-9C67-65401A1420CF}"/>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46229BFF-0BF2-48ED-99CE-33DE747146A7}"/>
              </a:ext>
            </a:extLst>
          </p:cNvPr>
          <p:cNvSpPr>
            <a:spLocks noGrp="1"/>
          </p:cNvSpPr>
          <p:nvPr>
            <p:ph type="sldNum" sz="quarter" idx="12"/>
          </p:nvPr>
        </p:nvSpPr>
        <p:spPr/>
        <p:txBody>
          <a:bodyPr/>
          <a:lstStyle/>
          <a:p>
            <a:fld id="{8CA8BC83-D458-4FD1-8211-989493F8C278}" type="slidenum">
              <a:rPr lang="fr-CA" smtClean="0"/>
              <a:pPr/>
              <a:t>4</a:t>
            </a:fld>
            <a:endParaRPr lang="fr-CA"/>
          </a:p>
        </p:txBody>
      </p:sp>
    </p:spTree>
    <p:extLst>
      <p:ext uri="{BB962C8B-B14F-4D97-AF65-F5344CB8AC3E}">
        <p14:creationId xmlns:p14="http://schemas.microsoft.com/office/powerpoint/2010/main" val="7075548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99E83C-7AB6-4839-A2D8-6A1F59F7A0E2}"/>
              </a:ext>
            </a:extLst>
          </p:cNvPr>
          <p:cNvSpPr>
            <a:spLocks noGrp="1"/>
          </p:cNvSpPr>
          <p:nvPr>
            <p:ph type="title"/>
          </p:nvPr>
        </p:nvSpPr>
        <p:spPr/>
        <p:txBody>
          <a:bodyPr/>
          <a:lstStyle/>
          <a:p>
            <a:endParaRPr lang="fr-CA" dirty="0"/>
          </a:p>
        </p:txBody>
      </p:sp>
      <p:sp>
        <p:nvSpPr>
          <p:cNvPr id="3" name="Espace réservé du contenu 2">
            <a:extLst>
              <a:ext uri="{FF2B5EF4-FFF2-40B4-BE49-F238E27FC236}">
                <a16:creationId xmlns:a16="http://schemas.microsoft.com/office/drawing/2014/main" xmlns="" id="{7EC73172-3EB4-4E49-9C70-193676C173B2}"/>
              </a:ext>
            </a:extLst>
          </p:cNvPr>
          <p:cNvSpPr>
            <a:spLocks noGrp="1"/>
          </p:cNvSpPr>
          <p:nvPr>
            <p:ph idx="1"/>
          </p:nvPr>
        </p:nvSpPr>
        <p:spPr/>
        <p:txBody>
          <a:bodyPr/>
          <a:lstStyle/>
          <a:p>
            <a:endParaRPr lang="fr-CA" dirty="0"/>
          </a:p>
          <a:p>
            <a:endParaRPr lang="fr-CA" dirty="0"/>
          </a:p>
          <a:p>
            <a:pPr marL="0" indent="0">
              <a:buNone/>
            </a:pPr>
            <a:endParaRPr lang="fr-CA" dirty="0"/>
          </a:p>
          <a:p>
            <a:r>
              <a:rPr lang="fr-CA" sz="4400" dirty="0"/>
              <a:t>Merci beaucoup!</a:t>
            </a:r>
          </a:p>
        </p:txBody>
      </p:sp>
      <p:sp>
        <p:nvSpPr>
          <p:cNvPr id="4" name="Espace réservé du pied de page 3">
            <a:extLst>
              <a:ext uri="{FF2B5EF4-FFF2-40B4-BE49-F238E27FC236}">
                <a16:creationId xmlns:a16="http://schemas.microsoft.com/office/drawing/2014/main" xmlns="" id="{CA321BEF-28A6-4D12-A560-F417CFD7C849}"/>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C64334BF-63EB-497B-856B-DFC09DC75659}"/>
              </a:ext>
            </a:extLst>
          </p:cNvPr>
          <p:cNvSpPr>
            <a:spLocks noGrp="1"/>
          </p:cNvSpPr>
          <p:nvPr>
            <p:ph type="sldNum" sz="quarter" idx="12"/>
          </p:nvPr>
        </p:nvSpPr>
        <p:spPr/>
        <p:txBody>
          <a:bodyPr/>
          <a:lstStyle/>
          <a:p>
            <a:fld id="{8CA8BC83-D458-4FD1-8211-989493F8C278}" type="slidenum">
              <a:rPr lang="fr-CA" smtClean="0"/>
              <a:pPr/>
              <a:t>40</a:t>
            </a:fld>
            <a:endParaRPr lang="fr-CA"/>
          </a:p>
        </p:txBody>
      </p:sp>
    </p:spTree>
    <p:extLst>
      <p:ext uri="{BB962C8B-B14F-4D97-AF65-F5344CB8AC3E}">
        <p14:creationId xmlns:p14="http://schemas.microsoft.com/office/powerpoint/2010/main" val="3033208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962065B-727E-4D56-90AD-7E739E368A70}"/>
              </a:ext>
            </a:extLst>
          </p:cNvPr>
          <p:cNvSpPr>
            <a:spLocks noGrp="1"/>
          </p:cNvSpPr>
          <p:nvPr>
            <p:ph type="title"/>
          </p:nvPr>
        </p:nvSpPr>
        <p:spPr/>
        <p:txBody>
          <a:bodyPr/>
          <a:lstStyle/>
          <a:p>
            <a:r>
              <a:rPr lang="fr-CA" dirty="0"/>
              <a:t>Que signifie être partenaire dans les soins?</a:t>
            </a:r>
          </a:p>
        </p:txBody>
      </p:sp>
      <p:sp>
        <p:nvSpPr>
          <p:cNvPr id="3" name="Espace réservé du contenu 2">
            <a:extLst>
              <a:ext uri="{FF2B5EF4-FFF2-40B4-BE49-F238E27FC236}">
                <a16:creationId xmlns:a16="http://schemas.microsoft.com/office/drawing/2014/main" xmlns="" id="{58FB6F11-CC70-4E6E-B5DB-4E4253B7EA3F}"/>
              </a:ext>
            </a:extLst>
          </p:cNvPr>
          <p:cNvSpPr>
            <a:spLocks noGrp="1"/>
          </p:cNvSpPr>
          <p:nvPr>
            <p:ph idx="1"/>
          </p:nvPr>
        </p:nvSpPr>
        <p:spPr/>
        <p:txBody>
          <a:bodyPr>
            <a:normAutofit lnSpcReduction="10000"/>
          </a:bodyPr>
          <a:lstStyle/>
          <a:p>
            <a:r>
              <a:rPr lang="fr-CA" b="1" dirty="0"/>
              <a:t>Partenariat </a:t>
            </a:r>
            <a:r>
              <a:rPr lang="fr-CA" dirty="0"/>
              <a:t>désigne le fait d’être </a:t>
            </a:r>
            <a:r>
              <a:rPr lang="fr-CA" b="1" dirty="0"/>
              <a:t>associé</a:t>
            </a:r>
            <a:r>
              <a:rPr lang="fr-CA" dirty="0"/>
              <a:t> avec quelqu’un en vue de la réalisation d’un projet et implique une </a:t>
            </a:r>
            <a:r>
              <a:rPr lang="fr-CA" b="1" dirty="0"/>
              <a:t>volonté partagée de collaborer</a:t>
            </a:r>
            <a:r>
              <a:rPr lang="fr-CA" dirty="0"/>
              <a:t>.</a:t>
            </a:r>
          </a:p>
          <a:p>
            <a:r>
              <a:rPr lang="fr-CA" b="1" dirty="0"/>
              <a:t>Partenariat</a:t>
            </a:r>
            <a:r>
              <a:rPr lang="fr-CA" dirty="0"/>
              <a:t> avec le patient implique la reconnaissance de son </a:t>
            </a:r>
            <a:r>
              <a:rPr lang="fr-CA" b="1" dirty="0"/>
              <a:t>autonomie</a:t>
            </a:r>
            <a:r>
              <a:rPr lang="fr-CA" dirty="0"/>
              <a:t> dans l’offre de services qui lui est faite.</a:t>
            </a:r>
          </a:p>
          <a:p>
            <a:r>
              <a:rPr lang="fr-CA" b="1" dirty="0"/>
              <a:t>Partenariat</a:t>
            </a:r>
            <a:r>
              <a:rPr lang="fr-CA" dirty="0"/>
              <a:t> avec le patient implique un </a:t>
            </a:r>
            <a:r>
              <a:rPr lang="fr-CA" b="1" dirty="0"/>
              <a:t>dialogue </a:t>
            </a:r>
            <a:r>
              <a:rPr lang="fr-CA" dirty="0"/>
              <a:t>et une </a:t>
            </a:r>
            <a:r>
              <a:rPr lang="fr-CA" b="1" dirty="0"/>
              <a:t>prise de décision </a:t>
            </a:r>
            <a:r>
              <a:rPr lang="fr-CA" dirty="0"/>
              <a:t>en toute </a:t>
            </a:r>
            <a:r>
              <a:rPr lang="fr-CA" b="1" dirty="0"/>
              <a:t>connaissance de cause.</a:t>
            </a:r>
            <a:endParaRPr lang="fr-FR" b="1" dirty="0"/>
          </a:p>
          <a:p>
            <a:r>
              <a:rPr lang="fr-CA" dirty="0"/>
              <a:t>C’est reconnu aujourd’hui, la qualité de la relation patient/professionnel de la santé a un effet </a:t>
            </a:r>
            <a:r>
              <a:rPr lang="fr-CA" b="1" dirty="0"/>
              <a:t>statistiquement significatif </a:t>
            </a:r>
            <a:r>
              <a:rPr lang="fr-CA" dirty="0"/>
              <a:t>sur la santé. (Kelly, 2014)</a:t>
            </a:r>
            <a:endParaRPr lang="fr-FR" dirty="0"/>
          </a:p>
          <a:p>
            <a:endParaRPr lang="fr-CA" dirty="0"/>
          </a:p>
        </p:txBody>
      </p:sp>
      <p:sp>
        <p:nvSpPr>
          <p:cNvPr id="4" name="Espace réservé du pied de page 3">
            <a:extLst>
              <a:ext uri="{FF2B5EF4-FFF2-40B4-BE49-F238E27FC236}">
                <a16:creationId xmlns:a16="http://schemas.microsoft.com/office/drawing/2014/main" xmlns="" id="{BA10DADC-8F16-446A-8F7B-F09CC006FE3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623264EA-E94F-4675-9E53-9E74B7718412}"/>
              </a:ext>
            </a:extLst>
          </p:cNvPr>
          <p:cNvSpPr>
            <a:spLocks noGrp="1"/>
          </p:cNvSpPr>
          <p:nvPr>
            <p:ph type="sldNum" sz="quarter" idx="12"/>
          </p:nvPr>
        </p:nvSpPr>
        <p:spPr/>
        <p:txBody>
          <a:bodyPr/>
          <a:lstStyle/>
          <a:p>
            <a:fld id="{8CA8BC83-D458-4FD1-8211-989493F8C278}" type="slidenum">
              <a:rPr lang="fr-CA" smtClean="0"/>
              <a:pPr/>
              <a:t>5</a:t>
            </a:fld>
            <a:endParaRPr lang="fr-CA"/>
          </a:p>
        </p:txBody>
      </p:sp>
    </p:spTree>
    <p:extLst>
      <p:ext uri="{BB962C8B-B14F-4D97-AF65-F5344CB8AC3E}">
        <p14:creationId xmlns:p14="http://schemas.microsoft.com/office/powerpoint/2010/main" val="1918810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sz="3600" dirty="0"/>
              <a:t>Pourquoi parle-t-on d’éthique dans les soins et les services sociaux?</a:t>
            </a:r>
          </a:p>
        </p:txBody>
      </p:sp>
      <p:sp>
        <p:nvSpPr>
          <p:cNvPr id="3" name="Espace réservé du contenu 2"/>
          <p:cNvSpPr>
            <a:spLocks noGrp="1"/>
          </p:cNvSpPr>
          <p:nvPr>
            <p:ph idx="1"/>
          </p:nvPr>
        </p:nvSpPr>
        <p:spPr/>
        <p:txBody>
          <a:bodyPr>
            <a:normAutofit fontScale="92500" lnSpcReduction="10000"/>
          </a:bodyPr>
          <a:lstStyle/>
          <a:p>
            <a:r>
              <a:rPr lang="fr-CA" b="1" dirty="0"/>
              <a:t>Le langage éthique commença en 1990</a:t>
            </a:r>
          </a:p>
          <a:p>
            <a:pPr marL="0" indent="0">
              <a:buNone/>
            </a:pPr>
            <a:endParaRPr lang="fr-CA" b="1" dirty="0"/>
          </a:p>
          <a:p>
            <a:r>
              <a:rPr lang="fr-CA" b="1" u="sng" dirty="0"/>
              <a:t>Pluralisme de la société </a:t>
            </a:r>
            <a:r>
              <a:rPr lang="fr-CA" b="1" dirty="0"/>
              <a:t>qui apporte des conceptions différentes de ce qui est important dans la vie (valeurs différentes face à la vie, la mort, la qualité de vie, le pouvoir de l’État)</a:t>
            </a:r>
          </a:p>
          <a:p>
            <a:pPr marL="0" indent="0">
              <a:buNone/>
            </a:pPr>
            <a:endParaRPr lang="fr-CA" b="1" dirty="0"/>
          </a:p>
          <a:p>
            <a:r>
              <a:rPr lang="fr-CA" b="1" u="sng" dirty="0"/>
              <a:t>Évolution du droit individuel vs le pouvoir médical</a:t>
            </a:r>
          </a:p>
          <a:p>
            <a:pPr marL="0" indent="0">
              <a:buNone/>
            </a:pPr>
            <a:r>
              <a:rPr lang="fr-CA" b="1" dirty="0"/>
              <a:t>    Plutôt que la soumission au pouvoir médical, </a:t>
            </a:r>
          </a:p>
          <a:p>
            <a:pPr marL="0" indent="0">
              <a:buNone/>
            </a:pPr>
            <a:r>
              <a:rPr lang="fr-CA" b="1" dirty="0"/>
              <a:t>    reconnaissance des droits individuels par la Charte</a:t>
            </a:r>
          </a:p>
          <a:p>
            <a:pPr marL="0" indent="0">
              <a:buNone/>
            </a:pPr>
            <a:r>
              <a:rPr lang="fr-CA" b="1" dirty="0"/>
              <a:t>    canadienne et québécoise des droits et libertés ainsi</a:t>
            </a:r>
          </a:p>
          <a:p>
            <a:pPr marL="0" indent="0">
              <a:buNone/>
            </a:pPr>
            <a:r>
              <a:rPr lang="fr-CA" b="1" dirty="0"/>
              <a:t>    que le Code civil du Québec</a:t>
            </a:r>
          </a:p>
        </p:txBody>
      </p:sp>
      <p:sp>
        <p:nvSpPr>
          <p:cNvPr id="4" name="Espace réservé du pied de page 3">
            <a:extLst>
              <a:ext uri="{FF2B5EF4-FFF2-40B4-BE49-F238E27FC236}">
                <a16:creationId xmlns:a16="http://schemas.microsoft.com/office/drawing/2014/main" xmlns="" id="{61907376-C493-4A57-8EBF-90561A7039DD}"/>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2F1653A3-3E13-4C33-A9B3-AEC4AA3279C9}"/>
              </a:ext>
            </a:extLst>
          </p:cNvPr>
          <p:cNvSpPr>
            <a:spLocks noGrp="1"/>
          </p:cNvSpPr>
          <p:nvPr>
            <p:ph type="sldNum" sz="quarter" idx="12"/>
          </p:nvPr>
        </p:nvSpPr>
        <p:spPr/>
        <p:txBody>
          <a:bodyPr/>
          <a:lstStyle/>
          <a:p>
            <a:fld id="{8CA8BC83-D458-4FD1-8211-989493F8C278}" type="slidenum">
              <a:rPr lang="fr-CA" smtClean="0"/>
              <a:pPr/>
              <a:t>6</a:t>
            </a:fld>
            <a:endParaRPr lang="fr-CA"/>
          </a:p>
        </p:txBody>
      </p:sp>
    </p:spTree>
    <p:extLst>
      <p:ext uri="{BB962C8B-B14F-4D97-AF65-F5344CB8AC3E}">
        <p14:creationId xmlns:p14="http://schemas.microsoft.com/office/powerpoint/2010/main" val="1296813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A30736B-AD90-4FAC-92B3-9F72A4B99212}"/>
              </a:ext>
            </a:extLst>
          </p:cNvPr>
          <p:cNvSpPr>
            <a:spLocks noGrp="1"/>
          </p:cNvSpPr>
          <p:nvPr>
            <p:ph type="title"/>
          </p:nvPr>
        </p:nvSpPr>
        <p:spPr/>
        <p:txBody>
          <a:bodyPr/>
          <a:lstStyle/>
          <a:p>
            <a:r>
              <a:rPr lang="fr-CA" sz="3600" dirty="0"/>
              <a:t>Pourquoi parle-t-on d’éthique dans les soins et les services sociaux?</a:t>
            </a:r>
          </a:p>
        </p:txBody>
      </p:sp>
      <p:sp>
        <p:nvSpPr>
          <p:cNvPr id="3" name="Espace réservé du contenu 2">
            <a:extLst>
              <a:ext uri="{FF2B5EF4-FFF2-40B4-BE49-F238E27FC236}">
                <a16:creationId xmlns:a16="http://schemas.microsoft.com/office/drawing/2014/main" xmlns="" id="{5AAF0ACA-5ECF-48BA-8D38-C6504B83C04D}"/>
              </a:ext>
            </a:extLst>
          </p:cNvPr>
          <p:cNvSpPr>
            <a:spLocks noGrp="1"/>
          </p:cNvSpPr>
          <p:nvPr>
            <p:ph idx="1"/>
          </p:nvPr>
        </p:nvSpPr>
        <p:spPr/>
        <p:txBody>
          <a:bodyPr/>
          <a:lstStyle/>
          <a:p>
            <a:r>
              <a:rPr lang="fr-CA" b="1" dirty="0"/>
              <a:t>Les </a:t>
            </a:r>
            <a:r>
              <a:rPr lang="fr-CA" b="1" dirty="0">
                <a:effectLst>
                  <a:outerShdw blurRad="38100" dist="38100" dir="2700000" algn="tl">
                    <a:srgbClr val="000000">
                      <a:alpha val="43137"/>
                    </a:srgbClr>
                  </a:outerShdw>
                </a:effectLst>
              </a:rPr>
              <a:t>nouvelles technologies </a:t>
            </a:r>
            <a:r>
              <a:rPr lang="fr-CA" b="1" dirty="0"/>
              <a:t>qui peuvent maintenir la vie artificiellement sans espoir de guérison et souvent dans un état d’incapacité importante</a:t>
            </a:r>
          </a:p>
          <a:p>
            <a:pPr marL="0" indent="0">
              <a:buNone/>
            </a:pPr>
            <a:endParaRPr lang="fr-CA" b="1" dirty="0"/>
          </a:p>
          <a:p>
            <a:pPr marL="0" indent="0">
              <a:buNone/>
            </a:pPr>
            <a:r>
              <a:rPr lang="fr-CA" b="1" dirty="0"/>
              <a:t>Par ex.:  doit-on cesser ou poursuivre les traitements  s’ils sont devenus inutiles?  Que faire si la famille demande de poursuivre les traitements?</a:t>
            </a:r>
          </a:p>
          <a:p>
            <a:endParaRPr lang="fr-CA" dirty="0"/>
          </a:p>
        </p:txBody>
      </p:sp>
      <p:sp>
        <p:nvSpPr>
          <p:cNvPr id="4" name="Espace réservé du pied de page 3">
            <a:extLst>
              <a:ext uri="{FF2B5EF4-FFF2-40B4-BE49-F238E27FC236}">
                <a16:creationId xmlns:a16="http://schemas.microsoft.com/office/drawing/2014/main" xmlns="" id="{197600E0-8683-4759-A710-2AA3E77E8F03}"/>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A0E5DBCE-233C-4C4D-A879-E40419A0EDF9}"/>
              </a:ext>
            </a:extLst>
          </p:cNvPr>
          <p:cNvSpPr>
            <a:spLocks noGrp="1"/>
          </p:cNvSpPr>
          <p:nvPr>
            <p:ph type="sldNum" sz="quarter" idx="12"/>
          </p:nvPr>
        </p:nvSpPr>
        <p:spPr/>
        <p:txBody>
          <a:bodyPr/>
          <a:lstStyle/>
          <a:p>
            <a:fld id="{8CA8BC83-D458-4FD1-8211-989493F8C278}" type="slidenum">
              <a:rPr lang="fr-CA" smtClean="0"/>
              <a:pPr/>
              <a:t>7</a:t>
            </a:fld>
            <a:endParaRPr lang="fr-CA"/>
          </a:p>
        </p:txBody>
      </p:sp>
    </p:spTree>
    <p:extLst>
      <p:ext uri="{BB962C8B-B14F-4D97-AF65-F5344CB8AC3E}">
        <p14:creationId xmlns:p14="http://schemas.microsoft.com/office/powerpoint/2010/main" val="1127332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E71B9E0C-AA01-44CC-88C6-509E1E7CFAF3}"/>
              </a:ext>
            </a:extLst>
          </p:cNvPr>
          <p:cNvSpPr>
            <a:spLocks noGrp="1"/>
          </p:cNvSpPr>
          <p:nvPr>
            <p:ph type="title"/>
          </p:nvPr>
        </p:nvSpPr>
        <p:spPr/>
        <p:txBody>
          <a:bodyPr/>
          <a:lstStyle/>
          <a:p>
            <a:r>
              <a:rPr lang="fr-CA" sz="3600" dirty="0"/>
              <a:t>Pourquoi parle-t-on d’éthique dans les soins et les services sociaux?</a:t>
            </a:r>
          </a:p>
        </p:txBody>
      </p:sp>
      <p:sp>
        <p:nvSpPr>
          <p:cNvPr id="3" name="Espace réservé du contenu 2">
            <a:extLst>
              <a:ext uri="{FF2B5EF4-FFF2-40B4-BE49-F238E27FC236}">
                <a16:creationId xmlns:a16="http://schemas.microsoft.com/office/drawing/2014/main" xmlns="" id="{A4FAF5B4-6715-4102-8338-DFA49E977C12}"/>
              </a:ext>
            </a:extLst>
          </p:cNvPr>
          <p:cNvSpPr>
            <a:spLocks noGrp="1"/>
          </p:cNvSpPr>
          <p:nvPr>
            <p:ph idx="1"/>
          </p:nvPr>
        </p:nvSpPr>
        <p:spPr/>
        <p:txBody>
          <a:bodyPr>
            <a:normAutofit lnSpcReduction="10000"/>
          </a:bodyPr>
          <a:lstStyle/>
          <a:p>
            <a:r>
              <a:rPr lang="fr-CA" b="1" u="sng" dirty="0"/>
              <a:t>Les ressources sont coûteuses et limitées</a:t>
            </a:r>
            <a:r>
              <a:rPr lang="fr-CA" b="1" dirty="0"/>
              <a:t>.  </a:t>
            </a:r>
          </a:p>
          <a:p>
            <a:pPr marL="0" indent="0">
              <a:buNone/>
            </a:pPr>
            <a:r>
              <a:rPr lang="fr-CA" b="1" dirty="0"/>
              <a:t>    Ex.:  transplantation d’organes.  </a:t>
            </a:r>
          </a:p>
          <a:p>
            <a:pPr marL="0" indent="0">
              <a:buNone/>
            </a:pPr>
            <a:r>
              <a:rPr lang="fr-CA" b="1" dirty="0">
                <a:solidFill>
                  <a:srgbClr val="FF0000"/>
                </a:solidFill>
              </a:rPr>
              <a:t>Qui servir en priorité?</a:t>
            </a:r>
          </a:p>
          <a:p>
            <a:r>
              <a:rPr lang="fr-CA" b="1" dirty="0"/>
              <a:t>La personne de plus de 50 ans qui a un rôle social important dans la société?</a:t>
            </a:r>
          </a:p>
          <a:p>
            <a:r>
              <a:rPr lang="fr-CA" b="1" dirty="0"/>
              <a:t>Le jeune adulte qui a une plus longue perspective de vie?</a:t>
            </a:r>
          </a:p>
          <a:p>
            <a:pPr marL="0" indent="0">
              <a:buNone/>
            </a:pPr>
            <a:r>
              <a:rPr lang="fr-CA" b="1" dirty="0">
                <a:solidFill>
                  <a:srgbClr val="FF0000"/>
                </a:solidFill>
              </a:rPr>
              <a:t>Sur quels critères?</a:t>
            </a:r>
          </a:p>
          <a:p>
            <a:r>
              <a:rPr lang="fr-CA" b="1" dirty="0"/>
              <a:t>Selon l’ordre chronologique d’attente sur la liste</a:t>
            </a:r>
          </a:p>
          <a:p>
            <a:r>
              <a:rPr lang="fr-CA" b="1" dirty="0"/>
              <a:t>Selon l’urgence de la situation?</a:t>
            </a:r>
          </a:p>
          <a:p>
            <a:r>
              <a:rPr lang="fr-CA" b="1" dirty="0"/>
              <a:t>Selon l’espérance de vie?</a:t>
            </a:r>
            <a:endParaRPr lang="fr-CA" dirty="0"/>
          </a:p>
        </p:txBody>
      </p:sp>
      <p:sp>
        <p:nvSpPr>
          <p:cNvPr id="4" name="Espace réservé du pied de page 3">
            <a:extLst>
              <a:ext uri="{FF2B5EF4-FFF2-40B4-BE49-F238E27FC236}">
                <a16:creationId xmlns:a16="http://schemas.microsoft.com/office/drawing/2014/main" xmlns="" id="{BBBC2C51-50C1-4FB6-ADAE-7E0C5AF84BF0}"/>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2429D377-7D3E-4B41-B7F3-4F23B5269BF5}"/>
              </a:ext>
            </a:extLst>
          </p:cNvPr>
          <p:cNvSpPr>
            <a:spLocks noGrp="1"/>
          </p:cNvSpPr>
          <p:nvPr>
            <p:ph type="sldNum" sz="quarter" idx="12"/>
          </p:nvPr>
        </p:nvSpPr>
        <p:spPr/>
        <p:txBody>
          <a:bodyPr/>
          <a:lstStyle/>
          <a:p>
            <a:fld id="{8CA8BC83-D458-4FD1-8211-989493F8C278}" type="slidenum">
              <a:rPr lang="fr-CA" smtClean="0"/>
              <a:pPr/>
              <a:t>8</a:t>
            </a:fld>
            <a:endParaRPr lang="fr-CA"/>
          </a:p>
        </p:txBody>
      </p:sp>
    </p:spTree>
    <p:extLst>
      <p:ext uri="{BB962C8B-B14F-4D97-AF65-F5344CB8AC3E}">
        <p14:creationId xmlns:p14="http://schemas.microsoft.com/office/powerpoint/2010/main" val="28988479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68C837-2424-4B30-B8AE-3E7AADBBB90C}"/>
              </a:ext>
            </a:extLst>
          </p:cNvPr>
          <p:cNvSpPr>
            <a:spLocks noGrp="1"/>
          </p:cNvSpPr>
          <p:nvPr>
            <p:ph type="title"/>
          </p:nvPr>
        </p:nvSpPr>
        <p:spPr/>
        <p:txBody>
          <a:bodyPr/>
          <a:lstStyle/>
          <a:p>
            <a:r>
              <a:rPr lang="fr-CA" dirty="0"/>
              <a:t>L’éthique dans les soins et les services sociaux</a:t>
            </a:r>
          </a:p>
        </p:txBody>
      </p:sp>
      <p:sp>
        <p:nvSpPr>
          <p:cNvPr id="3" name="Espace réservé du contenu 2">
            <a:extLst>
              <a:ext uri="{FF2B5EF4-FFF2-40B4-BE49-F238E27FC236}">
                <a16:creationId xmlns:a16="http://schemas.microsoft.com/office/drawing/2014/main" xmlns="" id="{C9B2BE8D-6051-4F7E-AF06-4852F1D48195}"/>
              </a:ext>
            </a:extLst>
          </p:cNvPr>
          <p:cNvSpPr>
            <a:spLocks noGrp="1"/>
          </p:cNvSpPr>
          <p:nvPr>
            <p:ph idx="1"/>
          </p:nvPr>
        </p:nvSpPr>
        <p:spPr/>
        <p:txBody>
          <a:bodyPr/>
          <a:lstStyle/>
          <a:p>
            <a:endParaRPr lang="fr-CA" dirty="0"/>
          </a:p>
          <a:p>
            <a:endParaRPr lang="fr-CA" dirty="0"/>
          </a:p>
          <a:p>
            <a:pPr marL="0" indent="0">
              <a:buNone/>
            </a:pPr>
            <a:endParaRPr lang="fr-CA" dirty="0"/>
          </a:p>
          <a:p>
            <a:pPr marL="742950" indent="-742950">
              <a:buAutoNum type="alphaUcParenR" startAt="2"/>
            </a:pPr>
            <a:r>
              <a:rPr lang="fr-CA" sz="3200" b="1" dirty="0"/>
              <a:t>Domaine professionnel et l’éthique dans les soins et services sociaux</a:t>
            </a:r>
          </a:p>
        </p:txBody>
      </p:sp>
      <p:sp>
        <p:nvSpPr>
          <p:cNvPr id="4" name="Espace réservé du pied de page 3">
            <a:extLst>
              <a:ext uri="{FF2B5EF4-FFF2-40B4-BE49-F238E27FC236}">
                <a16:creationId xmlns:a16="http://schemas.microsoft.com/office/drawing/2014/main" xmlns="" id="{89EC8362-F4F5-428B-A873-FE14A5A9675C}"/>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xmlns="" id="{A4740167-3833-4C09-8D34-E4FBD767CBD6}"/>
              </a:ext>
            </a:extLst>
          </p:cNvPr>
          <p:cNvSpPr>
            <a:spLocks noGrp="1"/>
          </p:cNvSpPr>
          <p:nvPr>
            <p:ph type="sldNum" sz="quarter" idx="12"/>
          </p:nvPr>
        </p:nvSpPr>
        <p:spPr/>
        <p:txBody>
          <a:bodyPr/>
          <a:lstStyle/>
          <a:p>
            <a:fld id="{8CA8BC83-D458-4FD1-8211-989493F8C278}" type="slidenum">
              <a:rPr lang="fr-CA" smtClean="0"/>
              <a:pPr/>
              <a:t>9</a:t>
            </a:fld>
            <a:endParaRPr lang="fr-CA"/>
          </a:p>
        </p:txBody>
      </p:sp>
    </p:spTree>
    <p:extLst>
      <p:ext uri="{BB962C8B-B14F-4D97-AF65-F5344CB8AC3E}">
        <p14:creationId xmlns:p14="http://schemas.microsoft.com/office/powerpoint/2010/main" val="233887752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écutif">
  <a:themeElements>
    <a:clrScheme name="Exécutif">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écutif">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écutif">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9422</TotalTime>
  <Words>2449</Words>
  <Application>Microsoft Office PowerPoint</Application>
  <PresentationFormat>Affichage à l'écran (4:3)</PresentationFormat>
  <Paragraphs>314</Paragraphs>
  <Slides>40</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40</vt:i4>
      </vt:variant>
    </vt:vector>
  </HeadingPairs>
  <TitlesOfParts>
    <vt:vector size="46" baseType="lpstr">
      <vt:lpstr>Arial</vt:lpstr>
      <vt:lpstr>Calibri</vt:lpstr>
      <vt:lpstr>Century Gothic</vt:lpstr>
      <vt:lpstr>Courier New</vt:lpstr>
      <vt:lpstr>Palatino Linotype</vt:lpstr>
      <vt:lpstr>Exécutif</vt:lpstr>
      <vt:lpstr>Éthique dans les soins et services sociaux</vt:lpstr>
      <vt:lpstr>Objectifs de la conférence </vt:lpstr>
      <vt:lpstr>Éthique dans les soins et services sociaux</vt:lpstr>
      <vt:lpstr>Évolution – vision - santé</vt:lpstr>
      <vt:lpstr>Que signifie être partenaire dans les soins?</vt:lpstr>
      <vt:lpstr>Pourquoi parle-t-on d’éthique dans les soins et les services sociaux?</vt:lpstr>
      <vt:lpstr>Pourquoi parle-t-on d’éthique dans les soins et les services sociaux?</vt:lpstr>
      <vt:lpstr>Pourquoi parle-t-on d’éthique dans les soins et les services sociaux?</vt:lpstr>
      <vt:lpstr>L’éthique dans les soins et les services sociaux</vt:lpstr>
      <vt:lpstr>Éthique mot à la mode </vt:lpstr>
      <vt:lpstr>DOMAINE PROFESSIONNEL ET ÉTHIQUE</vt:lpstr>
      <vt:lpstr>Quelques définitions </vt:lpstr>
      <vt:lpstr>Morale et éthique, la différence</vt:lpstr>
      <vt:lpstr>Morale et éthique, la différence</vt:lpstr>
      <vt:lpstr>Morale, déontologie et éthique</vt:lpstr>
      <vt:lpstr>Code d’éthique de l’établissement</vt:lpstr>
      <vt:lpstr>Code de déontologie </vt:lpstr>
      <vt:lpstr>L’utilité du code de déontologie et du code d’éthique</vt:lpstr>
      <vt:lpstr>L’éthique dans les soins et services sociaux</vt:lpstr>
      <vt:lpstr>L’éthique et le droit </vt:lpstr>
      <vt:lpstr>Agir de manière légale c’est quoi?</vt:lpstr>
      <vt:lpstr>Agir de manière éthique, c’est comment?</vt:lpstr>
      <vt:lpstr>L’éthique dans les soins et services sociaux</vt:lpstr>
      <vt:lpstr>L’Éthique, c’est quoi?</vt:lpstr>
      <vt:lpstr>Principes éthiques</vt:lpstr>
      <vt:lpstr>Principes éthiques</vt:lpstr>
      <vt:lpstr>Consentement libre et éclairé </vt:lpstr>
      <vt:lpstr>Principes éthiques</vt:lpstr>
      <vt:lpstr>Principes éthiques</vt:lpstr>
      <vt:lpstr>Principes éthiques</vt:lpstr>
      <vt:lpstr>Principes éthiques</vt:lpstr>
      <vt:lpstr>L’Éthique dans les pratiques professionnelles</vt:lpstr>
      <vt:lpstr>L’éthique dans les soins de santé </vt:lpstr>
      <vt:lpstr>L’éthique dans les soins et services sociaux</vt:lpstr>
      <vt:lpstr>Dilemme éthique, c’est quoi?</vt:lpstr>
      <vt:lpstr>Exemple d’un dilemme éthique</vt:lpstr>
      <vt:lpstr>Dilemme éthique</vt:lpstr>
      <vt:lpstr>Comment résoudre un  dilemme éthique</vt:lpstr>
      <vt:lpstr>Solutions éthiques </vt:lpstr>
      <vt:lpstr>Présentation PowerPoint</vt:lpstr>
    </vt:vector>
  </TitlesOfParts>
  <Company>Utilisateur Windows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Éthique dans les soins et services sociaux</dc:title>
  <dc:creator>Utilisateur Windows</dc:creator>
  <cp:lastModifiedBy>Utilisateur</cp:lastModifiedBy>
  <cp:revision>52</cp:revision>
  <cp:lastPrinted>2018-03-18T18:16:40Z</cp:lastPrinted>
  <dcterms:created xsi:type="dcterms:W3CDTF">2017-02-11T14:09:57Z</dcterms:created>
  <dcterms:modified xsi:type="dcterms:W3CDTF">2018-03-21T15:47:29Z</dcterms:modified>
</cp:coreProperties>
</file>