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tags/tag1.xml" ContentType="application/vnd.openxmlformats-officedocument.presentationml.tags+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6" r:id="rId1"/>
  </p:sldMasterIdLst>
  <p:notesMasterIdLst>
    <p:notesMasterId r:id="rId44"/>
  </p:notesMasterIdLst>
  <p:sldIdLst>
    <p:sldId id="256" r:id="rId2"/>
    <p:sldId id="329" r:id="rId3"/>
    <p:sldId id="349" r:id="rId4"/>
    <p:sldId id="257" r:id="rId5"/>
    <p:sldId id="320" r:id="rId6"/>
    <p:sldId id="323" r:id="rId7"/>
    <p:sldId id="286" r:id="rId8"/>
    <p:sldId id="281" r:id="rId9"/>
    <p:sldId id="321" r:id="rId10"/>
    <p:sldId id="322" r:id="rId11"/>
    <p:sldId id="282" r:id="rId12"/>
    <p:sldId id="324" r:id="rId13"/>
    <p:sldId id="283" r:id="rId14"/>
    <p:sldId id="319" r:id="rId15"/>
    <p:sldId id="264" r:id="rId16"/>
    <p:sldId id="268" r:id="rId17"/>
    <p:sldId id="330" r:id="rId18"/>
    <p:sldId id="301" r:id="rId19"/>
    <p:sldId id="287" r:id="rId20"/>
    <p:sldId id="331" r:id="rId21"/>
    <p:sldId id="348" r:id="rId22"/>
    <p:sldId id="280" r:id="rId23"/>
    <p:sldId id="259" r:id="rId24"/>
    <p:sldId id="260" r:id="rId25"/>
    <p:sldId id="261" r:id="rId26"/>
    <p:sldId id="262" r:id="rId27"/>
    <p:sldId id="263" r:id="rId28"/>
    <p:sldId id="290" r:id="rId29"/>
    <p:sldId id="291" r:id="rId30"/>
    <p:sldId id="307" r:id="rId31"/>
    <p:sldId id="318" r:id="rId32"/>
    <p:sldId id="332" r:id="rId33"/>
    <p:sldId id="299" r:id="rId34"/>
    <p:sldId id="271" r:id="rId35"/>
    <p:sldId id="273" r:id="rId36"/>
    <p:sldId id="279" r:id="rId37"/>
    <p:sldId id="276" r:id="rId38"/>
    <p:sldId id="277" r:id="rId39"/>
    <p:sldId id="285" r:id="rId40"/>
    <p:sldId id="274" r:id="rId41"/>
    <p:sldId id="288" r:id="rId42"/>
    <p:sldId id="275" r:id="rId43"/>
  </p:sldIdLst>
  <p:sldSz cx="1080135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40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119" autoAdjust="0"/>
    <p:restoredTop sz="94660"/>
  </p:normalViewPr>
  <p:slideViewPr>
    <p:cSldViewPr>
      <p:cViewPr varScale="1">
        <p:scale>
          <a:sx n="85" d="100"/>
          <a:sy n="85" d="100"/>
        </p:scale>
        <p:origin x="1140" y="84"/>
      </p:cViewPr>
      <p:guideLst>
        <p:guide orient="horz" pos="2160"/>
        <p:guide pos="3402"/>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s>
</file>

<file path=ppt/diagrams/colors1.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E5C8DD0-FBDA-4752-9D88-88F88DE95711}" type="doc">
      <dgm:prSet loTypeId="urn:microsoft.com/office/officeart/2008/layout/LinedList" loCatId="list" qsTypeId="urn:microsoft.com/office/officeart/2005/8/quickstyle/simple4" qsCatId="simple" csTypeId="urn:microsoft.com/office/officeart/2005/8/colors/accent0_3" csCatId="mainScheme" phldr="1"/>
      <dgm:spPr/>
      <dgm:t>
        <a:bodyPr/>
        <a:lstStyle/>
        <a:p>
          <a:endParaRPr lang="en-US"/>
        </a:p>
      </dgm:t>
    </dgm:pt>
    <dgm:pt modelId="{530C3328-61A5-4634-B9EC-F1863F71FFF4}">
      <dgm:prSet/>
      <dgm:spPr/>
      <dgm:t>
        <a:bodyPr/>
        <a:lstStyle/>
        <a:p>
          <a:r>
            <a:rPr lang="fr-CA" dirty="0"/>
            <a:t>Professeure émérite, chercheure, formatrice sur les questions interculturelles, l’approche interculturelle,  les familles immigrantes en région, le racisme et les discriminations.</a:t>
          </a:r>
          <a:endParaRPr lang="en-US" dirty="0"/>
        </a:p>
      </dgm:t>
    </dgm:pt>
    <dgm:pt modelId="{36B52E83-6752-4D73-8417-5619513B7E02}" type="parTrans" cxnId="{36E5FA2D-0193-49CC-BE18-2DEE983A1611}">
      <dgm:prSet/>
      <dgm:spPr/>
      <dgm:t>
        <a:bodyPr/>
        <a:lstStyle/>
        <a:p>
          <a:endParaRPr lang="en-US"/>
        </a:p>
      </dgm:t>
    </dgm:pt>
    <dgm:pt modelId="{0F8AE0C1-F9C7-4460-8D90-EA87BA2D4B91}" type="sibTrans" cxnId="{36E5FA2D-0193-49CC-BE18-2DEE983A1611}">
      <dgm:prSet/>
      <dgm:spPr/>
      <dgm:t>
        <a:bodyPr/>
        <a:lstStyle/>
        <a:p>
          <a:endParaRPr lang="en-US"/>
        </a:p>
      </dgm:t>
    </dgm:pt>
    <dgm:pt modelId="{4888D1F9-B4A0-4B97-8CEF-BF4B90233B77}">
      <dgm:prSet/>
      <dgm:spPr/>
      <dgm:t>
        <a:bodyPr/>
        <a:lstStyle/>
        <a:p>
          <a:r>
            <a:rPr lang="fr-CA" dirty="0"/>
            <a:t>Co-fondatrice de la Maîtrise en médiation interculturelle de l’Université de Sherbrooke</a:t>
          </a:r>
          <a:endParaRPr lang="en-US" dirty="0"/>
        </a:p>
      </dgm:t>
    </dgm:pt>
    <dgm:pt modelId="{05B31053-6AC0-4C73-BD1C-F61313DDF74A}" type="parTrans" cxnId="{B165C048-81A1-4D8F-AD01-D32FFA267F34}">
      <dgm:prSet/>
      <dgm:spPr/>
      <dgm:t>
        <a:bodyPr/>
        <a:lstStyle/>
        <a:p>
          <a:endParaRPr lang="en-US"/>
        </a:p>
      </dgm:t>
    </dgm:pt>
    <dgm:pt modelId="{3592E88B-A026-4348-A830-40181C9EED89}" type="sibTrans" cxnId="{B165C048-81A1-4D8F-AD01-D32FFA267F34}">
      <dgm:prSet/>
      <dgm:spPr/>
      <dgm:t>
        <a:bodyPr/>
        <a:lstStyle/>
        <a:p>
          <a:endParaRPr lang="en-US"/>
        </a:p>
      </dgm:t>
    </dgm:pt>
    <dgm:pt modelId="{340D6C56-1887-4DD2-A774-1FF812160C43}">
      <dgm:prSet/>
      <dgm:spPr/>
      <dgm:t>
        <a:bodyPr/>
        <a:lstStyle/>
        <a:p>
          <a:r>
            <a:rPr lang="fr-CA" dirty="0"/>
            <a:t>Immigrante au Québec avec ma famille depuis 1992</a:t>
          </a:r>
          <a:endParaRPr lang="en-US" dirty="0"/>
        </a:p>
      </dgm:t>
    </dgm:pt>
    <dgm:pt modelId="{91812EE4-ED78-427E-99DB-6983156785A6}" type="parTrans" cxnId="{10632981-9EBF-45A0-AED3-4A1DF03EDEB3}">
      <dgm:prSet/>
      <dgm:spPr/>
      <dgm:t>
        <a:bodyPr/>
        <a:lstStyle/>
        <a:p>
          <a:endParaRPr lang="en-US"/>
        </a:p>
      </dgm:t>
    </dgm:pt>
    <dgm:pt modelId="{004A6903-EAF7-4A22-9416-F6C2A10E7CF3}" type="sibTrans" cxnId="{10632981-9EBF-45A0-AED3-4A1DF03EDEB3}">
      <dgm:prSet/>
      <dgm:spPr/>
      <dgm:t>
        <a:bodyPr/>
        <a:lstStyle/>
        <a:p>
          <a:endParaRPr lang="en-US"/>
        </a:p>
      </dgm:t>
    </dgm:pt>
    <dgm:pt modelId="{7E8E6123-6D44-4E69-BEFF-605D49A17633}">
      <dgm:prSet/>
      <dgm:spPr/>
      <dgm:t>
        <a:bodyPr/>
        <a:lstStyle/>
        <a:p>
          <a:r>
            <a:rPr lang="fr-CA"/>
            <a:t>Conjoint et enfants marocains, français et canadiens</a:t>
          </a:r>
          <a:endParaRPr lang="en-US"/>
        </a:p>
      </dgm:t>
    </dgm:pt>
    <dgm:pt modelId="{02D34D7F-A428-4757-9E5F-38950233B369}" type="parTrans" cxnId="{E6754B77-63DF-4537-9069-DE69A23103A7}">
      <dgm:prSet/>
      <dgm:spPr/>
      <dgm:t>
        <a:bodyPr/>
        <a:lstStyle/>
        <a:p>
          <a:endParaRPr lang="en-US"/>
        </a:p>
      </dgm:t>
    </dgm:pt>
    <dgm:pt modelId="{63F5DD74-3071-4AB7-9581-251AC9952107}" type="sibTrans" cxnId="{E6754B77-63DF-4537-9069-DE69A23103A7}">
      <dgm:prSet/>
      <dgm:spPr/>
      <dgm:t>
        <a:bodyPr/>
        <a:lstStyle/>
        <a:p>
          <a:endParaRPr lang="en-US"/>
        </a:p>
      </dgm:t>
    </dgm:pt>
    <dgm:pt modelId="{1E33316A-44F7-483D-972B-15A92B4B1717}">
      <dgm:prSet/>
      <dgm:spPr/>
      <dgm:t>
        <a:bodyPr/>
        <a:lstStyle/>
        <a:p>
          <a:r>
            <a:rPr lang="fr-CA" dirty="0"/>
            <a:t>Alliée des personnes racisées et immigrantes</a:t>
          </a:r>
          <a:endParaRPr lang="en-US" dirty="0"/>
        </a:p>
      </dgm:t>
    </dgm:pt>
    <dgm:pt modelId="{B80C08BD-D799-47BE-9A63-AFD6A00E12E3}" type="parTrans" cxnId="{04E1C48A-22A3-466B-B7FB-71258BF91D49}">
      <dgm:prSet/>
      <dgm:spPr/>
      <dgm:t>
        <a:bodyPr/>
        <a:lstStyle/>
        <a:p>
          <a:endParaRPr lang="en-US"/>
        </a:p>
      </dgm:t>
    </dgm:pt>
    <dgm:pt modelId="{37370784-FCB8-407F-BF36-7205EC6F8507}" type="sibTrans" cxnId="{04E1C48A-22A3-466B-B7FB-71258BF91D49}">
      <dgm:prSet/>
      <dgm:spPr/>
      <dgm:t>
        <a:bodyPr/>
        <a:lstStyle/>
        <a:p>
          <a:endParaRPr lang="en-US"/>
        </a:p>
      </dgm:t>
    </dgm:pt>
    <dgm:pt modelId="{D462D745-49E8-41D6-9193-46F25A0E6B7C}">
      <dgm:prSet/>
      <dgm:spPr/>
      <dgm:t>
        <a:bodyPr/>
        <a:lstStyle/>
        <a:p>
          <a:r>
            <a:rPr lang="fr-CA" dirty="0"/>
            <a:t>Sensible aux discriminations et aux obstacles vécus par les personnes immigrantes et réfugiées au Québec et toujours en recherche de nouvelles connaissances et d’actions</a:t>
          </a:r>
          <a:endParaRPr lang="en-US" dirty="0"/>
        </a:p>
      </dgm:t>
    </dgm:pt>
    <dgm:pt modelId="{BEF9BC9F-566D-4E83-BF5E-134199D32B18}" type="parTrans" cxnId="{DE46682D-5524-410B-9141-8A5287EE9FE9}">
      <dgm:prSet/>
      <dgm:spPr/>
      <dgm:t>
        <a:bodyPr/>
        <a:lstStyle/>
        <a:p>
          <a:endParaRPr lang="en-US"/>
        </a:p>
      </dgm:t>
    </dgm:pt>
    <dgm:pt modelId="{AC21B0C4-CDA5-45C3-92D0-20C265D729EC}" type="sibTrans" cxnId="{DE46682D-5524-410B-9141-8A5287EE9FE9}">
      <dgm:prSet/>
      <dgm:spPr/>
      <dgm:t>
        <a:bodyPr/>
        <a:lstStyle/>
        <a:p>
          <a:endParaRPr lang="en-US"/>
        </a:p>
      </dgm:t>
    </dgm:pt>
    <dgm:pt modelId="{BA04E7FA-CFC7-42BD-9D41-1F47CE38F7BC}" type="pres">
      <dgm:prSet presAssocID="{6E5C8DD0-FBDA-4752-9D88-88F88DE95711}" presName="vert0" presStyleCnt="0">
        <dgm:presLayoutVars>
          <dgm:dir/>
          <dgm:animOne val="branch"/>
          <dgm:animLvl val="lvl"/>
        </dgm:presLayoutVars>
      </dgm:prSet>
      <dgm:spPr/>
    </dgm:pt>
    <dgm:pt modelId="{BD2AFE9C-19D9-4B81-A91F-05E5BE5CE477}" type="pres">
      <dgm:prSet presAssocID="{530C3328-61A5-4634-B9EC-F1863F71FFF4}" presName="thickLine" presStyleLbl="alignNode1" presStyleIdx="0" presStyleCnt="6"/>
      <dgm:spPr/>
    </dgm:pt>
    <dgm:pt modelId="{3020E335-D63B-4ACB-B2E3-4BFDF5D6B9FF}" type="pres">
      <dgm:prSet presAssocID="{530C3328-61A5-4634-B9EC-F1863F71FFF4}" presName="horz1" presStyleCnt="0"/>
      <dgm:spPr/>
    </dgm:pt>
    <dgm:pt modelId="{8E3F6D3E-F381-4F7A-9974-A13C479520A5}" type="pres">
      <dgm:prSet presAssocID="{530C3328-61A5-4634-B9EC-F1863F71FFF4}" presName="tx1" presStyleLbl="revTx" presStyleIdx="0" presStyleCnt="6"/>
      <dgm:spPr/>
    </dgm:pt>
    <dgm:pt modelId="{0BBE2DC0-E2D4-401E-AB34-E9AB55B13172}" type="pres">
      <dgm:prSet presAssocID="{530C3328-61A5-4634-B9EC-F1863F71FFF4}" presName="vert1" presStyleCnt="0"/>
      <dgm:spPr/>
    </dgm:pt>
    <dgm:pt modelId="{C8000286-2145-44FF-9FDB-3DC58BBF1987}" type="pres">
      <dgm:prSet presAssocID="{4888D1F9-B4A0-4B97-8CEF-BF4B90233B77}" presName="thickLine" presStyleLbl="alignNode1" presStyleIdx="1" presStyleCnt="6"/>
      <dgm:spPr/>
    </dgm:pt>
    <dgm:pt modelId="{5ADBE3B5-C29B-4027-BD10-DEEE878C5D6D}" type="pres">
      <dgm:prSet presAssocID="{4888D1F9-B4A0-4B97-8CEF-BF4B90233B77}" presName="horz1" presStyleCnt="0"/>
      <dgm:spPr/>
    </dgm:pt>
    <dgm:pt modelId="{6EAF9E9A-81AB-4DC3-B2F7-F08C4B23B563}" type="pres">
      <dgm:prSet presAssocID="{4888D1F9-B4A0-4B97-8CEF-BF4B90233B77}" presName="tx1" presStyleLbl="revTx" presStyleIdx="1" presStyleCnt="6"/>
      <dgm:spPr/>
    </dgm:pt>
    <dgm:pt modelId="{64061983-7B9F-446F-AB54-E9C132BDA39B}" type="pres">
      <dgm:prSet presAssocID="{4888D1F9-B4A0-4B97-8CEF-BF4B90233B77}" presName="vert1" presStyleCnt="0"/>
      <dgm:spPr/>
    </dgm:pt>
    <dgm:pt modelId="{DF9122D5-1CD9-43A0-98D5-FCCD61CD13F2}" type="pres">
      <dgm:prSet presAssocID="{340D6C56-1887-4DD2-A774-1FF812160C43}" presName="thickLine" presStyleLbl="alignNode1" presStyleIdx="2" presStyleCnt="6"/>
      <dgm:spPr/>
    </dgm:pt>
    <dgm:pt modelId="{9C0863F9-DB7B-403E-AE47-7A5799B238AB}" type="pres">
      <dgm:prSet presAssocID="{340D6C56-1887-4DD2-A774-1FF812160C43}" presName="horz1" presStyleCnt="0"/>
      <dgm:spPr/>
    </dgm:pt>
    <dgm:pt modelId="{60134C8A-86A9-4F22-A99E-9113EA022FA2}" type="pres">
      <dgm:prSet presAssocID="{340D6C56-1887-4DD2-A774-1FF812160C43}" presName="tx1" presStyleLbl="revTx" presStyleIdx="2" presStyleCnt="6"/>
      <dgm:spPr/>
    </dgm:pt>
    <dgm:pt modelId="{D6CA8C92-002C-42B6-A53F-C401D0314E12}" type="pres">
      <dgm:prSet presAssocID="{340D6C56-1887-4DD2-A774-1FF812160C43}" presName="vert1" presStyleCnt="0"/>
      <dgm:spPr/>
    </dgm:pt>
    <dgm:pt modelId="{11AA8DB8-2F6B-4E1E-80C6-9C53F2040B0F}" type="pres">
      <dgm:prSet presAssocID="{7E8E6123-6D44-4E69-BEFF-605D49A17633}" presName="thickLine" presStyleLbl="alignNode1" presStyleIdx="3" presStyleCnt="6"/>
      <dgm:spPr/>
    </dgm:pt>
    <dgm:pt modelId="{57502825-A875-47ED-8F1B-F78DDB45B133}" type="pres">
      <dgm:prSet presAssocID="{7E8E6123-6D44-4E69-BEFF-605D49A17633}" presName="horz1" presStyleCnt="0"/>
      <dgm:spPr/>
    </dgm:pt>
    <dgm:pt modelId="{69203E8C-CD63-4B07-AD2F-929C133F8E1F}" type="pres">
      <dgm:prSet presAssocID="{7E8E6123-6D44-4E69-BEFF-605D49A17633}" presName="tx1" presStyleLbl="revTx" presStyleIdx="3" presStyleCnt="6"/>
      <dgm:spPr/>
    </dgm:pt>
    <dgm:pt modelId="{EF2AF924-1BC3-4B51-8E2F-3F9DA5891045}" type="pres">
      <dgm:prSet presAssocID="{7E8E6123-6D44-4E69-BEFF-605D49A17633}" presName="vert1" presStyleCnt="0"/>
      <dgm:spPr/>
    </dgm:pt>
    <dgm:pt modelId="{6A4EBC48-4068-4F96-BBEC-5B28AD78420E}" type="pres">
      <dgm:prSet presAssocID="{1E33316A-44F7-483D-972B-15A92B4B1717}" presName="thickLine" presStyleLbl="alignNode1" presStyleIdx="4" presStyleCnt="6"/>
      <dgm:spPr/>
    </dgm:pt>
    <dgm:pt modelId="{0F8FF603-C488-48F4-8CB1-D48EA4CAAA2F}" type="pres">
      <dgm:prSet presAssocID="{1E33316A-44F7-483D-972B-15A92B4B1717}" presName="horz1" presStyleCnt="0"/>
      <dgm:spPr/>
    </dgm:pt>
    <dgm:pt modelId="{1B11085C-79A6-457B-96C1-D2CFFB63F603}" type="pres">
      <dgm:prSet presAssocID="{1E33316A-44F7-483D-972B-15A92B4B1717}" presName="tx1" presStyleLbl="revTx" presStyleIdx="4" presStyleCnt="6"/>
      <dgm:spPr/>
    </dgm:pt>
    <dgm:pt modelId="{6947EEDC-8150-4945-BD49-EC2E3292F86D}" type="pres">
      <dgm:prSet presAssocID="{1E33316A-44F7-483D-972B-15A92B4B1717}" presName="vert1" presStyleCnt="0"/>
      <dgm:spPr/>
    </dgm:pt>
    <dgm:pt modelId="{825109D8-694C-446F-B1C2-79292A060DE0}" type="pres">
      <dgm:prSet presAssocID="{D462D745-49E8-41D6-9193-46F25A0E6B7C}" presName="thickLine" presStyleLbl="alignNode1" presStyleIdx="5" presStyleCnt="6"/>
      <dgm:spPr/>
    </dgm:pt>
    <dgm:pt modelId="{FEFD1F67-64C3-4B8A-85B6-EBFA2BA94F21}" type="pres">
      <dgm:prSet presAssocID="{D462D745-49E8-41D6-9193-46F25A0E6B7C}" presName="horz1" presStyleCnt="0"/>
      <dgm:spPr/>
    </dgm:pt>
    <dgm:pt modelId="{B8ABABC8-8A2F-4AA7-B661-C597E01E3F97}" type="pres">
      <dgm:prSet presAssocID="{D462D745-49E8-41D6-9193-46F25A0E6B7C}" presName="tx1" presStyleLbl="revTx" presStyleIdx="5" presStyleCnt="6"/>
      <dgm:spPr/>
    </dgm:pt>
    <dgm:pt modelId="{5E1AD0C2-502F-40C3-B2A3-70F10FD80E88}" type="pres">
      <dgm:prSet presAssocID="{D462D745-49E8-41D6-9193-46F25A0E6B7C}" presName="vert1" presStyleCnt="0"/>
      <dgm:spPr/>
    </dgm:pt>
  </dgm:ptLst>
  <dgm:cxnLst>
    <dgm:cxn modelId="{DE46682D-5524-410B-9141-8A5287EE9FE9}" srcId="{6E5C8DD0-FBDA-4752-9D88-88F88DE95711}" destId="{D462D745-49E8-41D6-9193-46F25A0E6B7C}" srcOrd="5" destOrd="0" parTransId="{BEF9BC9F-566D-4E83-BF5E-134199D32B18}" sibTransId="{AC21B0C4-CDA5-45C3-92D0-20C265D729EC}"/>
    <dgm:cxn modelId="{36E5FA2D-0193-49CC-BE18-2DEE983A1611}" srcId="{6E5C8DD0-FBDA-4752-9D88-88F88DE95711}" destId="{530C3328-61A5-4634-B9EC-F1863F71FFF4}" srcOrd="0" destOrd="0" parTransId="{36B52E83-6752-4D73-8417-5619513B7E02}" sibTransId="{0F8AE0C1-F9C7-4460-8D90-EA87BA2D4B91}"/>
    <dgm:cxn modelId="{B9730463-5EA2-4307-BAA7-FAF63F39A07D}" type="presOf" srcId="{D462D745-49E8-41D6-9193-46F25A0E6B7C}" destId="{B8ABABC8-8A2F-4AA7-B661-C597E01E3F97}" srcOrd="0" destOrd="0" presId="urn:microsoft.com/office/officeart/2008/layout/LinedList"/>
    <dgm:cxn modelId="{B165C048-81A1-4D8F-AD01-D32FFA267F34}" srcId="{6E5C8DD0-FBDA-4752-9D88-88F88DE95711}" destId="{4888D1F9-B4A0-4B97-8CEF-BF4B90233B77}" srcOrd="1" destOrd="0" parTransId="{05B31053-6AC0-4C73-BD1C-F61313DDF74A}" sibTransId="{3592E88B-A026-4348-A830-40181C9EED89}"/>
    <dgm:cxn modelId="{C1B2614E-34C0-4B86-9B6E-803585B7B7A0}" type="presOf" srcId="{530C3328-61A5-4634-B9EC-F1863F71FFF4}" destId="{8E3F6D3E-F381-4F7A-9974-A13C479520A5}" srcOrd="0" destOrd="0" presId="urn:microsoft.com/office/officeart/2008/layout/LinedList"/>
    <dgm:cxn modelId="{E6754B77-63DF-4537-9069-DE69A23103A7}" srcId="{6E5C8DD0-FBDA-4752-9D88-88F88DE95711}" destId="{7E8E6123-6D44-4E69-BEFF-605D49A17633}" srcOrd="3" destOrd="0" parTransId="{02D34D7F-A428-4757-9E5F-38950233B369}" sibTransId="{63F5DD74-3071-4AB7-9581-251AC9952107}"/>
    <dgm:cxn modelId="{10632981-9EBF-45A0-AED3-4A1DF03EDEB3}" srcId="{6E5C8DD0-FBDA-4752-9D88-88F88DE95711}" destId="{340D6C56-1887-4DD2-A774-1FF812160C43}" srcOrd="2" destOrd="0" parTransId="{91812EE4-ED78-427E-99DB-6983156785A6}" sibTransId="{004A6903-EAF7-4A22-9416-F6C2A10E7CF3}"/>
    <dgm:cxn modelId="{04E1C48A-22A3-466B-B7FB-71258BF91D49}" srcId="{6E5C8DD0-FBDA-4752-9D88-88F88DE95711}" destId="{1E33316A-44F7-483D-972B-15A92B4B1717}" srcOrd="4" destOrd="0" parTransId="{B80C08BD-D799-47BE-9A63-AFD6A00E12E3}" sibTransId="{37370784-FCB8-407F-BF36-7205EC6F8507}"/>
    <dgm:cxn modelId="{2A08E6A5-160A-4910-A8AD-0DCE8D50FEAC}" type="presOf" srcId="{4888D1F9-B4A0-4B97-8CEF-BF4B90233B77}" destId="{6EAF9E9A-81AB-4DC3-B2F7-F08C4B23B563}" srcOrd="0" destOrd="0" presId="urn:microsoft.com/office/officeart/2008/layout/LinedList"/>
    <dgm:cxn modelId="{971096A7-C877-4B01-8447-60D5683BD73C}" type="presOf" srcId="{1E33316A-44F7-483D-972B-15A92B4B1717}" destId="{1B11085C-79A6-457B-96C1-D2CFFB63F603}" srcOrd="0" destOrd="0" presId="urn:microsoft.com/office/officeart/2008/layout/LinedList"/>
    <dgm:cxn modelId="{78A005B7-0476-460E-9C1C-C99F739848E0}" type="presOf" srcId="{6E5C8DD0-FBDA-4752-9D88-88F88DE95711}" destId="{BA04E7FA-CFC7-42BD-9D41-1F47CE38F7BC}" srcOrd="0" destOrd="0" presId="urn:microsoft.com/office/officeart/2008/layout/LinedList"/>
    <dgm:cxn modelId="{C97872CB-C630-4666-8167-28B67FA30BFA}" type="presOf" srcId="{7E8E6123-6D44-4E69-BEFF-605D49A17633}" destId="{69203E8C-CD63-4B07-AD2F-929C133F8E1F}" srcOrd="0" destOrd="0" presId="urn:microsoft.com/office/officeart/2008/layout/LinedList"/>
    <dgm:cxn modelId="{F7EBD6ED-2204-42D3-9280-6C0FE6F13971}" type="presOf" srcId="{340D6C56-1887-4DD2-A774-1FF812160C43}" destId="{60134C8A-86A9-4F22-A99E-9113EA022FA2}" srcOrd="0" destOrd="0" presId="urn:microsoft.com/office/officeart/2008/layout/LinedList"/>
    <dgm:cxn modelId="{2B584195-0C2D-4823-AE17-F731D878F926}" type="presParOf" srcId="{BA04E7FA-CFC7-42BD-9D41-1F47CE38F7BC}" destId="{BD2AFE9C-19D9-4B81-A91F-05E5BE5CE477}" srcOrd="0" destOrd="0" presId="urn:microsoft.com/office/officeart/2008/layout/LinedList"/>
    <dgm:cxn modelId="{5A546458-0C30-4984-9712-EDE2D37F784C}" type="presParOf" srcId="{BA04E7FA-CFC7-42BD-9D41-1F47CE38F7BC}" destId="{3020E335-D63B-4ACB-B2E3-4BFDF5D6B9FF}" srcOrd="1" destOrd="0" presId="urn:microsoft.com/office/officeart/2008/layout/LinedList"/>
    <dgm:cxn modelId="{634868CD-8DE3-4F23-82A7-0D23E7770574}" type="presParOf" srcId="{3020E335-D63B-4ACB-B2E3-4BFDF5D6B9FF}" destId="{8E3F6D3E-F381-4F7A-9974-A13C479520A5}" srcOrd="0" destOrd="0" presId="urn:microsoft.com/office/officeart/2008/layout/LinedList"/>
    <dgm:cxn modelId="{FF8079BF-BB91-46BA-8963-BA899AD1D614}" type="presParOf" srcId="{3020E335-D63B-4ACB-B2E3-4BFDF5D6B9FF}" destId="{0BBE2DC0-E2D4-401E-AB34-E9AB55B13172}" srcOrd="1" destOrd="0" presId="urn:microsoft.com/office/officeart/2008/layout/LinedList"/>
    <dgm:cxn modelId="{529734A5-506B-4C64-B884-CA2ECF855358}" type="presParOf" srcId="{BA04E7FA-CFC7-42BD-9D41-1F47CE38F7BC}" destId="{C8000286-2145-44FF-9FDB-3DC58BBF1987}" srcOrd="2" destOrd="0" presId="urn:microsoft.com/office/officeart/2008/layout/LinedList"/>
    <dgm:cxn modelId="{FC3D2202-3079-484E-8F02-F6CE05520E1E}" type="presParOf" srcId="{BA04E7FA-CFC7-42BD-9D41-1F47CE38F7BC}" destId="{5ADBE3B5-C29B-4027-BD10-DEEE878C5D6D}" srcOrd="3" destOrd="0" presId="urn:microsoft.com/office/officeart/2008/layout/LinedList"/>
    <dgm:cxn modelId="{0EF40C28-283E-42AC-853E-E6D6BEEF626C}" type="presParOf" srcId="{5ADBE3B5-C29B-4027-BD10-DEEE878C5D6D}" destId="{6EAF9E9A-81AB-4DC3-B2F7-F08C4B23B563}" srcOrd="0" destOrd="0" presId="urn:microsoft.com/office/officeart/2008/layout/LinedList"/>
    <dgm:cxn modelId="{964C5E95-BBB4-478E-A953-09760D123210}" type="presParOf" srcId="{5ADBE3B5-C29B-4027-BD10-DEEE878C5D6D}" destId="{64061983-7B9F-446F-AB54-E9C132BDA39B}" srcOrd="1" destOrd="0" presId="urn:microsoft.com/office/officeart/2008/layout/LinedList"/>
    <dgm:cxn modelId="{DC24A8E0-7FDD-4B3C-BB9D-BACC3901CCF3}" type="presParOf" srcId="{BA04E7FA-CFC7-42BD-9D41-1F47CE38F7BC}" destId="{DF9122D5-1CD9-43A0-98D5-FCCD61CD13F2}" srcOrd="4" destOrd="0" presId="urn:microsoft.com/office/officeart/2008/layout/LinedList"/>
    <dgm:cxn modelId="{E3BF23F5-7242-4096-8503-629AD0F31556}" type="presParOf" srcId="{BA04E7FA-CFC7-42BD-9D41-1F47CE38F7BC}" destId="{9C0863F9-DB7B-403E-AE47-7A5799B238AB}" srcOrd="5" destOrd="0" presId="urn:microsoft.com/office/officeart/2008/layout/LinedList"/>
    <dgm:cxn modelId="{BE2D8B54-3768-42BB-B333-0D7B8572C526}" type="presParOf" srcId="{9C0863F9-DB7B-403E-AE47-7A5799B238AB}" destId="{60134C8A-86A9-4F22-A99E-9113EA022FA2}" srcOrd="0" destOrd="0" presId="urn:microsoft.com/office/officeart/2008/layout/LinedList"/>
    <dgm:cxn modelId="{54BF71C8-2000-400F-9207-FC994B01A200}" type="presParOf" srcId="{9C0863F9-DB7B-403E-AE47-7A5799B238AB}" destId="{D6CA8C92-002C-42B6-A53F-C401D0314E12}" srcOrd="1" destOrd="0" presId="urn:microsoft.com/office/officeart/2008/layout/LinedList"/>
    <dgm:cxn modelId="{6F6FCD5D-8076-4BA3-8B7A-CFCAAA2202CA}" type="presParOf" srcId="{BA04E7FA-CFC7-42BD-9D41-1F47CE38F7BC}" destId="{11AA8DB8-2F6B-4E1E-80C6-9C53F2040B0F}" srcOrd="6" destOrd="0" presId="urn:microsoft.com/office/officeart/2008/layout/LinedList"/>
    <dgm:cxn modelId="{034B8DC3-3BF2-407D-84D4-2C664A8BD07B}" type="presParOf" srcId="{BA04E7FA-CFC7-42BD-9D41-1F47CE38F7BC}" destId="{57502825-A875-47ED-8F1B-F78DDB45B133}" srcOrd="7" destOrd="0" presId="urn:microsoft.com/office/officeart/2008/layout/LinedList"/>
    <dgm:cxn modelId="{9458012A-4752-459E-B615-85B5661AD1FB}" type="presParOf" srcId="{57502825-A875-47ED-8F1B-F78DDB45B133}" destId="{69203E8C-CD63-4B07-AD2F-929C133F8E1F}" srcOrd="0" destOrd="0" presId="urn:microsoft.com/office/officeart/2008/layout/LinedList"/>
    <dgm:cxn modelId="{EF6FE78E-7888-4459-BFD8-2ABB983A5838}" type="presParOf" srcId="{57502825-A875-47ED-8F1B-F78DDB45B133}" destId="{EF2AF924-1BC3-4B51-8E2F-3F9DA5891045}" srcOrd="1" destOrd="0" presId="urn:microsoft.com/office/officeart/2008/layout/LinedList"/>
    <dgm:cxn modelId="{0D5AB776-89ED-4220-B0DF-254DE2046DE3}" type="presParOf" srcId="{BA04E7FA-CFC7-42BD-9D41-1F47CE38F7BC}" destId="{6A4EBC48-4068-4F96-BBEC-5B28AD78420E}" srcOrd="8" destOrd="0" presId="urn:microsoft.com/office/officeart/2008/layout/LinedList"/>
    <dgm:cxn modelId="{416ED4D0-8E9E-485F-AD9B-2DF1350FCEE9}" type="presParOf" srcId="{BA04E7FA-CFC7-42BD-9D41-1F47CE38F7BC}" destId="{0F8FF603-C488-48F4-8CB1-D48EA4CAAA2F}" srcOrd="9" destOrd="0" presId="urn:microsoft.com/office/officeart/2008/layout/LinedList"/>
    <dgm:cxn modelId="{A8FFFC50-7BF5-4420-B2F8-D1BA09ED17A3}" type="presParOf" srcId="{0F8FF603-C488-48F4-8CB1-D48EA4CAAA2F}" destId="{1B11085C-79A6-457B-96C1-D2CFFB63F603}" srcOrd="0" destOrd="0" presId="urn:microsoft.com/office/officeart/2008/layout/LinedList"/>
    <dgm:cxn modelId="{6481C6FE-C7B8-4075-AFB6-A6178C9387C3}" type="presParOf" srcId="{0F8FF603-C488-48F4-8CB1-D48EA4CAAA2F}" destId="{6947EEDC-8150-4945-BD49-EC2E3292F86D}" srcOrd="1" destOrd="0" presId="urn:microsoft.com/office/officeart/2008/layout/LinedList"/>
    <dgm:cxn modelId="{2EA32F26-5153-4284-83B1-214C98C5A052}" type="presParOf" srcId="{BA04E7FA-CFC7-42BD-9D41-1F47CE38F7BC}" destId="{825109D8-694C-446F-B1C2-79292A060DE0}" srcOrd="10" destOrd="0" presId="urn:microsoft.com/office/officeart/2008/layout/LinedList"/>
    <dgm:cxn modelId="{5875E4CD-9BFC-4B57-B390-948D37B5887F}" type="presParOf" srcId="{BA04E7FA-CFC7-42BD-9D41-1F47CE38F7BC}" destId="{FEFD1F67-64C3-4B8A-85B6-EBFA2BA94F21}" srcOrd="11" destOrd="0" presId="urn:microsoft.com/office/officeart/2008/layout/LinedList"/>
    <dgm:cxn modelId="{47DD4B00-BE62-48ED-A99E-0F3C5CF15704}" type="presParOf" srcId="{FEFD1F67-64C3-4B8A-85B6-EBFA2BA94F21}" destId="{B8ABABC8-8A2F-4AA7-B661-C597E01E3F97}" srcOrd="0" destOrd="0" presId="urn:microsoft.com/office/officeart/2008/layout/LinedList"/>
    <dgm:cxn modelId="{400092C3-503B-4056-9A81-01A63286A6EE}" type="presParOf" srcId="{FEFD1F67-64C3-4B8A-85B6-EBFA2BA94F21}" destId="{5E1AD0C2-502F-40C3-B2A3-70F10FD80E88}"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DC52A70-027A-44F8-8477-7E59BAED13D8}" type="doc">
      <dgm:prSet loTypeId="urn:microsoft.com/office/officeart/2008/layout/LinedList" loCatId="list" qsTypeId="urn:microsoft.com/office/officeart/2005/8/quickstyle/simple2" qsCatId="simple" csTypeId="urn:microsoft.com/office/officeart/2005/8/colors/accent1_2" csCatId="accent1"/>
      <dgm:spPr/>
      <dgm:t>
        <a:bodyPr/>
        <a:lstStyle/>
        <a:p>
          <a:endParaRPr lang="en-US"/>
        </a:p>
      </dgm:t>
    </dgm:pt>
    <dgm:pt modelId="{D53D61D3-1838-4737-91E6-09CF5EF1FF06}">
      <dgm:prSet/>
      <dgm:spPr/>
      <dgm:t>
        <a:bodyPr/>
        <a:lstStyle/>
        <a:p>
          <a:r>
            <a:rPr lang="fr-CA"/>
            <a:t>Le statut et la catégorie d’immigration</a:t>
          </a:r>
          <a:endParaRPr lang="en-US"/>
        </a:p>
      </dgm:t>
    </dgm:pt>
    <dgm:pt modelId="{37A3C38A-F750-42BF-AF7A-0420AB27AB3B}" type="parTrans" cxnId="{528927D7-F90C-4F20-8455-87BB63834E84}">
      <dgm:prSet/>
      <dgm:spPr/>
      <dgm:t>
        <a:bodyPr/>
        <a:lstStyle/>
        <a:p>
          <a:endParaRPr lang="en-US"/>
        </a:p>
      </dgm:t>
    </dgm:pt>
    <dgm:pt modelId="{2C6AB32A-76E2-4D94-968A-5D8BFE0AEF2C}" type="sibTrans" cxnId="{528927D7-F90C-4F20-8455-87BB63834E84}">
      <dgm:prSet/>
      <dgm:spPr/>
      <dgm:t>
        <a:bodyPr/>
        <a:lstStyle/>
        <a:p>
          <a:endParaRPr lang="en-US"/>
        </a:p>
      </dgm:t>
    </dgm:pt>
    <dgm:pt modelId="{68AF654A-4A02-44DD-A283-1B2763419C4F}">
      <dgm:prSet/>
      <dgm:spPr/>
      <dgm:t>
        <a:bodyPr/>
        <a:lstStyle/>
        <a:p>
          <a:r>
            <a:rPr lang="fr-CA"/>
            <a:t>Le pays d’origine</a:t>
          </a:r>
          <a:endParaRPr lang="en-US"/>
        </a:p>
      </dgm:t>
    </dgm:pt>
    <dgm:pt modelId="{B4337089-7FFA-484A-BDA2-429B6CF505CF}" type="parTrans" cxnId="{B64B8BDE-2E77-4000-9746-11D9F73D71CF}">
      <dgm:prSet/>
      <dgm:spPr/>
      <dgm:t>
        <a:bodyPr/>
        <a:lstStyle/>
        <a:p>
          <a:endParaRPr lang="en-US"/>
        </a:p>
      </dgm:t>
    </dgm:pt>
    <dgm:pt modelId="{848A5E34-08A6-4DCE-BF4C-4ABFC982D8CA}" type="sibTrans" cxnId="{B64B8BDE-2E77-4000-9746-11D9F73D71CF}">
      <dgm:prSet/>
      <dgm:spPr/>
      <dgm:t>
        <a:bodyPr/>
        <a:lstStyle/>
        <a:p>
          <a:endParaRPr lang="en-US"/>
        </a:p>
      </dgm:t>
    </dgm:pt>
    <dgm:pt modelId="{548D65A7-4847-44FA-907A-572D523CE82D}">
      <dgm:prSet/>
      <dgm:spPr/>
      <dgm:t>
        <a:bodyPr/>
        <a:lstStyle/>
        <a:p>
          <a:r>
            <a:rPr lang="fr-CA"/>
            <a:t>Les connaissances linguistiques à l’arrivée</a:t>
          </a:r>
          <a:endParaRPr lang="en-US"/>
        </a:p>
      </dgm:t>
    </dgm:pt>
    <dgm:pt modelId="{B0C90A84-5AE5-4D46-8540-56A205849D22}" type="parTrans" cxnId="{7215C845-5BF9-4096-BB9D-534F889E6CEA}">
      <dgm:prSet/>
      <dgm:spPr/>
      <dgm:t>
        <a:bodyPr/>
        <a:lstStyle/>
        <a:p>
          <a:endParaRPr lang="en-US"/>
        </a:p>
      </dgm:t>
    </dgm:pt>
    <dgm:pt modelId="{10BCE77E-E90E-4CBE-9590-11C6D5D5F94A}" type="sibTrans" cxnId="{7215C845-5BF9-4096-BB9D-534F889E6CEA}">
      <dgm:prSet/>
      <dgm:spPr/>
      <dgm:t>
        <a:bodyPr/>
        <a:lstStyle/>
        <a:p>
          <a:endParaRPr lang="en-US"/>
        </a:p>
      </dgm:t>
    </dgm:pt>
    <dgm:pt modelId="{031C61C0-B575-40D7-AABB-1DDCF0A76162}">
      <dgm:prSet/>
      <dgm:spPr/>
      <dgm:t>
        <a:bodyPr/>
        <a:lstStyle/>
        <a:p>
          <a:r>
            <a:rPr lang="fr-CA"/>
            <a:t>La région d’installation et de vie (rétention)</a:t>
          </a:r>
          <a:endParaRPr lang="en-US"/>
        </a:p>
      </dgm:t>
    </dgm:pt>
    <dgm:pt modelId="{5B679B16-BF20-46CA-BC82-4CAD6DC75213}" type="parTrans" cxnId="{616F5AFD-D735-4427-836F-E59874CC5949}">
      <dgm:prSet/>
      <dgm:spPr/>
      <dgm:t>
        <a:bodyPr/>
        <a:lstStyle/>
        <a:p>
          <a:endParaRPr lang="en-US"/>
        </a:p>
      </dgm:t>
    </dgm:pt>
    <dgm:pt modelId="{744618B5-9D48-42CB-BA0D-FF4CB1897C41}" type="sibTrans" cxnId="{616F5AFD-D735-4427-836F-E59874CC5949}">
      <dgm:prSet/>
      <dgm:spPr/>
      <dgm:t>
        <a:bodyPr/>
        <a:lstStyle/>
        <a:p>
          <a:endParaRPr lang="en-US"/>
        </a:p>
      </dgm:t>
    </dgm:pt>
    <dgm:pt modelId="{27508F81-767A-478F-83C1-D0001BB609F7}" type="pres">
      <dgm:prSet presAssocID="{7DC52A70-027A-44F8-8477-7E59BAED13D8}" presName="vert0" presStyleCnt="0">
        <dgm:presLayoutVars>
          <dgm:dir/>
          <dgm:animOne val="branch"/>
          <dgm:animLvl val="lvl"/>
        </dgm:presLayoutVars>
      </dgm:prSet>
      <dgm:spPr/>
    </dgm:pt>
    <dgm:pt modelId="{B115F1B0-B32A-452E-B3C6-F39AB0AFEF3C}" type="pres">
      <dgm:prSet presAssocID="{D53D61D3-1838-4737-91E6-09CF5EF1FF06}" presName="thickLine" presStyleLbl="alignNode1" presStyleIdx="0" presStyleCnt="4"/>
      <dgm:spPr/>
    </dgm:pt>
    <dgm:pt modelId="{0B4D5BB4-1C45-4361-A238-F6B95C681EE8}" type="pres">
      <dgm:prSet presAssocID="{D53D61D3-1838-4737-91E6-09CF5EF1FF06}" presName="horz1" presStyleCnt="0"/>
      <dgm:spPr/>
    </dgm:pt>
    <dgm:pt modelId="{6397EAD4-D39C-4DF7-9669-7BA0F22E1B86}" type="pres">
      <dgm:prSet presAssocID="{D53D61D3-1838-4737-91E6-09CF5EF1FF06}" presName="tx1" presStyleLbl="revTx" presStyleIdx="0" presStyleCnt="4"/>
      <dgm:spPr/>
    </dgm:pt>
    <dgm:pt modelId="{A1CB4093-C5C5-49E4-9480-11CD9B5FAC50}" type="pres">
      <dgm:prSet presAssocID="{D53D61D3-1838-4737-91E6-09CF5EF1FF06}" presName="vert1" presStyleCnt="0"/>
      <dgm:spPr/>
    </dgm:pt>
    <dgm:pt modelId="{4B4C5C7F-1C16-4610-9912-E0775168427F}" type="pres">
      <dgm:prSet presAssocID="{68AF654A-4A02-44DD-A283-1B2763419C4F}" presName="thickLine" presStyleLbl="alignNode1" presStyleIdx="1" presStyleCnt="4"/>
      <dgm:spPr/>
    </dgm:pt>
    <dgm:pt modelId="{373C866B-28FA-4813-9851-2E0EFB3D22FF}" type="pres">
      <dgm:prSet presAssocID="{68AF654A-4A02-44DD-A283-1B2763419C4F}" presName="horz1" presStyleCnt="0"/>
      <dgm:spPr/>
    </dgm:pt>
    <dgm:pt modelId="{483B0063-6D62-4E87-A0D7-44B6322E7ADF}" type="pres">
      <dgm:prSet presAssocID="{68AF654A-4A02-44DD-A283-1B2763419C4F}" presName="tx1" presStyleLbl="revTx" presStyleIdx="1" presStyleCnt="4"/>
      <dgm:spPr/>
    </dgm:pt>
    <dgm:pt modelId="{B8A5ED2D-5927-4756-AAC3-5DC1E05D5AC3}" type="pres">
      <dgm:prSet presAssocID="{68AF654A-4A02-44DD-A283-1B2763419C4F}" presName="vert1" presStyleCnt="0"/>
      <dgm:spPr/>
    </dgm:pt>
    <dgm:pt modelId="{0E23C661-6921-493E-913D-3B3F2E2E3BFA}" type="pres">
      <dgm:prSet presAssocID="{548D65A7-4847-44FA-907A-572D523CE82D}" presName="thickLine" presStyleLbl="alignNode1" presStyleIdx="2" presStyleCnt="4"/>
      <dgm:spPr/>
    </dgm:pt>
    <dgm:pt modelId="{89BB9279-03D2-4A8B-AD19-6788975A4696}" type="pres">
      <dgm:prSet presAssocID="{548D65A7-4847-44FA-907A-572D523CE82D}" presName="horz1" presStyleCnt="0"/>
      <dgm:spPr/>
    </dgm:pt>
    <dgm:pt modelId="{8CCBB3D8-F963-4B0E-8316-B0215F072436}" type="pres">
      <dgm:prSet presAssocID="{548D65A7-4847-44FA-907A-572D523CE82D}" presName="tx1" presStyleLbl="revTx" presStyleIdx="2" presStyleCnt="4"/>
      <dgm:spPr/>
    </dgm:pt>
    <dgm:pt modelId="{0B67583A-2810-4F71-80AB-83A06E44021B}" type="pres">
      <dgm:prSet presAssocID="{548D65A7-4847-44FA-907A-572D523CE82D}" presName="vert1" presStyleCnt="0"/>
      <dgm:spPr/>
    </dgm:pt>
    <dgm:pt modelId="{55DC13D3-CAF3-4582-BD08-11C1EADE6ECB}" type="pres">
      <dgm:prSet presAssocID="{031C61C0-B575-40D7-AABB-1DDCF0A76162}" presName="thickLine" presStyleLbl="alignNode1" presStyleIdx="3" presStyleCnt="4"/>
      <dgm:spPr/>
    </dgm:pt>
    <dgm:pt modelId="{25C54B4A-3C08-42BF-BD11-8B22F06C7B8A}" type="pres">
      <dgm:prSet presAssocID="{031C61C0-B575-40D7-AABB-1DDCF0A76162}" presName="horz1" presStyleCnt="0"/>
      <dgm:spPr/>
    </dgm:pt>
    <dgm:pt modelId="{73987442-C1A6-4C24-8F8F-755110BCC05A}" type="pres">
      <dgm:prSet presAssocID="{031C61C0-B575-40D7-AABB-1DDCF0A76162}" presName="tx1" presStyleLbl="revTx" presStyleIdx="3" presStyleCnt="4"/>
      <dgm:spPr/>
    </dgm:pt>
    <dgm:pt modelId="{DF5A2A0C-E3BD-4F34-9846-CC987B536139}" type="pres">
      <dgm:prSet presAssocID="{031C61C0-B575-40D7-AABB-1DDCF0A76162}" presName="vert1" presStyleCnt="0"/>
      <dgm:spPr/>
    </dgm:pt>
  </dgm:ptLst>
  <dgm:cxnLst>
    <dgm:cxn modelId="{5F19F531-D153-4C66-A434-04212DF431A9}" type="presOf" srcId="{548D65A7-4847-44FA-907A-572D523CE82D}" destId="{8CCBB3D8-F963-4B0E-8316-B0215F072436}" srcOrd="0" destOrd="0" presId="urn:microsoft.com/office/officeart/2008/layout/LinedList"/>
    <dgm:cxn modelId="{7215C845-5BF9-4096-BB9D-534F889E6CEA}" srcId="{7DC52A70-027A-44F8-8477-7E59BAED13D8}" destId="{548D65A7-4847-44FA-907A-572D523CE82D}" srcOrd="2" destOrd="0" parTransId="{B0C90A84-5AE5-4D46-8540-56A205849D22}" sibTransId="{10BCE77E-E90E-4CBE-9590-11C6D5D5F94A}"/>
    <dgm:cxn modelId="{98B90D54-E8A3-45BE-AA9B-E879F3CF2B11}" type="presOf" srcId="{7DC52A70-027A-44F8-8477-7E59BAED13D8}" destId="{27508F81-767A-478F-83C1-D0001BB609F7}" srcOrd="0" destOrd="0" presId="urn:microsoft.com/office/officeart/2008/layout/LinedList"/>
    <dgm:cxn modelId="{3C192796-5B07-43B1-ADA6-9B362635FFAA}" type="presOf" srcId="{D53D61D3-1838-4737-91E6-09CF5EF1FF06}" destId="{6397EAD4-D39C-4DF7-9669-7BA0F22E1B86}" srcOrd="0" destOrd="0" presId="urn:microsoft.com/office/officeart/2008/layout/LinedList"/>
    <dgm:cxn modelId="{0DA84ED4-A99A-48F0-9F47-C68FE8B6EA28}" type="presOf" srcId="{031C61C0-B575-40D7-AABB-1DDCF0A76162}" destId="{73987442-C1A6-4C24-8F8F-755110BCC05A}" srcOrd="0" destOrd="0" presId="urn:microsoft.com/office/officeart/2008/layout/LinedList"/>
    <dgm:cxn modelId="{528927D7-F90C-4F20-8455-87BB63834E84}" srcId="{7DC52A70-027A-44F8-8477-7E59BAED13D8}" destId="{D53D61D3-1838-4737-91E6-09CF5EF1FF06}" srcOrd="0" destOrd="0" parTransId="{37A3C38A-F750-42BF-AF7A-0420AB27AB3B}" sibTransId="{2C6AB32A-76E2-4D94-968A-5D8BFE0AEF2C}"/>
    <dgm:cxn modelId="{B64B8BDE-2E77-4000-9746-11D9F73D71CF}" srcId="{7DC52A70-027A-44F8-8477-7E59BAED13D8}" destId="{68AF654A-4A02-44DD-A283-1B2763419C4F}" srcOrd="1" destOrd="0" parTransId="{B4337089-7FFA-484A-BDA2-429B6CF505CF}" sibTransId="{848A5E34-08A6-4DCE-BF4C-4ABFC982D8CA}"/>
    <dgm:cxn modelId="{A23ECBFA-FCD0-4269-8550-A45BE4899969}" type="presOf" srcId="{68AF654A-4A02-44DD-A283-1B2763419C4F}" destId="{483B0063-6D62-4E87-A0D7-44B6322E7ADF}" srcOrd="0" destOrd="0" presId="urn:microsoft.com/office/officeart/2008/layout/LinedList"/>
    <dgm:cxn modelId="{616F5AFD-D735-4427-836F-E59874CC5949}" srcId="{7DC52A70-027A-44F8-8477-7E59BAED13D8}" destId="{031C61C0-B575-40D7-AABB-1DDCF0A76162}" srcOrd="3" destOrd="0" parTransId="{5B679B16-BF20-46CA-BC82-4CAD6DC75213}" sibTransId="{744618B5-9D48-42CB-BA0D-FF4CB1897C41}"/>
    <dgm:cxn modelId="{8EF1DB62-E389-421B-B2D0-30F753204E15}" type="presParOf" srcId="{27508F81-767A-478F-83C1-D0001BB609F7}" destId="{B115F1B0-B32A-452E-B3C6-F39AB0AFEF3C}" srcOrd="0" destOrd="0" presId="urn:microsoft.com/office/officeart/2008/layout/LinedList"/>
    <dgm:cxn modelId="{D50C8FC6-1318-40C2-9952-B29DFC684E16}" type="presParOf" srcId="{27508F81-767A-478F-83C1-D0001BB609F7}" destId="{0B4D5BB4-1C45-4361-A238-F6B95C681EE8}" srcOrd="1" destOrd="0" presId="urn:microsoft.com/office/officeart/2008/layout/LinedList"/>
    <dgm:cxn modelId="{E1652DE6-452C-43A5-88A3-089A9FD523CB}" type="presParOf" srcId="{0B4D5BB4-1C45-4361-A238-F6B95C681EE8}" destId="{6397EAD4-D39C-4DF7-9669-7BA0F22E1B86}" srcOrd="0" destOrd="0" presId="urn:microsoft.com/office/officeart/2008/layout/LinedList"/>
    <dgm:cxn modelId="{BE53A0F5-7DF2-4B21-BD51-4EE1CD79763B}" type="presParOf" srcId="{0B4D5BB4-1C45-4361-A238-F6B95C681EE8}" destId="{A1CB4093-C5C5-49E4-9480-11CD9B5FAC50}" srcOrd="1" destOrd="0" presId="urn:microsoft.com/office/officeart/2008/layout/LinedList"/>
    <dgm:cxn modelId="{A415A126-CC46-4250-A58B-11C23640CC70}" type="presParOf" srcId="{27508F81-767A-478F-83C1-D0001BB609F7}" destId="{4B4C5C7F-1C16-4610-9912-E0775168427F}" srcOrd="2" destOrd="0" presId="urn:microsoft.com/office/officeart/2008/layout/LinedList"/>
    <dgm:cxn modelId="{2CD9E542-974D-490C-AADC-FB73838CDBA3}" type="presParOf" srcId="{27508F81-767A-478F-83C1-D0001BB609F7}" destId="{373C866B-28FA-4813-9851-2E0EFB3D22FF}" srcOrd="3" destOrd="0" presId="urn:microsoft.com/office/officeart/2008/layout/LinedList"/>
    <dgm:cxn modelId="{59364DD5-B0B3-4199-B68C-C8CCC6B81DE0}" type="presParOf" srcId="{373C866B-28FA-4813-9851-2E0EFB3D22FF}" destId="{483B0063-6D62-4E87-A0D7-44B6322E7ADF}" srcOrd="0" destOrd="0" presId="urn:microsoft.com/office/officeart/2008/layout/LinedList"/>
    <dgm:cxn modelId="{7471521B-6E08-49E0-9DA8-0962AD60740A}" type="presParOf" srcId="{373C866B-28FA-4813-9851-2E0EFB3D22FF}" destId="{B8A5ED2D-5927-4756-AAC3-5DC1E05D5AC3}" srcOrd="1" destOrd="0" presId="urn:microsoft.com/office/officeart/2008/layout/LinedList"/>
    <dgm:cxn modelId="{31282FEA-DB19-4198-AFD2-EF7AD135C379}" type="presParOf" srcId="{27508F81-767A-478F-83C1-D0001BB609F7}" destId="{0E23C661-6921-493E-913D-3B3F2E2E3BFA}" srcOrd="4" destOrd="0" presId="urn:microsoft.com/office/officeart/2008/layout/LinedList"/>
    <dgm:cxn modelId="{C60BA061-2E33-45F0-9983-C670F7BE103D}" type="presParOf" srcId="{27508F81-767A-478F-83C1-D0001BB609F7}" destId="{89BB9279-03D2-4A8B-AD19-6788975A4696}" srcOrd="5" destOrd="0" presId="urn:microsoft.com/office/officeart/2008/layout/LinedList"/>
    <dgm:cxn modelId="{1A340A61-6B84-4EF1-923D-837955E33DAB}" type="presParOf" srcId="{89BB9279-03D2-4A8B-AD19-6788975A4696}" destId="{8CCBB3D8-F963-4B0E-8316-B0215F072436}" srcOrd="0" destOrd="0" presId="urn:microsoft.com/office/officeart/2008/layout/LinedList"/>
    <dgm:cxn modelId="{082C91C4-D496-4A51-B781-EF196B18BA14}" type="presParOf" srcId="{89BB9279-03D2-4A8B-AD19-6788975A4696}" destId="{0B67583A-2810-4F71-80AB-83A06E44021B}" srcOrd="1" destOrd="0" presId="urn:microsoft.com/office/officeart/2008/layout/LinedList"/>
    <dgm:cxn modelId="{440DC9AC-12DC-4A49-B4E9-0018F972AA2D}" type="presParOf" srcId="{27508F81-767A-478F-83C1-D0001BB609F7}" destId="{55DC13D3-CAF3-4582-BD08-11C1EADE6ECB}" srcOrd="6" destOrd="0" presId="urn:microsoft.com/office/officeart/2008/layout/LinedList"/>
    <dgm:cxn modelId="{60A9469E-C9DE-4B0A-9161-B6CE4724A8D1}" type="presParOf" srcId="{27508F81-767A-478F-83C1-D0001BB609F7}" destId="{25C54B4A-3C08-42BF-BD11-8B22F06C7B8A}" srcOrd="7" destOrd="0" presId="urn:microsoft.com/office/officeart/2008/layout/LinedList"/>
    <dgm:cxn modelId="{EDE2EF88-9D86-4FEC-A06D-D86F99E989AC}" type="presParOf" srcId="{25C54B4A-3C08-42BF-BD11-8B22F06C7B8A}" destId="{73987442-C1A6-4C24-8F8F-755110BCC05A}" srcOrd="0" destOrd="0" presId="urn:microsoft.com/office/officeart/2008/layout/LinedList"/>
    <dgm:cxn modelId="{B51B3299-6033-40A9-898B-F5672CC9F5C4}" type="presParOf" srcId="{25C54B4A-3C08-42BF-BD11-8B22F06C7B8A}" destId="{DF5A2A0C-E3BD-4F34-9846-CC987B536139}" srcOrd="1"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1D2E809C-7255-4DBF-A5F8-D3FBC672967D}" type="doc">
      <dgm:prSet loTypeId="urn:microsoft.com/office/officeart/2005/8/layout/cycle1" loCatId="cycle" qsTypeId="urn:microsoft.com/office/officeart/2005/8/quickstyle/3d3" qsCatId="3D" csTypeId="urn:microsoft.com/office/officeart/2005/8/colors/accent2_2" csCatId="accent2" phldr="1"/>
      <dgm:spPr/>
      <dgm:t>
        <a:bodyPr/>
        <a:lstStyle/>
        <a:p>
          <a:endParaRPr lang="fr-CA"/>
        </a:p>
      </dgm:t>
    </dgm:pt>
    <dgm:pt modelId="{E1E1595C-F009-48FB-9985-420905DF223D}">
      <dgm:prSet phldrT="[Texte]" custT="1"/>
      <dgm:spPr/>
      <dgm:t>
        <a:bodyPr/>
        <a:lstStyle/>
        <a:p>
          <a:pPr algn="ctr" rtl="0"/>
          <a:r>
            <a:rPr kumimoji="0" lang="fr-FR" sz="1800" b="0" i="0" u="none" strike="noStrike" cap="none" normalizeH="0" baseline="0" dirty="0">
              <a:ln/>
              <a:effectLst/>
              <a:latin typeface="Arial" pitchFamily="34" charset="0"/>
              <a:cs typeface="Arial" pitchFamily="34" charset="0"/>
            </a:rPr>
            <a:t>Structures de gouvernance et les politiques</a:t>
          </a:r>
          <a:endParaRPr lang="fr-CA" sz="1800" dirty="0"/>
        </a:p>
      </dgm:t>
    </dgm:pt>
    <dgm:pt modelId="{AB7A4437-8787-40E0-8770-5FD3743E6C62}" type="parTrans" cxnId="{D686C37F-9C46-4AA1-ADF3-4369F210EFC7}">
      <dgm:prSet/>
      <dgm:spPr/>
      <dgm:t>
        <a:bodyPr/>
        <a:lstStyle/>
        <a:p>
          <a:endParaRPr lang="fr-CA"/>
        </a:p>
      </dgm:t>
    </dgm:pt>
    <dgm:pt modelId="{720E96B8-E7EC-49F3-A0C2-CCE9841D991D}" type="sibTrans" cxnId="{D686C37F-9C46-4AA1-ADF3-4369F210EFC7}">
      <dgm:prSet/>
      <dgm:spPr/>
      <dgm:t>
        <a:bodyPr/>
        <a:lstStyle/>
        <a:p>
          <a:endParaRPr lang="fr-CA"/>
        </a:p>
      </dgm:t>
    </dgm:pt>
    <dgm:pt modelId="{74D84F6D-B687-49E6-9170-574F8E71C857}">
      <dgm:prSet phldrT="[Texte]" custT="1"/>
      <dgm:spPr/>
      <dgm:t>
        <a:bodyPr/>
        <a:lstStyle/>
        <a:p>
          <a:pPr rtl="0"/>
          <a:r>
            <a:rPr kumimoji="0" lang="fr-FR" sz="1800" b="0" i="0" u="none" strike="noStrike" cap="none" normalizeH="0" baseline="0" dirty="0">
              <a:ln/>
              <a:effectLst/>
              <a:latin typeface="Arial" pitchFamily="34" charset="0"/>
              <a:cs typeface="Arial" pitchFamily="34" charset="0"/>
            </a:rPr>
            <a:t>Ouverture de la collectivité</a:t>
          </a:r>
          <a:r>
            <a:rPr kumimoji="0" lang="fr-FR" sz="1800" b="0" i="0" u="none" strike="noStrike" cap="none" normalizeH="0" dirty="0">
              <a:ln/>
              <a:effectLst/>
              <a:latin typeface="Arial" pitchFamily="34" charset="0"/>
              <a:cs typeface="Arial" pitchFamily="34" charset="0"/>
            </a:rPr>
            <a:t> </a:t>
          </a:r>
          <a:r>
            <a:rPr kumimoji="0" lang="fr-FR" sz="1800" b="0" i="0" u="none" strike="noStrike" cap="none" normalizeH="0" baseline="0" dirty="0">
              <a:ln/>
              <a:effectLst/>
              <a:latin typeface="Arial" pitchFamily="34" charset="0"/>
              <a:cs typeface="Arial" pitchFamily="34" charset="0"/>
            </a:rPr>
            <a:t>à l’immigration et à la diversité</a:t>
          </a:r>
          <a:endParaRPr lang="fr-CA" sz="1800" dirty="0"/>
        </a:p>
      </dgm:t>
    </dgm:pt>
    <dgm:pt modelId="{D7CC2964-8797-4101-886E-E9B29513393D}" type="parTrans" cxnId="{6B166097-1DFD-45D2-A18D-6F8B0F25C950}">
      <dgm:prSet/>
      <dgm:spPr/>
      <dgm:t>
        <a:bodyPr/>
        <a:lstStyle/>
        <a:p>
          <a:endParaRPr lang="fr-CA"/>
        </a:p>
      </dgm:t>
    </dgm:pt>
    <dgm:pt modelId="{A4BC3BA6-469F-4E57-AC3F-C5901A0D7BEE}" type="sibTrans" cxnId="{6B166097-1DFD-45D2-A18D-6F8B0F25C950}">
      <dgm:prSet/>
      <dgm:spPr/>
      <dgm:t>
        <a:bodyPr/>
        <a:lstStyle/>
        <a:p>
          <a:endParaRPr lang="fr-CA"/>
        </a:p>
      </dgm:t>
    </dgm:pt>
    <dgm:pt modelId="{7DCDFF0F-9679-4CD2-8E8E-1535CA546210}">
      <dgm:prSet phldrT="[Texte]" custT="1"/>
      <dgm:spPr/>
      <dgm:t>
        <a:bodyPr/>
        <a:lstStyle/>
        <a:p>
          <a:r>
            <a:rPr lang="fr-CA" sz="1800" dirty="0">
              <a:latin typeface="Times New Roman" pitchFamily="18" charset="0"/>
              <a:cs typeface="Arial" pitchFamily="34" charset="0"/>
            </a:rPr>
            <a:t>Capital d’employabilité et l</a:t>
          </a:r>
          <a:r>
            <a:rPr lang="en-CA" sz="1800" dirty="0">
              <a:latin typeface="Times New Roman" pitchFamily="18" charset="0"/>
              <a:cs typeface="Arial" pitchFamily="34" charset="0"/>
            </a:rPr>
            <a:t>’</a:t>
          </a:r>
          <a:r>
            <a:rPr lang="fr-CA" sz="1800" dirty="0">
              <a:latin typeface="Times New Roman" pitchFamily="18" charset="0"/>
              <a:cs typeface="Arial" pitchFamily="34" charset="0"/>
            </a:rPr>
            <a:t>ouverture des entreprises à la diversité</a:t>
          </a:r>
          <a:endParaRPr lang="fr-CA" sz="1800" dirty="0"/>
        </a:p>
      </dgm:t>
    </dgm:pt>
    <dgm:pt modelId="{9459C2E2-75D5-4D61-B20D-5556315E16A3}" type="parTrans" cxnId="{3E26FE16-6016-424F-A855-B615DB1BECB4}">
      <dgm:prSet/>
      <dgm:spPr/>
      <dgm:t>
        <a:bodyPr/>
        <a:lstStyle/>
        <a:p>
          <a:endParaRPr lang="fr-CA"/>
        </a:p>
      </dgm:t>
    </dgm:pt>
    <dgm:pt modelId="{6F575D39-3064-4270-A2E3-6F8C890E9B99}" type="sibTrans" cxnId="{3E26FE16-6016-424F-A855-B615DB1BECB4}">
      <dgm:prSet/>
      <dgm:spPr/>
      <dgm:t>
        <a:bodyPr/>
        <a:lstStyle/>
        <a:p>
          <a:endParaRPr lang="fr-CA"/>
        </a:p>
      </dgm:t>
    </dgm:pt>
    <dgm:pt modelId="{FDFB929A-C83C-4D00-96BA-AC5545083CB2}" type="pres">
      <dgm:prSet presAssocID="{1D2E809C-7255-4DBF-A5F8-D3FBC672967D}" presName="cycle" presStyleCnt="0">
        <dgm:presLayoutVars>
          <dgm:dir/>
          <dgm:resizeHandles val="exact"/>
        </dgm:presLayoutVars>
      </dgm:prSet>
      <dgm:spPr/>
    </dgm:pt>
    <dgm:pt modelId="{FF6CA36A-9CBF-4B06-8FDF-6DAB09B844AB}" type="pres">
      <dgm:prSet presAssocID="{E1E1595C-F009-48FB-9985-420905DF223D}" presName="dummy" presStyleCnt="0"/>
      <dgm:spPr/>
    </dgm:pt>
    <dgm:pt modelId="{5358887C-FF37-4608-823F-C9516EA74082}" type="pres">
      <dgm:prSet presAssocID="{E1E1595C-F009-48FB-9985-420905DF223D}" presName="node" presStyleLbl="revTx" presStyleIdx="0" presStyleCnt="3" custScaleX="78842" custRadScaleRad="135009" custRadScaleInc="12237">
        <dgm:presLayoutVars>
          <dgm:bulletEnabled val="1"/>
        </dgm:presLayoutVars>
      </dgm:prSet>
      <dgm:spPr/>
    </dgm:pt>
    <dgm:pt modelId="{94275BC3-9424-4024-91A5-45BD9CE9692D}" type="pres">
      <dgm:prSet presAssocID="{720E96B8-E7EC-49F3-A0C2-CCE9841D991D}" presName="sibTrans" presStyleLbl="node1" presStyleIdx="0" presStyleCnt="3" custAng="21165632" custScaleX="87112" custScaleY="109935"/>
      <dgm:spPr/>
    </dgm:pt>
    <dgm:pt modelId="{472FE739-EF60-443F-B9E6-582A5778020D}" type="pres">
      <dgm:prSet presAssocID="{74D84F6D-B687-49E6-9170-574F8E71C857}" presName="dummy" presStyleCnt="0"/>
      <dgm:spPr/>
    </dgm:pt>
    <dgm:pt modelId="{01FAE999-EB9E-483F-B9C9-8C7E94AC6E8B}" type="pres">
      <dgm:prSet presAssocID="{74D84F6D-B687-49E6-9170-574F8E71C857}" presName="node" presStyleLbl="revTx" presStyleIdx="1" presStyleCnt="3" custRadScaleRad="99113" custRadScaleInc="-17772">
        <dgm:presLayoutVars>
          <dgm:bulletEnabled val="1"/>
        </dgm:presLayoutVars>
      </dgm:prSet>
      <dgm:spPr/>
    </dgm:pt>
    <dgm:pt modelId="{5927F872-092A-4AF6-9088-45D43429D37B}" type="pres">
      <dgm:prSet presAssocID="{A4BC3BA6-469F-4E57-AC3F-C5901A0D7BEE}" presName="sibTrans" presStyleLbl="node1" presStyleIdx="1" presStyleCnt="3" custAng="288412" custScaleX="81713" custScaleY="104490" custLinFactNeighborX="-1037" custLinFactNeighborY="-3906"/>
      <dgm:spPr/>
    </dgm:pt>
    <dgm:pt modelId="{9982765C-C427-47E1-91B6-31F0156807B3}" type="pres">
      <dgm:prSet presAssocID="{7DCDFF0F-9679-4CD2-8E8E-1535CA546210}" presName="dummy" presStyleCnt="0"/>
      <dgm:spPr/>
    </dgm:pt>
    <dgm:pt modelId="{D307C8AC-66D3-459F-8D54-61DA9A08F505}" type="pres">
      <dgm:prSet presAssocID="{7DCDFF0F-9679-4CD2-8E8E-1535CA546210}" presName="node" presStyleLbl="revTx" presStyleIdx="2" presStyleCnt="3" custScaleX="88287" custRadScaleRad="148843" custRadScaleInc="-11642">
        <dgm:presLayoutVars>
          <dgm:bulletEnabled val="1"/>
        </dgm:presLayoutVars>
      </dgm:prSet>
      <dgm:spPr/>
    </dgm:pt>
    <dgm:pt modelId="{4CB8AB77-7898-4EE3-85B1-98508991EAB5}" type="pres">
      <dgm:prSet presAssocID="{6F575D39-3064-4270-A2E3-6F8C890E9B99}" presName="sibTrans" presStyleLbl="node1" presStyleIdx="2" presStyleCnt="3" custAng="0" custLinFactNeighborX="2199" custLinFactNeighborY="12694"/>
      <dgm:spPr/>
    </dgm:pt>
  </dgm:ptLst>
  <dgm:cxnLst>
    <dgm:cxn modelId="{3E26FE16-6016-424F-A855-B615DB1BECB4}" srcId="{1D2E809C-7255-4DBF-A5F8-D3FBC672967D}" destId="{7DCDFF0F-9679-4CD2-8E8E-1535CA546210}" srcOrd="2" destOrd="0" parTransId="{9459C2E2-75D5-4D61-B20D-5556315E16A3}" sibTransId="{6F575D39-3064-4270-A2E3-6F8C890E9B99}"/>
    <dgm:cxn modelId="{1E612422-2D6F-41AA-9E35-74DFABBBFEF2}" type="presOf" srcId="{74D84F6D-B687-49E6-9170-574F8E71C857}" destId="{01FAE999-EB9E-483F-B9C9-8C7E94AC6E8B}" srcOrd="0" destOrd="0" presId="urn:microsoft.com/office/officeart/2005/8/layout/cycle1"/>
    <dgm:cxn modelId="{066BD838-3F8B-4E34-894D-67CD8D238E4E}" type="presOf" srcId="{7DCDFF0F-9679-4CD2-8E8E-1535CA546210}" destId="{D307C8AC-66D3-459F-8D54-61DA9A08F505}" srcOrd="0" destOrd="0" presId="urn:microsoft.com/office/officeart/2005/8/layout/cycle1"/>
    <dgm:cxn modelId="{83C8144C-2393-47AC-9ECD-11BA94C9B7F0}" type="presOf" srcId="{1D2E809C-7255-4DBF-A5F8-D3FBC672967D}" destId="{FDFB929A-C83C-4D00-96BA-AC5545083CB2}" srcOrd="0" destOrd="0" presId="urn:microsoft.com/office/officeart/2005/8/layout/cycle1"/>
    <dgm:cxn modelId="{D686C37F-9C46-4AA1-ADF3-4369F210EFC7}" srcId="{1D2E809C-7255-4DBF-A5F8-D3FBC672967D}" destId="{E1E1595C-F009-48FB-9985-420905DF223D}" srcOrd="0" destOrd="0" parTransId="{AB7A4437-8787-40E0-8770-5FD3743E6C62}" sibTransId="{720E96B8-E7EC-49F3-A0C2-CCE9841D991D}"/>
    <dgm:cxn modelId="{D561EC83-24C6-4931-AAC7-0F776271D6DC}" type="presOf" srcId="{E1E1595C-F009-48FB-9985-420905DF223D}" destId="{5358887C-FF37-4608-823F-C9516EA74082}" srcOrd="0" destOrd="0" presId="urn:microsoft.com/office/officeart/2005/8/layout/cycle1"/>
    <dgm:cxn modelId="{6B166097-1DFD-45D2-A18D-6F8B0F25C950}" srcId="{1D2E809C-7255-4DBF-A5F8-D3FBC672967D}" destId="{74D84F6D-B687-49E6-9170-574F8E71C857}" srcOrd="1" destOrd="0" parTransId="{D7CC2964-8797-4101-886E-E9B29513393D}" sibTransId="{A4BC3BA6-469F-4E57-AC3F-C5901A0D7BEE}"/>
    <dgm:cxn modelId="{FB78B1AD-968C-4ACA-9628-41C29DC726EE}" type="presOf" srcId="{720E96B8-E7EC-49F3-A0C2-CCE9841D991D}" destId="{94275BC3-9424-4024-91A5-45BD9CE9692D}" srcOrd="0" destOrd="0" presId="urn:microsoft.com/office/officeart/2005/8/layout/cycle1"/>
    <dgm:cxn modelId="{3D2386B9-BEAA-4CA4-8A47-3DA852FD1C65}" type="presOf" srcId="{6F575D39-3064-4270-A2E3-6F8C890E9B99}" destId="{4CB8AB77-7898-4EE3-85B1-98508991EAB5}" srcOrd="0" destOrd="0" presId="urn:microsoft.com/office/officeart/2005/8/layout/cycle1"/>
    <dgm:cxn modelId="{CDAD6FC8-E346-4419-AE39-3CAFFE901B3E}" type="presOf" srcId="{A4BC3BA6-469F-4E57-AC3F-C5901A0D7BEE}" destId="{5927F872-092A-4AF6-9088-45D43429D37B}" srcOrd="0" destOrd="0" presId="urn:microsoft.com/office/officeart/2005/8/layout/cycle1"/>
    <dgm:cxn modelId="{DCD4D6C8-5703-4F93-81E8-81A5ACBE5608}" type="presParOf" srcId="{FDFB929A-C83C-4D00-96BA-AC5545083CB2}" destId="{FF6CA36A-9CBF-4B06-8FDF-6DAB09B844AB}" srcOrd="0" destOrd="0" presId="urn:microsoft.com/office/officeart/2005/8/layout/cycle1"/>
    <dgm:cxn modelId="{C49EE47B-F650-4A26-BFA2-DD93F0E300B2}" type="presParOf" srcId="{FDFB929A-C83C-4D00-96BA-AC5545083CB2}" destId="{5358887C-FF37-4608-823F-C9516EA74082}" srcOrd="1" destOrd="0" presId="urn:microsoft.com/office/officeart/2005/8/layout/cycle1"/>
    <dgm:cxn modelId="{D505B2B9-93A6-431F-857B-5C84E023E8E6}" type="presParOf" srcId="{FDFB929A-C83C-4D00-96BA-AC5545083CB2}" destId="{94275BC3-9424-4024-91A5-45BD9CE9692D}" srcOrd="2" destOrd="0" presId="urn:microsoft.com/office/officeart/2005/8/layout/cycle1"/>
    <dgm:cxn modelId="{17C332C0-A809-4AA9-9554-51CD04CB5AF5}" type="presParOf" srcId="{FDFB929A-C83C-4D00-96BA-AC5545083CB2}" destId="{472FE739-EF60-443F-B9E6-582A5778020D}" srcOrd="3" destOrd="0" presId="urn:microsoft.com/office/officeart/2005/8/layout/cycle1"/>
    <dgm:cxn modelId="{02E24D0C-EB66-46D1-A78C-9A9C7A86150E}" type="presParOf" srcId="{FDFB929A-C83C-4D00-96BA-AC5545083CB2}" destId="{01FAE999-EB9E-483F-B9C9-8C7E94AC6E8B}" srcOrd="4" destOrd="0" presId="urn:microsoft.com/office/officeart/2005/8/layout/cycle1"/>
    <dgm:cxn modelId="{8BCFD7E6-1ED9-41BE-A2F4-554C60AED842}" type="presParOf" srcId="{FDFB929A-C83C-4D00-96BA-AC5545083CB2}" destId="{5927F872-092A-4AF6-9088-45D43429D37B}" srcOrd="5" destOrd="0" presId="urn:microsoft.com/office/officeart/2005/8/layout/cycle1"/>
    <dgm:cxn modelId="{C7A60BD9-9807-41A6-987C-4DC9678C8A1D}" type="presParOf" srcId="{FDFB929A-C83C-4D00-96BA-AC5545083CB2}" destId="{9982765C-C427-47E1-91B6-31F0156807B3}" srcOrd="6" destOrd="0" presId="urn:microsoft.com/office/officeart/2005/8/layout/cycle1"/>
    <dgm:cxn modelId="{B35C021C-86E4-450E-A787-45BCC5DC840F}" type="presParOf" srcId="{FDFB929A-C83C-4D00-96BA-AC5545083CB2}" destId="{D307C8AC-66D3-459F-8D54-61DA9A08F505}" srcOrd="7" destOrd="0" presId="urn:microsoft.com/office/officeart/2005/8/layout/cycle1"/>
    <dgm:cxn modelId="{48E56FE5-CB8D-4473-AB7A-B18365464E22}" type="presParOf" srcId="{FDFB929A-C83C-4D00-96BA-AC5545083CB2}" destId="{4CB8AB77-7898-4EE3-85B1-98508991EAB5}" srcOrd="8" destOrd="0" presId="urn:microsoft.com/office/officeart/2005/8/layout/cycle1"/>
  </dgm:cxnLst>
  <dgm:bg/>
  <dgm:whole/>
  <dgm:extLst>
    <a:ext uri="http://schemas.microsoft.com/office/drawing/2008/diagram">
      <dsp:dataModelExt xmlns:dsp="http://schemas.microsoft.com/office/drawing/2008/diagram" relId="rId25"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4D948BFD-B62F-425A-90F8-F15887C237B1}" type="doc">
      <dgm:prSet loTypeId="urn:microsoft.com/office/officeart/2009/layout/CircleArrowProcess" loCatId="cycle" qsTypeId="urn:microsoft.com/office/officeart/2005/8/quickstyle/simple1" qsCatId="simple" csTypeId="urn:microsoft.com/office/officeart/2005/8/colors/accent1_2" csCatId="accent1" phldr="1"/>
      <dgm:spPr/>
      <dgm:t>
        <a:bodyPr/>
        <a:lstStyle/>
        <a:p>
          <a:endParaRPr lang="fr-CA"/>
        </a:p>
      </dgm:t>
    </dgm:pt>
    <dgm:pt modelId="{4CF12F7A-DB92-427E-ACD2-4D5E08366F01}">
      <dgm:prSet phldrT="[Texte]"/>
      <dgm:spPr/>
      <dgm:t>
        <a:bodyPr/>
        <a:lstStyle/>
        <a:p>
          <a:r>
            <a:rPr lang="fr-CA" dirty="0"/>
            <a:t>État</a:t>
          </a:r>
        </a:p>
      </dgm:t>
    </dgm:pt>
    <dgm:pt modelId="{321BDC24-01AE-4AE0-82E7-CEE5F9305F70}" type="parTrans" cxnId="{0EDDED44-7CA4-4646-9FC2-F4F77E9DD6CB}">
      <dgm:prSet/>
      <dgm:spPr/>
      <dgm:t>
        <a:bodyPr/>
        <a:lstStyle/>
        <a:p>
          <a:endParaRPr lang="fr-CA"/>
        </a:p>
      </dgm:t>
    </dgm:pt>
    <dgm:pt modelId="{B901C0E7-D8EF-4CCC-832D-B67174903B23}" type="sibTrans" cxnId="{0EDDED44-7CA4-4646-9FC2-F4F77E9DD6CB}">
      <dgm:prSet/>
      <dgm:spPr/>
      <dgm:t>
        <a:bodyPr/>
        <a:lstStyle/>
        <a:p>
          <a:endParaRPr lang="fr-CA"/>
        </a:p>
      </dgm:t>
    </dgm:pt>
    <dgm:pt modelId="{98C9B9DA-79B6-445D-8D8F-7ED8B809138E}">
      <dgm:prSet phldrT="[Texte]"/>
      <dgm:spPr/>
      <dgm:t>
        <a:bodyPr/>
        <a:lstStyle/>
        <a:p>
          <a:r>
            <a:rPr lang="fr-CA" dirty="0"/>
            <a:t>Provinces</a:t>
          </a:r>
        </a:p>
        <a:p>
          <a:r>
            <a:rPr lang="fr-CA" dirty="0"/>
            <a:t>Régions</a:t>
          </a:r>
        </a:p>
      </dgm:t>
    </dgm:pt>
    <dgm:pt modelId="{AD70C2E4-90AD-48FA-8BA7-A7714502167E}" type="parTrans" cxnId="{C7B2B6F7-3CC3-46EF-B018-0C0BB5A19DA5}">
      <dgm:prSet/>
      <dgm:spPr/>
      <dgm:t>
        <a:bodyPr/>
        <a:lstStyle/>
        <a:p>
          <a:endParaRPr lang="fr-CA"/>
        </a:p>
      </dgm:t>
    </dgm:pt>
    <dgm:pt modelId="{EA661E74-1DD2-4E59-B4C3-7E1F39A32BDF}" type="sibTrans" cxnId="{C7B2B6F7-3CC3-46EF-B018-0C0BB5A19DA5}">
      <dgm:prSet/>
      <dgm:spPr/>
      <dgm:t>
        <a:bodyPr/>
        <a:lstStyle/>
        <a:p>
          <a:endParaRPr lang="fr-CA"/>
        </a:p>
      </dgm:t>
    </dgm:pt>
    <dgm:pt modelId="{AAF22ED7-0640-4EA4-B9BD-1A741DCAF935}">
      <dgm:prSet phldrT="[Texte]"/>
      <dgm:spPr/>
      <dgm:t>
        <a:bodyPr/>
        <a:lstStyle/>
        <a:p>
          <a:r>
            <a:rPr lang="fr-CA" dirty="0"/>
            <a:t>Municipalités,</a:t>
          </a:r>
        </a:p>
        <a:p>
          <a:r>
            <a:rPr lang="fr-CA" dirty="0"/>
            <a:t>Élus, </a:t>
          </a:r>
        </a:p>
        <a:p>
          <a:r>
            <a:rPr lang="fr-CA" dirty="0"/>
            <a:t>personnel</a:t>
          </a:r>
        </a:p>
      </dgm:t>
    </dgm:pt>
    <dgm:pt modelId="{679A228E-212C-43CB-BCA5-A4C2C3F9DF3B}" type="parTrans" cxnId="{86B2C942-33E4-452C-803F-55EF252EC601}">
      <dgm:prSet/>
      <dgm:spPr/>
      <dgm:t>
        <a:bodyPr/>
        <a:lstStyle/>
        <a:p>
          <a:endParaRPr lang="fr-CA"/>
        </a:p>
      </dgm:t>
    </dgm:pt>
    <dgm:pt modelId="{3A8ACA42-5429-46AA-A9A9-CEC3C5BB4548}" type="sibTrans" cxnId="{86B2C942-33E4-452C-803F-55EF252EC601}">
      <dgm:prSet/>
      <dgm:spPr/>
      <dgm:t>
        <a:bodyPr/>
        <a:lstStyle/>
        <a:p>
          <a:endParaRPr lang="fr-CA"/>
        </a:p>
      </dgm:t>
    </dgm:pt>
    <dgm:pt modelId="{E32B6765-5977-4ED4-BCB1-488400AA1E70}" type="pres">
      <dgm:prSet presAssocID="{4D948BFD-B62F-425A-90F8-F15887C237B1}" presName="Name0" presStyleCnt="0">
        <dgm:presLayoutVars>
          <dgm:chMax val="7"/>
          <dgm:chPref val="7"/>
          <dgm:dir/>
          <dgm:animLvl val="lvl"/>
        </dgm:presLayoutVars>
      </dgm:prSet>
      <dgm:spPr/>
    </dgm:pt>
    <dgm:pt modelId="{CA0F80D9-CEC4-4A9A-9089-95C09B43B111}" type="pres">
      <dgm:prSet presAssocID="{4CF12F7A-DB92-427E-ACD2-4D5E08366F01}" presName="Accent1" presStyleCnt="0"/>
      <dgm:spPr/>
    </dgm:pt>
    <dgm:pt modelId="{B22DFE1A-BA26-4F51-8BE0-2CBDBE9FEB00}" type="pres">
      <dgm:prSet presAssocID="{4CF12F7A-DB92-427E-ACD2-4D5E08366F01}" presName="Accent" presStyleLbl="node1" presStyleIdx="0" presStyleCnt="3"/>
      <dgm:spPr/>
    </dgm:pt>
    <dgm:pt modelId="{0808F0AF-6B2D-4962-A854-9587059FD792}" type="pres">
      <dgm:prSet presAssocID="{4CF12F7A-DB92-427E-ACD2-4D5E08366F01}" presName="Parent1" presStyleLbl="revTx" presStyleIdx="0" presStyleCnt="3">
        <dgm:presLayoutVars>
          <dgm:chMax val="1"/>
          <dgm:chPref val="1"/>
          <dgm:bulletEnabled val="1"/>
        </dgm:presLayoutVars>
      </dgm:prSet>
      <dgm:spPr/>
    </dgm:pt>
    <dgm:pt modelId="{574C8776-F063-425D-BB5D-8925F8BF8C52}" type="pres">
      <dgm:prSet presAssocID="{98C9B9DA-79B6-445D-8D8F-7ED8B809138E}" presName="Accent2" presStyleCnt="0"/>
      <dgm:spPr/>
    </dgm:pt>
    <dgm:pt modelId="{ABE62535-B51B-4E31-90C0-477C9E1DCC31}" type="pres">
      <dgm:prSet presAssocID="{98C9B9DA-79B6-445D-8D8F-7ED8B809138E}" presName="Accent" presStyleLbl="node1" presStyleIdx="1" presStyleCnt="3"/>
      <dgm:spPr/>
    </dgm:pt>
    <dgm:pt modelId="{C3256D16-1421-4B2A-B0D7-3C8C0A33CFAE}" type="pres">
      <dgm:prSet presAssocID="{98C9B9DA-79B6-445D-8D8F-7ED8B809138E}" presName="Parent2" presStyleLbl="revTx" presStyleIdx="1" presStyleCnt="3">
        <dgm:presLayoutVars>
          <dgm:chMax val="1"/>
          <dgm:chPref val="1"/>
          <dgm:bulletEnabled val="1"/>
        </dgm:presLayoutVars>
      </dgm:prSet>
      <dgm:spPr/>
    </dgm:pt>
    <dgm:pt modelId="{E160983B-B235-4C46-BDA0-14E51435351B}" type="pres">
      <dgm:prSet presAssocID="{AAF22ED7-0640-4EA4-B9BD-1A741DCAF935}" presName="Accent3" presStyleCnt="0"/>
      <dgm:spPr/>
    </dgm:pt>
    <dgm:pt modelId="{C9F9A202-3430-42A4-895C-5DFB4A16974D}" type="pres">
      <dgm:prSet presAssocID="{AAF22ED7-0640-4EA4-B9BD-1A741DCAF935}" presName="Accent" presStyleLbl="node1" presStyleIdx="2" presStyleCnt="3" custLinFactNeighborX="3176" custLinFactNeighborY="8013"/>
      <dgm:spPr/>
    </dgm:pt>
    <dgm:pt modelId="{5FEBFB69-2742-48AF-A177-E93E92DA575E}" type="pres">
      <dgm:prSet presAssocID="{AAF22ED7-0640-4EA4-B9BD-1A741DCAF935}" presName="Parent3" presStyleLbl="revTx" presStyleIdx="2" presStyleCnt="3" custScaleY="193534" custLinFactNeighborX="597" custLinFactNeighborY="31783">
        <dgm:presLayoutVars>
          <dgm:chMax val="1"/>
          <dgm:chPref val="1"/>
          <dgm:bulletEnabled val="1"/>
        </dgm:presLayoutVars>
      </dgm:prSet>
      <dgm:spPr/>
    </dgm:pt>
  </dgm:ptLst>
  <dgm:cxnLst>
    <dgm:cxn modelId="{D5BF6138-7D30-4586-8A84-4F055DD519C7}" type="presOf" srcId="{AAF22ED7-0640-4EA4-B9BD-1A741DCAF935}" destId="{5FEBFB69-2742-48AF-A177-E93E92DA575E}" srcOrd="0" destOrd="0" presId="urn:microsoft.com/office/officeart/2009/layout/CircleArrowProcess"/>
    <dgm:cxn modelId="{86B2C942-33E4-452C-803F-55EF252EC601}" srcId="{4D948BFD-B62F-425A-90F8-F15887C237B1}" destId="{AAF22ED7-0640-4EA4-B9BD-1A741DCAF935}" srcOrd="2" destOrd="0" parTransId="{679A228E-212C-43CB-BCA5-A4C2C3F9DF3B}" sibTransId="{3A8ACA42-5429-46AA-A9A9-CEC3C5BB4548}"/>
    <dgm:cxn modelId="{0EDDED44-7CA4-4646-9FC2-F4F77E9DD6CB}" srcId="{4D948BFD-B62F-425A-90F8-F15887C237B1}" destId="{4CF12F7A-DB92-427E-ACD2-4D5E08366F01}" srcOrd="0" destOrd="0" parTransId="{321BDC24-01AE-4AE0-82E7-CEE5F9305F70}" sibTransId="{B901C0E7-D8EF-4CCC-832D-B67174903B23}"/>
    <dgm:cxn modelId="{AD048470-554D-4FA4-BEA1-7E41DC8D0F63}" type="presOf" srcId="{4D948BFD-B62F-425A-90F8-F15887C237B1}" destId="{E32B6765-5977-4ED4-BCB1-488400AA1E70}" srcOrd="0" destOrd="0" presId="urn:microsoft.com/office/officeart/2009/layout/CircleArrowProcess"/>
    <dgm:cxn modelId="{7AA55C87-F160-4EEE-99A5-790D0863BB3F}" type="presOf" srcId="{4CF12F7A-DB92-427E-ACD2-4D5E08366F01}" destId="{0808F0AF-6B2D-4962-A854-9587059FD792}" srcOrd="0" destOrd="0" presId="urn:microsoft.com/office/officeart/2009/layout/CircleArrowProcess"/>
    <dgm:cxn modelId="{DB0BFBC9-5778-44E2-BD0E-5392D315A8A4}" type="presOf" srcId="{98C9B9DA-79B6-445D-8D8F-7ED8B809138E}" destId="{C3256D16-1421-4B2A-B0D7-3C8C0A33CFAE}" srcOrd="0" destOrd="0" presId="urn:microsoft.com/office/officeart/2009/layout/CircleArrowProcess"/>
    <dgm:cxn modelId="{C7B2B6F7-3CC3-46EF-B018-0C0BB5A19DA5}" srcId="{4D948BFD-B62F-425A-90F8-F15887C237B1}" destId="{98C9B9DA-79B6-445D-8D8F-7ED8B809138E}" srcOrd="1" destOrd="0" parTransId="{AD70C2E4-90AD-48FA-8BA7-A7714502167E}" sibTransId="{EA661E74-1DD2-4E59-B4C3-7E1F39A32BDF}"/>
    <dgm:cxn modelId="{1755FD8F-CEED-4F24-BE70-8BC9EEBF0C7B}" type="presParOf" srcId="{E32B6765-5977-4ED4-BCB1-488400AA1E70}" destId="{CA0F80D9-CEC4-4A9A-9089-95C09B43B111}" srcOrd="0" destOrd="0" presId="urn:microsoft.com/office/officeart/2009/layout/CircleArrowProcess"/>
    <dgm:cxn modelId="{C47214D2-23DA-4777-AFA3-221630CCE8A8}" type="presParOf" srcId="{CA0F80D9-CEC4-4A9A-9089-95C09B43B111}" destId="{B22DFE1A-BA26-4F51-8BE0-2CBDBE9FEB00}" srcOrd="0" destOrd="0" presId="urn:microsoft.com/office/officeart/2009/layout/CircleArrowProcess"/>
    <dgm:cxn modelId="{9C98B7E7-14B6-4F9E-A82F-A573634C8745}" type="presParOf" srcId="{E32B6765-5977-4ED4-BCB1-488400AA1E70}" destId="{0808F0AF-6B2D-4962-A854-9587059FD792}" srcOrd="1" destOrd="0" presId="urn:microsoft.com/office/officeart/2009/layout/CircleArrowProcess"/>
    <dgm:cxn modelId="{9F82FEE1-1E33-450B-B781-D139445CE69F}" type="presParOf" srcId="{E32B6765-5977-4ED4-BCB1-488400AA1E70}" destId="{574C8776-F063-425D-BB5D-8925F8BF8C52}" srcOrd="2" destOrd="0" presId="urn:microsoft.com/office/officeart/2009/layout/CircleArrowProcess"/>
    <dgm:cxn modelId="{C34E1F7E-08CE-4F11-BAB1-C083833F16B5}" type="presParOf" srcId="{574C8776-F063-425D-BB5D-8925F8BF8C52}" destId="{ABE62535-B51B-4E31-90C0-477C9E1DCC31}" srcOrd="0" destOrd="0" presId="urn:microsoft.com/office/officeart/2009/layout/CircleArrowProcess"/>
    <dgm:cxn modelId="{763BCB74-7F95-46EB-9A79-0647BE5AA15A}" type="presParOf" srcId="{E32B6765-5977-4ED4-BCB1-488400AA1E70}" destId="{C3256D16-1421-4B2A-B0D7-3C8C0A33CFAE}" srcOrd="3" destOrd="0" presId="urn:microsoft.com/office/officeart/2009/layout/CircleArrowProcess"/>
    <dgm:cxn modelId="{3617404E-40A2-4A1E-8A7E-6AA3F7246625}" type="presParOf" srcId="{E32B6765-5977-4ED4-BCB1-488400AA1E70}" destId="{E160983B-B235-4C46-BDA0-14E51435351B}" srcOrd="4" destOrd="0" presId="urn:microsoft.com/office/officeart/2009/layout/CircleArrowProcess"/>
    <dgm:cxn modelId="{39846A40-AC89-4635-8297-49AEDCC3C809}" type="presParOf" srcId="{E160983B-B235-4C46-BDA0-14E51435351B}" destId="{C9F9A202-3430-42A4-895C-5DFB4A16974D}" srcOrd="0" destOrd="0" presId="urn:microsoft.com/office/officeart/2009/layout/CircleArrowProcess"/>
    <dgm:cxn modelId="{B4F79517-48C9-4C3B-8636-61065BD4F62B}" type="presParOf" srcId="{E32B6765-5977-4ED4-BCB1-488400AA1E70}" destId="{5FEBFB69-2742-48AF-A177-E93E92DA575E}" srcOrd="5" destOrd="0" presId="urn:microsoft.com/office/officeart/2009/layout/CircleArrowProces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460B247B-C6F6-4AC9-9476-24BB8ACB3020}" type="doc">
      <dgm:prSet loTypeId="urn:microsoft.com/office/officeart/2005/8/layout/default" loCatId="list" qsTypeId="urn:microsoft.com/office/officeart/2005/8/quickstyle/simple1" qsCatId="simple" csTypeId="urn:microsoft.com/office/officeart/2005/8/colors/colorful1" csCatId="colorful" phldr="1"/>
      <dgm:spPr/>
      <dgm:t>
        <a:bodyPr/>
        <a:lstStyle/>
        <a:p>
          <a:endParaRPr lang="en-US"/>
        </a:p>
      </dgm:t>
    </dgm:pt>
    <dgm:pt modelId="{F643494F-084C-4FB2-A71C-9DD0C633B620}">
      <dgm:prSet/>
      <dgm:spPr/>
      <dgm:t>
        <a:bodyPr/>
        <a:lstStyle/>
        <a:p>
          <a:r>
            <a:rPr lang="fr-CA" dirty="0">
              <a:solidFill>
                <a:schemeClr val="tx1"/>
              </a:solidFill>
            </a:rPr>
            <a:t>Accueil personnalisé pour les familles</a:t>
          </a:r>
          <a:endParaRPr lang="en-US" dirty="0">
            <a:solidFill>
              <a:schemeClr val="tx1"/>
            </a:solidFill>
          </a:endParaRPr>
        </a:p>
      </dgm:t>
    </dgm:pt>
    <dgm:pt modelId="{B1C60D13-C6D2-472E-B350-4BD0E0EFAC9A}" type="parTrans" cxnId="{2752AF06-97C6-48B0-8D82-2B8988130D7D}">
      <dgm:prSet/>
      <dgm:spPr/>
      <dgm:t>
        <a:bodyPr/>
        <a:lstStyle/>
        <a:p>
          <a:endParaRPr lang="en-US"/>
        </a:p>
      </dgm:t>
    </dgm:pt>
    <dgm:pt modelId="{6A70911A-1735-4F68-932D-40719F8BC2C8}" type="sibTrans" cxnId="{2752AF06-97C6-48B0-8D82-2B8988130D7D}">
      <dgm:prSet/>
      <dgm:spPr/>
      <dgm:t>
        <a:bodyPr/>
        <a:lstStyle/>
        <a:p>
          <a:endParaRPr lang="en-US"/>
        </a:p>
      </dgm:t>
    </dgm:pt>
    <dgm:pt modelId="{0805E82B-828E-421A-9BC0-DCB5B1AC8540}">
      <dgm:prSet/>
      <dgm:spPr/>
      <dgm:t>
        <a:bodyPr/>
        <a:lstStyle/>
        <a:p>
          <a:r>
            <a:rPr lang="fr-CA" dirty="0">
              <a:solidFill>
                <a:schemeClr val="tx1"/>
              </a:solidFill>
            </a:rPr>
            <a:t>Jumelages familiaux, mentorat professionnel, politique…</a:t>
          </a:r>
          <a:endParaRPr lang="en-US" dirty="0">
            <a:solidFill>
              <a:schemeClr val="tx1"/>
            </a:solidFill>
          </a:endParaRPr>
        </a:p>
      </dgm:t>
    </dgm:pt>
    <dgm:pt modelId="{8B55273A-975D-4E2C-AC45-8B4895934C79}" type="parTrans" cxnId="{7BFDC85E-14EE-4AA2-80F2-48BBB595B001}">
      <dgm:prSet/>
      <dgm:spPr/>
      <dgm:t>
        <a:bodyPr/>
        <a:lstStyle/>
        <a:p>
          <a:endParaRPr lang="en-US"/>
        </a:p>
      </dgm:t>
    </dgm:pt>
    <dgm:pt modelId="{382C0332-3253-4755-911D-AB77ED442020}" type="sibTrans" cxnId="{7BFDC85E-14EE-4AA2-80F2-48BBB595B001}">
      <dgm:prSet/>
      <dgm:spPr/>
      <dgm:t>
        <a:bodyPr/>
        <a:lstStyle/>
        <a:p>
          <a:endParaRPr lang="en-US"/>
        </a:p>
      </dgm:t>
    </dgm:pt>
    <dgm:pt modelId="{BEFD9742-A1CF-4E0A-B4D0-2D89A0467AC9}">
      <dgm:prSet/>
      <dgm:spPr/>
      <dgm:t>
        <a:bodyPr/>
        <a:lstStyle/>
        <a:p>
          <a:r>
            <a:rPr lang="fr-CA" dirty="0">
              <a:solidFill>
                <a:schemeClr val="tx1"/>
              </a:solidFill>
            </a:rPr>
            <a:t>Action et organisation communautaire et collective</a:t>
          </a:r>
          <a:endParaRPr lang="en-US" dirty="0">
            <a:solidFill>
              <a:schemeClr val="tx1"/>
            </a:solidFill>
          </a:endParaRPr>
        </a:p>
      </dgm:t>
    </dgm:pt>
    <dgm:pt modelId="{C8A956B5-F8D0-423F-88D5-5A89C8D6507B}" type="parTrans" cxnId="{85E10A2C-685F-4DAE-BBC2-BBED51D1D402}">
      <dgm:prSet/>
      <dgm:spPr/>
      <dgm:t>
        <a:bodyPr/>
        <a:lstStyle/>
        <a:p>
          <a:endParaRPr lang="en-US"/>
        </a:p>
      </dgm:t>
    </dgm:pt>
    <dgm:pt modelId="{82F5BBF3-1A1E-41E1-B94E-E3854A623A4E}" type="sibTrans" cxnId="{85E10A2C-685F-4DAE-BBC2-BBED51D1D402}">
      <dgm:prSet/>
      <dgm:spPr/>
      <dgm:t>
        <a:bodyPr/>
        <a:lstStyle/>
        <a:p>
          <a:endParaRPr lang="en-US"/>
        </a:p>
      </dgm:t>
    </dgm:pt>
    <dgm:pt modelId="{F34BA943-B1AB-4093-9080-5849A05EDF83}">
      <dgm:prSet/>
      <dgm:spPr/>
      <dgm:t>
        <a:bodyPr/>
        <a:lstStyle/>
        <a:p>
          <a:r>
            <a:rPr lang="fr-CA" dirty="0">
              <a:solidFill>
                <a:schemeClr val="tx1"/>
              </a:solidFill>
            </a:rPr>
            <a:t>Croiser les approches milieu, les approches interculturelles, les approches antiracistes et les approches de médiation</a:t>
          </a:r>
          <a:endParaRPr lang="en-US" dirty="0">
            <a:solidFill>
              <a:schemeClr val="tx1"/>
            </a:solidFill>
          </a:endParaRPr>
        </a:p>
      </dgm:t>
    </dgm:pt>
    <dgm:pt modelId="{5C4EFA5F-3D5A-41FF-A461-575043E522D7}" type="parTrans" cxnId="{8D6118BF-BB88-490F-AF62-F84518B74C01}">
      <dgm:prSet/>
      <dgm:spPr/>
      <dgm:t>
        <a:bodyPr/>
        <a:lstStyle/>
        <a:p>
          <a:endParaRPr lang="en-US"/>
        </a:p>
      </dgm:t>
    </dgm:pt>
    <dgm:pt modelId="{B827D1AE-9ECF-4FE9-BE45-2EFC227F4C74}" type="sibTrans" cxnId="{8D6118BF-BB88-490F-AF62-F84518B74C01}">
      <dgm:prSet/>
      <dgm:spPr/>
      <dgm:t>
        <a:bodyPr/>
        <a:lstStyle/>
        <a:p>
          <a:endParaRPr lang="en-US"/>
        </a:p>
      </dgm:t>
    </dgm:pt>
    <dgm:pt modelId="{E34EED6E-09C2-408B-AB32-D4B442D8E838}">
      <dgm:prSet/>
      <dgm:spPr/>
      <dgm:t>
        <a:bodyPr/>
        <a:lstStyle/>
        <a:p>
          <a:r>
            <a:rPr lang="fr-CA" dirty="0">
              <a:solidFill>
                <a:schemeClr val="tx1"/>
              </a:solidFill>
            </a:rPr>
            <a:t>Cérémonie d’accueil municipal des nouveaux arrivants (quelle que soit leur origine et statut)</a:t>
          </a:r>
          <a:endParaRPr lang="en-US" dirty="0">
            <a:solidFill>
              <a:schemeClr val="tx1"/>
            </a:solidFill>
          </a:endParaRPr>
        </a:p>
      </dgm:t>
    </dgm:pt>
    <dgm:pt modelId="{ECF63010-C67A-450A-A02E-CFD0529F1FB1}" type="parTrans" cxnId="{DF90B4A3-E23E-4779-B0B6-0CC945E0344D}">
      <dgm:prSet/>
      <dgm:spPr/>
      <dgm:t>
        <a:bodyPr/>
        <a:lstStyle/>
        <a:p>
          <a:endParaRPr lang="en-US"/>
        </a:p>
      </dgm:t>
    </dgm:pt>
    <dgm:pt modelId="{0E2DFE56-9BE0-48BD-8926-2EDFBF06A412}" type="sibTrans" cxnId="{DF90B4A3-E23E-4779-B0B6-0CC945E0344D}">
      <dgm:prSet/>
      <dgm:spPr/>
      <dgm:t>
        <a:bodyPr/>
        <a:lstStyle/>
        <a:p>
          <a:endParaRPr lang="en-US"/>
        </a:p>
      </dgm:t>
    </dgm:pt>
    <dgm:pt modelId="{7CEA1A1E-7090-4D13-A17B-1296943AB99D}">
      <dgm:prSet/>
      <dgm:spPr/>
      <dgm:t>
        <a:bodyPr/>
        <a:lstStyle/>
        <a:p>
          <a:r>
            <a:rPr lang="fr-CA" dirty="0">
              <a:solidFill>
                <a:schemeClr val="tx1"/>
              </a:solidFill>
            </a:rPr>
            <a:t>Guichet unique à la municipalité pour toutes les informations (écoles, logements, déplacements, cours de français </a:t>
          </a:r>
          <a:r>
            <a:rPr lang="fr-CA" dirty="0" err="1">
              <a:solidFill>
                <a:schemeClr val="tx1"/>
              </a:solidFill>
            </a:rPr>
            <a:t>etc</a:t>
          </a:r>
          <a:r>
            <a:rPr lang="fr-CA" dirty="0">
              <a:solidFill>
                <a:schemeClr val="tx1"/>
              </a:solidFill>
            </a:rPr>
            <a:t>)</a:t>
          </a:r>
          <a:endParaRPr lang="en-US" dirty="0">
            <a:solidFill>
              <a:schemeClr val="tx1"/>
            </a:solidFill>
          </a:endParaRPr>
        </a:p>
      </dgm:t>
    </dgm:pt>
    <dgm:pt modelId="{27A5F9FE-0A9B-479D-B2EB-662D283AFDE2}" type="parTrans" cxnId="{C5E81F49-8D83-46B6-A1C6-C3C34D800196}">
      <dgm:prSet/>
      <dgm:spPr/>
      <dgm:t>
        <a:bodyPr/>
        <a:lstStyle/>
        <a:p>
          <a:endParaRPr lang="en-US"/>
        </a:p>
      </dgm:t>
    </dgm:pt>
    <dgm:pt modelId="{FE3C70CA-6FC7-4C17-81A6-273537B9EE1B}" type="sibTrans" cxnId="{C5E81F49-8D83-46B6-A1C6-C3C34D800196}">
      <dgm:prSet/>
      <dgm:spPr/>
      <dgm:t>
        <a:bodyPr/>
        <a:lstStyle/>
        <a:p>
          <a:endParaRPr lang="en-US"/>
        </a:p>
      </dgm:t>
    </dgm:pt>
    <dgm:pt modelId="{143A61A6-272D-432A-8502-1272CFDA5CBE}">
      <dgm:prSet/>
      <dgm:spPr/>
      <dgm:t>
        <a:bodyPr/>
        <a:lstStyle/>
        <a:p>
          <a:r>
            <a:rPr lang="fr-CA" dirty="0">
              <a:solidFill>
                <a:schemeClr val="tx1"/>
              </a:solidFill>
            </a:rPr>
            <a:t>Rencontres interculturelles à diverses périodes de l’année</a:t>
          </a:r>
          <a:endParaRPr lang="en-US" dirty="0">
            <a:solidFill>
              <a:schemeClr val="tx1"/>
            </a:solidFill>
          </a:endParaRPr>
        </a:p>
      </dgm:t>
    </dgm:pt>
    <dgm:pt modelId="{BEE7FE5B-C61E-4A6B-A01F-B18C996528B7}" type="parTrans" cxnId="{5BD567BD-E0E7-4EA1-8960-8E8164732473}">
      <dgm:prSet/>
      <dgm:spPr/>
      <dgm:t>
        <a:bodyPr/>
        <a:lstStyle/>
        <a:p>
          <a:endParaRPr lang="en-US"/>
        </a:p>
      </dgm:t>
    </dgm:pt>
    <dgm:pt modelId="{028D81A1-3840-4AD5-A05D-76FADF3328F3}" type="sibTrans" cxnId="{5BD567BD-E0E7-4EA1-8960-8E8164732473}">
      <dgm:prSet/>
      <dgm:spPr/>
      <dgm:t>
        <a:bodyPr/>
        <a:lstStyle/>
        <a:p>
          <a:endParaRPr lang="en-US"/>
        </a:p>
      </dgm:t>
    </dgm:pt>
    <dgm:pt modelId="{FAC1DE0F-465A-47E2-96AF-CEA44FD6000D}">
      <dgm:prSet/>
      <dgm:spPr/>
      <dgm:t>
        <a:bodyPr/>
        <a:lstStyle/>
        <a:p>
          <a:r>
            <a:rPr lang="fr-CA" dirty="0">
              <a:solidFill>
                <a:schemeClr val="tx1"/>
              </a:solidFill>
            </a:rPr>
            <a:t>Espaces de rencontre interculturelle: café interculturel, parc interculturel, halte-garderie interculturelle, coop. interculturelle</a:t>
          </a:r>
          <a:endParaRPr lang="en-US" dirty="0">
            <a:solidFill>
              <a:schemeClr val="tx1"/>
            </a:solidFill>
          </a:endParaRPr>
        </a:p>
      </dgm:t>
    </dgm:pt>
    <dgm:pt modelId="{189A357E-3904-47F3-8555-CCC668A578AA}" type="parTrans" cxnId="{50D9C8B1-5B7D-4084-8C35-177E271AB9B6}">
      <dgm:prSet/>
      <dgm:spPr/>
      <dgm:t>
        <a:bodyPr/>
        <a:lstStyle/>
        <a:p>
          <a:endParaRPr lang="en-US"/>
        </a:p>
      </dgm:t>
    </dgm:pt>
    <dgm:pt modelId="{BFF0C47B-FDD1-41F3-B08D-1A81E8A90CEB}" type="sibTrans" cxnId="{50D9C8B1-5B7D-4084-8C35-177E271AB9B6}">
      <dgm:prSet/>
      <dgm:spPr/>
      <dgm:t>
        <a:bodyPr/>
        <a:lstStyle/>
        <a:p>
          <a:endParaRPr lang="en-US"/>
        </a:p>
      </dgm:t>
    </dgm:pt>
    <dgm:pt modelId="{71DB4690-7A32-4464-B565-37B0FC604DFB}">
      <dgm:prSet/>
      <dgm:spPr/>
      <dgm:t>
        <a:bodyPr/>
        <a:lstStyle/>
        <a:p>
          <a:r>
            <a:rPr lang="fr-CA" dirty="0">
              <a:solidFill>
                <a:schemeClr val="tx1"/>
              </a:solidFill>
            </a:rPr>
            <a:t>Banque et développement de covoiturage et de transports collectifs</a:t>
          </a:r>
          <a:endParaRPr lang="en-US" dirty="0">
            <a:solidFill>
              <a:schemeClr val="tx1"/>
            </a:solidFill>
          </a:endParaRPr>
        </a:p>
      </dgm:t>
    </dgm:pt>
    <dgm:pt modelId="{8B838143-243A-48E1-8D8E-E71A800E7C4C}" type="parTrans" cxnId="{9556B08A-8F0B-4A5F-90A3-A9C7D3E84B12}">
      <dgm:prSet/>
      <dgm:spPr/>
      <dgm:t>
        <a:bodyPr/>
        <a:lstStyle/>
        <a:p>
          <a:endParaRPr lang="en-US"/>
        </a:p>
      </dgm:t>
    </dgm:pt>
    <dgm:pt modelId="{800B7ED0-BC75-437C-AED4-4D15BB9F232E}" type="sibTrans" cxnId="{9556B08A-8F0B-4A5F-90A3-A9C7D3E84B12}">
      <dgm:prSet/>
      <dgm:spPr/>
      <dgm:t>
        <a:bodyPr/>
        <a:lstStyle/>
        <a:p>
          <a:endParaRPr lang="en-US"/>
        </a:p>
      </dgm:t>
    </dgm:pt>
    <dgm:pt modelId="{DA3AC0E7-5834-42CA-B801-2131EE4ED9D3}">
      <dgm:prSet/>
      <dgm:spPr/>
      <dgm:t>
        <a:bodyPr/>
        <a:lstStyle/>
        <a:p>
          <a:r>
            <a:rPr lang="fr-CA" dirty="0">
              <a:solidFill>
                <a:schemeClr val="tx1"/>
              </a:solidFill>
            </a:rPr>
            <a:t>Ouverture de l’école pour les besoins des parents-familles le samedi (ordinateurs).</a:t>
          </a:r>
          <a:endParaRPr lang="en-US" dirty="0">
            <a:solidFill>
              <a:schemeClr val="tx1"/>
            </a:solidFill>
          </a:endParaRPr>
        </a:p>
      </dgm:t>
    </dgm:pt>
    <dgm:pt modelId="{600A2D39-D278-41B6-9FB2-CEDE0ABC4869}" type="parTrans" cxnId="{CBCB5562-DDEC-47E2-AB2E-0D1E1FFE4479}">
      <dgm:prSet/>
      <dgm:spPr/>
      <dgm:t>
        <a:bodyPr/>
        <a:lstStyle/>
        <a:p>
          <a:endParaRPr lang="en-US"/>
        </a:p>
      </dgm:t>
    </dgm:pt>
    <dgm:pt modelId="{AAF7E523-2388-4E9E-B634-703758A0ED2D}" type="sibTrans" cxnId="{CBCB5562-DDEC-47E2-AB2E-0D1E1FFE4479}">
      <dgm:prSet/>
      <dgm:spPr/>
      <dgm:t>
        <a:bodyPr/>
        <a:lstStyle/>
        <a:p>
          <a:endParaRPr lang="en-US"/>
        </a:p>
      </dgm:t>
    </dgm:pt>
    <dgm:pt modelId="{1085C4BA-75A1-49A9-B275-A7419C25DA16}">
      <dgm:prSet/>
      <dgm:spPr/>
      <dgm:t>
        <a:bodyPr/>
        <a:lstStyle/>
        <a:p>
          <a:r>
            <a:rPr lang="fr-CA" dirty="0">
              <a:solidFill>
                <a:schemeClr val="tx1"/>
              </a:solidFill>
            </a:rPr>
            <a:t>Concertation cours de français adultes-classes d’accueil-ou mesures de francisation élèves</a:t>
          </a:r>
        </a:p>
        <a:p>
          <a:r>
            <a:rPr lang="fr-CA" dirty="0">
              <a:solidFill>
                <a:schemeClr val="tx1"/>
              </a:solidFill>
            </a:rPr>
            <a:t>Francisation en milieu de travail</a:t>
          </a:r>
          <a:endParaRPr lang="en-US" dirty="0">
            <a:solidFill>
              <a:schemeClr val="tx1"/>
            </a:solidFill>
          </a:endParaRPr>
        </a:p>
      </dgm:t>
    </dgm:pt>
    <dgm:pt modelId="{0B9B12B9-1B45-473D-AE8D-13E9BCC404C2}" type="parTrans" cxnId="{D071D5DE-EF21-4C8E-9AC6-3C23A7829506}">
      <dgm:prSet/>
      <dgm:spPr/>
      <dgm:t>
        <a:bodyPr/>
        <a:lstStyle/>
        <a:p>
          <a:endParaRPr lang="en-US"/>
        </a:p>
      </dgm:t>
    </dgm:pt>
    <dgm:pt modelId="{C6FF25F0-78BC-4494-9A00-134DA2B4E90D}" type="sibTrans" cxnId="{D071D5DE-EF21-4C8E-9AC6-3C23A7829506}">
      <dgm:prSet/>
      <dgm:spPr/>
      <dgm:t>
        <a:bodyPr/>
        <a:lstStyle/>
        <a:p>
          <a:endParaRPr lang="en-US"/>
        </a:p>
      </dgm:t>
    </dgm:pt>
    <dgm:pt modelId="{86909F63-5AE1-45C4-8F14-55C0C784364B}">
      <dgm:prSet/>
      <dgm:spPr/>
      <dgm:t>
        <a:bodyPr/>
        <a:lstStyle/>
        <a:p>
          <a:r>
            <a:rPr lang="fr-CA" dirty="0">
              <a:solidFill>
                <a:schemeClr val="tx1"/>
              </a:solidFill>
            </a:rPr>
            <a:t>Concertation organismes francophones majoritaires et anglophones minoritaires (par exemple pour les cours)</a:t>
          </a:r>
          <a:endParaRPr lang="en-US" dirty="0">
            <a:solidFill>
              <a:schemeClr val="tx1"/>
            </a:solidFill>
          </a:endParaRPr>
        </a:p>
      </dgm:t>
    </dgm:pt>
    <dgm:pt modelId="{DB45E0B3-BA93-4181-B603-C0A6557FDB01}" type="parTrans" cxnId="{62ABE4F6-1896-4D29-982F-956EA1D02307}">
      <dgm:prSet/>
      <dgm:spPr/>
      <dgm:t>
        <a:bodyPr/>
        <a:lstStyle/>
        <a:p>
          <a:endParaRPr lang="en-US"/>
        </a:p>
      </dgm:t>
    </dgm:pt>
    <dgm:pt modelId="{8C368904-ADA2-4B3F-A600-F10BEA4CE7FE}" type="sibTrans" cxnId="{62ABE4F6-1896-4D29-982F-956EA1D02307}">
      <dgm:prSet/>
      <dgm:spPr/>
      <dgm:t>
        <a:bodyPr/>
        <a:lstStyle/>
        <a:p>
          <a:endParaRPr lang="en-US"/>
        </a:p>
      </dgm:t>
    </dgm:pt>
    <dgm:pt modelId="{A3604100-EB81-44BE-B8AC-3F46EBF54E6B}">
      <dgm:prSet/>
      <dgm:spPr/>
      <dgm:t>
        <a:bodyPr/>
        <a:lstStyle/>
        <a:p>
          <a:r>
            <a:rPr lang="fr-CA" dirty="0">
              <a:solidFill>
                <a:schemeClr val="tx1"/>
              </a:solidFill>
            </a:rPr>
            <a:t>Invitation des parents  immigrants à donner des conférences dans les écoles locales</a:t>
          </a:r>
          <a:endParaRPr lang="en-US" dirty="0">
            <a:solidFill>
              <a:schemeClr val="tx1"/>
            </a:solidFill>
          </a:endParaRPr>
        </a:p>
      </dgm:t>
    </dgm:pt>
    <dgm:pt modelId="{7611A00D-47E3-41D3-9A22-A0157CE510D6}" type="parTrans" cxnId="{A421B90A-A922-4D01-B84E-8EF074CB4B34}">
      <dgm:prSet/>
      <dgm:spPr/>
      <dgm:t>
        <a:bodyPr/>
        <a:lstStyle/>
        <a:p>
          <a:endParaRPr lang="en-US"/>
        </a:p>
      </dgm:t>
    </dgm:pt>
    <dgm:pt modelId="{1D165828-DC5E-4CD7-9F81-BAA76870FD0E}" type="sibTrans" cxnId="{A421B90A-A922-4D01-B84E-8EF074CB4B34}">
      <dgm:prSet/>
      <dgm:spPr/>
      <dgm:t>
        <a:bodyPr/>
        <a:lstStyle/>
        <a:p>
          <a:endParaRPr lang="en-US"/>
        </a:p>
      </dgm:t>
    </dgm:pt>
    <dgm:pt modelId="{2B2A371D-23ED-4BA2-AF4B-164CE8BF76E6}">
      <dgm:prSet/>
      <dgm:spPr/>
      <dgm:t>
        <a:bodyPr/>
        <a:lstStyle/>
        <a:p>
          <a:r>
            <a:rPr lang="fr-CA" dirty="0">
              <a:solidFill>
                <a:schemeClr val="tx1"/>
              </a:solidFill>
            </a:rPr>
            <a:t>Exposition interculturelle</a:t>
          </a:r>
          <a:endParaRPr lang="en-US" dirty="0">
            <a:solidFill>
              <a:schemeClr val="tx1"/>
            </a:solidFill>
          </a:endParaRPr>
        </a:p>
      </dgm:t>
    </dgm:pt>
    <dgm:pt modelId="{C2F13283-6601-4F44-9158-3AD7D9C509D9}" type="parTrans" cxnId="{CF4926BA-14FD-4083-8A1F-C9BBD2157856}">
      <dgm:prSet/>
      <dgm:spPr/>
      <dgm:t>
        <a:bodyPr/>
        <a:lstStyle/>
        <a:p>
          <a:endParaRPr lang="en-US"/>
        </a:p>
      </dgm:t>
    </dgm:pt>
    <dgm:pt modelId="{DA771AEF-042D-46B7-9B11-557AC8153A87}" type="sibTrans" cxnId="{CF4926BA-14FD-4083-8A1F-C9BBD2157856}">
      <dgm:prSet/>
      <dgm:spPr/>
      <dgm:t>
        <a:bodyPr/>
        <a:lstStyle/>
        <a:p>
          <a:endParaRPr lang="en-US"/>
        </a:p>
      </dgm:t>
    </dgm:pt>
    <dgm:pt modelId="{EEEDD154-207C-45CA-BAE0-CC414106CF04}">
      <dgm:prSet/>
      <dgm:spPr/>
      <dgm:t>
        <a:bodyPr/>
        <a:lstStyle/>
        <a:p>
          <a:r>
            <a:rPr lang="fr-CA" dirty="0">
              <a:solidFill>
                <a:schemeClr val="tx1"/>
              </a:solidFill>
            </a:rPr>
            <a:t>Ouverture des bibliothèques pour des activités intégrant le français et les langues d’origine des immigrant-e-s (contes, films, expositions de livres etc.)</a:t>
          </a:r>
          <a:endParaRPr lang="en-US" dirty="0">
            <a:solidFill>
              <a:schemeClr val="tx1"/>
            </a:solidFill>
          </a:endParaRPr>
        </a:p>
      </dgm:t>
    </dgm:pt>
    <dgm:pt modelId="{64D888A6-4E8A-49CA-AD8D-2FC5900431AD}" type="parTrans" cxnId="{368D6856-F8DB-43EF-BA60-4AB9307EDE40}">
      <dgm:prSet/>
      <dgm:spPr/>
      <dgm:t>
        <a:bodyPr/>
        <a:lstStyle/>
        <a:p>
          <a:endParaRPr lang="en-US"/>
        </a:p>
      </dgm:t>
    </dgm:pt>
    <dgm:pt modelId="{62519D39-9FD4-4AC4-9DDF-AC2046F35BE6}" type="sibTrans" cxnId="{368D6856-F8DB-43EF-BA60-4AB9307EDE40}">
      <dgm:prSet/>
      <dgm:spPr/>
      <dgm:t>
        <a:bodyPr/>
        <a:lstStyle/>
        <a:p>
          <a:endParaRPr lang="en-US"/>
        </a:p>
      </dgm:t>
    </dgm:pt>
    <dgm:pt modelId="{5864CFC2-7001-4450-BD51-B52C267601E6}">
      <dgm:prSet/>
      <dgm:spPr/>
      <dgm:t>
        <a:bodyPr/>
        <a:lstStyle/>
        <a:p>
          <a:r>
            <a:rPr lang="fr-CA" dirty="0">
              <a:solidFill>
                <a:schemeClr val="tx1"/>
              </a:solidFill>
            </a:rPr>
            <a:t>Valoriser les langues d’origine des immigrant-e-s: cours, ouvrages</a:t>
          </a:r>
          <a:endParaRPr lang="en-US" dirty="0">
            <a:solidFill>
              <a:schemeClr val="tx1"/>
            </a:solidFill>
          </a:endParaRPr>
        </a:p>
      </dgm:t>
    </dgm:pt>
    <dgm:pt modelId="{BB6B5F65-BCF3-4ADB-BCAD-5E9519A35092}" type="parTrans" cxnId="{E185125B-3CD9-4F4C-944F-9D462E39F383}">
      <dgm:prSet/>
      <dgm:spPr/>
      <dgm:t>
        <a:bodyPr/>
        <a:lstStyle/>
        <a:p>
          <a:endParaRPr lang="en-US"/>
        </a:p>
      </dgm:t>
    </dgm:pt>
    <dgm:pt modelId="{FBB37511-31C2-4281-B582-604DE833D9FE}" type="sibTrans" cxnId="{E185125B-3CD9-4F4C-944F-9D462E39F383}">
      <dgm:prSet/>
      <dgm:spPr/>
      <dgm:t>
        <a:bodyPr/>
        <a:lstStyle/>
        <a:p>
          <a:endParaRPr lang="en-US"/>
        </a:p>
      </dgm:t>
    </dgm:pt>
    <dgm:pt modelId="{4EEE71F6-3DD9-4B76-99AC-C528305F6EB9}">
      <dgm:prSet/>
      <dgm:spPr/>
      <dgm:t>
        <a:bodyPr/>
        <a:lstStyle/>
        <a:p>
          <a:r>
            <a:rPr lang="fr-CA" dirty="0">
              <a:solidFill>
                <a:schemeClr val="tx1"/>
              </a:solidFill>
            </a:rPr>
            <a:t>Possibilité de passer des baux de courte durée à l’arrivée</a:t>
          </a:r>
          <a:endParaRPr lang="en-US" dirty="0">
            <a:solidFill>
              <a:schemeClr val="tx1"/>
            </a:solidFill>
          </a:endParaRPr>
        </a:p>
      </dgm:t>
    </dgm:pt>
    <dgm:pt modelId="{16DC08D2-F035-44D4-AA61-2739A201AE74}" type="parTrans" cxnId="{620CCD35-C7E0-4DC7-80F8-990CE1218F28}">
      <dgm:prSet/>
      <dgm:spPr/>
      <dgm:t>
        <a:bodyPr/>
        <a:lstStyle/>
        <a:p>
          <a:endParaRPr lang="en-US"/>
        </a:p>
      </dgm:t>
    </dgm:pt>
    <dgm:pt modelId="{720F91FF-79B3-40D3-A789-E1CD3FBFBAC4}" type="sibTrans" cxnId="{620CCD35-C7E0-4DC7-80F8-990CE1218F28}">
      <dgm:prSet/>
      <dgm:spPr/>
      <dgm:t>
        <a:bodyPr/>
        <a:lstStyle/>
        <a:p>
          <a:endParaRPr lang="en-US"/>
        </a:p>
      </dgm:t>
    </dgm:pt>
    <dgm:pt modelId="{1420B86B-DBAD-43A8-B34F-2DCCF667F756}">
      <dgm:prSet/>
      <dgm:spPr/>
      <dgm:t>
        <a:bodyPr/>
        <a:lstStyle/>
        <a:p>
          <a:r>
            <a:rPr lang="fr-CA" dirty="0">
              <a:solidFill>
                <a:schemeClr val="tx1"/>
              </a:solidFill>
            </a:rPr>
            <a:t>Banque des logements disponibles</a:t>
          </a:r>
          <a:endParaRPr lang="en-US" dirty="0">
            <a:solidFill>
              <a:schemeClr val="tx1"/>
            </a:solidFill>
          </a:endParaRPr>
        </a:p>
      </dgm:t>
    </dgm:pt>
    <dgm:pt modelId="{EAD09D0C-1C39-41A9-BFBE-CB0223829A23}" type="parTrans" cxnId="{E39567DE-CDAA-4778-B530-3DE2C0AF25B2}">
      <dgm:prSet/>
      <dgm:spPr/>
      <dgm:t>
        <a:bodyPr/>
        <a:lstStyle/>
        <a:p>
          <a:endParaRPr lang="en-US"/>
        </a:p>
      </dgm:t>
    </dgm:pt>
    <dgm:pt modelId="{B940C1F1-B2F7-4B50-A67C-2F8840D816B0}" type="sibTrans" cxnId="{E39567DE-CDAA-4778-B530-3DE2C0AF25B2}">
      <dgm:prSet/>
      <dgm:spPr/>
      <dgm:t>
        <a:bodyPr/>
        <a:lstStyle/>
        <a:p>
          <a:endParaRPr lang="en-US"/>
        </a:p>
      </dgm:t>
    </dgm:pt>
    <dgm:pt modelId="{E763B442-623A-49CA-B38B-D9901923E0C3}">
      <dgm:prSet/>
      <dgm:spPr/>
      <dgm:t>
        <a:bodyPr/>
        <a:lstStyle/>
        <a:p>
          <a:r>
            <a:rPr lang="fr-CA" dirty="0">
              <a:solidFill>
                <a:schemeClr val="tx1"/>
              </a:solidFill>
            </a:rPr>
            <a:t>Partenariats inter-organismes</a:t>
          </a:r>
          <a:endParaRPr lang="en-US" dirty="0">
            <a:solidFill>
              <a:schemeClr val="tx1"/>
            </a:solidFill>
          </a:endParaRPr>
        </a:p>
      </dgm:t>
    </dgm:pt>
    <dgm:pt modelId="{BE342D60-6120-432A-9EDC-50B575F30F52}" type="parTrans" cxnId="{F5E9B321-25DA-4F3E-823F-4243A9D1700F}">
      <dgm:prSet/>
      <dgm:spPr/>
      <dgm:t>
        <a:bodyPr/>
        <a:lstStyle/>
        <a:p>
          <a:endParaRPr lang="en-US"/>
        </a:p>
      </dgm:t>
    </dgm:pt>
    <dgm:pt modelId="{3EA070A9-8015-4776-A83A-29CD0B0E6C68}" type="sibTrans" cxnId="{F5E9B321-25DA-4F3E-823F-4243A9D1700F}">
      <dgm:prSet/>
      <dgm:spPr/>
      <dgm:t>
        <a:bodyPr/>
        <a:lstStyle/>
        <a:p>
          <a:endParaRPr lang="en-US"/>
        </a:p>
      </dgm:t>
    </dgm:pt>
    <dgm:pt modelId="{7A01C8DC-2D45-4A1E-AD79-3B0F71F48D6A}">
      <dgm:prSet/>
      <dgm:spPr/>
      <dgm:t>
        <a:bodyPr/>
        <a:lstStyle/>
        <a:p>
          <a:r>
            <a:rPr lang="fr-CA" dirty="0">
              <a:solidFill>
                <a:schemeClr val="tx1"/>
              </a:solidFill>
            </a:rPr>
            <a:t>Plan de lutte contre le racisme et les discriminations dans les municipalités </a:t>
          </a:r>
          <a:endParaRPr lang="en-US" dirty="0">
            <a:solidFill>
              <a:schemeClr val="tx1"/>
            </a:solidFill>
          </a:endParaRPr>
        </a:p>
      </dgm:t>
    </dgm:pt>
    <dgm:pt modelId="{291C0AED-152D-4D1F-8AA2-F0773503B481}" type="parTrans" cxnId="{6C085459-1267-4D70-A288-C8AE3023DC17}">
      <dgm:prSet/>
      <dgm:spPr/>
      <dgm:t>
        <a:bodyPr/>
        <a:lstStyle/>
        <a:p>
          <a:endParaRPr lang="en-US"/>
        </a:p>
      </dgm:t>
    </dgm:pt>
    <dgm:pt modelId="{E70669BB-F84B-4740-9790-A26B1ABF6A63}" type="sibTrans" cxnId="{6C085459-1267-4D70-A288-C8AE3023DC17}">
      <dgm:prSet/>
      <dgm:spPr/>
      <dgm:t>
        <a:bodyPr/>
        <a:lstStyle/>
        <a:p>
          <a:endParaRPr lang="en-US"/>
        </a:p>
      </dgm:t>
    </dgm:pt>
    <dgm:pt modelId="{7FDE39C2-91E4-4B57-B4D6-68EE965F0610}">
      <dgm:prSet/>
      <dgm:spPr/>
      <dgm:t>
        <a:bodyPr/>
        <a:lstStyle/>
        <a:p>
          <a:r>
            <a:rPr lang="fr-CA" dirty="0">
              <a:solidFill>
                <a:schemeClr val="tx1"/>
              </a:solidFill>
            </a:rPr>
            <a:t>Pour les entreprises, politique d’attraction intégration des immigrants + mesures d’inclusion et de lutte contre le racisme et les discriminations (exemple institutions comme la Banque nationale du Canada)</a:t>
          </a:r>
          <a:endParaRPr lang="en-US" dirty="0">
            <a:solidFill>
              <a:schemeClr val="tx1"/>
            </a:solidFill>
          </a:endParaRPr>
        </a:p>
      </dgm:t>
    </dgm:pt>
    <dgm:pt modelId="{9EAEE4D7-01E6-423A-A6EB-82FD7C74CD2D}" type="parTrans" cxnId="{D2AA9C47-630A-47CD-870A-4AF174EA4E14}">
      <dgm:prSet/>
      <dgm:spPr/>
      <dgm:t>
        <a:bodyPr/>
        <a:lstStyle/>
        <a:p>
          <a:endParaRPr lang="en-US"/>
        </a:p>
      </dgm:t>
    </dgm:pt>
    <dgm:pt modelId="{106D590A-0C4C-4BB2-878E-14F5F8518FC4}" type="sibTrans" cxnId="{D2AA9C47-630A-47CD-870A-4AF174EA4E14}">
      <dgm:prSet/>
      <dgm:spPr/>
      <dgm:t>
        <a:bodyPr/>
        <a:lstStyle/>
        <a:p>
          <a:endParaRPr lang="en-US"/>
        </a:p>
      </dgm:t>
    </dgm:pt>
    <dgm:pt modelId="{2D31E8E9-11E5-47F7-A9FD-A09BC4C0EB42}" type="pres">
      <dgm:prSet presAssocID="{460B247B-C6F6-4AC9-9476-24BB8ACB3020}" presName="diagram" presStyleCnt="0">
        <dgm:presLayoutVars>
          <dgm:dir/>
          <dgm:resizeHandles val="exact"/>
        </dgm:presLayoutVars>
      </dgm:prSet>
      <dgm:spPr/>
    </dgm:pt>
    <dgm:pt modelId="{6C070087-B970-461F-84E2-E737E007E1E5}" type="pres">
      <dgm:prSet presAssocID="{F643494F-084C-4FB2-A71C-9DD0C633B620}" presName="node" presStyleLbl="node1" presStyleIdx="0" presStyleCnt="21">
        <dgm:presLayoutVars>
          <dgm:bulletEnabled val="1"/>
        </dgm:presLayoutVars>
      </dgm:prSet>
      <dgm:spPr/>
    </dgm:pt>
    <dgm:pt modelId="{3AF2F905-4CAA-4C5E-B011-87119A9E88AF}" type="pres">
      <dgm:prSet presAssocID="{6A70911A-1735-4F68-932D-40719F8BC2C8}" presName="sibTrans" presStyleCnt="0"/>
      <dgm:spPr/>
    </dgm:pt>
    <dgm:pt modelId="{7C314AAD-B3FE-4BAD-B310-137BECDA4671}" type="pres">
      <dgm:prSet presAssocID="{0805E82B-828E-421A-9BC0-DCB5B1AC8540}" presName="node" presStyleLbl="node1" presStyleIdx="1" presStyleCnt="21">
        <dgm:presLayoutVars>
          <dgm:bulletEnabled val="1"/>
        </dgm:presLayoutVars>
      </dgm:prSet>
      <dgm:spPr/>
    </dgm:pt>
    <dgm:pt modelId="{5165A40B-A4C7-4F21-8614-276E71790BAD}" type="pres">
      <dgm:prSet presAssocID="{382C0332-3253-4755-911D-AB77ED442020}" presName="sibTrans" presStyleCnt="0"/>
      <dgm:spPr/>
    </dgm:pt>
    <dgm:pt modelId="{2A79D07B-B2A4-4165-9394-6CB9EC0A63AE}" type="pres">
      <dgm:prSet presAssocID="{BEFD9742-A1CF-4E0A-B4D0-2D89A0467AC9}" presName="node" presStyleLbl="node1" presStyleIdx="2" presStyleCnt="21">
        <dgm:presLayoutVars>
          <dgm:bulletEnabled val="1"/>
        </dgm:presLayoutVars>
      </dgm:prSet>
      <dgm:spPr/>
    </dgm:pt>
    <dgm:pt modelId="{54A74EE1-585B-450D-84BE-97E8D98176AF}" type="pres">
      <dgm:prSet presAssocID="{82F5BBF3-1A1E-41E1-B94E-E3854A623A4E}" presName="sibTrans" presStyleCnt="0"/>
      <dgm:spPr/>
    </dgm:pt>
    <dgm:pt modelId="{2A509F7C-817F-45F7-9621-D55825EC3853}" type="pres">
      <dgm:prSet presAssocID="{F34BA943-B1AB-4093-9080-5849A05EDF83}" presName="node" presStyleLbl="node1" presStyleIdx="3" presStyleCnt="21">
        <dgm:presLayoutVars>
          <dgm:bulletEnabled val="1"/>
        </dgm:presLayoutVars>
      </dgm:prSet>
      <dgm:spPr/>
    </dgm:pt>
    <dgm:pt modelId="{EEF47165-A75F-4A4E-B869-59D897FB3112}" type="pres">
      <dgm:prSet presAssocID="{B827D1AE-9ECF-4FE9-BE45-2EFC227F4C74}" presName="sibTrans" presStyleCnt="0"/>
      <dgm:spPr/>
    </dgm:pt>
    <dgm:pt modelId="{B9286D00-41DA-4C46-8178-D9A68CED2D55}" type="pres">
      <dgm:prSet presAssocID="{E34EED6E-09C2-408B-AB32-D4B442D8E838}" presName="node" presStyleLbl="node1" presStyleIdx="4" presStyleCnt="21">
        <dgm:presLayoutVars>
          <dgm:bulletEnabled val="1"/>
        </dgm:presLayoutVars>
      </dgm:prSet>
      <dgm:spPr/>
    </dgm:pt>
    <dgm:pt modelId="{782C7B8B-725A-427A-AB71-61606546E09D}" type="pres">
      <dgm:prSet presAssocID="{0E2DFE56-9BE0-48BD-8926-2EDFBF06A412}" presName="sibTrans" presStyleCnt="0"/>
      <dgm:spPr/>
    </dgm:pt>
    <dgm:pt modelId="{51C84F2C-E7C5-42D6-B88F-826876662C44}" type="pres">
      <dgm:prSet presAssocID="{7CEA1A1E-7090-4D13-A17B-1296943AB99D}" presName="node" presStyleLbl="node1" presStyleIdx="5" presStyleCnt="21">
        <dgm:presLayoutVars>
          <dgm:bulletEnabled val="1"/>
        </dgm:presLayoutVars>
      </dgm:prSet>
      <dgm:spPr/>
    </dgm:pt>
    <dgm:pt modelId="{5453395F-AE1D-45B8-AFFB-201528F3319B}" type="pres">
      <dgm:prSet presAssocID="{FE3C70CA-6FC7-4C17-81A6-273537B9EE1B}" presName="sibTrans" presStyleCnt="0"/>
      <dgm:spPr/>
    </dgm:pt>
    <dgm:pt modelId="{F8D4645E-16C5-4B20-981C-D159E0602340}" type="pres">
      <dgm:prSet presAssocID="{143A61A6-272D-432A-8502-1272CFDA5CBE}" presName="node" presStyleLbl="node1" presStyleIdx="6" presStyleCnt="21">
        <dgm:presLayoutVars>
          <dgm:bulletEnabled val="1"/>
        </dgm:presLayoutVars>
      </dgm:prSet>
      <dgm:spPr/>
    </dgm:pt>
    <dgm:pt modelId="{26CE98D8-1796-444C-B0F4-9C3082C38F11}" type="pres">
      <dgm:prSet presAssocID="{028D81A1-3840-4AD5-A05D-76FADF3328F3}" presName="sibTrans" presStyleCnt="0"/>
      <dgm:spPr/>
    </dgm:pt>
    <dgm:pt modelId="{8CCA955B-457B-4775-819E-776E98802C6E}" type="pres">
      <dgm:prSet presAssocID="{FAC1DE0F-465A-47E2-96AF-CEA44FD6000D}" presName="node" presStyleLbl="node1" presStyleIdx="7" presStyleCnt="21">
        <dgm:presLayoutVars>
          <dgm:bulletEnabled val="1"/>
        </dgm:presLayoutVars>
      </dgm:prSet>
      <dgm:spPr/>
    </dgm:pt>
    <dgm:pt modelId="{BBFC155D-FFB5-4E83-B7BC-76C7C6747905}" type="pres">
      <dgm:prSet presAssocID="{BFF0C47B-FDD1-41F3-B08D-1A81E8A90CEB}" presName="sibTrans" presStyleCnt="0"/>
      <dgm:spPr/>
    </dgm:pt>
    <dgm:pt modelId="{9C16E8CE-363B-4FD6-8AB2-7E9B66EEFF6D}" type="pres">
      <dgm:prSet presAssocID="{71DB4690-7A32-4464-B565-37B0FC604DFB}" presName="node" presStyleLbl="node1" presStyleIdx="8" presStyleCnt="21">
        <dgm:presLayoutVars>
          <dgm:bulletEnabled val="1"/>
        </dgm:presLayoutVars>
      </dgm:prSet>
      <dgm:spPr/>
    </dgm:pt>
    <dgm:pt modelId="{7B1032B1-38A0-4B11-ABE3-25C416D48DFF}" type="pres">
      <dgm:prSet presAssocID="{800B7ED0-BC75-437C-AED4-4D15BB9F232E}" presName="sibTrans" presStyleCnt="0"/>
      <dgm:spPr/>
    </dgm:pt>
    <dgm:pt modelId="{718547B3-2296-4215-82B4-EE720148A0C8}" type="pres">
      <dgm:prSet presAssocID="{DA3AC0E7-5834-42CA-B801-2131EE4ED9D3}" presName="node" presStyleLbl="node1" presStyleIdx="9" presStyleCnt="21">
        <dgm:presLayoutVars>
          <dgm:bulletEnabled val="1"/>
        </dgm:presLayoutVars>
      </dgm:prSet>
      <dgm:spPr/>
    </dgm:pt>
    <dgm:pt modelId="{E2A71539-9293-49A5-B0BF-3C05C0A4E13A}" type="pres">
      <dgm:prSet presAssocID="{AAF7E523-2388-4E9E-B634-703758A0ED2D}" presName="sibTrans" presStyleCnt="0"/>
      <dgm:spPr/>
    </dgm:pt>
    <dgm:pt modelId="{E2DC0342-11EA-492C-AA97-AE4EBFAA3927}" type="pres">
      <dgm:prSet presAssocID="{1085C4BA-75A1-49A9-B275-A7419C25DA16}" presName="node" presStyleLbl="node1" presStyleIdx="10" presStyleCnt="21">
        <dgm:presLayoutVars>
          <dgm:bulletEnabled val="1"/>
        </dgm:presLayoutVars>
      </dgm:prSet>
      <dgm:spPr/>
    </dgm:pt>
    <dgm:pt modelId="{AFEECC0D-8860-4700-B62F-FB3932949F6D}" type="pres">
      <dgm:prSet presAssocID="{C6FF25F0-78BC-4494-9A00-134DA2B4E90D}" presName="sibTrans" presStyleCnt="0"/>
      <dgm:spPr/>
    </dgm:pt>
    <dgm:pt modelId="{3F1E35AA-1E93-4D2E-8A55-7A06821EF7BE}" type="pres">
      <dgm:prSet presAssocID="{86909F63-5AE1-45C4-8F14-55C0C784364B}" presName="node" presStyleLbl="node1" presStyleIdx="11" presStyleCnt="21">
        <dgm:presLayoutVars>
          <dgm:bulletEnabled val="1"/>
        </dgm:presLayoutVars>
      </dgm:prSet>
      <dgm:spPr/>
    </dgm:pt>
    <dgm:pt modelId="{B4A54E96-3A0F-43A5-8561-DA9587884DC1}" type="pres">
      <dgm:prSet presAssocID="{8C368904-ADA2-4B3F-A600-F10BEA4CE7FE}" presName="sibTrans" presStyleCnt="0"/>
      <dgm:spPr/>
    </dgm:pt>
    <dgm:pt modelId="{BF59D4CC-3C00-4945-9640-2C9D8DFE52DB}" type="pres">
      <dgm:prSet presAssocID="{A3604100-EB81-44BE-B8AC-3F46EBF54E6B}" presName="node" presStyleLbl="node1" presStyleIdx="12" presStyleCnt="21">
        <dgm:presLayoutVars>
          <dgm:bulletEnabled val="1"/>
        </dgm:presLayoutVars>
      </dgm:prSet>
      <dgm:spPr/>
    </dgm:pt>
    <dgm:pt modelId="{AFD30548-B9DC-4830-84E1-D4D99D8AED24}" type="pres">
      <dgm:prSet presAssocID="{1D165828-DC5E-4CD7-9F81-BAA76870FD0E}" presName="sibTrans" presStyleCnt="0"/>
      <dgm:spPr/>
    </dgm:pt>
    <dgm:pt modelId="{CE19BDCD-6011-4BEE-ACE0-AEB5FA918C1B}" type="pres">
      <dgm:prSet presAssocID="{2B2A371D-23ED-4BA2-AF4B-164CE8BF76E6}" presName="node" presStyleLbl="node1" presStyleIdx="13" presStyleCnt="21">
        <dgm:presLayoutVars>
          <dgm:bulletEnabled val="1"/>
        </dgm:presLayoutVars>
      </dgm:prSet>
      <dgm:spPr/>
    </dgm:pt>
    <dgm:pt modelId="{EC8D815D-2BDF-43E5-BE43-3F9BB8F91E1E}" type="pres">
      <dgm:prSet presAssocID="{DA771AEF-042D-46B7-9B11-557AC8153A87}" presName="sibTrans" presStyleCnt="0"/>
      <dgm:spPr/>
    </dgm:pt>
    <dgm:pt modelId="{66D4F4CC-3DAD-4342-AF71-A3D1DB8624B7}" type="pres">
      <dgm:prSet presAssocID="{EEEDD154-207C-45CA-BAE0-CC414106CF04}" presName="node" presStyleLbl="node1" presStyleIdx="14" presStyleCnt="21">
        <dgm:presLayoutVars>
          <dgm:bulletEnabled val="1"/>
        </dgm:presLayoutVars>
      </dgm:prSet>
      <dgm:spPr/>
    </dgm:pt>
    <dgm:pt modelId="{969218CF-BD4B-4F94-84FA-A5C7E98D87F8}" type="pres">
      <dgm:prSet presAssocID="{62519D39-9FD4-4AC4-9DDF-AC2046F35BE6}" presName="sibTrans" presStyleCnt="0"/>
      <dgm:spPr/>
    </dgm:pt>
    <dgm:pt modelId="{43444C84-68BE-480D-8150-C63DD4E51956}" type="pres">
      <dgm:prSet presAssocID="{5864CFC2-7001-4450-BD51-B52C267601E6}" presName="node" presStyleLbl="node1" presStyleIdx="15" presStyleCnt="21">
        <dgm:presLayoutVars>
          <dgm:bulletEnabled val="1"/>
        </dgm:presLayoutVars>
      </dgm:prSet>
      <dgm:spPr/>
    </dgm:pt>
    <dgm:pt modelId="{10C3ECB9-B7D8-4615-8C83-466B698A331B}" type="pres">
      <dgm:prSet presAssocID="{FBB37511-31C2-4281-B582-604DE833D9FE}" presName="sibTrans" presStyleCnt="0"/>
      <dgm:spPr/>
    </dgm:pt>
    <dgm:pt modelId="{F59472C3-2BD3-499F-8505-05E028CFCBC7}" type="pres">
      <dgm:prSet presAssocID="{4EEE71F6-3DD9-4B76-99AC-C528305F6EB9}" presName="node" presStyleLbl="node1" presStyleIdx="16" presStyleCnt="21">
        <dgm:presLayoutVars>
          <dgm:bulletEnabled val="1"/>
        </dgm:presLayoutVars>
      </dgm:prSet>
      <dgm:spPr/>
    </dgm:pt>
    <dgm:pt modelId="{1CFB8A7C-17F1-4942-845E-4C742E2125A2}" type="pres">
      <dgm:prSet presAssocID="{720F91FF-79B3-40D3-A789-E1CD3FBFBAC4}" presName="sibTrans" presStyleCnt="0"/>
      <dgm:spPr/>
    </dgm:pt>
    <dgm:pt modelId="{DAEAF677-F7FC-4705-8E17-2A9334B52307}" type="pres">
      <dgm:prSet presAssocID="{1420B86B-DBAD-43A8-B34F-2DCCF667F756}" presName="node" presStyleLbl="node1" presStyleIdx="17" presStyleCnt="21">
        <dgm:presLayoutVars>
          <dgm:bulletEnabled val="1"/>
        </dgm:presLayoutVars>
      </dgm:prSet>
      <dgm:spPr/>
    </dgm:pt>
    <dgm:pt modelId="{815A0C61-AD92-4AC3-A5F7-0BC04DE00BBE}" type="pres">
      <dgm:prSet presAssocID="{B940C1F1-B2F7-4B50-A67C-2F8840D816B0}" presName="sibTrans" presStyleCnt="0"/>
      <dgm:spPr/>
    </dgm:pt>
    <dgm:pt modelId="{07FA6D64-D728-4FED-899C-604F3E2DB676}" type="pres">
      <dgm:prSet presAssocID="{E763B442-623A-49CA-B38B-D9901923E0C3}" presName="node" presStyleLbl="node1" presStyleIdx="18" presStyleCnt="21">
        <dgm:presLayoutVars>
          <dgm:bulletEnabled val="1"/>
        </dgm:presLayoutVars>
      </dgm:prSet>
      <dgm:spPr/>
    </dgm:pt>
    <dgm:pt modelId="{F2D039CE-A4C3-4514-A267-E5E3A955C5D2}" type="pres">
      <dgm:prSet presAssocID="{3EA070A9-8015-4776-A83A-29CD0B0E6C68}" presName="sibTrans" presStyleCnt="0"/>
      <dgm:spPr/>
    </dgm:pt>
    <dgm:pt modelId="{32B4F33B-9497-4C3D-81D9-75508A1B9415}" type="pres">
      <dgm:prSet presAssocID="{7A01C8DC-2D45-4A1E-AD79-3B0F71F48D6A}" presName="node" presStyleLbl="node1" presStyleIdx="19" presStyleCnt="21">
        <dgm:presLayoutVars>
          <dgm:bulletEnabled val="1"/>
        </dgm:presLayoutVars>
      </dgm:prSet>
      <dgm:spPr/>
    </dgm:pt>
    <dgm:pt modelId="{C07C3019-D47F-4345-A76C-182D15B92684}" type="pres">
      <dgm:prSet presAssocID="{E70669BB-F84B-4740-9790-A26B1ABF6A63}" presName="sibTrans" presStyleCnt="0"/>
      <dgm:spPr/>
    </dgm:pt>
    <dgm:pt modelId="{6C4D6FD5-BB10-4687-A938-DFE501D5E85B}" type="pres">
      <dgm:prSet presAssocID="{7FDE39C2-91E4-4B57-B4D6-68EE965F0610}" presName="node" presStyleLbl="node1" presStyleIdx="20" presStyleCnt="21" custScaleX="213651">
        <dgm:presLayoutVars>
          <dgm:bulletEnabled val="1"/>
        </dgm:presLayoutVars>
      </dgm:prSet>
      <dgm:spPr/>
    </dgm:pt>
  </dgm:ptLst>
  <dgm:cxnLst>
    <dgm:cxn modelId="{2752AF06-97C6-48B0-8D82-2B8988130D7D}" srcId="{460B247B-C6F6-4AC9-9476-24BB8ACB3020}" destId="{F643494F-084C-4FB2-A71C-9DD0C633B620}" srcOrd="0" destOrd="0" parTransId="{B1C60D13-C6D2-472E-B350-4BD0E0EFAC9A}" sibTransId="{6A70911A-1735-4F68-932D-40719F8BC2C8}"/>
    <dgm:cxn modelId="{A421B90A-A922-4D01-B84E-8EF074CB4B34}" srcId="{460B247B-C6F6-4AC9-9476-24BB8ACB3020}" destId="{A3604100-EB81-44BE-B8AC-3F46EBF54E6B}" srcOrd="12" destOrd="0" parTransId="{7611A00D-47E3-41D3-9A22-A0157CE510D6}" sibTransId="{1D165828-DC5E-4CD7-9F81-BAA76870FD0E}"/>
    <dgm:cxn modelId="{6C820813-20D1-4529-BDF1-9CCA2D16968C}" type="presOf" srcId="{4EEE71F6-3DD9-4B76-99AC-C528305F6EB9}" destId="{F59472C3-2BD3-499F-8505-05E028CFCBC7}" srcOrd="0" destOrd="0" presId="urn:microsoft.com/office/officeart/2005/8/layout/default"/>
    <dgm:cxn modelId="{DD12131F-32AE-4078-B626-B0FFFC206BBC}" type="presOf" srcId="{460B247B-C6F6-4AC9-9476-24BB8ACB3020}" destId="{2D31E8E9-11E5-47F7-A9FD-A09BC4C0EB42}" srcOrd="0" destOrd="0" presId="urn:microsoft.com/office/officeart/2005/8/layout/default"/>
    <dgm:cxn modelId="{F5E9B321-25DA-4F3E-823F-4243A9D1700F}" srcId="{460B247B-C6F6-4AC9-9476-24BB8ACB3020}" destId="{E763B442-623A-49CA-B38B-D9901923E0C3}" srcOrd="18" destOrd="0" parTransId="{BE342D60-6120-432A-9EDC-50B575F30F52}" sibTransId="{3EA070A9-8015-4776-A83A-29CD0B0E6C68}"/>
    <dgm:cxn modelId="{85E10A2C-685F-4DAE-BBC2-BBED51D1D402}" srcId="{460B247B-C6F6-4AC9-9476-24BB8ACB3020}" destId="{BEFD9742-A1CF-4E0A-B4D0-2D89A0467AC9}" srcOrd="2" destOrd="0" parTransId="{C8A956B5-F8D0-423F-88D5-5A89C8D6507B}" sibTransId="{82F5BBF3-1A1E-41E1-B94E-E3854A623A4E}"/>
    <dgm:cxn modelId="{620CCD35-C7E0-4DC7-80F8-990CE1218F28}" srcId="{460B247B-C6F6-4AC9-9476-24BB8ACB3020}" destId="{4EEE71F6-3DD9-4B76-99AC-C528305F6EB9}" srcOrd="16" destOrd="0" parTransId="{16DC08D2-F035-44D4-AA61-2739A201AE74}" sibTransId="{720F91FF-79B3-40D3-A789-E1CD3FBFBAC4}"/>
    <dgm:cxn modelId="{58127940-7614-481C-8FDC-0B80CAB434AA}" type="presOf" srcId="{1420B86B-DBAD-43A8-B34F-2DCCF667F756}" destId="{DAEAF677-F7FC-4705-8E17-2A9334B52307}" srcOrd="0" destOrd="0" presId="urn:microsoft.com/office/officeart/2005/8/layout/default"/>
    <dgm:cxn modelId="{E185125B-3CD9-4F4C-944F-9D462E39F383}" srcId="{460B247B-C6F6-4AC9-9476-24BB8ACB3020}" destId="{5864CFC2-7001-4450-BD51-B52C267601E6}" srcOrd="15" destOrd="0" parTransId="{BB6B5F65-BCF3-4ADB-BCAD-5E9519A35092}" sibTransId="{FBB37511-31C2-4281-B582-604DE833D9FE}"/>
    <dgm:cxn modelId="{64FA825C-94FD-490C-9B6D-458561BC6BFA}" type="presOf" srcId="{E34EED6E-09C2-408B-AB32-D4B442D8E838}" destId="{B9286D00-41DA-4C46-8178-D9A68CED2D55}" srcOrd="0" destOrd="0" presId="urn:microsoft.com/office/officeart/2005/8/layout/default"/>
    <dgm:cxn modelId="{7BFDC85E-14EE-4AA2-80F2-48BBB595B001}" srcId="{460B247B-C6F6-4AC9-9476-24BB8ACB3020}" destId="{0805E82B-828E-421A-9BC0-DCB5B1AC8540}" srcOrd="1" destOrd="0" parTransId="{8B55273A-975D-4E2C-AC45-8B4895934C79}" sibTransId="{382C0332-3253-4755-911D-AB77ED442020}"/>
    <dgm:cxn modelId="{CBCB5562-DDEC-47E2-AB2E-0D1E1FFE4479}" srcId="{460B247B-C6F6-4AC9-9476-24BB8ACB3020}" destId="{DA3AC0E7-5834-42CA-B801-2131EE4ED9D3}" srcOrd="9" destOrd="0" parTransId="{600A2D39-D278-41B6-9FB2-CEDE0ABC4869}" sibTransId="{AAF7E523-2388-4E9E-B634-703758A0ED2D}"/>
    <dgm:cxn modelId="{D2AA9C47-630A-47CD-870A-4AF174EA4E14}" srcId="{460B247B-C6F6-4AC9-9476-24BB8ACB3020}" destId="{7FDE39C2-91E4-4B57-B4D6-68EE965F0610}" srcOrd="20" destOrd="0" parTransId="{9EAEE4D7-01E6-423A-A6EB-82FD7C74CD2D}" sibTransId="{106D590A-0C4C-4BB2-878E-14F5F8518FC4}"/>
    <dgm:cxn modelId="{61E7C148-FD6F-43DB-A4FD-F471F600B8E7}" type="presOf" srcId="{EEEDD154-207C-45CA-BAE0-CC414106CF04}" destId="{66D4F4CC-3DAD-4342-AF71-A3D1DB8624B7}" srcOrd="0" destOrd="0" presId="urn:microsoft.com/office/officeart/2005/8/layout/default"/>
    <dgm:cxn modelId="{C5E81F49-8D83-46B6-A1C6-C3C34D800196}" srcId="{460B247B-C6F6-4AC9-9476-24BB8ACB3020}" destId="{7CEA1A1E-7090-4D13-A17B-1296943AB99D}" srcOrd="5" destOrd="0" parTransId="{27A5F9FE-0A9B-479D-B2EB-662D283AFDE2}" sibTransId="{FE3C70CA-6FC7-4C17-81A6-273537B9EE1B}"/>
    <dgm:cxn modelId="{B90A9049-FB52-4FE1-8D41-9CE242CBC24B}" type="presOf" srcId="{DA3AC0E7-5834-42CA-B801-2131EE4ED9D3}" destId="{718547B3-2296-4215-82B4-EE720148A0C8}" srcOrd="0" destOrd="0" presId="urn:microsoft.com/office/officeart/2005/8/layout/default"/>
    <dgm:cxn modelId="{F9E5CD4B-CDEC-4AA9-8E7B-4BB6C1FB7B54}" type="presOf" srcId="{5864CFC2-7001-4450-BD51-B52C267601E6}" destId="{43444C84-68BE-480D-8150-C63DD4E51956}" srcOrd="0" destOrd="0" presId="urn:microsoft.com/office/officeart/2005/8/layout/default"/>
    <dgm:cxn modelId="{368D6856-F8DB-43EF-BA60-4AB9307EDE40}" srcId="{460B247B-C6F6-4AC9-9476-24BB8ACB3020}" destId="{EEEDD154-207C-45CA-BAE0-CC414106CF04}" srcOrd="14" destOrd="0" parTransId="{64D888A6-4E8A-49CA-AD8D-2FC5900431AD}" sibTransId="{62519D39-9FD4-4AC4-9DDF-AC2046F35BE6}"/>
    <dgm:cxn modelId="{2877C678-6142-48D1-BE78-44F135F4382D}" type="presOf" srcId="{86909F63-5AE1-45C4-8F14-55C0C784364B}" destId="{3F1E35AA-1E93-4D2E-8A55-7A06821EF7BE}" srcOrd="0" destOrd="0" presId="urn:microsoft.com/office/officeart/2005/8/layout/default"/>
    <dgm:cxn modelId="{6C085459-1267-4D70-A288-C8AE3023DC17}" srcId="{460B247B-C6F6-4AC9-9476-24BB8ACB3020}" destId="{7A01C8DC-2D45-4A1E-AD79-3B0F71F48D6A}" srcOrd="19" destOrd="0" parTransId="{291C0AED-152D-4D1F-8AA2-F0773503B481}" sibTransId="{E70669BB-F84B-4740-9790-A26B1ABF6A63}"/>
    <dgm:cxn modelId="{87DED67C-8365-4CD7-9CAA-0A87BAAAF953}" type="presOf" srcId="{71DB4690-7A32-4464-B565-37B0FC604DFB}" destId="{9C16E8CE-363B-4FD6-8AB2-7E9B66EEFF6D}" srcOrd="0" destOrd="0" presId="urn:microsoft.com/office/officeart/2005/8/layout/default"/>
    <dgm:cxn modelId="{B979927E-FA92-47AF-A972-B257DBAB896B}" type="presOf" srcId="{BEFD9742-A1CF-4E0A-B4D0-2D89A0467AC9}" destId="{2A79D07B-B2A4-4165-9394-6CB9EC0A63AE}" srcOrd="0" destOrd="0" presId="urn:microsoft.com/office/officeart/2005/8/layout/default"/>
    <dgm:cxn modelId="{9556B08A-8F0B-4A5F-90A3-A9C7D3E84B12}" srcId="{460B247B-C6F6-4AC9-9476-24BB8ACB3020}" destId="{71DB4690-7A32-4464-B565-37B0FC604DFB}" srcOrd="8" destOrd="0" parTransId="{8B838143-243A-48E1-8D8E-E71A800E7C4C}" sibTransId="{800B7ED0-BC75-437C-AED4-4D15BB9F232E}"/>
    <dgm:cxn modelId="{0133E58A-1A40-4852-AD81-8D9843B42521}" type="presOf" srcId="{FAC1DE0F-465A-47E2-96AF-CEA44FD6000D}" destId="{8CCA955B-457B-4775-819E-776E98802C6E}" srcOrd="0" destOrd="0" presId="urn:microsoft.com/office/officeart/2005/8/layout/default"/>
    <dgm:cxn modelId="{01FC298E-3417-41D0-8061-23675B0FC1D7}" type="presOf" srcId="{143A61A6-272D-432A-8502-1272CFDA5CBE}" destId="{F8D4645E-16C5-4B20-981C-D159E0602340}" srcOrd="0" destOrd="0" presId="urn:microsoft.com/office/officeart/2005/8/layout/default"/>
    <dgm:cxn modelId="{551E8D8E-E723-4ED8-A9E8-FA4559D63E7D}" type="presOf" srcId="{A3604100-EB81-44BE-B8AC-3F46EBF54E6B}" destId="{BF59D4CC-3C00-4945-9640-2C9D8DFE52DB}" srcOrd="0" destOrd="0" presId="urn:microsoft.com/office/officeart/2005/8/layout/default"/>
    <dgm:cxn modelId="{59617493-F867-4EF9-9888-208A7BDDD1D3}" type="presOf" srcId="{7A01C8DC-2D45-4A1E-AD79-3B0F71F48D6A}" destId="{32B4F33B-9497-4C3D-81D9-75508A1B9415}" srcOrd="0" destOrd="0" presId="urn:microsoft.com/office/officeart/2005/8/layout/default"/>
    <dgm:cxn modelId="{1EAF09A2-7F53-41D6-9268-52E1166ECDB4}" type="presOf" srcId="{E763B442-623A-49CA-B38B-D9901923E0C3}" destId="{07FA6D64-D728-4FED-899C-604F3E2DB676}" srcOrd="0" destOrd="0" presId="urn:microsoft.com/office/officeart/2005/8/layout/default"/>
    <dgm:cxn modelId="{496558A2-F272-455D-BAB7-EB123341CF1B}" type="presOf" srcId="{1085C4BA-75A1-49A9-B275-A7419C25DA16}" destId="{E2DC0342-11EA-492C-AA97-AE4EBFAA3927}" srcOrd="0" destOrd="0" presId="urn:microsoft.com/office/officeart/2005/8/layout/default"/>
    <dgm:cxn modelId="{DF90B4A3-E23E-4779-B0B6-0CC945E0344D}" srcId="{460B247B-C6F6-4AC9-9476-24BB8ACB3020}" destId="{E34EED6E-09C2-408B-AB32-D4B442D8E838}" srcOrd="4" destOrd="0" parTransId="{ECF63010-C67A-450A-A02E-CFD0529F1FB1}" sibTransId="{0E2DFE56-9BE0-48BD-8926-2EDFBF06A412}"/>
    <dgm:cxn modelId="{C62668A8-C16F-4FCD-B313-390A8AFF5B4B}" type="presOf" srcId="{0805E82B-828E-421A-9BC0-DCB5B1AC8540}" destId="{7C314AAD-B3FE-4BAD-B310-137BECDA4671}" srcOrd="0" destOrd="0" presId="urn:microsoft.com/office/officeart/2005/8/layout/default"/>
    <dgm:cxn modelId="{50D9C8B1-5B7D-4084-8C35-177E271AB9B6}" srcId="{460B247B-C6F6-4AC9-9476-24BB8ACB3020}" destId="{FAC1DE0F-465A-47E2-96AF-CEA44FD6000D}" srcOrd="7" destOrd="0" parTransId="{189A357E-3904-47F3-8555-CCC668A578AA}" sibTransId="{BFF0C47B-FDD1-41F3-B08D-1A81E8A90CEB}"/>
    <dgm:cxn modelId="{CF4926BA-14FD-4083-8A1F-C9BBD2157856}" srcId="{460B247B-C6F6-4AC9-9476-24BB8ACB3020}" destId="{2B2A371D-23ED-4BA2-AF4B-164CE8BF76E6}" srcOrd="13" destOrd="0" parTransId="{C2F13283-6601-4F44-9158-3AD7D9C509D9}" sibTransId="{DA771AEF-042D-46B7-9B11-557AC8153A87}"/>
    <dgm:cxn modelId="{5BD567BD-E0E7-4EA1-8960-8E8164732473}" srcId="{460B247B-C6F6-4AC9-9476-24BB8ACB3020}" destId="{143A61A6-272D-432A-8502-1272CFDA5CBE}" srcOrd="6" destOrd="0" parTransId="{BEE7FE5B-C61E-4A6B-A01F-B18C996528B7}" sibTransId="{028D81A1-3840-4AD5-A05D-76FADF3328F3}"/>
    <dgm:cxn modelId="{8D6118BF-BB88-490F-AF62-F84518B74C01}" srcId="{460B247B-C6F6-4AC9-9476-24BB8ACB3020}" destId="{F34BA943-B1AB-4093-9080-5849A05EDF83}" srcOrd="3" destOrd="0" parTransId="{5C4EFA5F-3D5A-41FF-A461-575043E522D7}" sibTransId="{B827D1AE-9ECF-4FE9-BE45-2EFC227F4C74}"/>
    <dgm:cxn modelId="{07DCE3C7-747D-4B6E-B19F-E164E0DD45CE}" type="presOf" srcId="{7CEA1A1E-7090-4D13-A17B-1296943AB99D}" destId="{51C84F2C-E7C5-42D6-B88F-826876662C44}" srcOrd="0" destOrd="0" presId="urn:microsoft.com/office/officeart/2005/8/layout/default"/>
    <dgm:cxn modelId="{6388B0D1-03E7-4D5A-8785-460D62D68FE3}" type="presOf" srcId="{7FDE39C2-91E4-4B57-B4D6-68EE965F0610}" destId="{6C4D6FD5-BB10-4687-A938-DFE501D5E85B}" srcOrd="0" destOrd="0" presId="urn:microsoft.com/office/officeart/2005/8/layout/default"/>
    <dgm:cxn modelId="{45CB49D3-663C-4D2D-9CF3-4430361D9F90}" type="presOf" srcId="{F34BA943-B1AB-4093-9080-5849A05EDF83}" destId="{2A509F7C-817F-45F7-9621-D55825EC3853}" srcOrd="0" destOrd="0" presId="urn:microsoft.com/office/officeart/2005/8/layout/default"/>
    <dgm:cxn modelId="{BE1385DB-1CFA-4F4F-9284-69716E22D587}" type="presOf" srcId="{2B2A371D-23ED-4BA2-AF4B-164CE8BF76E6}" destId="{CE19BDCD-6011-4BEE-ACE0-AEB5FA918C1B}" srcOrd="0" destOrd="0" presId="urn:microsoft.com/office/officeart/2005/8/layout/default"/>
    <dgm:cxn modelId="{E39567DE-CDAA-4778-B530-3DE2C0AF25B2}" srcId="{460B247B-C6F6-4AC9-9476-24BB8ACB3020}" destId="{1420B86B-DBAD-43A8-B34F-2DCCF667F756}" srcOrd="17" destOrd="0" parTransId="{EAD09D0C-1C39-41A9-BFBE-CB0223829A23}" sibTransId="{B940C1F1-B2F7-4B50-A67C-2F8840D816B0}"/>
    <dgm:cxn modelId="{D071D5DE-EF21-4C8E-9AC6-3C23A7829506}" srcId="{460B247B-C6F6-4AC9-9476-24BB8ACB3020}" destId="{1085C4BA-75A1-49A9-B275-A7419C25DA16}" srcOrd="10" destOrd="0" parTransId="{0B9B12B9-1B45-473D-AE8D-13E9BCC404C2}" sibTransId="{C6FF25F0-78BC-4494-9A00-134DA2B4E90D}"/>
    <dgm:cxn modelId="{CCEFC4E2-6CFC-4A6B-8421-633C01CA8FA0}" type="presOf" srcId="{F643494F-084C-4FB2-A71C-9DD0C633B620}" destId="{6C070087-B970-461F-84E2-E737E007E1E5}" srcOrd="0" destOrd="0" presId="urn:microsoft.com/office/officeart/2005/8/layout/default"/>
    <dgm:cxn modelId="{62ABE4F6-1896-4D29-982F-956EA1D02307}" srcId="{460B247B-C6F6-4AC9-9476-24BB8ACB3020}" destId="{86909F63-5AE1-45C4-8F14-55C0C784364B}" srcOrd="11" destOrd="0" parTransId="{DB45E0B3-BA93-4181-B603-C0A6557FDB01}" sibTransId="{8C368904-ADA2-4B3F-A600-F10BEA4CE7FE}"/>
    <dgm:cxn modelId="{F464D00A-22BD-450C-AF75-8F196645BA7C}" type="presParOf" srcId="{2D31E8E9-11E5-47F7-A9FD-A09BC4C0EB42}" destId="{6C070087-B970-461F-84E2-E737E007E1E5}" srcOrd="0" destOrd="0" presId="urn:microsoft.com/office/officeart/2005/8/layout/default"/>
    <dgm:cxn modelId="{2D4C4865-2E19-490B-A425-8881769103D8}" type="presParOf" srcId="{2D31E8E9-11E5-47F7-A9FD-A09BC4C0EB42}" destId="{3AF2F905-4CAA-4C5E-B011-87119A9E88AF}" srcOrd="1" destOrd="0" presId="urn:microsoft.com/office/officeart/2005/8/layout/default"/>
    <dgm:cxn modelId="{50E870FE-8167-4FA0-A277-E6E6BA4C41D4}" type="presParOf" srcId="{2D31E8E9-11E5-47F7-A9FD-A09BC4C0EB42}" destId="{7C314AAD-B3FE-4BAD-B310-137BECDA4671}" srcOrd="2" destOrd="0" presId="urn:microsoft.com/office/officeart/2005/8/layout/default"/>
    <dgm:cxn modelId="{87810AE4-4A9B-43AF-94F5-298289E1A9C7}" type="presParOf" srcId="{2D31E8E9-11E5-47F7-A9FD-A09BC4C0EB42}" destId="{5165A40B-A4C7-4F21-8614-276E71790BAD}" srcOrd="3" destOrd="0" presId="urn:microsoft.com/office/officeart/2005/8/layout/default"/>
    <dgm:cxn modelId="{4A50C772-F266-4608-8351-D11D10AC7DFC}" type="presParOf" srcId="{2D31E8E9-11E5-47F7-A9FD-A09BC4C0EB42}" destId="{2A79D07B-B2A4-4165-9394-6CB9EC0A63AE}" srcOrd="4" destOrd="0" presId="urn:microsoft.com/office/officeart/2005/8/layout/default"/>
    <dgm:cxn modelId="{DBEF45E3-6937-4654-8C57-78A32CBDB02D}" type="presParOf" srcId="{2D31E8E9-11E5-47F7-A9FD-A09BC4C0EB42}" destId="{54A74EE1-585B-450D-84BE-97E8D98176AF}" srcOrd="5" destOrd="0" presId="urn:microsoft.com/office/officeart/2005/8/layout/default"/>
    <dgm:cxn modelId="{4C236A1B-4FA8-49E4-834E-ED646E362D9A}" type="presParOf" srcId="{2D31E8E9-11E5-47F7-A9FD-A09BC4C0EB42}" destId="{2A509F7C-817F-45F7-9621-D55825EC3853}" srcOrd="6" destOrd="0" presId="urn:microsoft.com/office/officeart/2005/8/layout/default"/>
    <dgm:cxn modelId="{868E89EB-6081-4F98-B5D7-8419E2A023AE}" type="presParOf" srcId="{2D31E8E9-11E5-47F7-A9FD-A09BC4C0EB42}" destId="{EEF47165-A75F-4A4E-B869-59D897FB3112}" srcOrd="7" destOrd="0" presId="urn:microsoft.com/office/officeart/2005/8/layout/default"/>
    <dgm:cxn modelId="{BE077524-0C12-41A9-A0F4-360407421D11}" type="presParOf" srcId="{2D31E8E9-11E5-47F7-A9FD-A09BC4C0EB42}" destId="{B9286D00-41DA-4C46-8178-D9A68CED2D55}" srcOrd="8" destOrd="0" presId="urn:microsoft.com/office/officeart/2005/8/layout/default"/>
    <dgm:cxn modelId="{BF4AC495-E99D-4370-9EFA-934EA03D6F80}" type="presParOf" srcId="{2D31E8E9-11E5-47F7-A9FD-A09BC4C0EB42}" destId="{782C7B8B-725A-427A-AB71-61606546E09D}" srcOrd="9" destOrd="0" presId="urn:microsoft.com/office/officeart/2005/8/layout/default"/>
    <dgm:cxn modelId="{C2060246-D5AA-41AD-BCB7-3435219F687F}" type="presParOf" srcId="{2D31E8E9-11E5-47F7-A9FD-A09BC4C0EB42}" destId="{51C84F2C-E7C5-42D6-B88F-826876662C44}" srcOrd="10" destOrd="0" presId="urn:microsoft.com/office/officeart/2005/8/layout/default"/>
    <dgm:cxn modelId="{77A10EFD-5B3A-4DF1-AB42-33B789009BE4}" type="presParOf" srcId="{2D31E8E9-11E5-47F7-A9FD-A09BC4C0EB42}" destId="{5453395F-AE1D-45B8-AFFB-201528F3319B}" srcOrd="11" destOrd="0" presId="urn:microsoft.com/office/officeart/2005/8/layout/default"/>
    <dgm:cxn modelId="{E4BCBFD1-05CD-406F-94F2-DA72F6337EB0}" type="presParOf" srcId="{2D31E8E9-11E5-47F7-A9FD-A09BC4C0EB42}" destId="{F8D4645E-16C5-4B20-981C-D159E0602340}" srcOrd="12" destOrd="0" presId="urn:microsoft.com/office/officeart/2005/8/layout/default"/>
    <dgm:cxn modelId="{2CDB689E-FAC5-4DF4-9B14-544420D81F76}" type="presParOf" srcId="{2D31E8E9-11E5-47F7-A9FD-A09BC4C0EB42}" destId="{26CE98D8-1796-444C-B0F4-9C3082C38F11}" srcOrd="13" destOrd="0" presId="urn:microsoft.com/office/officeart/2005/8/layout/default"/>
    <dgm:cxn modelId="{85925742-B788-4B44-9A82-E76B8C78FAC7}" type="presParOf" srcId="{2D31E8E9-11E5-47F7-A9FD-A09BC4C0EB42}" destId="{8CCA955B-457B-4775-819E-776E98802C6E}" srcOrd="14" destOrd="0" presId="urn:microsoft.com/office/officeart/2005/8/layout/default"/>
    <dgm:cxn modelId="{474CFC4F-E8C9-4DF4-BEF1-5EBF46D99C30}" type="presParOf" srcId="{2D31E8E9-11E5-47F7-A9FD-A09BC4C0EB42}" destId="{BBFC155D-FFB5-4E83-B7BC-76C7C6747905}" srcOrd="15" destOrd="0" presId="urn:microsoft.com/office/officeart/2005/8/layout/default"/>
    <dgm:cxn modelId="{27527E57-5273-499D-915B-1A22BF347104}" type="presParOf" srcId="{2D31E8E9-11E5-47F7-A9FD-A09BC4C0EB42}" destId="{9C16E8CE-363B-4FD6-8AB2-7E9B66EEFF6D}" srcOrd="16" destOrd="0" presId="urn:microsoft.com/office/officeart/2005/8/layout/default"/>
    <dgm:cxn modelId="{992C0753-FC15-45A2-A1DE-7B1F1B4ACFA0}" type="presParOf" srcId="{2D31E8E9-11E5-47F7-A9FD-A09BC4C0EB42}" destId="{7B1032B1-38A0-4B11-ABE3-25C416D48DFF}" srcOrd="17" destOrd="0" presId="urn:microsoft.com/office/officeart/2005/8/layout/default"/>
    <dgm:cxn modelId="{68AEE5BC-80A7-4A7B-9E6E-D5AC043D117E}" type="presParOf" srcId="{2D31E8E9-11E5-47F7-A9FD-A09BC4C0EB42}" destId="{718547B3-2296-4215-82B4-EE720148A0C8}" srcOrd="18" destOrd="0" presId="urn:microsoft.com/office/officeart/2005/8/layout/default"/>
    <dgm:cxn modelId="{5923822E-86DC-423E-AB57-B96951D758D3}" type="presParOf" srcId="{2D31E8E9-11E5-47F7-A9FD-A09BC4C0EB42}" destId="{E2A71539-9293-49A5-B0BF-3C05C0A4E13A}" srcOrd="19" destOrd="0" presId="urn:microsoft.com/office/officeart/2005/8/layout/default"/>
    <dgm:cxn modelId="{D20BC926-09EC-40F5-88FC-380E2E46476C}" type="presParOf" srcId="{2D31E8E9-11E5-47F7-A9FD-A09BC4C0EB42}" destId="{E2DC0342-11EA-492C-AA97-AE4EBFAA3927}" srcOrd="20" destOrd="0" presId="urn:microsoft.com/office/officeart/2005/8/layout/default"/>
    <dgm:cxn modelId="{049A4CDD-BBAB-41F0-A2A3-EEEEFD738D23}" type="presParOf" srcId="{2D31E8E9-11E5-47F7-A9FD-A09BC4C0EB42}" destId="{AFEECC0D-8860-4700-B62F-FB3932949F6D}" srcOrd="21" destOrd="0" presId="urn:microsoft.com/office/officeart/2005/8/layout/default"/>
    <dgm:cxn modelId="{9FDE8C05-30B1-484A-A3E1-F528B50B6CFB}" type="presParOf" srcId="{2D31E8E9-11E5-47F7-A9FD-A09BC4C0EB42}" destId="{3F1E35AA-1E93-4D2E-8A55-7A06821EF7BE}" srcOrd="22" destOrd="0" presId="urn:microsoft.com/office/officeart/2005/8/layout/default"/>
    <dgm:cxn modelId="{427E9636-1D01-4E3D-AC09-2452F3895405}" type="presParOf" srcId="{2D31E8E9-11E5-47F7-A9FD-A09BC4C0EB42}" destId="{B4A54E96-3A0F-43A5-8561-DA9587884DC1}" srcOrd="23" destOrd="0" presId="urn:microsoft.com/office/officeart/2005/8/layout/default"/>
    <dgm:cxn modelId="{0797AE8A-E789-4E2E-8C9A-18F211D09D81}" type="presParOf" srcId="{2D31E8E9-11E5-47F7-A9FD-A09BC4C0EB42}" destId="{BF59D4CC-3C00-4945-9640-2C9D8DFE52DB}" srcOrd="24" destOrd="0" presId="urn:microsoft.com/office/officeart/2005/8/layout/default"/>
    <dgm:cxn modelId="{5EE07658-0901-46D2-9852-C647D6598E73}" type="presParOf" srcId="{2D31E8E9-11E5-47F7-A9FD-A09BC4C0EB42}" destId="{AFD30548-B9DC-4830-84E1-D4D99D8AED24}" srcOrd="25" destOrd="0" presId="urn:microsoft.com/office/officeart/2005/8/layout/default"/>
    <dgm:cxn modelId="{A92F4A82-6BF3-49AD-BDAD-CCEF7013A40C}" type="presParOf" srcId="{2D31E8E9-11E5-47F7-A9FD-A09BC4C0EB42}" destId="{CE19BDCD-6011-4BEE-ACE0-AEB5FA918C1B}" srcOrd="26" destOrd="0" presId="urn:microsoft.com/office/officeart/2005/8/layout/default"/>
    <dgm:cxn modelId="{BFE55851-C690-41E6-B08E-750E004CD435}" type="presParOf" srcId="{2D31E8E9-11E5-47F7-A9FD-A09BC4C0EB42}" destId="{EC8D815D-2BDF-43E5-BE43-3F9BB8F91E1E}" srcOrd="27" destOrd="0" presId="urn:microsoft.com/office/officeart/2005/8/layout/default"/>
    <dgm:cxn modelId="{FA86CA5F-9F2E-4707-B223-41F0B42DB731}" type="presParOf" srcId="{2D31E8E9-11E5-47F7-A9FD-A09BC4C0EB42}" destId="{66D4F4CC-3DAD-4342-AF71-A3D1DB8624B7}" srcOrd="28" destOrd="0" presId="urn:microsoft.com/office/officeart/2005/8/layout/default"/>
    <dgm:cxn modelId="{80640E0D-B583-44B7-8513-C772052F4A5F}" type="presParOf" srcId="{2D31E8E9-11E5-47F7-A9FD-A09BC4C0EB42}" destId="{969218CF-BD4B-4F94-84FA-A5C7E98D87F8}" srcOrd="29" destOrd="0" presId="urn:microsoft.com/office/officeart/2005/8/layout/default"/>
    <dgm:cxn modelId="{EF23AAD9-0413-4F15-83BB-76988E0B826F}" type="presParOf" srcId="{2D31E8E9-11E5-47F7-A9FD-A09BC4C0EB42}" destId="{43444C84-68BE-480D-8150-C63DD4E51956}" srcOrd="30" destOrd="0" presId="urn:microsoft.com/office/officeart/2005/8/layout/default"/>
    <dgm:cxn modelId="{8694EB6C-1923-49B3-9A8A-8ACC114E5735}" type="presParOf" srcId="{2D31E8E9-11E5-47F7-A9FD-A09BC4C0EB42}" destId="{10C3ECB9-B7D8-4615-8C83-466B698A331B}" srcOrd="31" destOrd="0" presId="urn:microsoft.com/office/officeart/2005/8/layout/default"/>
    <dgm:cxn modelId="{07B32098-B074-4443-8E48-E660AC10FB1F}" type="presParOf" srcId="{2D31E8E9-11E5-47F7-A9FD-A09BC4C0EB42}" destId="{F59472C3-2BD3-499F-8505-05E028CFCBC7}" srcOrd="32" destOrd="0" presId="urn:microsoft.com/office/officeart/2005/8/layout/default"/>
    <dgm:cxn modelId="{53900C4E-393A-4F6B-A3FB-6B3720146A39}" type="presParOf" srcId="{2D31E8E9-11E5-47F7-A9FD-A09BC4C0EB42}" destId="{1CFB8A7C-17F1-4942-845E-4C742E2125A2}" srcOrd="33" destOrd="0" presId="urn:microsoft.com/office/officeart/2005/8/layout/default"/>
    <dgm:cxn modelId="{3DB67386-5380-4616-963C-ED9E790EEF94}" type="presParOf" srcId="{2D31E8E9-11E5-47F7-A9FD-A09BC4C0EB42}" destId="{DAEAF677-F7FC-4705-8E17-2A9334B52307}" srcOrd="34" destOrd="0" presId="urn:microsoft.com/office/officeart/2005/8/layout/default"/>
    <dgm:cxn modelId="{A153767F-C72D-4B6C-A238-3951D31E9EA3}" type="presParOf" srcId="{2D31E8E9-11E5-47F7-A9FD-A09BC4C0EB42}" destId="{815A0C61-AD92-4AC3-A5F7-0BC04DE00BBE}" srcOrd="35" destOrd="0" presId="urn:microsoft.com/office/officeart/2005/8/layout/default"/>
    <dgm:cxn modelId="{998C6F9F-F627-48C8-A496-576BEAEAE6D2}" type="presParOf" srcId="{2D31E8E9-11E5-47F7-A9FD-A09BC4C0EB42}" destId="{07FA6D64-D728-4FED-899C-604F3E2DB676}" srcOrd="36" destOrd="0" presId="urn:microsoft.com/office/officeart/2005/8/layout/default"/>
    <dgm:cxn modelId="{0D535F9B-847E-43EF-9BA9-A29445AA849A}" type="presParOf" srcId="{2D31E8E9-11E5-47F7-A9FD-A09BC4C0EB42}" destId="{F2D039CE-A4C3-4514-A267-E5E3A955C5D2}" srcOrd="37" destOrd="0" presId="urn:microsoft.com/office/officeart/2005/8/layout/default"/>
    <dgm:cxn modelId="{9EDA0B92-5ACC-42EE-9A57-BD54F697F706}" type="presParOf" srcId="{2D31E8E9-11E5-47F7-A9FD-A09BC4C0EB42}" destId="{32B4F33B-9497-4C3D-81D9-75508A1B9415}" srcOrd="38" destOrd="0" presId="urn:microsoft.com/office/officeart/2005/8/layout/default"/>
    <dgm:cxn modelId="{2439BA0A-3DA8-494D-BB55-DBC462887031}" type="presParOf" srcId="{2D31E8E9-11E5-47F7-A9FD-A09BC4C0EB42}" destId="{C07C3019-D47F-4345-A76C-182D15B92684}" srcOrd="39" destOrd="0" presId="urn:microsoft.com/office/officeart/2005/8/layout/default"/>
    <dgm:cxn modelId="{9A58A065-E0D7-4C6C-AD37-201DE0427CF6}" type="presParOf" srcId="{2D31E8E9-11E5-47F7-A9FD-A09BC4C0EB42}" destId="{6C4D6FD5-BB10-4687-A938-DFE501D5E85B}" srcOrd="40"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E2FBE9E7-639E-4330-9696-21AB77F65127}" type="doc">
      <dgm:prSet loTypeId="urn:microsoft.com/office/officeart/2005/8/layout/radial6" loCatId="cycle" qsTypeId="urn:microsoft.com/office/officeart/2005/8/quickstyle/simple1" qsCatId="simple" csTypeId="urn:microsoft.com/office/officeart/2005/8/colors/accent1_2" csCatId="accent1" phldr="1"/>
      <dgm:spPr/>
      <dgm:t>
        <a:bodyPr/>
        <a:lstStyle/>
        <a:p>
          <a:endParaRPr lang="fr-CA"/>
        </a:p>
      </dgm:t>
    </dgm:pt>
    <dgm:pt modelId="{B1E8380E-47FE-4E8F-A2CB-046D96CAD100}">
      <dgm:prSet phldrT="[Texte]"/>
      <dgm:spPr>
        <a:solidFill>
          <a:schemeClr val="accent2"/>
        </a:solidFill>
      </dgm:spPr>
      <dgm:t>
        <a:bodyPr/>
        <a:lstStyle/>
        <a:p>
          <a:r>
            <a:rPr lang="fr-CA" dirty="0">
              <a:solidFill>
                <a:schemeClr val="tx1"/>
              </a:solidFill>
            </a:rPr>
            <a:t>Intégration</a:t>
          </a:r>
        </a:p>
        <a:p>
          <a:r>
            <a:rPr lang="fr-CA" dirty="0">
              <a:solidFill>
                <a:schemeClr val="tx1"/>
              </a:solidFill>
            </a:rPr>
            <a:t>Participation</a:t>
          </a:r>
        </a:p>
        <a:p>
          <a:r>
            <a:rPr lang="fr-CA" dirty="0">
              <a:solidFill>
                <a:schemeClr val="tx1"/>
              </a:solidFill>
            </a:rPr>
            <a:t>Développement</a:t>
          </a:r>
        </a:p>
      </dgm:t>
    </dgm:pt>
    <dgm:pt modelId="{5030092E-AF5E-493B-8109-BB3001E56339}" type="parTrans" cxnId="{89C15A71-911E-4E08-B138-561C69333033}">
      <dgm:prSet/>
      <dgm:spPr/>
      <dgm:t>
        <a:bodyPr/>
        <a:lstStyle/>
        <a:p>
          <a:endParaRPr lang="fr-CA"/>
        </a:p>
      </dgm:t>
    </dgm:pt>
    <dgm:pt modelId="{AB405991-94A9-461E-9F79-A6C936B1AB21}" type="sibTrans" cxnId="{89C15A71-911E-4E08-B138-561C69333033}">
      <dgm:prSet/>
      <dgm:spPr/>
      <dgm:t>
        <a:bodyPr/>
        <a:lstStyle/>
        <a:p>
          <a:endParaRPr lang="fr-CA"/>
        </a:p>
      </dgm:t>
    </dgm:pt>
    <dgm:pt modelId="{2F585884-96D3-4D99-BC74-EC160DA70401}">
      <dgm:prSet phldrT="[Texte]"/>
      <dgm:spPr>
        <a:solidFill>
          <a:schemeClr val="accent4">
            <a:lumMod val="60000"/>
            <a:lumOff val="40000"/>
          </a:schemeClr>
        </a:solidFill>
      </dgm:spPr>
      <dgm:t>
        <a:bodyPr/>
        <a:lstStyle/>
        <a:p>
          <a:r>
            <a:rPr lang="fr-CA" dirty="0">
              <a:solidFill>
                <a:schemeClr val="tx1"/>
              </a:solidFill>
            </a:rPr>
            <a:t>Collectivité</a:t>
          </a:r>
        </a:p>
        <a:p>
          <a:r>
            <a:rPr lang="fr-CA" dirty="0">
              <a:solidFill>
                <a:schemeClr val="tx1"/>
              </a:solidFill>
            </a:rPr>
            <a:t>inclusive</a:t>
          </a:r>
        </a:p>
      </dgm:t>
    </dgm:pt>
    <dgm:pt modelId="{521E336B-7205-4CB5-8B8E-B4AF72534A40}" type="parTrans" cxnId="{3EF62F15-CC25-4218-A58F-0FCC61BDE627}">
      <dgm:prSet/>
      <dgm:spPr/>
      <dgm:t>
        <a:bodyPr/>
        <a:lstStyle/>
        <a:p>
          <a:endParaRPr lang="fr-CA"/>
        </a:p>
      </dgm:t>
    </dgm:pt>
    <dgm:pt modelId="{7069FE60-5FE9-44F5-A9EF-9A1BE71E3194}" type="sibTrans" cxnId="{3EF62F15-CC25-4218-A58F-0FCC61BDE627}">
      <dgm:prSet/>
      <dgm:spPr/>
      <dgm:t>
        <a:bodyPr/>
        <a:lstStyle/>
        <a:p>
          <a:endParaRPr lang="fr-CA"/>
        </a:p>
      </dgm:t>
    </dgm:pt>
    <dgm:pt modelId="{07757453-8EE1-49D8-BA41-FAA193CB6481}">
      <dgm:prSet phldrT="[Texte]"/>
      <dgm:spPr>
        <a:solidFill>
          <a:schemeClr val="accent4">
            <a:lumMod val="60000"/>
            <a:lumOff val="40000"/>
          </a:schemeClr>
        </a:solidFill>
      </dgm:spPr>
      <dgm:t>
        <a:bodyPr/>
        <a:lstStyle/>
        <a:p>
          <a:r>
            <a:rPr lang="fr-CA" dirty="0">
              <a:solidFill>
                <a:schemeClr val="tx1"/>
              </a:solidFill>
            </a:rPr>
            <a:t>Rapports</a:t>
          </a:r>
        </a:p>
        <a:p>
          <a:r>
            <a:rPr lang="fr-CA" dirty="0">
              <a:solidFill>
                <a:schemeClr val="tx1"/>
              </a:solidFill>
            </a:rPr>
            <a:t>Interculturels et lutte antiraciste</a:t>
          </a:r>
        </a:p>
      </dgm:t>
    </dgm:pt>
    <dgm:pt modelId="{6BD37ACB-AA02-4BAA-B1C2-7876F456A1D7}" type="parTrans" cxnId="{E3F839EC-26EE-4EB6-8EC8-FFB04FADDB34}">
      <dgm:prSet/>
      <dgm:spPr/>
      <dgm:t>
        <a:bodyPr/>
        <a:lstStyle/>
        <a:p>
          <a:endParaRPr lang="fr-CA"/>
        </a:p>
      </dgm:t>
    </dgm:pt>
    <dgm:pt modelId="{9A406883-96F3-47AA-9941-55CA7A5E29B3}" type="sibTrans" cxnId="{E3F839EC-26EE-4EB6-8EC8-FFB04FADDB34}">
      <dgm:prSet/>
      <dgm:spPr/>
      <dgm:t>
        <a:bodyPr/>
        <a:lstStyle/>
        <a:p>
          <a:endParaRPr lang="fr-CA"/>
        </a:p>
      </dgm:t>
    </dgm:pt>
    <dgm:pt modelId="{87BDAC65-0F9A-447A-BF10-9548BED8483D}">
      <dgm:prSet phldrT="[Texte]"/>
      <dgm:spPr>
        <a:solidFill>
          <a:schemeClr val="accent4">
            <a:lumMod val="60000"/>
            <a:lumOff val="40000"/>
          </a:schemeClr>
        </a:solidFill>
      </dgm:spPr>
      <dgm:t>
        <a:bodyPr/>
        <a:lstStyle/>
        <a:p>
          <a:r>
            <a:rPr lang="fr-CA" dirty="0">
              <a:solidFill>
                <a:schemeClr val="tx1"/>
              </a:solidFill>
            </a:rPr>
            <a:t>Projets et besoins</a:t>
          </a:r>
        </a:p>
      </dgm:t>
    </dgm:pt>
    <dgm:pt modelId="{833709FB-B59E-4804-B8BD-5E040609D758}" type="parTrans" cxnId="{253B7720-6F72-4517-B932-893C8B195FF4}">
      <dgm:prSet/>
      <dgm:spPr/>
      <dgm:t>
        <a:bodyPr/>
        <a:lstStyle/>
        <a:p>
          <a:endParaRPr lang="fr-CA"/>
        </a:p>
      </dgm:t>
    </dgm:pt>
    <dgm:pt modelId="{2A05CFCC-DE83-4653-9591-11FE724289B2}" type="sibTrans" cxnId="{253B7720-6F72-4517-B932-893C8B195FF4}">
      <dgm:prSet/>
      <dgm:spPr/>
      <dgm:t>
        <a:bodyPr/>
        <a:lstStyle/>
        <a:p>
          <a:endParaRPr lang="fr-CA"/>
        </a:p>
      </dgm:t>
    </dgm:pt>
    <dgm:pt modelId="{B21295D6-8949-43B6-ACDC-E13BE32FC5CE}">
      <dgm:prSet phldrT="[Texte]"/>
      <dgm:spPr>
        <a:solidFill>
          <a:schemeClr val="accent4">
            <a:lumMod val="60000"/>
            <a:lumOff val="40000"/>
          </a:schemeClr>
        </a:solidFill>
      </dgm:spPr>
      <dgm:t>
        <a:bodyPr/>
        <a:lstStyle/>
        <a:p>
          <a:r>
            <a:rPr lang="fr-CA" dirty="0">
              <a:solidFill>
                <a:schemeClr val="tx1"/>
              </a:solidFill>
            </a:rPr>
            <a:t>Sécurité culturelle</a:t>
          </a:r>
        </a:p>
      </dgm:t>
    </dgm:pt>
    <dgm:pt modelId="{52E498E2-5824-40BC-BB8F-A8956F7E28DC}" type="parTrans" cxnId="{37E30C4A-EFF6-4626-8522-C40D1FDF7D6A}">
      <dgm:prSet/>
      <dgm:spPr/>
      <dgm:t>
        <a:bodyPr/>
        <a:lstStyle/>
        <a:p>
          <a:endParaRPr lang="fr-CA"/>
        </a:p>
      </dgm:t>
    </dgm:pt>
    <dgm:pt modelId="{9C225864-154E-4200-A2A8-D3129E8BC7E8}" type="sibTrans" cxnId="{37E30C4A-EFF6-4626-8522-C40D1FDF7D6A}">
      <dgm:prSet/>
      <dgm:spPr/>
      <dgm:t>
        <a:bodyPr/>
        <a:lstStyle/>
        <a:p>
          <a:endParaRPr lang="fr-CA"/>
        </a:p>
      </dgm:t>
    </dgm:pt>
    <dgm:pt modelId="{F0CBA410-37B6-432A-8B48-235C227AE54D}" type="pres">
      <dgm:prSet presAssocID="{E2FBE9E7-639E-4330-9696-21AB77F65127}" presName="Name0" presStyleCnt="0">
        <dgm:presLayoutVars>
          <dgm:chMax val="1"/>
          <dgm:dir/>
          <dgm:animLvl val="ctr"/>
          <dgm:resizeHandles val="exact"/>
        </dgm:presLayoutVars>
      </dgm:prSet>
      <dgm:spPr/>
    </dgm:pt>
    <dgm:pt modelId="{36B4E555-F814-4039-8F63-1A36F5E4BC7F}" type="pres">
      <dgm:prSet presAssocID="{B1E8380E-47FE-4E8F-A2CB-046D96CAD100}" presName="centerShape" presStyleLbl="node0" presStyleIdx="0" presStyleCnt="1"/>
      <dgm:spPr/>
    </dgm:pt>
    <dgm:pt modelId="{FCD285C2-18EC-482F-99AE-BB044C3B6B25}" type="pres">
      <dgm:prSet presAssocID="{2F585884-96D3-4D99-BC74-EC160DA70401}" presName="node" presStyleLbl="node1" presStyleIdx="0" presStyleCnt="4">
        <dgm:presLayoutVars>
          <dgm:bulletEnabled val="1"/>
        </dgm:presLayoutVars>
      </dgm:prSet>
      <dgm:spPr/>
    </dgm:pt>
    <dgm:pt modelId="{B9ED9A8A-5D80-48D3-A16D-7BC604084AAB}" type="pres">
      <dgm:prSet presAssocID="{2F585884-96D3-4D99-BC74-EC160DA70401}" presName="dummy" presStyleCnt="0"/>
      <dgm:spPr/>
    </dgm:pt>
    <dgm:pt modelId="{268C0EC5-040D-4B50-93D0-6F9D2C1786C7}" type="pres">
      <dgm:prSet presAssocID="{7069FE60-5FE9-44F5-A9EF-9A1BE71E3194}" presName="sibTrans" presStyleLbl="sibTrans2D1" presStyleIdx="0" presStyleCnt="4"/>
      <dgm:spPr/>
    </dgm:pt>
    <dgm:pt modelId="{64244C3D-A8B4-49BA-872B-4574B32AAAA6}" type="pres">
      <dgm:prSet presAssocID="{07757453-8EE1-49D8-BA41-FAA193CB6481}" presName="node" presStyleLbl="node1" presStyleIdx="1" presStyleCnt="4">
        <dgm:presLayoutVars>
          <dgm:bulletEnabled val="1"/>
        </dgm:presLayoutVars>
      </dgm:prSet>
      <dgm:spPr/>
    </dgm:pt>
    <dgm:pt modelId="{3396E6AE-D662-4CEE-8992-39FDD5A11520}" type="pres">
      <dgm:prSet presAssocID="{07757453-8EE1-49D8-BA41-FAA193CB6481}" presName="dummy" presStyleCnt="0"/>
      <dgm:spPr/>
    </dgm:pt>
    <dgm:pt modelId="{CE76C35C-B837-4EB9-BEAB-3914ED4E5935}" type="pres">
      <dgm:prSet presAssocID="{9A406883-96F3-47AA-9941-55CA7A5E29B3}" presName="sibTrans" presStyleLbl="sibTrans2D1" presStyleIdx="1" presStyleCnt="4"/>
      <dgm:spPr/>
    </dgm:pt>
    <dgm:pt modelId="{65CD382D-8C7B-42C8-A36A-A82C9946D8F1}" type="pres">
      <dgm:prSet presAssocID="{87BDAC65-0F9A-447A-BF10-9548BED8483D}" presName="node" presStyleLbl="node1" presStyleIdx="2" presStyleCnt="4">
        <dgm:presLayoutVars>
          <dgm:bulletEnabled val="1"/>
        </dgm:presLayoutVars>
      </dgm:prSet>
      <dgm:spPr/>
    </dgm:pt>
    <dgm:pt modelId="{B33DD655-1CA3-4E04-A759-3054EDE7FAF2}" type="pres">
      <dgm:prSet presAssocID="{87BDAC65-0F9A-447A-BF10-9548BED8483D}" presName="dummy" presStyleCnt="0"/>
      <dgm:spPr/>
    </dgm:pt>
    <dgm:pt modelId="{5CFB68EE-FEE5-4676-B5B8-BE0023E773E0}" type="pres">
      <dgm:prSet presAssocID="{2A05CFCC-DE83-4653-9591-11FE724289B2}" presName="sibTrans" presStyleLbl="sibTrans2D1" presStyleIdx="2" presStyleCnt="4"/>
      <dgm:spPr/>
    </dgm:pt>
    <dgm:pt modelId="{0C8D12FE-FD9E-4327-B1F3-50BEDC4D516F}" type="pres">
      <dgm:prSet presAssocID="{B21295D6-8949-43B6-ACDC-E13BE32FC5CE}" presName="node" presStyleLbl="node1" presStyleIdx="3" presStyleCnt="4">
        <dgm:presLayoutVars>
          <dgm:bulletEnabled val="1"/>
        </dgm:presLayoutVars>
      </dgm:prSet>
      <dgm:spPr/>
    </dgm:pt>
    <dgm:pt modelId="{6101A36A-3A60-4B11-B8C7-9B943288B9AC}" type="pres">
      <dgm:prSet presAssocID="{B21295D6-8949-43B6-ACDC-E13BE32FC5CE}" presName="dummy" presStyleCnt="0"/>
      <dgm:spPr/>
    </dgm:pt>
    <dgm:pt modelId="{24264EAE-AE73-4696-9D4F-FA6EB47AD11F}" type="pres">
      <dgm:prSet presAssocID="{9C225864-154E-4200-A2A8-D3129E8BC7E8}" presName="sibTrans" presStyleLbl="sibTrans2D1" presStyleIdx="3" presStyleCnt="4" custLinFactNeighborX="7113" custLinFactNeighborY="-448"/>
      <dgm:spPr/>
    </dgm:pt>
  </dgm:ptLst>
  <dgm:cxnLst>
    <dgm:cxn modelId="{DD8F4E00-1C58-4A29-BFB1-179D6B4BF251}" type="presOf" srcId="{07757453-8EE1-49D8-BA41-FAA193CB6481}" destId="{64244C3D-A8B4-49BA-872B-4574B32AAAA6}" srcOrd="0" destOrd="0" presId="urn:microsoft.com/office/officeart/2005/8/layout/radial6"/>
    <dgm:cxn modelId="{E54D180F-FE60-41D6-81CC-1F01CB6F4606}" type="presOf" srcId="{B21295D6-8949-43B6-ACDC-E13BE32FC5CE}" destId="{0C8D12FE-FD9E-4327-B1F3-50BEDC4D516F}" srcOrd="0" destOrd="0" presId="urn:microsoft.com/office/officeart/2005/8/layout/radial6"/>
    <dgm:cxn modelId="{3EF62F15-CC25-4218-A58F-0FCC61BDE627}" srcId="{B1E8380E-47FE-4E8F-A2CB-046D96CAD100}" destId="{2F585884-96D3-4D99-BC74-EC160DA70401}" srcOrd="0" destOrd="0" parTransId="{521E336B-7205-4CB5-8B8E-B4AF72534A40}" sibTransId="{7069FE60-5FE9-44F5-A9EF-9A1BE71E3194}"/>
    <dgm:cxn modelId="{DB452A16-6C1F-4134-A214-E4DD4CE0EC41}" type="presOf" srcId="{2F585884-96D3-4D99-BC74-EC160DA70401}" destId="{FCD285C2-18EC-482F-99AE-BB044C3B6B25}" srcOrd="0" destOrd="0" presId="urn:microsoft.com/office/officeart/2005/8/layout/radial6"/>
    <dgm:cxn modelId="{253B7720-6F72-4517-B932-893C8B195FF4}" srcId="{B1E8380E-47FE-4E8F-A2CB-046D96CAD100}" destId="{87BDAC65-0F9A-447A-BF10-9548BED8483D}" srcOrd="2" destOrd="0" parTransId="{833709FB-B59E-4804-B8BD-5E040609D758}" sibTransId="{2A05CFCC-DE83-4653-9591-11FE724289B2}"/>
    <dgm:cxn modelId="{EB859226-BCBD-4ABB-9681-ED73520DF12C}" type="presOf" srcId="{7069FE60-5FE9-44F5-A9EF-9A1BE71E3194}" destId="{268C0EC5-040D-4B50-93D0-6F9D2C1786C7}" srcOrd="0" destOrd="0" presId="urn:microsoft.com/office/officeart/2005/8/layout/radial6"/>
    <dgm:cxn modelId="{21FF5534-DF5D-4F62-9C0F-56A2FC8F210D}" type="presOf" srcId="{87BDAC65-0F9A-447A-BF10-9548BED8483D}" destId="{65CD382D-8C7B-42C8-A36A-A82C9946D8F1}" srcOrd="0" destOrd="0" presId="urn:microsoft.com/office/officeart/2005/8/layout/radial6"/>
    <dgm:cxn modelId="{37E30C4A-EFF6-4626-8522-C40D1FDF7D6A}" srcId="{B1E8380E-47FE-4E8F-A2CB-046D96CAD100}" destId="{B21295D6-8949-43B6-ACDC-E13BE32FC5CE}" srcOrd="3" destOrd="0" parTransId="{52E498E2-5824-40BC-BB8F-A8956F7E28DC}" sibTransId="{9C225864-154E-4200-A2A8-D3129E8BC7E8}"/>
    <dgm:cxn modelId="{89C15A71-911E-4E08-B138-561C69333033}" srcId="{E2FBE9E7-639E-4330-9696-21AB77F65127}" destId="{B1E8380E-47FE-4E8F-A2CB-046D96CAD100}" srcOrd="0" destOrd="0" parTransId="{5030092E-AF5E-493B-8109-BB3001E56339}" sibTransId="{AB405991-94A9-461E-9F79-A6C936B1AB21}"/>
    <dgm:cxn modelId="{C9E7AC72-270B-4AAA-B304-5E0ED77913FC}" type="presOf" srcId="{2A05CFCC-DE83-4653-9591-11FE724289B2}" destId="{5CFB68EE-FEE5-4676-B5B8-BE0023E773E0}" srcOrd="0" destOrd="0" presId="urn:microsoft.com/office/officeart/2005/8/layout/radial6"/>
    <dgm:cxn modelId="{DC9AFC7A-0AE6-4918-9D54-584B604EFAD5}" type="presOf" srcId="{9C225864-154E-4200-A2A8-D3129E8BC7E8}" destId="{24264EAE-AE73-4696-9D4F-FA6EB47AD11F}" srcOrd="0" destOrd="0" presId="urn:microsoft.com/office/officeart/2005/8/layout/radial6"/>
    <dgm:cxn modelId="{FF1F1ACB-8ACE-4DBD-A9B3-047C3A5690F0}" type="presOf" srcId="{9A406883-96F3-47AA-9941-55CA7A5E29B3}" destId="{CE76C35C-B837-4EB9-BEAB-3914ED4E5935}" srcOrd="0" destOrd="0" presId="urn:microsoft.com/office/officeart/2005/8/layout/radial6"/>
    <dgm:cxn modelId="{62D0B0DA-891D-4484-8BB3-6F0BFA1539F0}" type="presOf" srcId="{E2FBE9E7-639E-4330-9696-21AB77F65127}" destId="{F0CBA410-37B6-432A-8B48-235C227AE54D}" srcOrd="0" destOrd="0" presId="urn:microsoft.com/office/officeart/2005/8/layout/radial6"/>
    <dgm:cxn modelId="{E3F839EC-26EE-4EB6-8EC8-FFB04FADDB34}" srcId="{B1E8380E-47FE-4E8F-A2CB-046D96CAD100}" destId="{07757453-8EE1-49D8-BA41-FAA193CB6481}" srcOrd="1" destOrd="0" parTransId="{6BD37ACB-AA02-4BAA-B1C2-7876F456A1D7}" sibTransId="{9A406883-96F3-47AA-9941-55CA7A5E29B3}"/>
    <dgm:cxn modelId="{2ABD9FF1-FBC4-4D3E-9F7F-AD7B65B63372}" type="presOf" srcId="{B1E8380E-47FE-4E8F-A2CB-046D96CAD100}" destId="{36B4E555-F814-4039-8F63-1A36F5E4BC7F}" srcOrd="0" destOrd="0" presId="urn:microsoft.com/office/officeart/2005/8/layout/radial6"/>
    <dgm:cxn modelId="{6BB7995D-A919-46F5-B6D6-FB1408BC3E7A}" type="presParOf" srcId="{F0CBA410-37B6-432A-8B48-235C227AE54D}" destId="{36B4E555-F814-4039-8F63-1A36F5E4BC7F}" srcOrd="0" destOrd="0" presId="urn:microsoft.com/office/officeart/2005/8/layout/radial6"/>
    <dgm:cxn modelId="{6FBBE4A3-DF80-4D61-9EFA-8989F42270B8}" type="presParOf" srcId="{F0CBA410-37B6-432A-8B48-235C227AE54D}" destId="{FCD285C2-18EC-482F-99AE-BB044C3B6B25}" srcOrd="1" destOrd="0" presId="urn:microsoft.com/office/officeart/2005/8/layout/radial6"/>
    <dgm:cxn modelId="{E0A4AF3F-DF2B-4DDD-8186-601408B9E363}" type="presParOf" srcId="{F0CBA410-37B6-432A-8B48-235C227AE54D}" destId="{B9ED9A8A-5D80-48D3-A16D-7BC604084AAB}" srcOrd="2" destOrd="0" presId="urn:microsoft.com/office/officeart/2005/8/layout/radial6"/>
    <dgm:cxn modelId="{28F7B173-F9EE-4C45-A986-A6B78D3B947B}" type="presParOf" srcId="{F0CBA410-37B6-432A-8B48-235C227AE54D}" destId="{268C0EC5-040D-4B50-93D0-6F9D2C1786C7}" srcOrd="3" destOrd="0" presId="urn:microsoft.com/office/officeart/2005/8/layout/radial6"/>
    <dgm:cxn modelId="{37E60815-C445-4A79-8500-9F3528C0F7BA}" type="presParOf" srcId="{F0CBA410-37B6-432A-8B48-235C227AE54D}" destId="{64244C3D-A8B4-49BA-872B-4574B32AAAA6}" srcOrd="4" destOrd="0" presId="urn:microsoft.com/office/officeart/2005/8/layout/radial6"/>
    <dgm:cxn modelId="{7280288C-0C57-4562-8EC1-DF49FBF49E68}" type="presParOf" srcId="{F0CBA410-37B6-432A-8B48-235C227AE54D}" destId="{3396E6AE-D662-4CEE-8992-39FDD5A11520}" srcOrd="5" destOrd="0" presId="urn:microsoft.com/office/officeart/2005/8/layout/radial6"/>
    <dgm:cxn modelId="{6017283E-A20A-40D7-9646-9ADE0B1612E1}" type="presParOf" srcId="{F0CBA410-37B6-432A-8B48-235C227AE54D}" destId="{CE76C35C-B837-4EB9-BEAB-3914ED4E5935}" srcOrd="6" destOrd="0" presId="urn:microsoft.com/office/officeart/2005/8/layout/radial6"/>
    <dgm:cxn modelId="{F00E6FB4-93E9-4699-B382-63D6C7A55710}" type="presParOf" srcId="{F0CBA410-37B6-432A-8B48-235C227AE54D}" destId="{65CD382D-8C7B-42C8-A36A-A82C9946D8F1}" srcOrd="7" destOrd="0" presId="urn:microsoft.com/office/officeart/2005/8/layout/radial6"/>
    <dgm:cxn modelId="{4DC35D73-B49A-43D5-A108-0117F9B60A8E}" type="presParOf" srcId="{F0CBA410-37B6-432A-8B48-235C227AE54D}" destId="{B33DD655-1CA3-4E04-A759-3054EDE7FAF2}" srcOrd="8" destOrd="0" presId="urn:microsoft.com/office/officeart/2005/8/layout/radial6"/>
    <dgm:cxn modelId="{84071077-15B1-4B61-907E-79467914DF28}" type="presParOf" srcId="{F0CBA410-37B6-432A-8B48-235C227AE54D}" destId="{5CFB68EE-FEE5-4676-B5B8-BE0023E773E0}" srcOrd="9" destOrd="0" presId="urn:microsoft.com/office/officeart/2005/8/layout/radial6"/>
    <dgm:cxn modelId="{8A1D4923-74DF-4043-90E4-A1B67FF7329B}" type="presParOf" srcId="{F0CBA410-37B6-432A-8B48-235C227AE54D}" destId="{0C8D12FE-FD9E-4327-B1F3-50BEDC4D516F}" srcOrd="10" destOrd="0" presId="urn:microsoft.com/office/officeart/2005/8/layout/radial6"/>
    <dgm:cxn modelId="{2F6F4983-1C47-4C67-9D6B-398E805404E1}" type="presParOf" srcId="{F0CBA410-37B6-432A-8B48-235C227AE54D}" destId="{6101A36A-3A60-4B11-B8C7-9B943288B9AC}" srcOrd="11" destOrd="0" presId="urn:microsoft.com/office/officeart/2005/8/layout/radial6"/>
    <dgm:cxn modelId="{275EC362-7B8B-496D-A869-7123862895AE}" type="presParOf" srcId="{F0CBA410-37B6-432A-8B48-235C227AE54D}" destId="{24264EAE-AE73-4696-9D4F-FA6EB47AD11F}" srcOrd="12" destOrd="0" presId="urn:microsoft.com/office/officeart/2005/8/layout/radial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74F1BBFC-0BB5-485A-BFA4-1467D7346449}" type="doc">
      <dgm:prSet loTypeId="urn:microsoft.com/office/officeart/2005/8/layout/vProcess5" loCatId="process" qsTypeId="urn:microsoft.com/office/officeart/2005/8/quickstyle/simple2" qsCatId="simple" csTypeId="urn:microsoft.com/office/officeart/2005/8/colors/colorful1" csCatId="colorful"/>
      <dgm:spPr/>
      <dgm:t>
        <a:bodyPr/>
        <a:lstStyle/>
        <a:p>
          <a:endParaRPr lang="en-US"/>
        </a:p>
      </dgm:t>
    </dgm:pt>
    <dgm:pt modelId="{E0F5926D-614A-4D86-B6C7-EC5B1AD07135}">
      <dgm:prSet/>
      <dgm:spPr/>
      <dgm:t>
        <a:bodyPr/>
        <a:lstStyle/>
        <a:p>
          <a:r>
            <a:rPr lang="fr-CA" dirty="0">
              <a:solidFill>
                <a:schemeClr val="bg1"/>
              </a:solidFill>
            </a:rPr>
            <a:t>Aller vers des villes inclusives mettant en œuvre une approche anti-raciste et anti-discrimination partenariale incluant les institutions et les entreprises (dont les PME) est une stratégie gagnante et respectueuse pour attirer, intégrer et amener à une installation durable les personnes et familles immigrantes dans les régions du Québec.</a:t>
          </a:r>
          <a:endParaRPr lang="en-US" dirty="0">
            <a:solidFill>
              <a:schemeClr val="bg1"/>
            </a:solidFill>
          </a:endParaRPr>
        </a:p>
      </dgm:t>
    </dgm:pt>
    <dgm:pt modelId="{5144036C-898F-4231-B9B2-07DFFF20BB99}" type="parTrans" cxnId="{AF769139-39E6-40B9-B748-27276B94297E}">
      <dgm:prSet/>
      <dgm:spPr/>
      <dgm:t>
        <a:bodyPr/>
        <a:lstStyle/>
        <a:p>
          <a:endParaRPr lang="en-US"/>
        </a:p>
      </dgm:t>
    </dgm:pt>
    <dgm:pt modelId="{46CAD2D1-3A58-4606-A5D3-1DC87A22C350}" type="sibTrans" cxnId="{AF769139-39E6-40B9-B748-27276B94297E}">
      <dgm:prSet/>
      <dgm:spPr/>
      <dgm:t>
        <a:bodyPr/>
        <a:lstStyle/>
        <a:p>
          <a:endParaRPr lang="en-US"/>
        </a:p>
      </dgm:t>
    </dgm:pt>
    <dgm:pt modelId="{9A683BC1-DC02-408A-9809-694C4FA82923}">
      <dgm:prSet/>
      <dgm:spPr/>
      <dgm:t>
        <a:bodyPr/>
        <a:lstStyle/>
        <a:p>
          <a:r>
            <a:rPr lang="fr-CA" dirty="0">
              <a:solidFill>
                <a:schemeClr val="bg1"/>
              </a:solidFill>
            </a:rPr>
            <a:t>Permet de répondre aux défis de la marchandisation, de la déshumanisation, du manque d’équité, des préjugés anti-immigrants et permet aussi de sensibiliser la population locale tout comme de s’ouvrir et de bénéficier de la contribution des personnes immigrantes.</a:t>
          </a:r>
          <a:endParaRPr lang="en-US" dirty="0">
            <a:solidFill>
              <a:schemeClr val="bg1"/>
            </a:solidFill>
          </a:endParaRPr>
        </a:p>
      </dgm:t>
    </dgm:pt>
    <dgm:pt modelId="{459802A6-8D98-49B5-B3C5-D5CDE51ECF05}" type="parTrans" cxnId="{39036889-9A47-4ADA-9EC8-82D1ACF64A5F}">
      <dgm:prSet/>
      <dgm:spPr/>
      <dgm:t>
        <a:bodyPr/>
        <a:lstStyle/>
        <a:p>
          <a:endParaRPr lang="en-US"/>
        </a:p>
      </dgm:t>
    </dgm:pt>
    <dgm:pt modelId="{7246B86E-D44A-464B-830D-CD0FCCA8CDC2}" type="sibTrans" cxnId="{39036889-9A47-4ADA-9EC8-82D1ACF64A5F}">
      <dgm:prSet/>
      <dgm:spPr/>
      <dgm:t>
        <a:bodyPr/>
        <a:lstStyle/>
        <a:p>
          <a:endParaRPr lang="en-US"/>
        </a:p>
      </dgm:t>
    </dgm:pt>
    <dgm:pt modelId="{B99F496D-0E4B-4AFE-A35B-99173507B480}" type="pres">
      <dgm:prSet presAssocID="{74F1BBFC-0BB5-485A-BFA4-1467D7346449}" presName="outerComposite" presStyleCnt="0">
        <dgm:presLayoutVars>
          <dgm:chMax val="5"/>
          <dgm:dir/>
          <dgm:resizeHandles val="exact"/>
        </dgm:presLayoutVars>
      </dgm:prSet>
      <dgm:spPr/>
    </dgm:pt>
    <dgm:pt modelId="{09DA2C03-905C-4A9F-AA95-7F147584DF96}" type="pres">
      <dgm:prSet presAssocID="{74F1BBFC-0BB5-485A-BFA4-1467D7346449}" presName="dummyMaxCanvas" presStyleCnt="0">
        <dgm:presLayoutVars/>
      </dgm:prSet>
      <dgm:spPr/>
    </dgm:pt>
    <dgm:pt modelId="{2360E15C-3302-441D-A11A-65E4864D60BC}" type="pres">
      <dgm:prSet presAssocID="{74F1BBFC-0BB5-485A-BFA4-1467D7346449}" presName="TwoNodes_1" presStyleLbl="node1" presStyleIdx="0" presStyleCnt="2">
        <dgm:presLayoutVars>
          <dgm:bulletEnabled val="1"/>
        </dgm:presLayoutVars>
      </dgm:prSet>
      <dgm:spPr/>
    </dgm:pt>
    <dgm:pt modelId="{6F0A4364-9A0C-44F9-8562-8F6E1B4F447A}" type="pres">
      <dgm:prSet presAssocID="{74F1BBFC-0BB5-485A-BFA4-1467D7346449}" presName="TwoNodes_2" presStyleLbl="node1" presStyleIdx="1" presStyleCnt="2">
        <dgm:presLayoutVars>
          <dgm:bulletEnabled val="1"/>
        </dgm:presLayoutVars>
      </dgm:prSet>
      <dgm:spPr/>
    </dgm:pt>
    <dgm:pt modelId="{908C8B92-EA66-47CD-B46C-75E79D48F54B}" type="pres">
      <dgm:prSet presAssocID="{74F1BBFC-0BB5-485A-BFA4-1467D7346449}" presName="TwoConn_1-2" presStyleLbl="fgAccFollowNode1" presStyleIdx="0" presStyleCnt="1">
        <dgm:presLayoutVars>
          <dgm:bulletEnabled val="1"/>
        </dgm:presLayoutVars>
      </dgm:prSet>
      <dgm:spPr/>
    </dgm:pt>
    <dgm:pt modelId="{29820C7B-F4D8-4EC0-AE8F-4ECDEEDE4BDD}" type="pres">
      <dgm:prSet presAssocID="{74F1BBFC-0BB5-485A-BFA4-1467D7346449}" presName="TwoNodes_1_text" presStyleLbl="node1" presStyleIdx="1" presStyleCnt="2">
        <dgm:presLayoutVars>
          <dgm:bulletEnabled val="1"/>
        </dgm:presLayoutVars>
      </dgm:prSet>
      <dgm:spPr/>
    </dgm:pt>
    <dgm:pt modelId="{BE530031-DA99-49B4-86DA-5D1E58C19584}" type="pres">
      <dgm:prSet presAssocID="{74F1BBFC-0BB5-485A-BFA4-1467D7346449}" presName="TwoNodes_2_text" presStyleLbl="node1" presStyleIdx="1" presStyleCnt="2">
        <dgm:presLayoutVars>
          <dgm:bulletEnabled val="1"/>
        </dgm:presLayoutVars>
      </dgm:prSet>
      <dgm:spPr/>
    </dgm:pt>
  </dgm:ptLst>
  <dgm:cxnLst>
    <dgm:cxn modelId="{D4974300-B180-4C00-B135-7AFB6C6A05B9}" type="presOf" srcId="{9A683BC1-DC02-408A-9809-694C4FA82923}" destId="{BE530031-DA99-49B4-86DA-5D1E58C19584}" srcOrd="1" destOrd="0" presId="urn:microsoft.com/office/officeart/2005/8/layout/vProcess5"/>
    <dgm:cxn modelId="{2C8B4502-8203-495F-8541-7952DAA5845B}" type="presOf" srcId="{E0F5926D-614A-4D86-B6C7-EC5B1AD07135}" destId="{29820C7B-F4D8-4EC0-AE8F-4ECDEEDE4BDD}" srcOrd="1" destOrd="0" presId="urn:microsoft.com/office/officeart/2005/8/layout/vProcess5"/>
    <dgm:cxn modelId="{05C49D06-2F7B-4CBA-A0C7-7C8C0E243828}" type="presOf" srcId="{E0F5926D-614A-4D86-B6C7-EC5B1AD07135}" destId="{2360E15C-3302-441D-A11A-65E4864D60BC}" srcOrd="0" destOrd="0" presId="urn:microsoft.com/office/officeart/2005/8/layout/vProcess5"/>
    <dgm:cxn modelId="{AF769139-39E6-40B9-B748-27276B94297E}" srcId="{74F1BBFC-0BB5-485A-BFA4-1467D7346449}" destId="{E0F5926D-614A-4D86-B6C7-EC5B1AD07135}" srcOrd="0" destOrd="0" parTransId="{5144036C-898F-4231-B9B2-07DFFF20BB99}" sibTransId="{46CAD2D1-3A58-4606-A5D3-1DC87A22C350}"/>
    <dgm:cxn modelId="{39036889-9A47-4ADA-9EC8-82D1ACF64A5F}" srcId="{74F1BBFC-0BB5-485A-BFA4-1467D7346449}" destId="{9A683BC1-DC02-408A-9809-694C4FA82923}" srcOrd="1" destOrd="0" parTransId="{459802A6-8D98-49B5-B3C5-D5CDE51ECF05}" sibTransId="{7246B86E-D44A-464B-830D-CD0FCCA8CDC2}"/>
    <dgm:cxn modelId="{9E657E97-065A-427A-B553-E9E508D66CFA}" type="presOf" srcId="{74F1BBFC-0BB5-485A-BFA4-1467D7346449}" destId="{B99F496D-0E4B-4AFE-A35B-99173507B480}" srcOrd="0" destOrd="0" presId="urn:microsoft.com/office/officeart/2005/8/layout/vProcess5"/>
    <dgm:cxn modelId="{48E96D98-6BF5-43AA-9385-E266AA976D2E}" type="presOf" srcId="{9A683BC1-DC02-408A-9809-694C4FA82923}" destId="{6F0A4364-9A0C-44F9-8562-8F6E1B4F447A}" srcOrd="0" destOrd="0" presId="urn:microsoft.com/office/officeart/2005/8/layout/vProcess5"/>
    <dgm:cxn modelId="{13B28CF9-AF0A-4F96-A3EB-61DF7CA47251}" type="presOf" srcId="{46CAD2D1-3A58-4606-A5D3-1DC87A22C350}" destId="{908C8B92-EA66-47CD-B46C-75E79D48F54B}" srcOrd="0" destOrd="0" presId="urn:microsoft.com/office/officeart/2005/8/layout/vProcess5"/>
    <dgm:cxn modelId="{FF0AEF15-A532-4594-B4CD-5A7BDE7DD60B}" type="presParOf" srcId="{B99F496D-0E4B-4AFE-A35B-99173507B480}" destId="{09DA2C03-905C-4A9F-AA95-7F147584DF96}" srcOrd="0" destOrd="0" presId="urn:microsoft.com/office/officeart/2005/8/layout/vProcess5"/>
    <dgm:cxn modelId="{38511F59-2264-4DEC-BBE8-941C243B133D}" type="presParOf" srcId="{B99F496D-0E4B-4AFE-A35B-99173507B480}" destId="{2360E15C-3302-441D-A11A-65E4864D60BC}" srcOrd="1" destOrd="0" presId="urn:microsoft.com/office/officeart/2005/8/layout/vProcess5"/>
    <dgm:cxn modelId="{F579CBF3-3425-4D3D-9B4D-7AD3105266C3}" type="presParOf" srcId="{B99F496D-0E4B-4AFE-A35B-99173507B480}" destId="{6F0A4364-9A0C-44F9-8562-8F6E1B4F447A}" srcOrd="2" destOrd="0" presId="urn:microsoft.com/office/officeart/2005/8/layout/vProcess5"/>
    <dgm:cxn modelId="{FAAE70BB-B534-42F3-882A-BB135B503EDB}" type="presParOf" srcId="{B99F496D-0E4B-4AFE-A35B-99173507B480}" destId="{908C8B92-EA66-47CD-B46C-75E79D48F54B}" srcOrd="3" destOrd="0" presId="urn:microsoft.com/office/officeart/2005/8/layout/vProcess5"/>
    <dgm:cxn modelId="{D202DE64-75AB-4DBD-9CF1-29C1580B4411}" type="presParOf" srcId="{B99F496D-0E4B-4AFE-A35B-99173507B480}" destId="{29820C7B-F4D8-4EC0-AE8F-4ECDEEDE4BDD}" srcOrd="4" destOrd="0" presId="urn:microsoft.com/office/officeart/2005/8/layout/vProcess5"/>
    <dgm:cxn modelId="{D454306C-6965-4AAF-8610-EA0713DAEB07}" type="presParOf" srcId="{B99F496D-0E4B-4AFE-A35B-99173507B480}" destId="{BE530031-DA99-49B4-86DA-5D1E58C19584}" srcOrd="5" destOrd="0" presId="urn:microsoft.com/office/officeart/2005/8/layout/vProcess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D2AFE9C-19D9-4B81-A91F-05E5BE5CE477}">
      <dsp:nvSpPr>
        <dsp:cNvPr id="0" name=""/>
        <dsp:cNvSpPr/>
      </dsp:nvSpPr>
      <dsp:spPr>
        <a:xfrm>
          <a:off x="0" y="2277"/>
          <a:ext cx="6052912" cy="0"/>
        </a:xfrm>
        <a:prstGeom prst="line">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w="6350" cap="flat" cmpd="sng" algn="ctr">
          <a:solidFill>
            <a:schemeClr val="dk2">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8E3F6D3E-F381-4F7A-9974-A13C479520A5}">
      <dsp:nvSpPr>
        <dsp:cNvPr id="0" name=""/>
        <dsp:cNvSpPr/>
      </dsp:nvSpPr>
      <dsp:spPr>
        <a:xfrm>
          <a:off x="0" y="2277"/>
          <a:ext cx="6052912" cy="77661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7150" tIns="57150" rIns="57150" bIns="57150" numCol="1" spcCol="1270" anchor="t" anchorCtr="0">
          <a:noAutofit/>
        </a:bodyPr>
        <a:lstStyle/>
        <a:p>
          <a:pPr marL="0" lvl="0" indent="0" algn="l" defTabSz="666750">
            <a:lnSpc>
              <a:spcPct val="90000"/>
            </a:lnSpc>
            <a:spcBef>
              <a:spcPct val="0"/>
            </a:spcBef>
            <a:spcAft>
              <a:spcPct val="35000"/>
            </a:spcAft>
            <a:buNone/>
          </a:pPr>
          <a:r>
            <a:rPr lang="fr-CA" sz="1500" kern="1200" dirty="0"/>
            <a:t>Professeure émérite, chercheure, formatrice sur les questions interculturelles, l’approche interculturelle,  les familles immigrantes en région, le racisme et les discriminations.</a:t>
          </a:r>
          <a:endParaRPr lang="en-US" sz="1500" kern="1200" dirty="0"/>
        </a:p>
      </dsp:txBody>
      <dsp:txXfrm>
        <a:off x="0" y="2277"/>
        <a:ext cx="6052912" cy="776618"/>
      </dsp:txXfrm>
    </dsp:sp>
    <dsp:sp modelId="{C8000286-2145-44FF-9FDB-3DC58BBF1987}">
      <dsp:nvSpPr>
        <dsp:cNvPr id="0" name=""/>
        <dsp:cNvSpPr/>
      </dsp:nvSpPr>
      <dsp:spPr>
        <a:xfrm>
          <a:off x="0" y="778895"/>
          <a:ext cx="6052912" cy="0"/>
        </a:xfrm>
        <a:prstGeom prst="line">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w="6350" cap="flat" cmpd="sng" algn="ctr">
          <a:solidFill>
            <a:schemeClr val="dk2">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6EAF9E9A-81AB-4DC3-B2F7-F08C4B23B563}">
      <dsp:nvSpPr>
        <dsp:cNvPr id="0" name=""/>
        <dsp:cNvSpPr/>
      </dsp:nvSpPr>
      <dsp:spPr>
        <a:xfrm>
          <a:off x="0" y="778895"/>
          <a:ext cx="6052912" cy="77661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7150" tIns="57150" rIns="57150" bIns="57150" numCol="1" spcCol="1270" anchor="t" anchorCtr="0">
          <a:noAutofit/>
        </a:bodyPr>
        <a:lstStyle/>
        <a:p>
          <a:pPr marL="0" lvl="0" indent="0" algn="l" defTabSz="666750">
            <a:lnSpc>
              <a:spcPct val="90000"/>
            </a:lnSpc>
            <a:spcBef>
              <a:spcPct val="0"/>
            </a:spcBef>
            <a:spcAft>
              <a:spcPct val="35000"/>
            </a:spcAft>
            <a:buNone/>
          </a:pPr>
          <a:r>
            <a:rPr lang="fr-CA" sz="1500" kern="1200" dirty="0"/>
            <a:t>Co-fondatrice de la Maîtrise en médiation interculturelle de l’Université de Sherbrooke</a:t>
          </a:r>
          <a:endParaRPr lang="en-US" sz="1500" kern="1200" dirty="0"/>
        </a:p>
      </dsp:txBody>
      <dsp:txXfrm>
        <a:off x="0" y="778895"/>
        <a:ext cx="6052912" cy="776618"/>
      </dsp:txXfrm>
    </dsp:sp>
    <dsp:sp modelId="{DF9122D5-1CD9-43A0-98D5-FCCD61CD13F2}">
      <dsp:nvSpPr>
        <dsp:cNvPr id="0" name=""/>
        <dsp:cNvSpPr/>
      </dsp:nvSpPr>
      <dsp:spPr>
        <a:xfrm>
          <a:off x="0" y="1555514"/>
          <a:ext cx="6052912" cy="0"/>
        </a:xfrm>
        <a:prstGeom prst="line">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w="6350" cap="flat" cmpd="sng" algn="ctr">
          <a:solidFill>
            <a:schemeClr val="dk2">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60134C8A-86A9-4F22-A99E-9113EA022FA2}">
      <dsp:nvSpPr>
        <dsp:cNvPr id="0" name=""/>
        <dsp:cNvSpPr/>
      </dsp:nvSpPr>
      <dsp:spPr>
        <a:xfrm>
          <a:off x="0" y="1555514"/>
          <a:ext cx="6052912" cy="77661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7150" tIns="57150" rIns="57150" bIns="57150" numCol="1" spcCol="1270" anchor="t" anchorCtr="0">
          <a:noAutofit/>
        </a:bodyPr>
        <a:lstStyle/>
        <a:p>
          <a:pPr marL="0" lvl="0" indent="0" algn="l" defTabSz="666750">
            <a:lnSpc>
              <a:spcPct val="90000"/>
            </a:lnSpc>
            <a:spcBef>
              <a:spcPct val="0"/>
            </a:spcBef>
            <a:spcAft>
              <a:spcPct val="35000"/>
            </a:spcAft>
            <a:buNone/>
          </a:pPr>
          <a:r>
            <a:rPr lang="fr-CA" sz="1500" kern="1200" dirty="0"/>
            <a:t>Immigrante au Québec avec ma famille depuis 1992</a:t>
          </a:r>
          <a:endParaRPr lang="en-US" sz="1500" kern="1200" dirty="0"/>
        </a:p>
      </dsp:txBody>
      <dsp:txXfrm>
        <a:off x="0" y="1555514"/>
        <a:ext cx="6052912" cy="776618"/>
      </dsp:txXfrm>
    </dsp:sp>
    <dsp:sp modelId="{11AA8DB8-2F6B-4E1E-80C6-9C53F2040B0F}">
      <dsp:nvSpPr>
        <dsp:cNvPr id="0" name=""/>
        <dsp:cNvSpPr/>
      </dsp:nvSpPr>
      <dsp:spPr>
        <a:xfrm>
          <a:off x="0" y="2332132"/>
          <a:ext cx="6052912" cy="0"/>
        </a:xfrm>
        <a:prstGeom prst="line">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w="6350" cap="flat" cmpd="sng" algn="ctr">
          <a:solidFill>
            <a:schemeClr val="dk2">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69203E8C-CD63-4B07-AD2F-929C133F8E1F}">
      <dsp:nvSpPr>
        <dsp:cNvPr id="0" name=""/>
        <dsp:cNvSpPr/>
      </dsp:nvSpPr>
      <dsp:spPr>
        <a:xfrm>
          <a:off x="0" y="2332132"/>
          <a:ext cx="6052912" cy="77661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7150" tIns="57150" rIns="57150" bIns="57150" numCol="1" spcCol="1270" anchor="t" anchorCtr="0">
          <a:noAutofit/>
        </a:bodyPr>
        <a:lstStyle/>
        <a:p>
          <a:pPr marL="0" lvl="0" indent="0" algn="l" defTabSz="666750">
            <a:lnSpc>
              <a:spcPct val="90000"/>
            </a:lnSpc>
            <a:spcBef>
              <a:spcPct val="0"/>
            </a:spcBef>
            <a:spcAft>
              <a:spcPct val="35000"/>
            </a:spcAft>
            <a:buNone/>
          </a:pPr>
          <a:r>
            <a:rPr lang="fr-CA" sz="1500" kern="1200"/>
            <a:t>Conjoint et enfants marocains, français et canadiens</a:t>
          </a:r>
          <a:endParaRPr lang="en-US" sz="1500" kern="1200"/>
        </a:p>
      </dsp:txBody>
      <dsp:txXfrm>
        <a:off x="0" y="2332132"/>
        <a:ext cx="6052912" cy="776618"/>
      </dsp:txXfrm>
    </dsp:sp>
    <dsp:sp modelId="{6A4EBC48-4068-4F96-BBEC-5B28AD78420E}">
      <dsp:nvSpPr>
        <dsp:cNvPr id="0" name=""/>
        <dsp:cNvSpPr/>
      </dsp:nvSpPr>
      <dsp:spPr>
        <a:xfrm>
          <a:off x="0" y="3108750"/>
          <a:ext cx="6052912" cy="0"/>
        </a:xfrm>
        <a:prstGeom prst="line">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w="6350" cap="flat" cmpd="sng" algn="ctr">
          <a:solidFill>
            <a:schemeClr val="dk2">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1B11085C-79A6-457B-96C1-D2CFFB63F603}">
      <dsp:nvSpPr>
        <dsp:cNvPr id="0" name=""/>
        <dsp:cNvSpPr/>
      </dsp:nvSpPr>
      <dsp:spPr>
        <a:xfrm>
          <a:off x="0" y="3108750"/>
          <a:ext cx="6052912" cy="77661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7150" tIns="57150" rIns="57150" bIns="57150" numCol="1" spcCol="1270" anchor="t" anchorCtr="0">
          <a:noAutofit/>
        </a:bodyPr>
        <a:lstStyle/>
        <a:p>
          <a:pPr marL="0" lvl="0" indent="0" algn="l" defTabSz="666750">
            <a:lnSpc>
              <a:spcPct val="90000"/>
            </a:lnSpc>
            <a:spcBef>
              <a:spcPct val="0"/>
            </a:spcBef>
            <a:spcAft>
              <a:spcPct val="35000"/>
            </a:spcAft>
            <a:buNone/>
          </a:pPr>
          <a:r>
            <a:rPr lang="fr-CA" sz="1500" kern="1200" dirty="0"/>
            <a:t>Alliée des personnes racisées et immigrantes</a:t>
          </a:r>
          <a:endParaRPr lang="en-US" sz="1500" kern="1200" dirty="0"/>
        </a:p>
      </dsp:txBody>
      <dsp:txXfrm>
        <a:off x="0" y="3108750"/>
        <a:ext cx="6052912" cy="776618"/>
      </dsp:txXfrm>
    </dsp:sp>
    <dsp:sp modelId="{825109D8-694C-446F-B1C2-79292A060DE0}">
      <dsp:nvSpPr>
        <dsp:cNvPr id="0" name=""/>
        <dsp:cNvSpPr/>
      </dsp:nvSpPr>
      <dsp:spPr>
        <a:xfrm>
          <a:off x="0" y="3885369"/>
          <a:ext cx="6052912" cy="0"/>
        </a:xfrm>
        <a:prstGeom prst="line">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w="6350" cap="flat" cmpd="sng" algn="ctr">
          <a:solidFill>
            <a:schemeClr val="dk2">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B8ABABC8-8A2F-4AA7-B661-C597E01E3F97}">
      <dsp:nvSpPr>
        <dsp:cNvPr id="0" name=""/>
        <dsp:cNvSpPr/>
      </dsp:nvSpPr>
      <dsp:spPr>
        <a:xfrm>
          <a:off x="0" y="3885369"/>
          <a:ext cx="6052912" cy="77661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7150" tIns="57150" rIns="57150" bIns="57150" numCol="1" spcCol="1270" anchor="t" anchorCtr="0">
          <a:noAutofit/>
        </a:bodyPr>
        <a:lstStyle/>
        <a:p>
          <a:pPr marL="0" lvl="0" indent="0" algn="l" defTabSz="666750">
            <a:lnSpc>
              <a:spcPct val="90000"/>
            </a:lnSpc>
            <a:spcBef>
              <a:spcPct val="0"/>
            </a:spcBef>
            <a:spcAft>
              <a:spcPct val="35000"/>
            </a:spcAft>
            <a:buNone/>
          </a:pPr>
          <a:r>
            <a:rPr lang="fr-CA" sz="1500" kern="1200" dirty="0"/>
            <a:t>Sensible aux discriminations et aux obstacles vécus par les personnes immigrantes et réfugiées au Québec et toujours en recherche de nouvelles connaissances et d’actions</a:t>
          </a:r>
          <a:endParaRPr lang="en-US" sz="1500" kern="1200" dirty="0"/>
        </a:p>
      </dsp:txBody>
      <dsp:txXfrm>
        <a:off x="0" y="3885369"/>
        <a:ext cx="6052912" cy="77661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115F1B0-B32A-452E-B3C6-F39AB0AFEF3C}">
      <dsp:nvSpPr>
        <dsp:cNvPr id="0" name=""/>
        <dsp:cNvSpPr/>
      </dsp:nvSpPr>
      <dsp:spPr>
        <a:xfrm>
          <a:off x="0" y="0"/>
          <a:ext cx="4506916"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1">
          <a:scrgbClr r="0" g="0" b="0"/>
        </a:effectRef>
        <a:fontRef idx="minor">
          <a:schemeClr val="lt1"/>
        </a:fontRef>
      </dsp:style>
    </dsp:sp>
    <dsp:sp modelId="{6397EAD4-D39C-4DF7-9669-7BA0F22E1B86}">
      <dsp:nvSpPr>
        <dsp:cNvPr id="0" name=""/>
        <dsp:cNvSpPr/>
      </dsp:nvSpPr>
      <dsp:spPr>
        <a:xfrm>
          <a:off x="0" y="0"/>
          <a:ext cx="4506916" cy="90235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5250" tIns="95250" rIns="95250" bIns="95250" numCol="1" spcCol="1270" anchor="t" anchorCtr="0">
          <a:noAutofit/>
        </a:bodyPr>
        <a:lstStyle/>
        <a:p>
          <a:pPr marL="0" lvl="0" indent="0" algn="l" defTabSz="1111250">
            <a:lnSpc>
              <a:spcPct val="90000"/>
            </a:lnSpc>
            <a:spcBef>
              <a:spcPct val="0"/>
            </a:spcBef>
            <a:spcAft>
              <a:spcPct val="35000"/>
            </a:spcAft>
            <a:buNone/>
          </a:pPr>
          <a:r>
            <a:rPr lang="fr-CA" sz="2500" kern="1200"/>
            <a:t>Le statut et la catégorie d’immigration</a:t>
          </a:r>
          <a:endParaRPr lang="en-US" sz="2500" kern="1200"/>
        </a:p>
      </dsp:txBody>
      <dsp:txXfrm>
        <a:off x="0" y="0"/>
        <a:ext cx="4506916" cy="902354"/>
      </dsp:txXfrm>
    </dsp:sp>
    <dsp:sp modelId="{4B4C5C7F-1C16-4610-9912-E0775168427F}">
      <dsp:nvSpPr>
        <dsp:cNvPr id="0" name=""/>
        <dsp:cNvSpPr/>
      </dsp:nvSpPr>
      <dsp:spPr>
        <a:xfrm>
          <a:off x="0" y="902354"/>
          <a:ext cx="4506916"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1">
          <a:scrgbClr r="0" g="0" b="0"/>
        </a:effectRef>
        <a:fontRef idx="minor">
          <a:schemeClr val="lt1"/>
        </a:fontRef>
      </dsp:style>
    </dsp:sp>
    <dsp:sp modelId="{483B0063-6D62-4E87-A0D7-44B6322E7ADF}">
      <dsp:nvSpPr>
        <dsp:cNvPr id="0" name=""/>
        <dsp:cNvSpPr/>
      </dsp:nvSpPr>
      <dsp:spPr>
        <a:xfrm>
          <a:off x="0" y="902354"/>
          <a:ext cx="4506916" cy="90235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5250" tIns="95250" rIns="95250" bIns="95250" numCol="1" spcCol="1270" anchor="t" anchorCtr="0">
          <a:noAutofit/>
        </a:bodyPr>
        <a:lstStyle/>
        <a:p>
          <a:pPr marL="0" lvl="0" indent="0" algn="l" defTabSz="1111250">
            <a:lnSpc>
              <a:spcPct val="90000"/>
            </a:lnSpc>
            <a:spcBef>
              <a:spcPct val="0"/>
            </a:spcBef>
            <a:spcAft>
              <a:spcPct val="35000"/>
            </a:spcAft>
            <a:buNone/>
          </a:pPr>
          <a:r>
            <a:rPr lang="fr-CA" sz="2500" kern="1200"/>
            <a:t>Le pays d’origine</a:t>
          </a:r>
          <a:endParaRPr lang="en-US" sz="2500" kern="1200"/>
        </a:p>
      </dsp:txBody>
      <dsp:txXfrm>
        <a:off x="0" y="902354"/>
        <a:ext cx="4506916" cy="902354"/>
      </dsp:txXfrm>
    </dsp:sp>
    <dsp:sp modelId="{0E23C661-6921-493E-913D-3B3F2E2E3BFA}">
      <dsp:nvSpPr>
        <dsp:cNvPr id="0" name=""/>
        <dsp:cNvSpPr/>
      </dsp:nvSpPr>
      <dsp:spPr>
        <a:xfrm>
          <a:off x="0" y="1804708"/>
          <a:ext cx="4506916"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1">
          <a:scrgbClr r="0" g="0" b="0"/>
        </a:effectRef>
        <a:fontRef idx="minor">
          <a:schemeClr val="lt1"/>
        </a:fontRef>
      </dsp:style>
    </dsp:sp>
    <dsp:sp modelId="{8CCBB3D8-F963-4B0E-8316-B0215F072436}">
      <dsp:nvSpPr>
        <dsp:cNvPr id="0" name=""/>
        <dsp:cNvSpPr/>
      </dsp:nvSpPr>
      <dsp:spPr>
        <a:xfrm>
          <a:off x="0" y="1804708"/>
          <a:ext cx="4506916" cy="90235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5250" tIns="95250" rIns="95250" bIns="95250" numCol="1" spcCol="1270" anchor="t" anchorCtr="0">
          <a:noAutofit/>
        </a:bodyPr>
        <a:lstStyle/>
        <a:p>
          <a:pPr marL="0" lvl="0" indent="0" algn="l" defTabSz="1111250">
            <a:lnSpc>
              <a:spcPct val="90000"/>
            </a:lnSpc>
            <a:spcBef>
              <a:spcPct val="0"/>
            </a:spcBef>
            <a:spcAft>
              <a:spcPct val="35000"/>
            </a:spcAft>
            <a:buNone/>
          </a:pPr>
          <a:r>
            <a:rPr lang="fr-CA" sz="2500" kern="1200"/>
            <a:t>Les connaissances linguistiques à l’arrivée</a:t>
          </a:r>
          <a:endParaRPr lang="en-US" sz="2500" kern="1200"/>
        </a:p>
      </dsp:txBody>
      <dsp:txXfrm>
        <a:off x="0" y="1804708"/>
        <a:ext cx="4506916" cy="902354"/>
      </dsp:txXfrm>
    </dsp:sp>
    <dsp:sp modelId="{55DC13D3-CAF3-4582-BD08-11C1EADE6ECB}">
      <dsp:nvSpPr>
        <dsp:cNvPr id="0" name=""/>
        <dsp:cNvSpPr/>
      </dsp:nvSpPr>
      <dsp:spPr>
        <a:xfrm>
          <a:off x="0" y="2707062"/>
          <a:ext cx="4506916"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1">
          <a:scrgbClr r="0" g="0" b="0"/>
        </a:effectRef>
        <a:fontRef idx="minor">
          <a:schemeClr val="lt1"/>
        </a:fontRef>
      </dsp:style>
    </dsp:sp>
    <dsp:sp modelId="{73987442-C1A6-4C24-8F8F-755110BCC05A}">
      <dsp:nvSpPr>
        <dsp:cNvPr id="0" name=""/>
        <dsp:cNvSpPr/>
      </dsp:nvSpPr>
      <dsp:spPr>
        <a:xfrm>
          <a:off x="0" y="2707062"/>
          <a:ext cx="4506916" cy="90235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5250" tIns="95250" rIns="95250" bIns="95250" numCol="1" spcCol="1270" anchor="t" anchorCtr="0">
          <a:noAutofit/>
        </a:bodyPr>
        <a:lstStyle/>
        <a:p>
          <a:pPr marL="0" lvl="0" indent="0" algn="l" defTabSz="1111250">
            <a:lnSpc>
              <a:spcPct val="90000"/>
            </a:lnSpc>
            <a:spcBef>
              <a:spcPct val="0"/>
            </a:spcBef>
            <a:spcAft>
              <a:spcPct val="35000"/>
            </a:spcAft>
            <a:buNone/>
          </a:pPr>
          <a:r>
            <a:rPr lang="fr-CA" sz="2500" kern="1200"/>
            <a:t>La région d’installation et de vie (rétention)</a:t>
          </a:r>
          <a:endParaRPr lang="en-US" sz="2500" kern="1200"/>
        </a:p>
      </dsp:txBody>
      <dsp:txXfrm>
        <a:off x="0" y="2707062"/>
        <a:ext cx="4506916" cy="902354"/>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358887C-FF37-4608-823F-C9516EA74082}">
      <dsp:nvSpPr>
        <dsp:cNvPr id="0" name=""/>
        <dsp:cNvSpPr/>
      </dsp:nvSpPr>
      <dsp:spPr>
        <a:xfrm>
          <a:off x="5408343" y="266962"/>
          <a:ext cx="1680429" cy="2131388"/>
        </a:xfrm>
        <a:prstGeom prst="rect">
          <a:avLst/>
        </a:prstGeom>
        <a:noFill/>
        <a:ln w="6350" cap="flat" cmpd="sng" algn="ctr">
          <a:solidFill>
            <a:schemeClr val="dk1">
              <a:alpha val="0"/>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txBody>
        <a:bodyPr spcFirstLastPara="0" vert="horz" wrap="square" lIns="22860" tIns="22860" rIns="22860" bIns="22860" numCol="1" spcCol="1270" anchor="ctr" anchorCtr="0">
          <a:noAutofit/>
        </a:bodyPr>
        <a:lstStyle/>
        <a:p>
          <a:pPr marL="0" lvl="0" indent="0" algn="ctr" defTabSz="800100" rtl="0">
            <a:lnSpc>
              <a:spcPct val="90000"/>
            </a:lnSpc>
            <a:spcBef>
              <a:spcPct val="0"/>
            </a:spcBef>
            <a:spcAft>
              <a:spcPct val="35000"/>
            </a:spcAft>
            <a:buNone/>
          </a:pPr>
          <a:r>
            <a:rPr kumimoji="0" lang="fr-FR" sz="1800" b="0" i="0" u="none" strike="noStrike" kern="1200" cap="none" normalizeH="0" baseline="0" dirty="0">
              <a:ln/>
              <a:effectLst/>
              <a:latin typeface="Arial" pitchFamily="34" charset="0"/>
              <a:cs typeface="Arial" pitchFamily="34" charset="0"/>
            </a:rPr>
            <a:t>Structures de gouvernance et les politiques</a:t>
          </a:r>
          <a:endParaRPr lang="fr-CA" sz="1800" kern="1200" dirty="0"/>
        </a:p>
      </dsp:txBody>
      <dsp:txXfrm>
        <a:off x="5408343" y="266962"/>
        <a:ext cx="1680429" cy="2131388"/>
      </dsp:txXfrm>
    </dsp:sp>
    <dsp:sp modelId="{94275BC3-9424-4024-91A5-45BD9CE9692D}">
      <dsp:nvSpPr>
        <dsp:cNvPr id="0" name=""/>
        <dsp:cNvSpPr/>
      </dsp:nvSpPr>
      <dsp:spPr>
        <a:xfrm rot="21165632">
          <a:off x="2269629" y="-668756"/>
          <a:ext cx="4387524" cy="5537038"/>
        </a:xfrm>
        <a:prstGeom prst="circularArrow">
          <a:avLst>
            <a:gd name="adj1" fmla="val 8252"/>
            <a:gd name="adj2" fmla="val 576413"/>
            <a:gd name="adj3" fmla="val 3852904"/>
            <a:gd name="adj4" fmla="val 498084"/>
            <a:gd name="adj5" fmla="val 9627"/>
          </a:avLst>
        </a:prstGeom>
        <a:solidFill>
          <a:schemeClr val="accent2">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sp>
    <dsp:sp modelId="{01FAE999-EB9E-483F-B9C9-8C7E94AC6E8B}">
      <dsp:nvSpPr>
        <dsp:cNvPr id="0" name=""/>
        <dsp:cNvSpPr/>
      </dsp:nvSpPr>
      <dsp:spPr>
        <a:xfrm>
          <a:off x="2908214" y="3485558"/>
          <a:ext cx="2131388" cy="2131388"/>
        </a:xfrm>
        <a:prstGeom prst="rect">
          <a:avLst/>
        </a:prstGeom>
        <a:noFill/>
        <a:ln w="6350" cap="flat" cmpd="sng" algn="ctr">
          <a:solidFill>
            <a:schemeClr val="dk1">
              <a:alpha val="0"/>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txBody>
        <a:bodyPr spcFirstLastPara="0" vert="horz" wrap="square" lIns="22860" tIns="22860" rIns="22860" bIns="22860" numCol="1" spcCol="1270" anchor="ctr" anchorCtr="0">
          <a:noAutofit/>
        </a:bodyPr>
        <a:lstStyle/>
        <a:p>
          <a:pPr marL="0" lvl="0" indent="0" algn="ctr" defTabSz="800100" rtl="0">
            <a:lnSpc>
              <a:spcPct val="90000"/>
            </a:lnSpc>
            <a:spcBef>
              <a:spcPct val="0"/>
            </a:spcBef>
            <a:spcAft>
              <a:spcPct val="35000"/>
            </a:spcAft>
            <a:buNone/>
          </a:pPr>
          <a:r>
            <a:rPr kumimoji="0" lang="fr-FR" sz="1800" b="0" i="0" u="none" strike="noStrike" kern="1200" cap="none" normalizeH="0" baseline="0" dirty="0">
              <a:ln/>
              <a:effectLst/>
              <a:latin typeface="Arial" pitchFamily="34" charset="0"/>
              <a:cs typeface="Arial" pitchFamily="34" charset="0"/>
            </a:rPr>
            <a:t>Ouverture de la collectivité</a:t>
          </a:r>
          <a:r>
            <a:rPr kumimoji="0" lang="fr-FR" sz="1800" b="0" i="0" u="none" strike="noStrike" kern="1200" cap="none" normalizeH="0" dirty="0">
              <a:ln/>
              <a:effectLst/>
              <a:latin typeface="Arial" pitchFamily="34" charset="0"/>
              <a:cs typeface="Arial" pitchFamily="34" charset="0"/>
            </a:rPr>
            <a:t> </a:t>
          </a:r>
          <a:r>
            <a:rPr kumimoji="0" lang="fr-FR" sz="1800" b="0" i="0" u="none" strike="noStrike" kern="1200" cap="none" normalizeH="0" baseline="0" dirty="0">
              <a:ln/>
              <a:effectLst/>
              <a:latin typeface="Arial" pitchFamily="34" charset="0"/>
              <a:cs typeface="Arial" pitchFamily="34" charset="0"/>
            </a:rPr>
            <a:t>à l’immigration et à la diversité</a:t>
          </a:r>
          <a:endParaRPr lang="fr-CA" sz="1800" kern="1200" dirty="0"/>
        </a:p>
      </dsp:txBody>
      <dsp:txXfrm>
        <a:off x="2908214" y="3485558"/>
        <a:ext cx="2131388" cy="2131388"/>
      </dsp:txXfrm>
    </dsp:sp>
    <dsp:sp modelId="{5927F872-092A-4AF6-9088-45D43429D37B}">
      <dsp:nvSpPr>
        <dsp:cNvPr id="0" name=""/>
        <dsp:cNvSpPr/>
      </dsp:nvSpPr>
      <dsp:spPr>
        <a:xfrm rot="288412">
          <a:off x="611416" y="-488447"/>
          <a:ext cx="4115595" cy="5262793"/>
        </a:xfrm>
        <a:prstGeom prst="circularArrow">
          <a:avLst>
            <a:gd name="adj1" fmla="val 8252"/>
            <a:gd name="adj2" fmla="val 576413"/>
            <a:gd name="adj3" fmla="val 10347091"/>
            <a:gd name="adj4" fmla="val 5089110"/>
            <a:gd name="adj5" fmla="val 9627"/>
          </a:avLst>
        </a:prstGeom>
        <a:solidFill>
          <a:schemeClr val="accent2">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sp>
    <dsp:sp modelId="{D307C8AC-66D3-459F-8D54-61DA9A08F505}">
      <dsp:nvSpPr>
        <dsp:cNvPr id="0" name=""/>
        <dsp:cNvSpPr/>
      </dsp:nvSpPr>
      <dsp:spPr>
        <a:xfrm>
          <a:off x="0" y="134010"/>
          <a:ext cx="1881739" cy="2131388"/>
        </a:xfrm>
        <a:prstGeom prst="rect">
          <a:avLst/>
        </a:prstGeom>
        <a:noFill/>
        <a:ln w="6350" cap="flat" cmpd="sng" algn="ctr">
          <a:solidFill>
            <a:schemeClr val="dk1">
              <a:alpha val="0"/>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fr-CA" sz="1800" kern="1200" dirty="0">
              <a:latin typeface="Times New Roman" pitchFamily="18" charset="0"/>
              <a:cs typeface="Arial" pitchFamily="34" charset="0"/>
            </a:rPr>
            <a:t>Capital d’employabilité et l</a:t>
          </a:r>
          <a:r>
            <a:rPr lang="en-CA" sz="1800" kern="1200" dirty="0">
              <a:latin typeface="Times New Roman" pitchFamily="18" charset="0"/>
              <a:cs typeface="Arial" pitchFamily="34" charset="0"/>
            </a:rPr>
            <a:t>’</a:t>
          </a:r>
          <a:r>
            <a:rPr lang="fr-CA" sz="1800" kern="1200" dirty="0">
              <a:latin typeface="Times New Roman" pitchFamily="18" charset="0"/>
              <a:cs typeface="Arial" pitchFamily="34" charset="0"/>
            </a:rPr>
            <a:t>ouverture des entreprises à la diversité</a:t>
          </a:r>
          <a:endParaRPr lang="fr-CA" sz="1800" kern="1200" dirty="0"/>
        </a:p>
      </dsp:txBody>
      <dsp:txXfrm>
        <a:off x="0" y="134010"/>
        <a:ext cx="1881739" cy="2131388"/>
      </dsp:txXfrm>
    </dsp:sp>
    <dsp:sp modelId="{4CB8AB77-7898-4EE3-85B1-98508991EAB5}">
      <dsp:nvSpPr>
        <dsp:cNvPr id="0" name=""/>
        <dsp:cNvSpPr/>
      </dsp:nvSpPr>
      <dsp:spPr>
        <a:xfrm>
          <a:off x="1141304" y="-680517"/>
          <a:ext cx="5036647" cy="5036647"/>
        </a:xfrm>
        <a:prstGeom prst="circularArrow">
          <a:avLst>
            <a:gd name="adj1" fmla="val 8252"/>
            <a:gd name="adj2" fmla="val 576413"/>
            <a:gd name="adj3" fmla="val 19466258"/>
            <a:gd name="adj4" fmla="val 12658662"/>
            <a:gd name="adj5" fmla="val 9627"/>
          </a:avLst>
        </a:prstGeom>
        <a:solidFill>
          <a:schemeClr val="accent2">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22DFE1A-BA26-4F51-8BE0-2CBDBE9FEB00}">
      <dsp:nvSpPr>
        <dsp:cNvPr id="0" name=""/>
        <dsp:cNvSpPr/>
      </dsp:nvSpPr>
      <dsp:spPr>
        <a:xfrm>
          <a:off x="2726595" y="0"/>
          <a:ext cx="2419799" cy="2420167"/>
        </a:xfrm>
        <a:prstGeom prst="circularArrow">
          <a:avLst>
            <a:gd name="adj1" fmla="val 10980"/>
            <a:gd name="adj2" fmla="val 1142322"/>
            <a:gd name="adj3" fmla="val 4500000"/>
            <a:gd name="adj4" fmla="val 10800000"/>
            <a:gd name="adj5" fmla="val 125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808F0AF-6B2D-4962-A854-9587059FD792}">
      <dsp:nvSpPr>
        <dsp:cNvPr id="0" name=""/>
        <dsp:cNvSpPr/>
      </dsp:nvSpPr>
      <dsp:spPr>
        <a:xfrm>
          <a:off x="3261450" y="873753"/>
          <a:ext cx="1344635" cy="67215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fr-CA" sz="1800" kern="1200" dirty="0"/>
            <a:t>État</a:t>
          </a:r>
        </a:p>
      </dsp:txBody>
      <dsp:txXfrm>
        <a:off x="3261450" y="873753"/>
        <a:ext cx="1344635" cy="672157"/>
      </dsp:txXfrm>
    </dsp:sp>
    <dsp:sp modelId="{ABE62535-B51B-4E31-90C0-477C9E1DCC31}">
      <dsp:nvSpPr>
        <dsp:cNvPr id="0" name=""/>
        <dsp:cNvSpPr/>
      </dsp:nvSpPr>
      <dsp:spPr>
        <a:xfrm>
          <a:off x="2054504" y="1390565"/>
          <a:ext cx="2419799" cy="2420167"/>
        </a:xfrm>
        <a:prstGeom prst="leftCircularArrow">
          <a:avLst>
            <a:gd name="adj1" fmla="val 10980"/>
            <a:gd name="adj2" fmla="val 1142322"/>
            <a:gd name="adj3" fmla="val 6300000"/>
            <a:gd name="adj4" fmla="val 18900000"/>
            <a:gd name="adj5" fmla="val 125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3256D16-1421-4B2A-B0D7-3C8C0A33CFAE}">
      <dsp:nvSpPr>
        <dsp:cNvPr id="0" name=""/>
        <dsp:cNvSpPr/>
      </dsp:nvSpPr>
      <dsp:spPr>
        <a:xfrm>
          <a:off x="2592086" y="2272363"/>
          <a:ext cx="1344635" cy="67215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fr-CA" sz="1800" kern="1200" dirty="0"/>
            <a:t>Provinces</a:t>
          </a:r>
        </a:p>
        <a:p>
          <a:pPr marL="0" lvl="0" indent="0" algn="ctr" defTabSz="800100">
            <a:lnSpc>
              <a:spcPct val="90000"/>
            </a:lnSpc>
            <a:spcBef>
              <a:spcPct val="0"/>
            </a:spcBef>
            <a:spcAft>
              <a:spcPct val="35000"/>
            </a:spcAft>
            <a:buNone/>
          </a:pPr>
          <a:r>
            <a:rPr lang="fr-CA" sz="1800" kern="1200" dirty="0"/>
            <a:t>Régions</a:t>
          </a:r>
        </a:p>
      </dsp:txBody>
      <dsp:txXfrm>
        <a:off x="2592086" y="2272363"/>
        <a:ext cx="1344635" cy="672157"/>
      </dsp:txXfrm>
    </dsp:sp>
    <dsp:sp modelId="{C9F9A202-3430-42A4-895C-5DFB4A16974D}">
      <dsp:nvSpPr>
        <dsp:cNvPr id="0" name=""/>
        <dsp:cNvSpPr/>
      </dsp:nvSpPr>
      <dsp:spPr>
        <a:xfrm>
          <a:off x="2964850" y="3114192"/>
          <a:ext cx="2078982" cy="2079815"/>
        </a:xfrm>
        <a:prstGeom prst="blockArc">
          <a:avLst>
            <a:gd name="adj1" fmla="val 13500000"/>
            <a:gd name="adj2" fmla="val 10800000"/>
            <a:gd name="adj3" fmla="val 1274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FEBFB69-2742-48AF-A177-E93E92DA575E}">
      <dsp:nvSpPr>
        <dsp:cNvPr id="0" name=""/>
        <dsp:cNvSpPr/>
      </dsp:nvSpPr>
      <dsp:spPr>
        <a:xfrm>
          <a:off x="3272659" y="3572268"/>
          <a:ext cx="1344635" cy="130085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fr-CA" sz="1800" kern="1200" dirty="0"/>
            <a:t>Municipalités,</a:t>
          </a:r>
        </a:p>
        <a:p>
          <a:pPr marL="0" lvl="0" indent="0" algn="ctr" defTabSz="800100">
            <a:lnSpc>
              <a:spcPct val="90000"/>
            </a:lnSpc>
            <a:spcBef>
              <a:spcPct val="0"/>
            </a:spcBef>
            <a:spcAft>
              <a:spcPct val="35000"/>
            </a:spcAft>
            <a:buNone/>
          </a:pPr>
          <a:r>
            <a:rPr lang="fr-CA" sz="1800" kern="1200" dirty="0"/>
            <a:t>Élus, </a:t>
          </a:r>
        </a:p>
        <a:p>
          <a:pPr marL="0" lvl="0" indent="0" algn="ctr" defTabSz="800100">
            <a:lnSpc>
              <a:spcPct val="90000"/>
            </a:lnSpc>
            <a:spcBef>
              <a:spcPct val="0"/>
            </a:spcBef>
            <a:spcAft>
              <a:spcPct val="35000"/>
            </a:spcAft>
            <a:buNone/>
          </a:pPr>
          <a:r>
            <a:rPr lang="fr-CA" sz="1800" kern="1200" dirty="0"/>
            <a:t>personnel</a:t>
          </a:r>
        </a:p>
      </dsp:txBody>
      <dsp:txXfrm>
        <a:off x="3272659" y="3572268"/>
        <a:ext cx="1344635" cy="1300852"/>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C070087-B970-461F-84E2-E737E007E1E5}">
      <dsp:nvSpPr>
        <dsp:cNvPr id="0" name=""/>
        <dsp:cNvSpPr/>
      </dsp:nvSpPr>
      <dsp:spPr>
        <a:xfrm>
          <a:off x="375580" y="1427"/>
          <a:ext cx="1727770" cy="1036662"/>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fr-CA" sz="1000" kern="1200" dirty="0">
              <a:solidFill>
                <a:schemeClr val="tx1"/>
              </a:solidFill>
            </a:rPr>
            <a:t>Accueil personnalisé pour les familles</a:t>
          </a:r>
          <a:endParaRPr lang="en-US" sz="1000" kern="1200" dirty="0">
            <a:solidFill>
              <a:schemeClr val="tx1"/>
            </a:solidFill>
          </a:endParaRPr>
        </a:p>
      </dsp:txBody>
      <dsp:txXfrm>
        <a:off x="375580" y="1427"/>
        <a:ext cx="1727770" cy="1036662"/>
      </dsp:txXfrm>
    </dsp:sp>
    <dsp:sp modelId="{7C314AAD-B3FE-4BAD-B310-137BECDA4671}">
      <dsp:nvSpPr>
        <dsp:cNvPr id="0" name=""/>
        <dsp:cNvSpPr/>
      </dsp:nvSpPr>
      <dsp:spPr>
        <a:xfrm>
          <a:off x="2276127" y="1427"/>
          <a:ext cx="1727770" cy="1036662"/>
        </a:xfrm>
        <a:prstGeom prst="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fr-CA" sz="1000" kern="1200" dirty="0">
              <a:solidFill>
                <a:schemeClr val="tx1"/>
              </a:solidFill>
            </a:rPr>
            <a:t>Jumelages familiaux, mentorat professionnel, politique…</a:t>
          </a:r>
          <a:endParaRPr lang="en-US" sz="1000" kern="1200" dirty="0">
            <a:solidFill>
              <a:schemeClr val="tx1"/>
            </a:solidFill>
          </a:endParaRPr>
        </a:p>
      </dsp:txBody>
      <dsp:txXfrm>
        <a:off x="2276127" y="1427"/>
        <a:ext cx="1727770" cy="1036662"/>
      </dsp:txXfrm>
    </dsp:sp>
    <dsp:sp modelId="{2A79D07B-B2A4-4165-9394-6CB9EC0A63AE}">
      <dsp:nvSpPr>
        <dsp:cNvPr id="0" name=""/>
        <dsp:cNvSpPr/>
      </dsp:nvSpPr>
      <dsp:spPr>
        <a:xfrm>
          <a:off x="4176674" y="1427"/>
          <a:ext cx="1727770" cy="1036662"/>
        </a:xfrm>
        <a:prstGeom prst="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fr-CA" sz="1000" kern="1200" dirty="0">
              <a:solidFill>
                <a:schemeClr val="tx1"/>
              </a:solidFill>
            </a:rPr>
            <a:t>Action et organisation communautaire et collective</a:t>
          </a:r>
          <a:endParaRPr lang="en-US" sz="1000" kern="1200" dirty="0">
            <a:solidFill>
              <a:schemeClr val="tx1"/>
            </a:solidFill>
          </a:endParaRPr>
        </a:p>
      </dsp:txBody>
      <dsp:txXfrm>
        <a:off x="4176674" y="1427"/>
        <a:ext cx="1727770" cy="1036662"/>
      </dsp:txXfrm>
    </dsp:sp>
    <dsp:sp modelId="{2A509F7C-817F-45F7-9621-D55825EC3853}">
      <dsp:nvSpPr>
        <dsp:cNvPr id="0" name=""/>
        <dsp:cNvSpPr/>
      </dsp:nvSpPr>
      <dsp:spPr>
        <a:xfrm>
          <a:off x="6077222" y="1427"/>
          <a:ext cx="1727770" cy="1036662"/>
        </a:xfrm>
        <a:prstGeom prst="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fr-CA" sz="1000" kern="1200" dirty="0">
              <a:solidFill>
                <a:schemeClr val="tx1"/>
              </a:solidFill>
            </a:rPr>
            <a:t>Croiser les approches milieu, les approches interculturelles, les approches antiracistes et les approches de médiation</a:t>
          </a:r>
          <a:endParaRPr lang="en-US" sz="1000" kern="1200" dirty="0">
            <a:solidFill>
              <a:schemeClr val="tx1"/>
            </a:solidFill>
          </a:endParaRPr>
        </a:p>
      </dsp:txBody>
      <dsp:txXfrm>
        <a:off x="6077222" y="1427"/>
        <a:ext cx="1727770" cy="1036662"/>
      </dsp:txXfrm>
    </dsp:sp>
    <dsp:sp modelId="{B9286D00-41DA-4C46-8178-D9A68CED2D55}">
      <dsp:nvSpPr>
        <dsp:cNvPr id="0" name=""/>
        <dsp:cNvSpPr/>
      </dsp:nvSpPr>
      <dsp:spPr>
        <a:xfrm>
          <a:off x="7977769" y="1427"/>
          <a:ext cx="1727770" cy="1036662"/>
        </a:xfrm>
        <a:prstGeom prst="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fr-CA" sz="1000" kern="1200" dirty="0">
              <a:solidFill>
                <a:schemeClr val="tx1"/>
              </a:solidFill>
            </a:rPr>
            <a:t>Cérémonie d’accueil municipal des nouveaux arrivants (quelle que soit leur origine et statut)</a:t>
          </a:r>
          <a:endParaRPr lang="en-US" sz="1000" kern="1200" dirty="0">
            <a:solidFill>
              <a:schemeClr val="tx1"/>
            </a:solidFill>
          </a:endParaRPr>
        </a:p>
      </dsp:txBody>
      <dsp:txXfrm>
        <a:off x="7977769" y="1427"/>
        <a:ext cx="1727770" cy="1036662"/>
      </dsp:txXfrm>
    </dsp:sp>
    <dsp:sp modelId="{51C84F2C-E7C5-42D6-B88F-826876662C44}">
      <dsp:nvSpPr>
        <dsp:cNvPr id="0" name=""/>
        <dsp:cNvSpPr/>
      </dsp:nvSpPr>
      <dsp:spPr>
        <a:xfrm>
          <a:off x="375580" y="1210866"/>
          <a:ext cx="1727770" cy="1036662"/>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fr-CA" sz="1000" kern="1200" dirty="0">
              <a:solidFill>
                <a:schemeClr val="tx1"/>
              </a:solidFill>
            </a:rPr>
            <a:t>Guichet unique à la municipalité pour toutes les informations (écoles, logements, déplacements, cours de français </a:t>
          </a:r>
          <a:r>
            <a:rPr lang="fr-CA" sz="1000" kern="1200" dirty="0" err="1">
              <a:solidFill>
                <a:schemeClr val="tx1"/>
              </a:solidFill>
            </a:rPr>
            <a:t>etc</a:t>
          </a:r>
          <a:r>
            <a:rPr lang="fr-CA" sz="1000" kern="1200" dirty="0">
              <a:solidFill>
                <a:schemeClr val="tx1"/>
              </a:solidFill>
            </a:rPr>
            <a:t>)</a:t>
          </a:r>
          <a:endParaRPr lang="en-US" sz="1000" kern="1200" dirty="0">
            <a:solidFill>
              <a:schemeClr val="tx1"/>
            </a:solidFill>
          </a:endParaRPr>
        </a:p>
      </dsp:txBody>
      <dsp:txXfrm>
        <a:off x="375580" y="1210866"/>
        <a:ext cx="1727770" cy="1036662"/>
      </dsp:txXfrm>
    </dsp:sp>
    <dsp:sp modelId="{F8D4645E-16C5-4B20-981C-D159E0602340}">
      <dsp:nvSpPr>
        <dsp:cNvPr id="0" name=""/>
        <dsp:cNvSpPr/>
      </dsp:nvSpPr>
      <dsp:spPr>
        <a:xfrm>
          <a:off x="2276127" y="1210866"/>
          <a:ext cx="1727770" cy="1036662"/>
        </a:xfrm>
        <a:prstGeom prst="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fr-CA" sz="1000" kern="1200" dirty="0">
              <a:solidFill>
                <a:schemeClr val="tx1"/>
              </a:solidFill>
            </a:rPr>
            <a:t>Rencontres interculturelles à diverses périodes de l’année</a:t>
          </a:r>
          <a:endParaRPr lang="en-US" sz="1000" kern="1200" dirty="0">
            <a:solidFill>
              <a:schemeClr val="tx1"/>
            </a:solidFill>
          </a:endParaRPr>
        </a:p>
      </dsp:txBody>
      <dsp:txXfrm>
        <a:off x="2276127" y="1210866"/>
        <a:ext cx="1727770" cy="1036662"/>
      </dsp:txXfrm>
    </dsp:sp>
    <dsp:sp modelId="{8CCA955B-457B-4775-819E-776E98802C6E}">
      <dsp:nvSpPr>
        <dsp:cNvPr id="0" name=""/>
        <dsp:cNvSpPr/>
      </dsp:nvSpPr>
      <dsp:spPr>
        <a:xfrm>
          <a:off x="4176674" y="1210866"/>
          <a:ext cx="1727770" cy="1036662"/>
        </a:xfrm>
        <a:prstGeom prst="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fr-CA" sz="1000" kern="1200" dirty="0">
              <a:solidFill>
                <a:schemeClr val="tx1"/>
              </a:solidFill>
            </a:rPr>
            <a:t>Espaces de rencontre interculturelle: café interculturel, parc interculturel, halte-garderie interculturelle, coop. interculturelle</a:t>
          </a:r>
          <a:endParaRPr lang="en-US" sz="1000" kern="1200" dirty="0">
            <a:solidFill>
              <a:schemeClr val="tx1"/>
            </a:solidFill>
          </a:endParaRPr>
        </a:p>
      </dsp:txBody>
      <dsp:txXfrm>
        <a:off x="4176674" y="1210866"/>
        <a:ext cx="1727770" cy="1036662"/>
      </dsp:txXfrm>
    </dsp:sp>
    <dsp:sp modelId="{9C16E8CE-363B-4FD6-8AB2-7E9B66EEFF6D}">
      <dsp:nvSpPr>
        <dsp:cNvPr id="0" name=""/>
        <dsp:cNvSpPr/>
      </dsp:nvSpPr>
      <dsp:spPr>
        <a:xfrm>
          <a:off x="6077222" y="1210866"/>
          <a:ext cx="1727770" cy="1036662"/>
        </a:xfrm>
        <a:prstGeom prst="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fr-CA" sz="1000" kern="1200" dirty="0">
              <a:solidFill>
                <a:schemeClr val="tx1"/>
              </a:solidFill>
            </a:rPr>
            <a:t>Banque et développement de covoiturage et de transports collectifs</a:t>
          </a:r>
          <a:endParaRPr lang="en-US" sz="1000" kern="1200" dirty="0">
            <a:solidFill>
              <a:schemeClr val="tx1"/>
            </a:solidFill>
          </a:endParaRPr>
        </a:p>
      </dsp:txBody>
      <dsp:txXfrm>
        <a:off x="6077222" y="1210866"/>
        <a:ext cx="1727770" cy="1036662"/>
      </dsp:txXfrm>
    </dsp:sp>
    <dsp:sp modelId="{718547B3-2296-4215-82B4-EE720148A0C8}">
      <dsp:nvSpPr>
        <dsp:cNvPr id="0" name=""/>
        <dsp:cNvSpPr/>
      </dsp:nvSpPr>
      <dsp:spPr>
        <a:xfrm>
          <a:off x="7977769" y="1210866"/>
          <a:ext cx="1727770" cy="1036662"/>
        </a:xfrm>
        <a:prstGeom prst="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fr-CA" sz="1000" kern="1200" dirty="0">
              <a:solidFill>
                <a:schemeClr val="tx1"/>
              </a:solidFill>
            </a:rPr>
            <a:t>Ouverture de l’école pour les besoins des parents-familles le samedi (ordinateurs).</a:t>
          </a:r>
          <a:endParaRPr lang="en-US" sz="1000" kern="1200" dirty="0">
            <a:solidFill>
              <a:schemeClr val="tx1"/>
            </a:solidFill>
          </a:endParaRPr>
        </a:p>
      </dsp:txBody>
      <dsp:txXfrm>
        <a:off x="7977769" y="1210866"/>
        <a:ext cx="1727770" cy="1036662"/>
      </dsp:txXfrm>
    </dsp:sp>
    <dsp:sp modelId="{E2DC0342-11EA-492C-AA97-AE4EBFAA3927}">
      <dsp:nvSpPr>
        <dsp:cNvPr id="0" name=""/>
        <dsp:cNvSpPr/>
      </dsp:nvSpPr>
      <dsp:spPr>
        <a:xfrm>
          <a:off x="375580" y="2420305"/>
          <a:ext cx="1727770" cy="1036662"/>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fr-CA" sz="1000" kern="1200" dirty="0">
              <a:solidFill>
                <a:schemeClr val="tx1"/>
              </a:solidFill>
            </a:rPr>
            <a:t>Concertation cours de français adultes-classes d’accueil-ou mesures de francisation élèves</a:t>
          </a:r>
        </a:p>
        <a:p>
          <a:pPr marL="0" lvl="0" indent="0" algn="ctr" defTabSz="444500">
            <a:lnSpc>
              <a:spcPct val="90000"/>
            </a:lnSpc>
            <a:spcBef>
              <a:spcPct val="0"/>
            </a:spcBef>
            <a:spcAft>
              <a:spcPct val="35000"/>
            </a:spcAft>
            <a:buNone/>
          </a:pPr>
          <a:r>
            <a:rPr lang="fr-CA" sz="1000" kern="1200" dirty="0">
              <a:solidFill>
                <a:schemeClr val="tx1"/>
              </a:solidFill>
            </a:rPr>
            <a:t>Francisation en milieu de travail</a:t>
          </a:r>
          <a:endParaRPr lang="en-US" sz="1000" kern="1200" dirty="0">
            <a:solidFill>
              <a:schemeClr val="tx1"/>
            </a:solidFill>
          </a:endParaRPr>
        </a:p>
      </dsp:txBody>
      <dsp:txXfrm>
        <a:off x="375580" y="2420305"/>
        <a:ext cx="1727770" cy="1036662"/>
      </dsp:txXfrm>
    </dsp:sp>
    <dsp:sp modelId="{3F1E35AA-1E93-4D2E-8A55-7A06821EF7BE}">
      <dsp:nvSpPr>
        <dsp:cNvPr id="0" name=""/>
        <dsp:cNvSpPr/>
      </dsp:nvSpPr>
      <dsp:spPr>
        <a:xfrm>
          <a:off x="2276127" y="2420305"/>
          <a:ext cx="1727770" cy="1036662"/>
        </a:xfrm>
        <a:prstGeom prst="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fr-CA" sz="1000" kern="1200" dirty="0">
              <a:solidFill>
                <a:schemeClr val="tx1"/>
              </a:solidFill>
            </a:rPr>
            <a:t>Concertation organismes francophones majoritaires et anglophones minoritaires (par exemple pour les cours)</a:t>
          </a:r>
          <a:endParaRPr lang="en-US" sz="1000" kern="1200" dirty="0">
            <a:solidFill>
              <a:schemeClr val="tx1"/>
            </a:solidFill>
          </a:endParaRPr>
        </a:p>
      </dsp:txBody>
      <dsp:txXfrm>
        <a:off x="2276127" y="2420305"/>
        <a:ext cx="1727770" cy="1036662"/>
      </dsp:txXfrm>
    </dsp:sp>
    <dsp:sp modelId="{BF59D4CC-3C00-4945-9640-2C9D8DFE52DB}">
      <dsp:nvSpPr>
        <dsp:cNvPr id="0" name=""/>
        <dsp:cNvSpPr/>
      </dsp:nvSpPr>
      <dsp:spPr>
        <a:xfrm>
          <a:off x="4176674" y="2420305"/>
          <a:ext cx="1727770" cy="1036662"/>
        </a:xfrm>
        <a:prstGeom prst="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fr-CA" sz="1000" kern="1200" dirty="0">
              <a:solidFill>
                <a:schemeClr val="tx1"/>
              </a:solidFill>
            </a:rPr>
            <a:t>Invitation des parents  immigrants à donner des conférences dans les écoles locales</a:t>
          </a:r>
          <a:endParaRPr lang="en-US" sz="1000" kern="1200" dirty="0">
            <a:solidFill>
              <a:schemeClr val="tx1"/>
            </a:solidFill>
          </a:endParaRPr>
        </a:p>
      </dsp:txBody>
      <dsp:txXfrm>
        <a:off x="4176674" y="2420305"/>
        <a:ext cx="1727770" cy="1036662"/>
      </dsp:txXfrm>
    </dsp:sp>
    <dsp:sp modelId="{CE19BDCD-6011-4BEE-ACE0-AEB5FA918C1B}">
      <dsp:nvSpPr>
        <dsp:cNvPr id="0" name=""/>
        <dsp:cNvSpPr/>
      </dsp:nvSpPr>
      <dsp:spPr>
        <a:xfrm>
          <a:off x="6077222" y="2420305"/>
          <a:ext cx="1727770" cy="1036662"/>
        </a:xfrm>
        <a:prstGeom prst="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fr-CA" sz="1000" kern="1200" dirty="0">
              <a:solidFill>
                <a:schemeClr val="tx1"/>
              </a:solidFill>
            </a:rPr>
            <a:t>Exposition interculturelle</a:t>
          </a:r>
          <a:endParaRPr lang="en-US" sz="1000" kern="1200" dirty="0">
            <a:solidFill>
              <a:schemeClr val="tx1"/>
            </a:solidFill>
          </a:endParaRPr>
        </a:p>
      </dsp:txBody>
      <dsp:txXfrm>
        <a:off x="6077222" y="2420305"/>
        <a:ext cx="1727770" cy="1036662"/>
      </dsp:txXfrm>
    </dsp:sp>
    <dsp:sp modelId="{66D4F4CC-3DAD-4342-AF71-A3D1DB8624B7}">
      <dsp:nvSpPr>
        <dsp:cNvPr id="0" name=""/>
        <dsp:cNvSpPr/>
      </dsp:nvSpPr>
      <dsp:spPr>
        <a:xfrm>
          <a:off x="7977769" y="2420305"/>
          <a:ext cx="1727770" cy="1036662"/>
        </a:xfrm>
        <a:prstGeom prst="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fr-CA" sz="1000" kern="1200" dirty="0">
              <a:solidFill>
                <a:schemeClr val="tx1"/>
              </a:solidFill>
            </a:rPr>
            <a:t>Ouverture des bibliothèques pour des activités intégrant le français et les langues d’origine des immigrant-e-s (contes, films, expositions de livres etc.)</a:t>
          </a:r>
          <a:endParaRPr lang="en-US" sz="1000" kern="1200" dirty="0">
            <a:solidFill>
              <a:schemeClr val="tx1"/>
            </a:solidFill>
          </a:endParaRPr>
        </a:p>
      </dsp:txBody>
      <dsp:txXfrm>
        <a:off x="7977769" y="2420305"/>
        <a:ext cx="1727770" cy="1036662"/>
      </dsp:txXfrm>
    </dsp:sp>
    <dsp:sp modelId="{43444C84-68BE-480D-8150-C63DD4E51956}">
      <dsp:nvSpPr>
        <dsp:cNvPr id="0" name=""/>
        <dsp:cNvSpPr/>
      </dsp:nvSpPr>
      <dsp:spPr>
        <a:xfrm>
          <a:off x="375580" y="3629744"/>
          <a:ext cx="1727770" cy="1036662"/>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fr-CA" sz="1000" kern="1200" dirty="0">
              <a:solidFill>
                <a:schemeClr val="tx1"/>
              </a:solidFill>
            </a:rPr>
            <a:t>Valoriser les langues d’origine des immigrant-e-s: cours, ouvrages</a:t>
          </a:r>
          <a:endParaRPr lang="en-US" sz="1000" kern="1200" dirty="0">
            <a:solidFill>
              <a:schemeClr val="tx1"/>
            </a:solidFill>
          </a:endParaRPr>
        </a:p>
      </dsp:txBody>
      <dsp:txXfrm>
        <a:off x="375580" y="3629744"/>
        <a:ext cx="1727770" cy="1036662"/>
      </dsp:txXfrm>
    </dsp:sp>
    <dsp:sp modelId="{F59472C3-2BD3-499F-8505-05E028CFCBC7}">
      <dsp:nvSpPr>
        <dsp:cNvPr id="0" name=""/>
        <dsp:cNvSpPr/>
      </dsp:nvSpPr>
      <dsp:spPr>
        <a:xfrm>
          <a:off x="2276127" y="3629744"/>
          <a:ext cx="1727770" cy="1036662"/>
        </a:xfrm>
        <a:prstGeom prst="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fr-CA" sz="1000" kern="1200" dirty="0">
              <a:solidFill>
                <a:schemeClr val="tx1"/>
              </a:solidFill>
            </a:rPr>
            <a:t>Possibilité de passer des baux de courte durée à l’arrivée</a:t>
          </a:r>
          <a:endParaRPr lang="en-US" sz="1000" kern="1200" dirty="0">
            <a:solidFill>
              <a:schemeClr val="tx1"/>
            </a:solidFill>
          </a:endParaRPr>
        </a:p>
      </dsp:txBody>
      <dsp:txXfrm>
        <a:off x="2276127" y="3629744"/>
        <a:ext cx="1727770" cy="1036662"/>
      </dsp:txXfrm>
    </dsp:sp>
    <dsp:sp modelId="{DAEAF677-F7FC-4705-8E17-2A9334B52307}">
      <dsp:nvSpPr>
        <dsp:cNvPr id="0" name=""/>
        <dsp:cNvSpPr/>
      </dsp:nvSpPr>
      <dsp:spPr>
        <a:xfrm>
          <a:off x="4176674" y="3629744"/>
          <a:ext cx="1727770" cy="1036662"/>
        </a:xfrm>
        <a:prstGeom prst="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fr-CA" sz="1000" kern="1200" dirty="0">
              <a:solidFill>
                <a:schemeClr val="tx1"/>
              </a:solidFill>
            </a:rPr>
            <a:t>Banque des logements disponibles</a:t>
          </a:r>
          <a:endParaRPr lang="en-US" sz="1000" kern="1200" dirty="0">
            <a:solidFill>
              <a:schemeClr val="tx1"/>
            </a:solidFill>
          </a:endParaRPr>
        </a:p>
      </dsp:txBody>
      <dsp:txXfrm>
        <a:off x="4176674" y="3629744"/>
        <a:ext cx="1727770" cy="1036662"/>
      </dsp:txXfrm>
    </dsp:sp>
    <dsp:sp modelId="{07FA6D64-D728-4FED-899C-604F3E2DB676}">
      <dsp:nvSpPr>
        <dsp:cNvPr id="0" name=""/>
        <dsp:cNvSpPr/>
      </dsp:nvSpPr>
      <dsp:spPr>
        <a:xfrm>
          <a:off x="6077222" y="3629744"/>
          <a:ext cx="1727770" cy="1036662"/>
        </a:xfrm>
        <a:prstGeom prst="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fr-CA" sz="1000" kern="1200" dirty="0">
              <a:solidFill>
                <a:schemeClr val="tx1"/>
              </a:solidFill>
            </a:rPr>
            <a:t>Partenariats inter-organismes</a:t>
          </a:r>
          <a:endParaRPr lang="en-US" sz="1000" kern="1200" dirty="0">
            <a:solidFill>
              <a:schemeClr val="tx1"/>
            </a:solidFill>
          </a:endParaRPr>
        </a:p>
      </dsp:txBody>
      <dsp:txXfrm>
        <a:off x="6077222" y="3629744"/>
        <a:ext cx="1727770" cy="1036662"/>
      </dsp:txXfrm>
    </dsp:sp>
    <dsp:sp modelId="{32B4F33B-9497-4C3D-81D9-75508A1B9415}">
      <dsp:nvSpPr>
        <dsp:cNvPr id="0" name=""/>
        <dsp:cNvSpPr/>
      </dsp:nvSpPr>
      <dsp:spPr>
        <a:xfrm>
          <a:off x="7977769" y="3629744"/>
          <a:ext cx="1727770" cy="1036662"/>
        </a:xfrm>
        <a:prstGeom prst="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fr-CA" sz="1000" kern="1200" dirty="0">
              <a:solidFill>
                <a:schemeClr val="tx1"/>
              </a:solidFill>
            </a:rPr>
            <a:t>Plan de lutte contre le racisme et les discriminations dans les municipalités </a:t>
          </a:r>
          <a:endParaRPr lang="en-US" sz="1000" kern="1200" dirty="0">
            <a:solidFill>
              <a:schemeClr val="tx1"/>
            </a:solidFill>
          </a:endParaRPr>
        </a:p>
      </dsp:txBody>
      <dsp:txXfrm>
        <a:off x="7977769" y="3629744"/>
        <a:ext cx="1727770" cy="1036662"/>
      </dsp:txXfrm>
    </dsp:sp>
    <dsp:sp modelId="{6C4D6FD5-BB10-4687-A938-DFE501D5E85B}">
      <dsp:nvSpPr>
        <dsp:cNvPr id="0" name=""/>
        <dsp:cNvSpPr/>
      </dsp:nvSpPr>
      <dsp:spPr>
        <a:xfrm>
          <a:off x="3194860" y="4839183"/>
          <a:ext cx="3691398" cy="1036662"/>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fr-CA" sz="1000" kern="1200" dirty="0">
              <a:solidFill>
                <a:schemeClr val="tx1"/>
              </a:solidFill>
            </a:rPr>
            <a:t>Pour les entreprises, politique d’attraction intégration des immigrants + mesures d’inclusion et de lutte contre le racisme et les discriminations (exemple institutions comme la Banque nationale du Canada)</a:t>
          </a:r>
          <a:endParaRPr lang="en-US" sz="1000" kern="1200" dirty="0">
            <a:solidFill>
              <a:schemeClr val="tx1"/>
            </a:solidFill>
          </a:endParaRPr>
        </a:p>
      </dsp:txBody>
      <dsp:txXfrm>
        <a:off x="3194860" y="4839183"/>
        <a:ext cx="3691398" cy="1036662"/>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4264EAE-AE73-4696-9D4F-FA6EB47AD11F}">
      <dsp:nvSpPr>
        <dsp:cNvPr id="0" name=""/>
        <dsp:cNvSpPr/>
      </dsp:nvSpPr>
      <dsp:spPr>
        <a:xfrm>
          <a:off x="3251121" y="545250"/>
          <a:ext cx="3747312" cy="3747312"/>
        </a:xfrm>
        <a:prstGeom prst="blockArc">
          <a:avLst>
            <a:gd name="adj1" fmla="val 10800000"/>
            <a:gd name="adj2" fmla="val 16200000"/>
            <a:gd name="adj3" fmla="val 4639"/>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5CFB68EE-FEE5-4676-B5B8-BE0023E773E0}">
      <dsp:nvSpPr>
        <dsp:cNvPr id="0" name=""/>
        <dsp:cNvSpPr/>
      </dsp:nvSpPr>
      <dsp:spPr>
        <a:xfrm>
          <a:off x="2984574" y="562038"/>
          <a:ext cx="3747312" cy="3747312"/>
        </a:xfrm>
        <a:prstGeom prst="blockArc">
          <a:avLst>
            <a:gd name="adj1" fmla="val 5400000"/>
            <a:gd name="adj2" fmla="val 10800000"/>
            <a:gd name="adj3" fmla="val 4639"/>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CE76C35C-B837-4EB9-BEAB-3914ED4E5935}">
      <dsp:nvSpPr>
        <dsp:cNvPr id="0" name=""/>
        <dsp:cNvSpPr/>
      </dsp:nvSpPr>
      <dsp:spPr>
        <a:xfrm>
          <a:off x="2984574" y="562038"/>
          <a:ext cx="3747312" cy="3747312"/>
        </a:xfrm>
        <a:prstGeom prst="blockArc">
          <a:avLst>
            <a:gd name="adj1" fmla="val 0"/>
            <a:gd name="adj2" fmla="val 5400000"/>
            <a:gd name="adj3" fmla="val 4639"/>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268C0EC5-040D-4B50-93D0-6F9D2C1786C7}">
      <dsp:nvSpPr>
        <dsp:cNvPr id="0" name=""/>
        <dsp:cNvSpPr/>
      </dsp:nvSpPr>
      <dsp:spPr>
        <a:xfrm>
          <a:off x="2984574" y="562038"/>
          <a:ext cx="3747312" cy="3747312"/>
        </a:xfrm>
        <a:prstGeom prst="blockArc">
          <a:avLst>
            <a:gd name="adj1" fmla="val 16200000"/>
            <a:gd name="adj2" fmla="val 0"/>
            <a:gd name="adj3" fmla="val 4639"/>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36B4E555-F814-4039-8F63-1A36F5E4BC7F}">
      <dsp:nvSpPr>
        <dsp:cNvPr id="0" name=""/>
        <dsp:cNvSpPr/>
      </dsp:nvSpPr>
      <dsp:spPr>
        <a:xfrm>
          <a:off x="3995942" y="1573405"/>
          <a:ext cx="1724577" cy="1724577"/>
        </a:xfrm>
        <a:prstGeom prst="ellipse">
          <a:avLst/>
        </a:prstGeom>
        <a:solidFill>
          <a:schemeClr val="accent2"/>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fr-CA" sz="1400" kern="1200" dirty="0">
              <a:solidFill>
                <a:schemeClr val="tx1"/>
              </a:solidFill>
            </a:rPr>
            <a:t>Intégration</a:t>
          </a:r>
        </a:p>
        <a:p>
          <a:pPr marL="0" lvl="0" indent="0" algn="ctr" defTabSz="622300">
            <a:lnSpc>
              <a:spcPct val="90000"/>
            </a:lnSpc>
            <a:spcBef>
              <a:spcPct val="0"/>
            </a:spcBef>
            <a:spcAft>
              <a:spcPct val="35000"/>
            </a:spcAft>
            <a:buNone/>
          </a:pPr>
          <a:r>
            <a:rPr lang="fr-CA" sz="1400" kern="1200" dirty="0">
              <a:solidFill>
                <a:schemeClr val="tx1"/>
              </a:solidFill>
            </a:rPr>
            <a:t>Participation</a:t>
          </a:r>
        </a:p>
        <a:p>
          <a:pPr marL="0" lvl="0" indent="0" algn="ctr" defTabSz="622300">
            <a:lnSpc>
              <a:spcPct val="90000"/>
            </a:lnSpc>
            <a:spcBef>
              <a:spcPct val="0"/>
            </a:spcBef>
            <a:spcAft>
              <a:spcPct val="35000"/>
            </a:spcAft>
            <a:buNone/>
          </a:pPr>
          <a:r>
            <a:rPr lang="fr-CA" sz="1400" kern="1200" dirty="0">
              <a:solidFill>
                <a:schemeClr val="tx1"/>
              </a:solidFill>
            </a:rPr>
            <a:t>Développement</a:t>
          </a:r>
        </a:p>
      </dsp:txBody>
      <dsp:txXfrm>
        <a:off x="4248500" y="1825963"/>
        <a:ext cx="1219461" cy="1219461"/>
      </dsp:txXfrm>
    </dsp:sp>
    <dsp:sp modelId="{FCD285C2-18EC-482F-99AE-BB044C3B6B25}">
      <dsp:nvSpPr>
        <dsp:cNvPr id="0" name=""/>
        <dsp:cNvSpPr/>
      </dsp:nvSpPr>
      <dsp:spPr>
        <a:xfrm>
          <a:off x="4254629" y="1895"/>
          <a:ext cx="1207203" cy="1207203"/>
        </a:xfrm>
        <a:prstGeom prst="ellipse">
          <a:avLst/>
        </a:prstGeom>
        <a:solidFill>
          <a:schemeClr val="accent4">
            <a:lumMod val="60000"/>
            <a:lumOff val="4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marL="0" lvl="0" indent="0" algn="ctr" defTabSz="488950">
            <a:lnSpc>
              <a:spcPct val="90000"/>
            </a:lnSpc>
            <a:spcBef>
              <a:spcPct val="0"/>
            </a:spcBef>
            <a:spcAft>
              <a:spcPct val="35000"/>
            </a:spcAft>
            <a:buNone/>
          </a:pPr>
          <a:r>
            <a:rPr lang="fr-CA" sz="1100" kern="1200" dirty="0">
              <a:solidFill>
                <a:schemeClr val="tx1"/>
              </a:solidFill>
            </a:rPr>
            <a:t>Collectivité</a:t>
          </a:r>
        </a:p>
        <a:p>
          <a:pPr marL="0" lvl="0" indent="0" algn="ctr" defTabSz="488950">
            <a:lnSpc>
              <a:spcPct val="90000"/>
            </a:lnSpc>
            <a:spcBef>
              <a:spcPct val="0"/>
            </a:spcBef>
            <a:spcAft>
              <a:spcPct val="35000"/>
            </a:spcAft>
            <a:buNone/>
          </a:pPr>
          <a:r>
            <a:rPr lang="fr-CA" sz="1100" kern="1200" dirty="0">
              <a:solidFill>
                <a:schemeClr val="tx1"/>
              </a:solidFill>
            </a:rPr>
            <a:t>inclusive</a:t>
          </a:r>
        </a:p>
      </dsp:txBody>
      <dsp:txXfrm>
        <a:off x="4431420" y="178686"/>
        <a:ext cx="853621" cy="853621"/>
      </dsp:txXfrm>
    </dsp:sp>
    <dsp:sp modelId="{64244C3D-A8B4-49BA-872B-4574B32AAAA6}">
      <dsp:nvSpPr>
        <dsp:cNvPr id="0" name=""/>
        <dsp:cNvSpPr/>
      </dsp:nvSpPr>
      <dsp:spPr>
        <a:xfrm>
          <a:off x="6084825" y="1832092"/>
          <a:ext cx="1207203" cy="1207203"/>
        </a:xfrm>
        <a:prstGeom prst="ellipse">
          <a:avLst/>
        </a:prstGeom>
        <a:solidFill>
          <a:schemeClr val="accent4">
            <a:lumMod val="60000"/>
            <a:lumOff val="4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marL="0" lvl="0" indent="0" algn="ctr" defTabSz="488950">
            <a:lnSpc>
              <a:spcPct val="90000"/>
            </a:lnSpc>
            <a:spcBef>
              <a:spcPct val="0"/>
            </a:spcBef>
            <a:spcAft>
              <a:spcPct val="35000"/>
            </a:spcAft>
            <a:buNone/>
          </a:pPr>
          <a:r>
            <a:rPr lang="fr-CA" sz="1100" kern="1200" dirty="0">
              <a:solidFill>
                <a:schemeClr val="tx1"/>
              </a:solidFill>
            </a:rPr>
            <a:t>Rapports</a:t>
          </a:r>
        </a:p>
        <a:p>
          <a:pPr marL="0" lvl="0" indent="0" algn="ctr" defTabSz="488950">
            <a:lnSpc>
              <a:spcPct val="90000"/>
            </a:lnSpc>
            <a:spcBef>
              <a:spcPct val="0"/>
            </a:spcBef>
            <a:spcAft>
              <a:spcPct val="35000"/>
            </a:spcAft>
            <a:buNone/>
          </a:pPr>
          <a:r>
            <a:rPr lang="fr-CA" sz="1100" kern="1200" dirty="0">
              <a:solidFill>
                <a:schemeClr val="tx1"/>
              </a:solidFill>
            </a:rPr>
            <a:t>Interculturels et lutte antiraciste</a:t>
          </a:r>
        </a:p>
      </dsp:txBody>
      <dsp:txXfrm>
        <a:off x="6261616" y="2008883"/>
        <a:ext cx="853621" cy="853621"/>
      </dsp:txXfrm>
    </dsp:sp>
    <dsp:sp modelId="{65CD382D-8C7B-42C8-A36A-A82C9946D8F1}">
      <dsp:nvSpPr>
        <dsp:cNvPr id="0" name=""/>
        <dsp:cNvSpPr/>
      </dsp:nvSpPr>
      <dsp:spPr>
        <a:xfrm>
          <a:off x="4254629" y="3662289"/>
          <a:ext cx="1207203" cy="1207203"/>
        </a:xfrm>
        <a:prstGeom prst="ellipse">
          <a:avLst/>
        </a:prstGeom>
        <a:solidFill>
          <a:schemeClr val="accent4">
            <a:lumMod val="60000"/>
            <a:lumOff val="4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marL="0" lvl="0" indent="0" algn="ctr" defTabSz="488950">
            <a:lnSpc>
              <a:spcPct val="90000"/>
            </a:lnSpc>
            <a:spcBef>
              <a:spcPct val="0"/>
            </a:spcBef>
            <a:spcAft>
              <a:spcPct val="35000"/>
            </a:spcAft>
            <a:buNone/>
          </a:pPr>
          <a:r>
            <a:rPr lang="fr-CA" sz="1100" kern="1200" dirty="0">
              <a:solidFill>
                <a:schemeClr val="tx1"/>
              </a:solidFill>
            </a:rPr>
            <a:t>Projets et besoins</a:t>
          </a:r>
        </a:p>
      </dsp:txBody>
      <dsp:txXfrm>
        <a:off x="4431420" y="3839080"/>
        <a:ext cx="853621" cy="853621"/>
      </dsp:txXfrm>
    </dsp:sp>
    <dsp:sp modelId="{0C8D12FE-FD9E-4327-B1F3-50BEDC4D516F}">
      <dsp:nvSpPr>
        <dsp:cNvPr id="0" name=""/>
        <dsp:cNvSpPr/>
      </dsp:nvSpPr>
      <dsp:spPr>
        <a:xfrm>
          <a:off x="2424432" y="1832092"/>
          <a:ext cx="1207203" cy="1207203"/>
        </a:xfrm>
        <a:prstGeom prst="ellipse">
          <a:avLst/>
        </a:prstGeom>
        <a:solidFill>
          <a:schemeClr val="accent4">
            <a:lumMod val="60000"/>
            <a:lumOff val="4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marL="0" lvl="0" indent="0" algn="ctr" defTabSz="488950">
            <a:lnSpc>
              <a:spcPct val="90000"/>
            </a:lnSpc>
            <a:spcBef>
              <a:spcPct val="0"/>
            </a:spcBef>
            <a:spcAft>
              <a:spcPct val="35000"/>
            </a:spcAft>
            <a:buNone/>
          </a:pPr>
          <a:r>
            <a:rPr lang="fr-CA" sz="1100" kern="1200" dirty="0">
              <a:solidFill>
                <a:schemeClr val="tx1"/>
              </a:solidFill>
            </a:rPr>
            <a:t>Sécurité culturelle</a:t>
          </a:r>
        </a:p>
      </dsp:txBody>
      <dsp:txXfrm>
        <a:off x="2601223" y="2008883"/>
        <a:ext cx="853621" cy="853621"/>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360E15C-3302-441D-A11A-65E4864D60BC}">
      <dsp:nvSpPr>
        <dsp:cNvPr id="0" name=""/>
        <dsp:cNvSpPr/>
      </dsp:nvSpPr>
      <dsp:spPr>
        <a:xfrm>
          <a:off x="0" y="0"/>
          <a:ext cx="7918740" cy="1958102"/>
        </a:xfrm>
        <a:prstGeom prst="roundRect">
          <a:avLst>
            <a:gd name="adj" fmla="val 10000"/>
          </a:avLst>
        </a:prstGeom>
        <a:solidFill>
          <a:schemeClr val="accent2">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fr-CA" sz="1800" kern="1200" dirty="0">
              <a:solidFill>
                <a:schemeClr val="bg1"/>
              </a:solidFill>
            </a:rPr>
            <a:t>Aller vers des villes inclusives mettant en œuvre une approche anti-raciste et anti-discrimination partenariale incluant les institutions et les entreprises (dont les PME) est une stratégie gagnante et respectueuse pour attirer, intégrer et amener à une installation durable les personnes et familles immigrantes dans les régions du Québec.</a:t>
          </a:r>
          <a:endParaRPr lang="en-US" sz="1800" kern="1200" dirty="0">
            <a:solidFill>
              <a:schemeClr val="bg1"/>
            </a:solidFill>
          </a:endParaRPr>
        </a:p>
      </dsp:txBody>
      <dsp:txXfrm>
        <a:off x="57351" y="57351"/>
        <a:ext cx="5894888" cy="1843400"/>
      </dsp:txXfrm>
    </dsp:sp>
    <dsp:sp modelId="{6F0A4364-9A0C-44F9-8562-8F6E1B4F447A}">
      <dsp:nvSpPr>
        <dsp:cNvPr id="0" name=""/>
        <dsp:cNvSpPr/>
      </dsp:nvSpPr>
      <dsp:spPr>
        <a:xfrm>
          <a:off x="1397424" y="2393235"/>
          <a:ext cx="7918740" cy="1958102"/>
        </a:xfrm>
        <a:prstGeom prst="roundRect">
          <a:avLst>
            <a:gd name="adj" fmla="val 10000"/>
          </a:avLst>
        </a:prstGeom>
        <a:solidFill>
          <a:schemeClr val="accent3">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fr-CA" sz="1800" kern="1200" dirty="0">
              <a:solidFill>
                <a:schemeClr val="bg1"/>
              </a:solidFill>
            </a:rPr>
            <a:t>Permet de répondre aux défis de la marchandisation, de la déshumanisation, du manque d’équité, des préjugés anti-immigrants et permet aussi de sensibiliser la population locale tout comme de s’ouvrir et de bénéficier de la contribution des personnes immigrantes.</a:t>
          </a:r>
          <a:endParaRPr lang="en-US" sz="1800" kern="1200" dirty="0">
            <a:solidFill>
              <a:schemeClr val="bg1"/>
            </a:solidFill>
          </a:endParaRPr>
        </a:p>
      </dsp:txBody>
      <dsp:txXfrm>
        <a:off x="1454775" y="2450586"/>
        <a:ext cx="5133847" cy="1843400"/>
      </dsp:txXfrm>
    </dsp:sp>
    <dsp:sp modelId="{908C8B92-EA66-47CD-B46C-75E79D48F54B}">
      <dsp:nvSpPr>
        <dsp:cNvPr id="0" name=""/>
        <dsp:cNvSpPr/>
      </dsp:nvSpPr>
      <dsp:spPr>
        <a:xfrm>
          <a:off x="6645973" y="1539285"/>
          <a:ext cx="1272766" cy="1272766"/>
        </a:xfrm>
        <a:prstGeom prst="downArrow">
          <a:avLst>
            <a:gd name="adj1" fmla="val 55000"/>
            <a:gd name="adj2" fmla="val 45000"/>
          </a:avLst>
        </a:prstGeom>
        <a:solidFill>
          <a:schemeClr val="accent2">
            <a:tint val="40000"/>
            <a:alpha val="90000"/>
            <a:hueOff val="0"/>
            <a:satOff val="0"/>
            <a:lumOff val="0"/>
            <a:alphaOff val="0"/>
          </a:schemeClr>
        </a:solidFill>
        <a:ln w="12700" cap="flat" cmpd="sng" algn="ctr">
          <a:solidFill>
            <a:schemeClr val="accent2">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6932345" y="1539285"/>
        <a:ext cx="700022" cy="957756"/>
      </dsp:txXfrm>
    </dsp:sp>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2.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cycle1">
  <dgm:title val=""/>
  <dgm:desc val=""/>
  <dgm:catLst>
    <dgm:cat type="cycle" pri="2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alg type="cycle">
          <dgm:param type="stAng" val="0"/>
          <dgm:param type="spanAng" val="360"/>
        </dgm:alg>
      </dgm:if>
      <dgm:else name="Name2">
        <dgm:alg type="cycle">
          <dgm:param type="stAng" val="0"/>
          <dgm:param type="spanAng" val="-360"/>
        </dgm:alg>
      </dgm:else>
    </dgm:choose>
    <dgm:shape xmlns:r="http://schemas.openxmlformats.org/officeDocument/2006/relationships" r:blip="">
      <dgm:adjLst/>
    </dgm:shape>
    <dgm:presOf/>
    <dgm:choose name="Name3">
      <dgm:if name="Name4" func="var" arg="dir" op="equ" val="norm">
        <dgm:constrLst>
          <dgm:constr type="diam" val="1"/>
          <dgm:constr type="w" for="ch" forName="node" refType="w"/>
          <dgm:constr type="w" for="ch" ptType="sibTrans" refType="w" refFor="ch" refForName="node" fact="0.5"/>
          <dgm:constr type="h" for="ch" ptType="sibTrans" op="equ"/>
          <dgm:constr type="diam" for="ch" ptType="sibTrans" refType="diam" op="equ"/>
          <dgm:constr type="sibSp" refType="w" refFor="ch" refForName="node" fact="0.15"/>
          <dgm:constr type="w" for="ch" forName="dummy" refType="sibSp" fact="2.8"/>
          <dgm:constr type="primFontSz" for="ch" forName="node" op="equ" val="65"/>
        </dgm:constrLst>
      </dgm:if>
      <dgm:else name="Name5">
        <dgm:constrLst>
          <dgm:constr type="diam" val="1"/>
          <dgm:constr type="w" for="ch" forName="node" refType="w"/>
          <dgm:constr type="w" for="ch" ptType="sibTrans" refType="w" refFor="ch" refForName="node" fact="0.5"/>
          <dgm:constr type="h" for="ch" ptType="sibTrans" op="equ"/>
          <dgm:constr type="diam" for="ch" ptType="sibTrans" refType="diam" op="equ" fact="-1"/>
          <dgm:constr type="sibSp" refType="w" refFor="ch" refForName="node" fact="0.15"/>
          <dgm:constr type="w" for="ch" forName="dummy" refType="sibSp" fact="2.8"/>
          <dgm:constr type="primFontSz" for="ch" forName="node" op="equ" val="65"/>
        </dgm:constrLst>
      </dgm:else>
    </dgm:choose>
    <dgm:ruleLst>
      <dgm:rule type="diam" val="INF" fact="NaN" max="NaN"/>
    </dgm:ruleLst>
    <dgm:forEach name="nodesForEach" axis="ch" ptType="node">
      <dgm:choose name="Name6">
        <dgm:if name="Name7" axis="par ch" ptType="doc node" func="cnt" op="gt" val="1">
          <dgm:layoutNode name="dummy">
            <dgm:alg type="sp"/>
            <dgm:shape xmlns:r="http://schemas.openxmlformats.org/officeDocument/2006/relationships" r:blip="">
              <dgm:adjLst/>
            </dgm:shape>
            <dgm:presOf/>
            <dgm:constrLst>
              <dgm:constr type="h" refType="w"/>
            </dgm:constrLst>
            <dgm:ruleLst/>
          </dgm:layoutNode>
        </dgm:if>
        <dgm:else name="Name8"/>
      </dgm:choose>
      <dgm:layoutNode name="node" styleLbl="revTx">
        <dgm:varLst>
          <dgm:bulletEnabled val="1"/>
        </dgm:varLst>
        <dgm:alg type="tx">
          <dgm:param type="txAnchorVertCh" val="mid"/>
        </dgm:alg>
        <dgm:shape xmlns:r="http://schemas.openxmlformats.org/officeDocument/2006/relationships" type="rect"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Name11" axis="followSib" ptType="sibTrans" hideLastTrans="0" cnt="1">
            <dgm:layoutNode name="sibTrans" styleLbl="node1">
              <dgm:alg type="conn">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begPad"/>
                <dgm:constr type="endPad"/>
              </dgm:constrLst>
              <dgm:ruleLst/>
            </dgm:layoutNode>
          </dgm:forEach>
        </dgm:if>
        <dgm:else name="Name12"/>
      </dgm:choose>
    </dgm:forEach>
  </dgm:layoutNode>
</dgm:layoutDef>
</file>

<file path=ppt/diagrams/layout4.xml><?xml version="1.0" encoding="utf-8"?>
<dgm:layoutDef xmlns:dgm="http://schemas.openxmlformats.org/drawingml/2006/diagram" xmlns:a="http://schemas.openxmlformats.org/drawingml/2006/main" uniqueId="urn:microsoft.com/office/officeart/2009/layout/CircleArrowProcess">
  <dgm:title val=""/>
  <dgm:desc val=""/>
  <dgm:catLst>
    <dgm:cat type="process" pri="16500"/>
    <dgm:cat type="cycle" pri="160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clrData>
  <dgm:layoutNode name="Name0">
    <dgm:varLst>
      <dgm:chMax val="7"/>
      <dgm:chPref val="7"/>
      <dgm:dir/>
      <dgm:animLvl val="lvl"/>
    </dgm:varLst>
    <dgm:shape xmlns:r="http://schemas.openxmlformats.org/officeDocument/2006/relationships" r:blip="">
      <dgm:adjLst/>
    </dgm:shape>
    <dgm:choose name="Name1">
      <dgm:if name="Name2" func="var" arg="dir" op="equ" val="norm">
        <dgm:choose name="Name3">
          <dgm:if name="Name4" axis="ch" ptType="node" func="cnt" op="equ" val="1">
            <dgm:alg type="composite">
              <dgm:param type="ar" val="1.5999"/>
            </dgm:alg>
            <dgm:constrLst>
              <dgm:constr type="primFontSz" for="des" forName="Child1" val="65"/>
              <dgm:constr type="primFontSz" for="des" forName="Parent1" val="65"/>
              <dgm:constr type="primFontSz" for="des" forName="Child1" refType="primFontSz" refFor="des" refForName="Parent1" op="lte"/>
              <dgm:constr type="l" for="ch" forName="Child1" refType="w" fact="0.625"/>
              <dgm:constr type="t" for="ch" forName="Child1" refType="h" fact="0.2981"/>
              <dgm:constr type="w" for="ch" forName="Child1" refType="w" fact="0.375"/>
              <dgm:constr type="h" for="ch" forName="Child1" refType="h" fact="0.4001"/>
              <dgm:constr type="l" for="ch" forName="Accent1" refType="w" fact="0"/>
              <dgm:constr type="t" for="ch" forName="Accent1" refType="h" fact="0"/>
              <dgm:constr type="w" for="ch" forName="Accent1" refType="w" fact="0.6249"/>
              <dgm:constr type="h" for="ch" forName="Accent1" refType="h"/>
              <dgm:constr type="l" for="ch" forName="Parent1" refType="w" fact="0.138"/>
              <dgm:constr type="t" for="ch" forName="Parent1" refType="h" fact="0.362"/>
              <dgm:constr type="w" for="ch" forName="Parent1" refType="w" fact="0.3487"/>
              <dgm:constr type="h" for="ch" forName="Parent1" refType="h" fact="0.2789"/>
            </dgm:constrLst>
          </dgm:if>
          <dgm:if name="Name5" axis="ch" ptType="node" func="cnt" op="equ" val="2">
            <dgm:alg type="composite">
              <dgm:param type="ar" val="1.2026"/>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Accent1" refType="w" fact="0.1144"/>
              <dgm:constr type="t" for="ch" forName="Accent1" refType="h" fact="0"/>
              <dgm:constr type="w" for="ch" forName="Accent1" refType="w" fact="0.5542"/>
              <dgm:constr type="h" for="ch" forName="Accent1" refType="h" fact="0.6665"/>
              <dgm:constr type="l" for="ch" forName="Parent1" refType="w" fact="0.2368"/>
              <dgm:constr type="t" for="ch" forName="Parent1" refType="h" fact="0.2413"/>
              <dgm:constr type="w" for="ch" forName="Parent1" refType="w" fact="0.3092"/>
              <dgm:constr type="h" for="ch" forName="Parent1" refType="h" fact="0.1859"/>
              <dgm:constr type="l" for="ch" forName="Parent2" refType="w" fact="0.0822"/>
              <dgm:constr type="t" for="ch" forName="Parent2" refType="h" fact="0.625"/>
              <dgm:constr type="w" for="ch" forName="Parent2" refType="w" fact="0.3092"/>
              <dgm:constr type="h" for="ch" forName="Parent2" refType="h" fact="0.1859"/>
              <dgm:constr type="l" for="ch" forName="Child1" refType="w" fact="0.6678"/>
              <dgm:constr type="t" for="ch" forName="Child1" refType="h" fact="0.1978"/>
              <dgm:constr type="w" for="ch" forName="Child1" refType="w" fact="0.3322"/>
              <dgm:constr type="h" for="ch" forName="Child1" refType="h" fact="0.265"/>
              <dgm:constr type="l" for="ch" forName="Child2" refType="w" fact="0.5164"/>
              <dgm:constr type="t" for="ch" forName="Child2" refType="h" fact="0.5855"/>
              <dgm:constr type="w" for="ch" forName="Child2" refType="w" fact="0.3322"/>
              <dgm:constr type="h" for="ch" forName="Child2" refType="h" fact="0.265"/>
              <dgm:constr type="l" for="ch" forName="Accent2" refType="w" fact="0"/>
              <dgm:constr type="t" for="ch" forName="Accent2" refType="h" fact="0.4272"/>
              <dgm:constr type="w" for="ch" forName="Accent2" refType="w" fact="0.4761"/>
              <dgm:constr type="h" for="ch" forName="Accent2" refType="h" fact="0.5728"/>
            </dgm:constrLst>
          </dgm:if>
          <dgm:if name="Name6" axis="ch" ptType="node" func="cnt" op="equ" val="3">
            <dgm:alg type="composite">
              <dgm:param type="ar" val="0.9039"/>
            </dgm:alg>
            <dgm:shape xmlns:r="http://schemas.openxmlformats.org/officeDocument/2006/relationships" r:blip="">
              <dgm:adjLst/>
            </dgm:shape>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Accent1" refType="w" fact="0.1479"/>
              <dgm:constr type="t" for="ch" forName="Accent1" refType="h" fact="0"/>
              <dgm:constr type="w" for="ch" forName="Accent1" refType="w" fact="0.5325"/>
              <dgm:constr type="h" for="ch" forName="Accent1" refType="h" fact="0.4814"/>
              <dgm:constr type="l" for="ch" forName="Accent2" refType="w" fact="0"/>
              <dgm:constr type="t" for="ch" forName="Accent2" refType="h" fact="0.2766"/>
              <dgm:constr type="w" for="ch" forName="Accent2" refType="w" fact="0.5325"/>
              <dgm:constr type="h" for="ch" forName="Accent2" refType="h" fact="0.4814"/>
              <dgm:constr type="l" for="ch" forName="Parent1" refType="w" fact="0.2656"/>
              <dgm:constr type="t" for="ch" forName="Parent1" refType="h" fact="0.1738"/>
              <dgm:constr type="w" for="ch" forName="Parent1" refType="w" fact="0.2959"/>
              <dgm:constr type="h" for="ch" forName="Parent1" refType="h" fact="0.1337"/>
              <dgm:constr type="l" for="ch" forName="Accent3" refType="w" fact="0.1858"/>
              <dgm:constr type="t" for="ch" forName="Accent3" refType="h" fact="0.5863"/>
              <dgm:constr type="w" for="ch" forName="Accent3" refType="w" fact="0.4575"/>
              <dgm:constr type="h" for="ch" forName="Accent3" refType="h" fact="0.4137"/>
              <dgm:constr type="l" for="ch" forName="Parent2" refType="w" fact="0.1183"/>
              <dgm:constr type="t" for="ch" forName="Parent2" refType="h" fact="0.452"/>
              <dgm:constr type="w" for="ch" forName="Parent2" refType="w" fact="0.2959"/>
              <dgm:constr type="h" for="ch" forName="Parent2" refType="h" fact="0.1337"/>
              <dgm:constr type="l" for="ch" forName="Parent3" refType="w" fact="0.2663"/>
              <dgm:constr type="t" for="ch" forName="Parent3" refType="h" fact="0.7306"/>
              <dgm:constr type="w" for="ch" forName="Parent3" refType="w" fact="0.2959"/>
              <dgm:constr type="h" for="ch" forName="Parent3" refType="h" fact="0.1337"/>
              <dgm:constr type="l" for="ch" forName="Child2" refType="w" fact="0.5325"/>
              <dgm:constr type="t" for="ch" forName="Child2" refType="h" fact="0.4217"/>
              <dgm:constr type="w" for="ch" forName="Child2" refType="w" fact="0.3195"/>
              <dgm:constr type="h" for="ch" forName="Child2" refType="h" fact="0.1926"/>
              <dgm:constr type="l" for="ch" forName="Child1" refType="w" fact="0.6805"/>
              <dgm:constr type="t" for="ch" forName="Child1" refType="h" fact="0.1435"/>
              <dgm:constr type="w" for="ch" forName="Child1" refType="w" fact="0.3195"/>
              <dgm:constr type="h" for="ch" forName="Child1" refType="h" fact="0.1926"/>
              <dgm:constr type="l" for="ch" forName="Child3" refType="w" fact="0.6805"/>
              <dgm:constr type="t" for="ch" forName="Child3" refType="h" fact="0.6998"/>
              <dgm:constr type="w" for="ch" forName="Child3" refType="w" fact="0.3195"/>
              <dgm:constr type="h" for="ch" forName="Child3" refType="h" fact="0.1926"/>
            </dgm:constrLst>
          </dgm:if>
          <dgm:if name="Name7" axis="ch" ptType="node" func="cnt" op="equ" val="4">
            <dgm:alg type="composite">
              <dgm:param type="ar" val="0.707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1" refType="w" fact="0.1481"/>
              <dgm:constr type="t" for="ch" forName="Accent1" refType="h" fact="0"/>
              <dgm:constr type="w" for="ch" forName="Accent1" refType="w" fact="0.5331"/>
              <dgm:constr type="h" for="ch" forName="Accent1" refType="h" fact="0.3771"/>
              <dgm:constr type="l" for="ch" forName="Accent2" refType="w" fact="0"/>
              <dgm:constr type="t" for="ch" forName="Accent2" refType="h" fact="0.2167"/>
              <dgm:constr type="w" for="ch" forName="Accent2" refType="w" fact="0.5331"/>
              <dgm:constr type="h" for="ch" forName="Accent2" refType="h" fact="0.3771"/>
              <dgm:constr type="l" for="ch" forName="Accent3" refType="w" fact="0.1481"/>
              <dgm:constr type="t" for="ch" forName="Accent3" refType="h" fact="0.4342"/>
              <dgm:constr type="w" for="ch" forName="Accent3" refType="w" fact="0.5331"/>
              <dgm:constr type="h" for="ch" forName="Accent3" refType="h" fact="0.3771"/>
              <dgm:constr type="l" for="ch" forName="Parent1" refType="w" fact="0.2658"/>
              <dgm:constr type="t" for="ch" forName="Parent1" refType="h" fact="0.1365"/>
              <dgm:constr type="w" for="ch" forName="Parent1" refType="w" fact="0.2975"/>
              <dgm:constr type="h" for="ch" forName="Parent1" refType="h" fact="0.1052"/>
              <dgm:constr type="l" for="ch" forName="Parent2" refType="w" fact="0.1171"/>
              <dgm:constr type="t" for="ch" forName="Parent2" refType="h" fact="0.3536"/>
              <dgm:constr type="w" for="ch" forName="Parent2" refType="w" fact="0.2975"/>
              <dgm:constr type="h" for="ch" forName="Parent2" refType="h" fact="0.1052"/>
              <dgm:constr type="l" for="ch" forName="Parent3" refType="w" fact="0.2658"/>
              <dgm:constr type="t" for="ch" forName="Parent3" refType="h" fact="0.5707"/>
              <dgm:constr type="w" for="ch" forName="Parent3" refType="w" fact="0.2975"/>
              <dgm:constr type="h" for="ch" forName="Parent3" refType="h" fact="0.1052"/>
              <dgm:constr type="l" for="ch" forName="Parent4" refType="w" fact="0.1171"/>
              <dgm:constr type="t" for="ch" forName="Parent4" refType="h" fact="0.7878"/>
              <dgm:constr type="w" for="ch" forName="Parent4" refType="w" fact="0.2975"/>
              <dgm:constr type="h" for="ch" forName="Parent4" refType="h" fact="0.1052"/>
              <dgm:constr type="l" for="ch" forName="Child1" refType="w" fact="0.6804"/>
              <dgm:constr type="t" for="ch" forName="Child1" refType="h" fact="0.1119"/>
              <dgm:constr type="w" for="ch" forName="Child1" refType="w" fact="0.3196"/>
              <dgm:constr type="h" for="ch" forName="Child1" refType="h" fact="0.15"/>
              <dgm:constr type="l" for="ch" forName="Child2" refType="w" fact="0.5348"/>
              <dgm:constr type="t" for="ch" forName="Child2" refType="h" fact="0.3312"/>
              <dgm:constr type="w" for="ch" forName="Child2" refType="w" fact="0.3196"/>
              <dgm:constr type="h" for="ch" forName="Child2" refType="h" fact="0.15"/>
              <dgm:constr type="l" for="ch" forName="Child3" refType="w" fact="0.6804"/>
              <dgm:constr type="t" for="ch" forName="Child3" refType="h" fact="0.5461"/>
              <dgm:constr type="w" for="ch" forName="Child3" refType="w" fact="0.3196"/>
              <dgm:constr type="h" for="ch" forName="Child3" refType="h" fact="0.15"/>
              <dgm:constr type="l" for="ch" forName="Child4" refType="w" fact="0.5348"/>
              <dgm:constr type="t" for="ch" forName="Child4" refType="h" fact="0.7632"/>
              <dgm:constr type="w" for="ch" forName="Child4" refType="w" fact="0.3196"/>
              <dgm:constr type="h" for="ch" forName="Child4" refType="h" fact="0.15"/>
              <dgm:constr type="l" for="ch" forName="Accent4" refType="w" fact="0.038"/>
              <dgm:constr type="t" for="ch" forName="Accent4" refType="h" fact="0.6759"/>
              <dgm:constr type="w" for="ch" forName="Accent4" refType="w" fact="0.458"/>
              <dgm:constr type="h" for="ch" forName="Accent4" refType="h" fact="0.3241"/>
            </dgm:constrLst>
          </dgm:if>
          <dgm:if name="Name8" axis="ch" ptType="node" func="cnt" op="equ" val="5">
            <dgm:alg type="composite">
              <dgm:param type="ar" val="0.581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1" refType="w" fact="0.1481"/>
              <dgm:constr type="t" for="ch" forName="Accent1" refType="h" fact="0"/>
              <dgm:constr type="w" for="ch" forName="Accent1" refType="w" fact="0.5331"/>
              <dgm:constr type="h" for="ch" forName="Accent1" refType="h" fact="0.3098"/>
              <dgm:constr type="l" for="ch" forName="Accent2" refType="w" fact="0"/>
              <dgm:constr type="t" for="ch" forName="Accent2" refType="h" fact="0.178"/>
              <dgm:constr type="w" for="ch" forName="Accent2" refType="w" fact="0.5331"/>
              <dgm:constr type="h" for="ch" forName="Accent2" refType="h" fact="0.3098"/>
              <dgm:constr type="l" for="ch" forName="Accent3" refType="w" fact="0.1481"/>
              <dgm:constr type="t" for="ch" forName="Accent3" refType="h" fact="0.3568"/>
              <dgm:constr type="w" for="ch" forName="Accent3" refType="w" fact="0.5331"/>
              <dgm:constr type="h" for="ch" forName="Accent3" refType="h" fact="0.3098"/>
              <dgm:constr type="l" for="ch" forName="Accent4" refType="w" fact="0"/>
              <dgm:constr type="t" for="ch" forName="Accent4" refType="h" fact="0.5351"/>
              <dgm:constr type="w" for="ch" forName="Accent4" refType="w" fact="0.5331"/>
              <dgm:constr type="h" for="ch" forName="Accent4" refType="h" fact="0.3098"/>
              <dgm:constr type="l" for="ch" forName="Accent5" refType="w" fact="0.186"/>
              <dgm:constr type="t" for="ch" forName="Accent5" refType="h" fact="0.7337"/>
              <dgm:constr type="w" for="ch" forName="Accent5" refType="w" fact="0.458"/>
              <dgm:constr type="h" for="ch" forName="Accent5" refType="h" fact="0.2663"/>
              <dgm:constr type="l" for="ch" forName="Parent1" refType="w" fact="0.2658"/>
              <dgm:constr type="t" for="ch" forName="Parent1" refType="h" fact="0.1122"/>
              <dgm:constr type="w" for="ch" forName="Parent1" refType="w" fact="0.2975"/>
              <dgm:constr type="h" for="ch" forName="Parent1" refType="h" fact="0.0864"/>
              <dgm:constr type="l" for="ch" forName="Parent2" refType="w" fact="0.1171"/>
              <dgm:constr type="t" for="ch" forName="Parent2" refType="h" fact="0.2906"/>
              <dgm:constr type="w" for="ch" forName="Parent2" refType="w" fact="0.2975"/>
              <dgm:constr type="h" for="ch" forName="Parent2" refType="h" fact="0.0864"/>
              <dgm:constr type="l" for="ch" forName="Parent3" refType="w" fact="0.2658"/>
              <dgm:constr type="t" for="ch" forName="Parent3" refType="h" fact="0.4689"/>
              <dgm:constr type="w" for="ch" forName="Parent3" refType="w" fact="0.2975"/>
              <dgm:constr type="h" for="ch" forName="Parent3" refType="h" fact="0.0864"/>
              <dgm:constr type="l" for="ch" forName="Parent4" refType="w" fact="0.1171"/>
              <dgm:constr type="t" for="ch" forName="Parent4" refType="h" fact="0.6473"/>
              <dgm:constr type="w" for="ch" forName="Parent4" refType="w" fact="0.2975"/>
              <dgm:constr type="h" for="ch" forName="Parent4" refType="h" fact="0.0864"/>
              <dgm:constr type="l" for="ch" forName="Parent5" refType="w" fact="0.2658"/>
              <dgm:constr type="t" for="ch" forName="Parent5" refType="h" fact="0.8257"/>
              <dgm:constr type="w" for="ch" forName="Parent5" refType="w" fact="0.2975"/>
              <dgm:constr type="h" for="ch" forName="Parent5" refType="h" fact="0.0864"/>
              <dgm:constr type="l" for="ch" forName="Child1" refType="w" fact="0.6804"/>
              <dgm:constr type="t" for="ch" forName="Child1" refType="h" fact="0.0919"/>
              <dgm:constr type="w" for="ch" forName="Child1" refType="w" fact="0.3196"/>
              <dgm:constr type="h" for="ch" forName="Child1" refType="h" fact="0.1232"/>
              <dgm:constr type="l" for="ch" forName="Child2" refType="w" fact="0.5348"/>
              <dgm:constr type="t" for="ch" forName="Child2" refType="h" fact="0.2722"/>
              <dgm:constr type="w" for="ch" forName="Child2" refType="w" fact="0.3196"/>
              <dgm:constr type="h" for="ch" forName="Child2" refType="h" fact="0.1232"/>
              <dgm:constr type="l" for="ch" forName="Child3" refType="w" fact="0.6804"/>
              <dgm:constr type="t" for="ch" forName="Child3" refType="h" fact="0.4487"/>
              <dgm:constr type="w" for="ch" forName="Child3" refType="w" fact="0.3196"/>
              <dgm:constr type="h" for="ch" forName="Child3" refType="h" fact="0.1232"/>
              <dgm:constr type="l" for="ch" forName="Child4" refType="w" fact="0.5348"/>
              <dgm:constr type="t" for="ch" forName="Child4" refType="h" fact="0.6271"/>
              <dgm:constr type="w" for="ch" forName="Child4" refType="w" fact="0.3196"/>
              <dgm:constr type="h" for="ch" forName="Child4" refType="h" fact="0.1232"/>
              <dgm:constr type="l" for="ch" forName="Child5" refType="w" fact="0.6804"/>
              <dgm:constr type="t" for="ch" forName="Child5" refType="h" fact="0.8073"/>
              <dgm:constr type="w" for="ch" forName="Child5" refType="w" fact="0.3196"/>
              <dgm:constr type="h" for="ch" forName="Child5" refType="h" fact="0.1232"/>
            </dgm:constrLst>
          </dgm:if>
          <dgm:if name="Name9" axis="ch" ptType="node" func="cnt" op="equ" val="6">
            <dgm:alg type="composite">
              <dgm:param type="ar" val="0.493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Accent1" refType="w" fact="0.1481"/>
              <dgm:constr type="t" for="ch" forName="Accent1" refType="h" fact="0"/>
              <dgm:constr type="w" for="ch" forName="Accent1" refType="w" fact="0.5331"/>
              <dgm:constr type="h" for="ch" forName="Accent1" refType="h" fact="0.2629"/>
              <dgm:constr type="l" for="ch" forName="Accent2" refType="w" fact="0"/>
              <dgm:constr type="t" for="ch" forName="Accent2" refType="h" fact="0.1511"/>
              <dgm:constr type="w" for="ch" forName="Accent2" refType="w" fact="0.5331"/>
              <dgm:constr type="h" for="ch" forName="Accent2" refType="h" fact="0.2629"/>
              <dgm:constr type="l" for="ch" forName="Accent3" refType="w" fact="0.1481"/>
              <dgm:constr type="t" for="ch" forName="Accent3" refType="h" fact="0.3027"/>
              <dgm:constr type="w" for="ch" forName="Accent3" refType="w" fact="0.5331"/>
              <dgm:constr type="h" for="ch" forName="Accent3" refType="h" fact="0.2629"/>
              <dgm:constr type="l" for="ch" forName="Accent4" refType="w" fact="0"/>
              <dgm:constr type="t" for="ch" forName="Accent4" refType="h" fact="0.4541"/>
              <dgm:constr type="w" for="ch" forName="Accent4" refType="w" fact="0.5331"/>
              <dgm:constr type="h" for="ch" forName="Accent4" refType="h" fact="0.2629"/>
              <dgm:constr type="l" for="ch" forName="Parent1" refType="w" fact="0.2658"/>
              <dgm:constr type="t" for="ch" forName="Parent1" refType="h" fact="0.0952"/>
              <dgm:constr type="w" for="ch" forName="Parent1" refType="w" fact="0.2975"/>
              <dgm:constr type="h" for="ch" forName="Parent1" refType="h" fact="0.0733"/>
              <dgm:constr type="l" for="ch" forName="Parent2" refType="w" fact="0.1171"/>
              <dgm:constr type="t" for="ch" forName="Parent2" refType="h" fact="0.2466"/>
              <dgm:constr type="w" for="ch" forName="Parent2" refType="w" fact="0.2975"/>
              <dgm:constr type="h" for="ch" forName="Parent2" refType="h" fact="0.0733"/>
              <dgm:constr type="l" for="ch" forName="Parent3" refType="w" fact="0.2658"/>
              <dgm:constr type="t" for="ch" forName="Parent3" refType="h" fact="0.3979"/>
              <dgm:constr type="w" for="ch" forName="Parent3" refType="w" fact="0.2975"/>
              <dgm:constr type="h" for="ch" forName="Parent3" refType="h" fact="0.0733"/>
              <dgm:constr type="l" for="ch" forName="Parent4" refType="w" fact="0.1171"/>
              <dgm:constr type="t" for="ch" forName="Parent4" refType="h" fact="0.5493"/>
              <dgm:constr type="w" for="ch" forName="Parent4" refType="w" fact="0.2975"/>
              <dgm:constr type="h" for="ch" forName="Parent4" refType="h" fact="0.0733"/>
              <dgm:constr type="l" for="ch" forName="Child1" refType="w" fact="0.6804"/>
              <dgm:constr type="t" for="ch" forName="Child1" refType="h" fact="0.078"/>
              <dgm:constr type="w" for="ch" forName="Child1" refType="w" fact="0.3196"/>
              <dgm:constr type="h" for="ch" forName="Child1" refType="h" fact="0.1046"/>
              <dgm:constr type="l" for="ch" forName="Child2" refType="w" fact="0.5348"/>
              <dgm:constr type="t" for="ch" forName="Child2" refType="h" fact="0.231"/>
              <dgm:constr type="w" for="ch" forName="Child2" refType="w" fact="0.3196"/>
              <dgm:constr type="h" for="ch" forName="Child2" refType="h" fact="0.1046"/>
              <dgm:constr type="l" for="ch" forName="Child3" refType="w" fact="0.6804"/>
              <dgm:constr type="t" for="ch" forName="Child3" refType="h" fact="0.3808"/>
              <dgm:constr type="w" for="ch" forName="Child3" refType="w" fact="0.3196"/>
              <dgm:constr type="h" for="ch" forName="Child3" refType="h" fact="0.1046"/>
              <dgm:constr type="l" for="ch" forName="Child4" refType="w" fact="0.5348"/>
              <dgm:constr type="t" for="ch" forName="Child4" refType="h" fact="0.5322"/>
              <dgm:constr type="w" for="ch" forName="Child4" refType="w" fact="0.3196"/>
              <dgm:constr type="h" for="ch" forName="Child4" refType="h" fact="0.1046"/>
              <dgm:constr type="l" for="ch" forName="Accent5" refType="w" fact="0.1481"/>
              <dgm:constr type="t" for="ch" forName="Accent5" refType="h" fact="0.6053"/>
              <dgm:constr type="w" for="ch" forName="Accent5" refType="w" fact="0.5331"/>
              <dgm:constr type="h" for="ch" forName="Accent5" refType="h" fact="0.2629"/>
              <dgm:constr type="l" for="ch" forName="Accent6" refType="w" fact="0.038"/>
              <dgm:constr type="t" for="ch" forName="Accent6" refType="h" fact="0.774"/>
              <dgm:constr type="w" for="ch" forName="Accent6" refType="w" fact="0.458"/>
              <dgm:constr type="h" for="ch" forName="Accent6" refType="h" fact="0.226"/>
              <dgm:constr type="l" for="ch" forName="Parent5" refType="w" fact="0.2658"/>
              <dgm:constr type="t" for="ch" forName="Parent5" refType="h" fact="0.7005"/>
              <dgm:constr type="w" for="ch" forName="Parent5" refType="w" fact="0.2975"/>
              <dgm:constr type="h" for="ch" forName="Parent5" refType="h" fact="0.0733"/>
              <dgm:constr type="l" for="ch" forName="Parent6" refType="w" fact="0.1171"/>
              <dgm:constr type="t" for="ch" forName="Parent6" refType="h" fact="0.8519"/>
              <dgm:constr type="w" for="ch" forName="Parent6" refType="w" fact="0.2975"/>
              <dgm:constr type="h" for="ch" forName="Parent6" refType="h" fact="0.0733"/>
              <dgm:constr type="l" for="ch" forName="Child5" refType="w" fact="0.6804"/>
              <dgm:constr type="t" for="ch" forName="Child5" refType="h" fact="0.6833"/>
              <dgm:constr type="w" for="ch" forName="Child5" refType="w" fact="0.3196"/>
              <dgm:constr type="h" for="ch" forName="Child5" refType="h" fact="0.1046"/>
              <dgm:constr type="l" for="ch" forName="Child6" refType="w" fact="0.5348"/>
              <dgm:constr type="t" for="ch" forName="Child6" refType="h" fact="0.8347"/>
              <dgm:constr type="w" for="ch" forName="Child6" refType="w" fact="0.3196"/>
              <dgm:constr type="h" for="ch" forName="Child6" refType="h" fact="0.1046"/>
            </dgm:constrLst>
          </dgm:if>
          <dgm:else name="Name10">
            <dgm:alg type="composite">
              <dgm:param type="ar" val="0.428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Accent1" refType="w" fact="0.1481"/>
              <dgm:constr type="t" for="ch" forName="Accent1" refType="h" fact="0"/>
              <dgm:constr type="w" for="ch" forName="Accent1" refType="w" fact="0.5331"/>
              <dgm:constr type="h" for="ch" forName="Accent1" refType="h" fact="0.2284"/>
              <dgm:constr type="l" for="ch" forName="Accent2" refType="w" fact="0"/>
              <dgm:constr type="t" for="ch" forName="Accent2" refType="h" fact="0.1312"/>
              <dgm:constr type="w" for="ch" forName="Accent2" refType="w" fact="0.5331"/>
              <dgm:constr type="h" for="ch" forName="Accent2" refType="h" fact="0.2284"/>
              <dgm:constr type="l" for="ch" forName="Accent3" refType="w" fact="0.1481"/>
              <dgm:constr type="t" for="ch" forName="Accent3" refType="h" fact="0.263"/>
              <dgm:constr type="w" for="ch" forName="Accent3" refType="w" fact="0.5331"/>
              <dgm:constr type="h" for="ch" forName="Accent3" refType="h" fact="0.2284"/>
              <dgm:constr type="l" for="ch" forName="Accent4" refType="w" fact="0"/>
              <dgm:constr type="t" for="ch" forName="Accent4" refType="h" fact="0.3945"/>
              <dgm:constr type="w" for="ch" forName="Accent4" refType="w" fact="0.5331"/>
              <dgm:constr type="h" for="ch" forName="Accent4" refType="h" fact="0.2284"/>
              <dgm:constr type="l" for="ch" forName="Parent1" refType="w" fact="0.2658"/>
              <dgm:constr type="t" for="ch" forName="Parent1" refType="h" fact="0.0827"/>
              <dgm:constr type="w" for="ch" forName="Parent1" refType="w" fact="0.2975"/>
              <dgm:constr type="h" for="ch" forName="Parent1" refType="h" fact="0.0637"/>
              <dgm:constr type="l" for="ch" forName="Parent2" refType="w" fact="0.1171"/>
              <dgm:constr type="t" for="ch" forName="Parent2" refType="h" fact="0.2142"/>
              <dgm:constr type="w" for="ch" forName="Parent2" refType="w" fact="0.2975"/>
              <dgm:constr type="h" for="ch" forName="Parent2" refType="h" fact="0.0637"/>
              <dgm:constr type="l" for="ch" forName="Parent3" refType="w" fact="0.2658"/>
              <dgm:constr type="t" for="ch" forName="Parent3" refType="h" fact="0.3457"/>
              <dgm:constr type="w" for="ch" forName="Parent3" refType="w" fact="0.2975"/>
              <dgm:constr type="h" for="ch" forName="Parent3" refType="h" fact="0.0637"/>
              <dgm:constr type="l" for="ch" forName="Parent4" refType="w" fact="0.1171"/>
              <dgm:constr type="t" for="ch" forName="Parent4" refType="h" fact="0.4772"/>
              <dgm:constr type="w" for="ch" forName="Parent4" refType="w" fact="0.2975"/>
              <dgm:constr type="h" for="ch" forName="Parent4" refType="h" fact="0.0637"/>
              <dgm:constr type="l" for="ch" forName="Child1" refType="w" fact="0.6804"/>
              <dgm:constr type="t" for="ch" forName="Child1" refType="h" fact="0.0678"/>
              <dgm:constr type="w" for="ch" forName="Child1" refType="w" fact="0.3196"/>
              <dgm:constr type="h" for="ch" forName="Child1" refType="h" fact="0.0908"/>
              <dgm:constr type="l" for="ch" forName="Child2" refType="w" fact="0.5348"/>
              <dgm:constr type="t" for="ch" forName="Child2" refType="h" fact="0.2006"/>
              <dgm:constr type="w" for="ch" forName="Child2" refType="w" fact="0.3196"/>
              <dgm:constr type="h" for="ch" forName="Child2" refType="h" fact="0.0908"/>
              <dgm:constr type="l" for="ch" forName="Child3" refType="w" fact="0.6804"/>
              <dgm:constr type="t" for="ch" forName="Child3" refType="h" fact="0.3308"/>
              <dgm:constr type="w" for="ch" forName="Child3" refType="w" fact="0.3196"/>
              <dgm:constr type="h" for="ch" forName="Child3" refType="h" fact="0.0908"/>
              <dgm:constr type="l" for="ch" forName="Child4" refType="w" fact="0.5348"/>
              <dgm:constr type="t" for="ch" forName="Child4" refType="h" fact="0.4623"/>
              <dgm:constr type="w" for="ch" forName="Child4" refType="w" fact="0.3196"/>
              <dgm:constr type="h" for="ch" forName="Child4" refType="h" fact="0.0908"/>
              <dgm:constr type="l" for="ch" forName="Accent5" refType="w" fact="0.1481"/>
              <dgm:constr type="t" for="ch" forName="Accent5" refType="h" fact="0.5258"/>
              <dgm:constr type="w" for="ch" forName="Accent5" refType="w" fact="0.5331"/>
              <dgm:constr type="h" for="ch" forName="Accent5" refType="h" fact="0.2284"/>
              <dgm:constr type="l" for="ch" forName="Accent6" refType="w" fact="0"/>
              <dgm:constr type="t" for="ch" forName="Accent6" refType="h" fact="0.6573"/>
              <dgm:constr type="w" for="ch" forName="Accent6" refType="w" fact="0.5331"/>
              <dgm:constr type="h" for="ch" forName="Accent6" refType="h" fact="0.2284"/>
              <dgm:constr type="l" for="ch" forName="Accent7" refType="w" fact="0.186"/>
              <dgm:constr type="t" for="ch" forName="Accent7" refType="h" fact="0.8037"/>
              <dgm:constr type="w" for="ch" forName="Accent7" refType="w" fact="0.458"/>
              <dgm:constr type="h" for="ch" forName="Accent7" refType="h" fact="0.1963"/>
              <dgm:constr type="l" for="ch" forName="Parent5" refType="w" fact="0.2658"/>
              <dgm:constr type="t" for="ch" forName="Parent5" refType="h" fact="0.6085"/>
              <dgm:constr type="w" for="ch" forName="Parent5" refType="w" fact="0.2975"/>
              <dgm:constr type="h" for="ch" forName="Parent5" refType="h" fact="0.0637"/>
              <dgm:constr type="l" for="ch" forName="Parent6" refType="w" fact="0.1171"/>
              <dgm:constr type="t" for="ch" forName="Parent6" refType="h" fact="0.74"/>
              <dgm:constr type="w" for="ch" forName="Parent6" refType="w" fact="0.2975"/>
              <dgm:constr type="h" for="ch" forName="Parent6" refType="h" fact="0.0637"/>
              <dgm:constr type="l" for="ch" forName="Parent7" refType="w" fact="0.2658"/>
              <dgm:constr type="t" for="ch" forName="Parent7" refType="h" fact="0.8715"/>
              <dgm:constr type="w" for="ch" forName="Parent7" refType="w" fact="0.2975"/>
              <dgm:constr type="h" for="ch" forName="Parent7" refType="h" fact="0.0637"/>
              <dgm:constr type="l" for="ch" forName="Child5" refType="w" fact="0.6804"/>
              <dgm:constr type="t" for="ch" forName="Child5" refType="h" fact="0.5936"/>
              <dgm:constr type="w" for="ch" forName="Child5" refType="w" fact="0.3196"/>
              <dgm:constr type="h" for="ch" forName="Child5" refType="h" fact="0.0908"/>
              <dgm:constr type="l" for="ch" forName="Child6" refType="w" fact="0.5348"/>
              <dgm:constr type="t" for="ch" forName="Child6" refType="h" fact="0.7251"/>
              <dgm:constr type="w" for="ch" forName="Child6" refType="w" fact="0.3196"/>
              <dgm:constr type="h" for="ch" forName="Child6" refType="h" fact="0.0908"/>
              <dgm:constr type="l" for="ch" forName="Child7" refType="w" fact="0.6804"/>
              <dgm:constr type="t" for="ch" forName="Child7" refType="h" fact="0.8579"/>
              <dgm:constr type="w" for="ch" forName="Child7" refType="w" fact="0.3196"/>
              <dgm:constr type="h" for="ch" forName="Child7" refType="h" fact="0.0908"/>
            </dgm:constrLst>
          </dgm:else>
        </dgm:choose>
      </dgm:if>
      <dgm:else name="Name11">
        <dgm:choose name="Name12">
          <dgm:if name="Name13" axis="ch" ptType="node" func="cnt" op="equ" val="1">
            <dgm:alg type="composite">
              <dgm:param type="ar" val="1.5999"/>
            </dgm:alg>
            <dgm:constrLst>
              <dgm:constr type="primFontSz" for="des" forName="Child1" val="65"/>
              <dgm:constr type="primFontSz" for="des" forName="Parent1" val="65"/>
              <dgm:constr type="primFontSz" for="des" forName="Child1" refType="primFontSz" refFor="des" refForName="Parent1" op="lte"/>
              <dgm:constr type="l" for="ch" forName="Child1" refType="w" fact="0.625"/>
              <dgm:constr type="t" for="ch" forName="Child1" refType="h" fact="0.2981"/>
              <dgm:constr type="w" for="ch" forName="Child1" refType="w" fact="0.375"/>
              <dgm:constr type="h" for="ch" forName="Child1" refType="h" fact="0.4001"/>
              <dgm:constr type="l" for="ch" forName="Accent1" refType="w" fact="0"/>
              <dgm:constr type="t" for="ch" forName="Accent1" refType="h" fact="0"/>
              <dgm:constr type="w" for="ch" forName="Accent1" refType="w" fact="0.6249"/>
              <dgm:constr type="h" for="ch" forName="Accent1" refType="h"/>
              <dgm:constr type="l" for="ch" forName="Parent1" refType="w" fact="0.138"/>
              <dgm:constr type="t" for="ch" forName="Parent1" refType="h" fact="0.362"/>
              <dgm:constr type="w" for="ch" forName="Parent1" refType="w" fact="0.3487"/>
              <dgm:constr type="h" for="ch" forName="Parent1" refType="h" fact="0.2789"/>
            </dgm:constrLst>
          </dgm:if>
          <dgm:if name="Name14" axis="ch" ptType="node" func="cnt" op="equ" val="2">
            <dgm:alg type="composite">
              <dgm:param type="ar" val="1.2026"/>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Accent1" refType="w" fact="-0.0407"/>
              <dgm:constr type="t" for="ch" forName="Accent1" refType="h" fact="0"/>
              <dgm:constr type="w" for="ch" forName="Accent1" refType="w" fact="0.5542"/>
              <dgm:constr type="h" for="ch" forName="Accent1" refType="h" fact="0.6665"/>
              <dgm:constr type="l" for="ch" forName="Accent2" refType="w" fact="0.1533"/>
              <dgm:constr type="t" for="ch" forName="Accent2" refType="h" fact="0.4272"/>
              <dgm:constr type="w" for="ch" forName="Accent2" refType="w" fact="0.4761"/>
              <dgm:constr type="h" for="ch" forName="Accent2" refType="h" fact="0.5728"/>
              <dgm:constr type="l" for="ch" forName="Parent1" refType="w" fact="0.0822"/>
              <dgm:constr type="t" for="ch" forName="Parent1" refType="h" fact="0.2413"/>
              <dgm:constr type="w" for="ch" forName="Parent1" refType="w" fact="0.3092"/>
              <dgm:constr type="h" for="ch" forName="Parent1" refType="h" fact="0.1859"/>
              <dgm:constr type="l" for="ch" forName="Parent2" refType="w" fact="0.2368"/>
              <dgm:constr type="t" for="ch" forName="Parent2" refType="h" fact="0.625"/>
              <dgm:constr type="w" for="ch" forName="Parent2" refType="w" fact="0.3092"/>
              <dgm:constr type="h" for="ch" forName="Parent2" refType="h" fact="0.1859"/>
              <dgm:constr type="l" for="ch" forName="Child1" refType="w" fact="0.5164"/>
              <dgm:constr type="t" for="ch" forName="Child1" refType="h" fact="0.1978"/>
              <dgm:constr type="w" for="ch" forName="Child1" refType="w" fact="0.3322"/>
              <dgm:constr type="h" for="ch" forName="Child1" refType="h" fact="0.265"/>
              <dgm:constr type="l" for="ch" forName="Child2" refType="w" fact="0.6678"/>
              <dgm:constr type="t" for="ch" forName="Child2" refType="h" fact="0.5855"/>
              <dgm:constr type="w" for="ch" forName="Child2" refType="w" fact="0.3322"/>
              <dgm:constr type="h" for="ch" forName="Child2" refType="h" fact="0.265"/>
            </dgm:constrLst>
          </dgm:if>
          <dgm:if name="Name15" axis="ch" ptType="node" func="cnt" op="equ" val="3">
            <dgm:alg type="composite">
              <dgm:param type="ar" val="0.9039"/>
            </dgm:alg>
            <dgm:shape xmlns:r="http://schemas.openxmlformats.org/officeDocument/2006/relationships" r:blip="">
              <dgm:adjLst/>
            </dgm:shape>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Accent1" refType="w" fact="0"/>
              <dgm:constr type="t" for="ch" forName="Accent1" refType="h" fact="0"/>
              <dgm:constr type="w" for="ch" forName="Accent1" refType="w" fact="0.5325"/>
              <dgm:constr type="h" for="ch" forName="Accent1" refType="h" fact="0.4814"/>
              <dgm:constr type="l" for="ch" forName="Accent2" refType="w" fact="0.1479"/>
              <dgm:constr type="t" for="ch" forName="Accent2" refType="h" fact="0.2766"/>
              <dgm:constr type="w" for="ch" forName="Accent2" refType="w" fact="0.5325"/>
              <dgm:constr type="h" for="ch" forName="Accent2" refType="h" fact="0.4814"/>
              <dgm:constr type="l" for="ch" forName="Accent3" refType="w" fact="0.0378"/>
              <dgm:constr type="t" for="ch" forName="Accent3" refType="h" fact="0.5863"/>
              <dgm:constr type="w" for="ch" forName="Accent3" refType="w" fact="0.4575"/>
              <dgm:constr type="h" for="ch" forName="Accent3" refType="h" fact="0.4137"/>
              <dgm:constr type="l" for="ch" forName="Parent1" refType="w" fact="0.1183"/>
              <dgm:constr type="t" for="ch" forName="Parent1" refType="h" fact="0.1738"/>
              <dgm:constr type="w" for="ch" forName="Parent1" refType="w" fact="0.2959"/>
              <dgm:constr type="h" for="ch" forName="Parent1" refType="h" fact="0.1337"/>
              <dgm:constr type="l" for="ch" forName="Parent2" refType="w" fact="0.2656"/>
              <dgm:constr type="t" for="ch" forName="Parent2" refType="h" fact="0.452"/>
              <dgm:constr type="w" for="ch" forName="Parent2" refType="w" fact="0.2959"/>
              <dgm:constr type="h" for="ch" forName="Parent2" refType="h" fact="0.1337"/>
              <dgm:constr type="l" for="ch" forName="Parent3" refType="w" fact="0.1183"/>
              <dgm:constr type="t" for="ch" forName="Parent3" refType="h" fact="0.7306"/>
              <dgm:constr type="w" for="ch" forName="Parent3" refType="w" fact="0.2959"/>
              <dgm:constr type="h" for="ch" forName="Parent3" refType="h" fact="0.1337"/>
              <dgm:constr type="l" for="ch" forName="Child1" refType="w" fact="0.5325"/>
              <dgm:constr type="t" for="ch" forName="Child1" refType="h" fact="0.1435"/>
              <dgm:constr type="w" for="ch" forName="Child1" refType="w" fact="0.3195"/>
              <dgm:constr type="h" for="ch" forName="Child1" refType="h" fact="0.1926"/>
              <dgm:constr type="l" for="ch" forName="Child2" refType="w" fact="0.6805"/>
              <dgm:constr type="t" for="ch" forName="Child2" refType="h" fact="0.4217"/>
              <dgm:constr type="w" for="ch" forName="Child2" refType="w" fact="0.3195"/>
              <dgm:constr type="h" for="ch" forName="Child2" refType="h" fact="0.1926"/>
              <dgm:constr type="l" for="ch" forName="Child3" refType="w" fact="0.5325"/>
              <dgm:constr type="t" for="ch" forName="Child3" refType="h" fact="0.6998"/>
              <dgm:constr type="w" for="ch" forName="Child3" refType="w" fact="0.3195"/>
              <dgm:constr type="h" for="ch" forName="Child3" refType="h" fact="0.1926"/>
            </dgm:constrLst>
          </dgm:if>
          <dgm:if name="Name16" axis="ch" ptType="node" func="cnt" op="equ" val="4">
            <dgm:alg type="composite">
              <dgm:param type="ar" val="0.707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1" refType="w" fact="0"/>
              <dgm:constr type="t" for="ch" forName="Accent1" refType="h" fact="0"/>
              <dgm:constr type="w" for="ch" forName="Accent1" refType="w" fact="0.5331"/>
              <dgm:constr type="h" for="ch" forName="Accent1" refType="h" fact="0.3771"/>
              <dgm:constr type="l" for="ch" forName="Accent2" refType="w" fact="0.1481"/>
              <dgm:constr type="t" for="ch" forName="Accent2" refType="h" fact="0.2167"/>
              <dgm:constr type="w" for="ch" forName="Accent2" refType="w" fact="0.5331"/>
              <dgm:constr type="h" for="ch" forName="Accent2" refType="h" fact="0.3771"/>
              <dgm:constr type="l" for="ch" forName="Accent3" refType="w" fact="0"/>
              <dgm:constr type="t" for="ch" forName="Accent3" refType="h" fact="0.4342"/>
              <dgm:constr type="w" for="ch" forName="Accent3" refType="w" fact="0.5331"/>
              <dgm:constr type="h" for="ch" forName="Accent3" refType="h" fact="0.3771"/>
              <dgm:constr type="l" for="ch" forName="Accent4" refType="w" fact="0.186"/>
              <dgm:constr type="t" for="ch" forName="Accent4" refType="h" fact="0.6759"/>
              <dgm:constr type="w" for="ch" forName="Accent4" refType="w" fact="0.458"/>
              <dgm:constr type="h" for="ch" forName="Accent4" refType="h" fact="0.3241"/>
              <dgm:constr type="l" for="ch" forName="Parent1" refType="w" fact="0.1171"/>
              <dgm:constr type="t" for="ch" forName="Parent1" refType="h" fact="0.1365"/>
              <dgm:constr type="w" for="ch" forName="Parent1" refType="w" fact="0.2975"/>
              <dgm:constr type="h" for="ch" forName="Parent1" refType="h" fact="0.1052"/>
              <dgm:constr type="l" for="ch" forName="Parent2" refType="w" fact="0.2658"/>
              <dgm:constr type="t" for="ch" forName="Parent2" refType="h" fact="0.3536"/>
              <dgm:constr type="w" for="ch" forName="Parent2" refType="w" fact="0.2975"/>
              <dgm:constr type="h" for="ch" forName="Parent2" refType="h" fact="0.1052"/>
              <dgm:constr type="l" for="ch" forName="Parent3" refType="w" fact="0.1171"/>
              <dgm:constr type="t" for="ch" forName="Parent3" refType="h" fact="0.5707"/>
              <dgm:constr type="w" for="ch" forName="Parent3" refType="w" fact="0.2975"/>
              <dgm:constr type="h" for="ch" forName="Parent3" refType="h" fact="0.1052"/>
              <dgm:constr type="l" for="ch" forName="Parent4" refType="w" fact="0.2658"/>
              <dgm:constr type="t" for="ch" forName="Parent4" refType="h" fact="0.7878"/>
              <dgm:constr type="w" for="ch" forName="Parent4" refType="w" fact="0.2975"/>
              <dgm:constr type="h" for="ch" forName="Parent4" refType="h" fact="0.1052"/>
              <dgm:constr type="l" for="ch" forName="Child1" refType="w" fact="0.5348"/>
              <dgm:constr type="t" for="ch" forName="Child1" refType="h" fact="0.1119"/>
              <dgm:constr type="w" for="ch" forName="Child1" refType="w" fact="0.3196"/>
              <dgm:constr type="h" for="ch" forName="Child1" refType="h" fact="0.15"/>
              <dgm:constr type="l" for="ch" forName="Child2" refType="w" fact="0.6804"/>
              <dgm:constr type="t" for="ch" forName="Child2" refType="h" fact="0.3312"/>
              <dgm:constr type="w" for="ch" forName="Child2" refType="w" fact="0.3196"/>
              <dgm:constr type="h" for="ch" forName="Child2" refType="h" fact="0.15"/>
              <dgm:constr type="l" for="ch" forName="Child3" refType="w" fact="0.5348"/>
              <dgm:constr type="t" for="ch" forName="Child3" refType="h" fact="0.5461"/>
              <dgm:constr type="w" for="ch" forName="Child3" refType="w" fact="0.3196"/>
              <dgm:constr type="h" for="ch" forName="Child3" refType="h" fact="0.15"/>
              <dgm:constr type="l" for="ch" forName="Child4" refType="w" fact="0.6804"/>
              <dgm:constr type="t" for="ch" forName="Child4" refType="h" fact="0.7632"/>
              <dgm:constr type="w" for="ch" forName="Child4" refType="w" fact="0.3196"/>
              <dgm:constr type="h" for="ch" forName="Child4" refType="h" fact="0.15"/>
            </dgm:constrLst>
          </dgm:if>
          <dgm:if name="Name17" axis="ch" ptType="node" func="cnt" op="equ" val="5">
            <dgm:alg type="composite">
              <dgm:param type="ar" val="0.581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1" refType="w" fact="0"/>
              <dgm:constr type="t" for="ch" forName="Accent1" refType="h" fact="0"/>
              <dgm:constr type="w" for="ch" forName="Accent1" refType="w" fact="0.5331"/>
              <dgm:constr type="h" for="ch" forName="Accent1" refType="h" fact="0.3098"/>
              <dgm:constr type="l" for="ch" forName="Accent2" refType="w" fact="0.1481"/>
              <dgm:constr type="t" for="ch" forName="Accent2" refType="h" fact="0.178"/>
              <dgm:constr type="w" for="ch" forName="Accent2" refType="w" fact="0.5331"/>
              <dgm:constr type="h" for="ch" forName="Accent2" refType="h" fact="0.3098"/>
              <dgm:constr type="l" for="ch" forName="Accent3" refType="w" fact="0"/>
              <dgm:constr type="t" for="ch" forName="Accent3" refType="h" fact="0.3568"/>
              <dgm:constr type="w" for="ch" forName="Accent3" refType="w" fact="0.5331"/>
              <dgm:constr type="h" for="ch" forName="Accent3" refType="h" fact="0.3098"/>
              <dgm:constr type="l" for="ch" forName="Accent4" refType="w" fact="0.1481"/>
              <dgm:constr type="t" for="ch" forName="Accent4" refType="h" fact="0.5351"/>
              <dgm:constr type="w" for="ch" forName="Accent4" refType="w" fact="0.5331"/>
              <dgm:constr type="h" for="ch" forName="Accent4" refType="h" fact="0.3098"/>
              <dgm:constr type="l" for="ch" forName="Accent5" refType="w" fact="0.0378"/>
              <dgm:constr type="t" for="ch" forName="Accent5" refType="h" fact="0.7337"/>
              <dgm:constr type="w" for="ch" forName="Accent5" refType="w" fact="0.458"/>
              <dgm:constr type="h" for="ch" forName="Accent5" refType="h" fact="0.2663"/>
              <dgm:constr type="l" for="ch" forName="Parent1" refType="w" fact="0.1171"/>
              <dgm:constr type="t" for="ch" forName="Parent1" refType="h" fact="0.1122"/>
              <dgm:constr type="w" for="ch" forName="Parent1" refType="w" fact="0.2975"/>
              <dgm:constr type="h" for="ch" forName="Parent1" refType="h" fact="0.0864"/>
              <dgm:constr type="l" for="ch" forName="Parent2" refType="w" fact="0.2658"/>
              <dgm:constr type="t" for="ch" forName="Parent2" refType="h" fact="0.2906"/>
              <dgm:constr type="w" for="ch" forName="Parent2" refType="w" fact="0.2975"/>
              <dgm:constr type="h" for="ch" forName="Parent2" refType="h" fact="0.0864"/>
              <dgm:constr type="l" for="ch" forName="Parent3" refType="w" fact="0.1171"/>
              <dgm:constr type="t" for="ch" forName="Parent3" refType="h" fact="0.4689"/>
              <dgm:constr type="w" for="ch" forName="Parent3" refType="w" fact="0.2975"/>
              <dgm:constr type="h" for="ch" forName="Parent3" refType="h" fact="0.0864"/>
              <dgm:constr type="l" for="ch" forName="Parent4" refType="w" fact="0.2658"/>
              <dgm:constr type="t" for="ch" forName="Parent4" refType="h" fact="0.6473"/>
              <dgm:constr type="w" for="ch" forName="Parent4" refType="w" fact="0.2975"/>
              <dgm:constr type="h" for="ch" forName="Parent4" refType="h" fact="0.0864"/>
              <dgm:constr type="l" for="ch" forName="Parent5" refType="w" fact="0.1171"/>
              <dgm:constr type="t" for="ch" forName="Parent5" refType="h" fact="0.8257"/>
              <dgm:constr type="w" for="ch" forName="Parent5" refType="w" fact="0.2975"/>
              <dgm:constr type="h" for="ch" forName="Parent5" refType="h" fact="0.0864"/>
              <dgm:constr type="l" for="ch" forName="Child1" refType="w" fact="0.5348"/>
              <dgm:constr type="t" for="ch" forName="Child1" refType="h" fact="0.0919"/>
              <dgm:constr type="w" for="ch" forName="Child1" refType="w" fact="0.3196"/>
              <dgm:constr type="h" for="ch" forName="Child1" refType="h" fact="0.1232"/>
              <dgm:constr type="l" for="ch" forName="Child2" refType="w" fact="0.6804"/>
              <dgm:constr type="t" for="ch" forName="Child2" refType="h" fact="0.2722"/>
              <dgm:constr type="w" for="ch" forName="Child2" refType="w" fact="0.3196"/>
              <dgm:constr type="h" for="ch" forName="Child2" refType="h" fact="0.1232"/>
              <dgm:constr type="l" for="ch" forName="Child3" refType="w" fact="0.5348"/>
              <dgm:constr type="t" for="ch" forName="Child3" refType="h" fact="0.4487"/>
              <dgm:constr type="w" for="ch" forName="Child3" refType="w" fact="0.3196"/>
              <dgm:constr type="h" for="ch" forName="Child3" refType="h" fact="0.1232"/>
              <dgm:constr type="l" for="ch" forName="Child4" refType="w" fact="0.6804"/>
              <dgm:constr type="t" for="ch" forName="Child4" refType="h" fact="0.6271"/>
              <dgm:constr type="w" for="ch" forName="Child4" refType="w" fact="0.3196"/>
              <dgm:constr type="h" for="ch" forName="Child4" refType="h" fact="0.1232"/>
              <dgm:constr type="l" for="ch" forName="Child5" refType="w" fact="0.5348"/>
              <dgm:constr type="t" for="ch" forName="Child5" refType="h" fact="0.8073"/>
              <dgm:constr type="w" for="ch" forName="Child5" refType="w" fact="0.3196"/>
              <dgm:constr type="h" for="ch" forName="Child5" refType="h" fact="0.1232"/>
            </dgm:constrLst>
          </dgm:if>
          <dgm:if name="Name18" axis="ch" ptType="node" func="cnt" op="equ" val="6">
            <dgm:alg type="composite">
              <dgm:param type="ar" val="0.493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Accent1" refType="w" fact="0"/>
              <dgm:constr type="t" for="ch" forName="Accent1" refType="h" fact="0"/>
              <dgm:constr type="w" for="ch" forName="Accent1" refType="w" fact="0.5331"/>
              <dgm:constr type="h" for="ch" forName="Accent1" refType="h" fact="0.2629"/>
              <dgm:constr type="l" for="ch" forName="Accent2" refType="w" fact="0.1481"/>
              <dgm:constr type="t" for="ch" forName="Accent2" refType="h" fact="0.1511"/>
              <dgm:constr type="w" for="ch" forName="Accent2" refType="w" fact="0.5331"/>
              <dgm:constr type="h" for="ch" forName="Accent2" refType="h" fact="0.2629"/>
              <dgm:constr type="l" for="ch" forName="Accent3" refType="w" fact="0"/>
              <dgm:constr type="t" for="ch" forName="Accent3" refType="h" fact="0.3027"/>
              <dgm:constr type="w" for="ch" forName="Accent3" refType="w" fact="0.5331"/>
              <dgm:constr type="h" for="ch" forName="Accent3" refType="h" fact="0.2629"/>
              <dgm:constr type="l" for="ch" forName="Accent4" refType="w" fact="0.1481"/>
              <dgm:constr type="t" for="ch" forName="Accent4" refType="h" fact="0.4541"/>
              <dgm:constr type="w" for="ch" forName="Accent4" refType="w" fact="0.5331"/>
              <dgm:constr type="h" for="ch" forName="Accent4" refType="h" fact="0.2629"/>
              <dgm:constr type="l" for="ch" forName="Accent5" refType="w" fact="0"/>
              <dgm:constr type="t" for="ch" forName="Accent5" refType="h" fact="0.6053"/>
              <dgm:constr type="w" for="ch" forName="Accent5" refType="w" fact="0.5331"/>
              <dgm:constr type="h" for="ch" forName="Accent5" refType="h" fact="0.2629"/>
              <dgm:constr type="l" for="ch" forName="Accent6" refType="w" fact="0.186"/>
              <dgm:constr type="t" for="ch" forName="Accent6" refType="h" fact="0.774"/>
              <dgm:constr type="w" for="ch" forName="Accent6" refType="w" fact="0.458"/>
              <dgm:constr type="h" for="ch" forName="Accent6" refType="h" fact="0.226"/>
              <dgm:constr type="l" for="ch" forName="Parent1" refType="w" fact="0.1171"/>
              <dgm:constr type="t" for="ch" forName="Parent1" refType="h" fact="0.0952"/>
              <dgm:constr type="w" for="ch" forName="Parent1" refType="w" fact="0.2975"/>
              <dgm:constr type="h" for="ch" forName="Parent1" refType="h" fact="0.0733"/>
              <dgm:constr type="l" for="ch" forName="Parent2" refType="w" fact="0.2658"/>
              <dgm:constr type="t" for="ch" forName="Parent2" refType="h" fact="0.2466"/>
              <dgm:constr type="w" for="ch" forName="Parent2" refType="w" fact="0.2975"/>
              <dgm:constr type="h" for="ch" forName="Parent2" refType="h" fact="0.0733"/>
              <dgm:constr type="l" for="ch" forName="Parent3" refType="w" fact="0.1171"/>
              <dgm:constr type="t" for="ch" forName="Parent3" refType="h" fact="0.3979"/>
              <dgm:constr type="w" for="ch" forName="Parent3" refType="w" fact="0.2975"/>
              <dgm:constr type="h" for="ch" forName="Parent3" refType="h" fact="0.0733"/>
              <dgm:constr type="l" for="ch" forName="Parent4" refType="w" fact="0.2658"/>
              <dgm:constr type="t" for="ch" forName="Parent4" refType="h" fact="0.5493"/>
              <dgm:constr type="w" for="ch" forName="Parent4" refType="w" fact="0.2975"/>
              <dgm:constr type="h" for="ch" forName="Parent4" refType="h" fact="0.0733"/>
              <dgm:constr type="l" for="ch" forName="Parent5" refType="w" fact="0.1171"/>
              <dgm:constr type="t" for="ch" forName="Parent5" refType="h" fact="0.7005"/>
              <dgm:constr type="w" for="ch" forName="Parent5" refType="w" fact="0.2975"/>
              <dgm:constr type="h" for="ch" forName="Parent5" refType="h" fact="0.0733"/>
              <dgm:constr type="l" for="ch" forName="Parent6" refType="w" fact="0.2658"/>
              <dgm:constr type="t" for="ch" forName="Parent6" refType="h" fact="0.8519"/>
              <dgm:constr type="w" for="ch" forName="Parent6" refType="w" fact="0.2975"/>
              <dgm:constr type="h" for="ch" forName="Parent6" refType="h" fact="0.0733"/>
              <dgm:constr type="l" for="ch" forName="Child1" refType="w" fact="0.5348"/>
              <dgm:constr type="t" for="ch" forName="Child1" refType="h" fact="0.078"/>
              <dgm:constr type="w" for="ch" forName="Child1" refType="w" fact="0.3196"/>
              <dgm:constr type="h" for="ch" forName="Child1" refType="h" fact="0.1046"/>
              <dgm:constr type="l" for="ch" forName="Child2" refType="w" fact="0.6804"/>
              <dgm:constr type="t" for="ch" forName="Child2" refType="h" fact="0.231"/>
              <dgm:constr type="w" for="ch" forName="Child2" refType="w" fact="0.3196"/>
              <dgm:constr type="h" for="ch" forName="Child2" refType="h" fact="0.1046"/>
              <dgm:constr type="l" for="ch" forName="Child3" refType="w" fact="0.5348"/>
              <dgm:constr type="t" for="ch" forName="Child3" refType="h" fact="0.3808"/>
              <dgm:constr type="w" for="ch" forName="Child3" refType="w" fact="0.3196"/>
              <dgm:constr type="h" for="ch" forName="Child3" refType="h" fact="0.1046"/>
              <dgm:constr type="l" for="ch" forName="Child4" refType="w" fact="0.6804"/>
              <dgm:constr type="t" for="ch" forName="Child4" refType="h" fact="0.5322"/>
              <dgm:constr type="w" for="ch" forName="Child4" refType="w" fact="0.3196"/>
              <dgm:constr type="h" for="ch" forName="Child4" refType="h" fact="0.1046"/>
              <dgm:constr type="l" for="ch" forName="Child5" refType="w" fact="0.5348"/>
              <dgm:constr type="t" for="ch" forName="Child5" refType="h" fact="0.6833"/>
              <dgm:constr type="w" for="ch" forName="Child5" refType="w" fact="0.3196"/>
              <dgm:constr type="h" for="ch" forName="Child5" refType="h" fact="0.1046"/>
              <dgm:constr type="l" for="ch" forName="Child6" refType="w" fact="0.6804"/>
              <dgm:constr type="t" for="ch" forName="Child6" refType="h" fact="0.8347"/>
              <dgm:constr type="w" for="ch" forName="Child6" refType="w" fact="0.3196"/>
              <dgm:constr type="h" for="ch" forName="Child6" refType="h" fact="0.1046"/>
            </dgm:constrLst>
          </dgm:if>
          <dgm:else name="Name19">
            <dgm:alg type="composite">
              <dgm:param type="ar" val="0.428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Accent1" refType="w" fact="0"/>
              <dgm:constr type="t" for="ch" forName="Accent1" refType="h" fact="0"/>
              <dgm:constr type="w" for="ch" forName="Accent1" refType="w" fact="0.5331"/>
              <dgm:constr type="h" for="ch" forName="Accent1" refType="h" fact="0.2284"/>
              <dgm:constr type="l" for="ch" forName="Accent2" refType="w" fact="0.1481"/>
              <dgm:constr type="t" for="ch" forName="Accent2" refType="h" fact="0.1312"/>
              <dgm:constr type="w" for="ch" forName="Accent2" refType="w" fact="0.5331"/>
              <dgm:constr type="h" for="ch" forName="Accent2" refType="h" fact="0.2284"/>
              <dgm:constr type="l" for="ch" forName="Accent3" refType="w" fact="0"/>
              <dgm:constr type="t" for="ch" forName="Accent3" refType="h" fact="0.263"/>
              <dgm:constr type="w" for="ch" forName="Accent3" refType="w" fact="0.5331"/>
              <dgm:constr type="h" for="ch" forName="Accent3" refType="h" fact="0.2284"/>
              <dgm:constr type="l" for="ch" forName="Accent4" refType="w" fact="0.1481"/>
              <dgm:constr type="t" for="ch" forName="Accent4" refType="h" fact="0.3945"/>
              <dgm:constr type="w" for="ch" forName="Accent4" refType="w" fact="0.5331"/>
              <dgm:constr type="h" for="ch" forName="Accent4" refType="h" fact="0.2284"/>
              <dgm:constr type="l" for="ch" forName="Accent5" refType="w" fact="0"/>
              <dgm:constr type="t" for="ch" forName="Accent5" refType="h" fact="0.5258"/>
              <dgm:constr type="w" for="ch" forName="Accent5" refType="w" fact="0.5331"/>
              <dgm:constr type="h" for="ch" forName="Accent5" refType="h" fact="0.2284"/>
              <dgm:constr type="l" for="ch" forName="Accent6" refType="w" fact="0.1481"/>
              <dgm:constr type="t" for="ch" forName="Accent6" refType="h" fact="0.6573"/>
              <dgm:constr type="w" for="ch" forName="Accent6" refType="w" fact="0.5331"/>
              <dgm:constr type="h" for="ch" forName="Accent6" refType="h" fact="0.2284"/>
              <dgm:constr type="l" for="ch" forName="Accent7" refType="w" fact="0.0378"/>
              <dgm:constr type="t" for="ch" forName="Accent7" refType="h" fact="0.8037"/>
              <dgm:constr type="w" for="ch" forName="Accent7" refType="w" fact="0.458"/>
              <dgm:constr type="h" for="ch" forName="Accent7" refType="h" fact="0.1963"/>
              <dgm:constr type="l" for="ch" forName="Parent1" refType="w" fact="0.1171"/>
              <dgm:constr type="t" for="ch" forName="Parent1" refType="h" fact="0.0827"/>
              <dgm:constr type="w" for="ch" forName="Parent1" refType="w" fact="0.2975"/>
              <dgm:constr type="h" for="ch" forName="Parent1" refType="h" fact="0.0637"/>
              <dgm:constr type="l" for="ch" forName="Parent2" refType="w" fact="0.2658"/>
              <dgm:constr type="t" for="ch" forName="Parent2" refType="h" fact="0.2142"/>
              <dgm:constr type="w" for="ch" forName="Parent2" refType="w" fact="0.2975"/>
              <dgm:constr type="h" for="ch" forName="Parent2" refType="h" fact="0.0637"/>
              <dgm:constr type="l" for="ch" forName="Parent3" refType="w" fact="0.1171"/>
              <dgm:constr type="t" for="ch" forName="Parent3" refType="h" fact="0.3457"/>
              <dgm:constr type="w" for="ch" forName="Parent3" refType="w" fact="0.2975"/>
              <dgm:constr type="h" for="ch" forName="Parent3" refType="h" fact="0.0637"/>
              <dgm:constr type="l" for="ch" forName="Parent4" refType="w" fact="0.2658"/>
              <dgm:constr type="t" for="ch" forName="Parent4" refType="h" fact="0.4772"/>
              <dgm:constr type="w" for="ch" forName="Parent4" refType="w" fact="0.2975"/>
              <dgm:constr type="h" for="ch" forName="Parent4" refType="h" fact="0.0637"/>
              <dgm:constr type="l" for="ch" forName="Parent5" refType="w" fact="0.1171"/>
              <dgm:constr type="t" for="ch" forName="Parent5" refType="h" fact="0.6085"/>
              <dgm:constr type="w" for="ch" forName="Parent5" refType="w" fact="0.2975"/>
              <dgm:constr type="h" for="ch" forName="Parent5" refType="h" fact="0.0637"/>
              <dgm:constr type="l" for="ch" forName="Parent6" refType="w" fact="0.2658"/>
              <dgm:constr type="t" for="ch" forName="Parent6" refType="h" fact="0.74"/>
              <dgm:constr type="w" for="ch" forName="Parent6" refType="w" fact="0.2975"/>
              <dgm:constr type="h" for="ch" forName="Parent6" refType="h" fact="0.0637"/>
              <dgm:constr type="l" for="ch" forName="Parent7" refType="w" fact="0.1171"/>
              <dgm:constr type="t" for="ch" forName="Parent7" refType="h" fact="0.8715"/>
              <dgm:constr type="w" for="ch" forName="Parent7" refType="w" fact="0.2975"/>
              <dgm:constr type="h" for="ch" forName="Parent7" refType="h" fact="0.0637"/>
              <dgm:constr type="l" for="ch" forName="Child1" refType="w" fact="0.5348"/>
              <dgm:constr type="t" for="ch" forName="Child1" refType="h" fact="0.0678"/>
              <dgm:constr type="w" for="ch" forName="Child1" refType="w" fact="0.3196"/>
              <dgm:constr type="h" for="ch" forName="Child1" refType="h" fact="0.0908"/>
              <dgm:constr type="l" for="ch" forName="Child2" refType="w" fact="0.6804"/>
              <dgm:constr type="t" for="ch" forName="Child2" refType="h" fact="0.2006"/>
              <dgm:constr type="w" for="ch" forName="Child2" refType="w" fact="0.3196"/>
              <dgm:constr type="h" for="ch" forName="Child2" refType="h" fact="0.0908"/>
              <dgm:constr type="l" for="ch" forName="Child3" refType="w" fact="0.5348"/>
              <dgm:constr type="t" for="ch" forName="Child3" refType="h" fact="0.3308"/>
              <dgm:constr type="w" for="ch" forName="Child3" refType="w" fact="0.3196"/>
              <dgm:constr type="h" for="ch" forName="Child3" refType="h" fact="0.0908"/>
              <dgm:constr type="l" for="ch" forName="Child4" refType="w" fact="0.6804"/>
              <dgm:constr type="t" for="ch" forName="Child4" refType="h" fact="0.4623"/>
              <dgm:constr type="w" for="ch" forName="Child4" refType="w" fact="0.3196"/>
              <dgm:constr type="h" for="ch" forName="Child4" refType="h" fact="0.0908"/>
              <dgm:constr type="l" for="ch" forName="Child5" refType="w" fact="0.5348"/>
              <dgm:constr type="t" for="ch" forName="Child5" refType="h" fact="0.5936"/>
              <dgm:constr type="w" for="ch" forName="Child5" refType="w" fact="0.3196"/>
              <dgm:constr type="h" for="ch" forName="Child5" refType="h" fact="0.0908"/>
              <dgm:constr type="l" for="ch" forName="Child6" refType="w" fact="0.6804"/>
              <dgm:constr type="t" for="ch" forName="Child6" refType="h" fact="0.7251"/>
              <dgm:constr type="w" for="ch" forName="Child6" refType="w" fact="0.3196"/>
              <dgm:constr type="h" for="ch" forName="Child6" refType="h" fact="0.0908"/>
              <dgm:constr type="l" for="ch" forName="Child7" refType="w" fact="0.5348"/>
              <dgm:constr type="t" for="ch" forName="Child7" refType="h" fact="0.8579"/>
              <dgm:constr type="w" for="ch" forName="Child7" refType="w" fact="0.3196"/>
              <dgm:constr type="h" for="ch" forName="Child7" refType="h" fact="0.0908"/>
            </dgm:constrLst>
          </dgm:else>
        </dgm:choose>
      </dgm:else>
    </dgm:choose>
    <dgm:forEach name="wrapper" axis="self" ptType="parTrans">
      <dgm:forEach name="accentRepeat" axis="self">
        <dgm:layoutNode name="Accent" styleLbl="node1">
          <dgm:alg type="sp"/>
          <dgm:choose name="Name20">
            <dgm:if name="Name21" func="var" arg="dir" op="equ" val="norm">
              <dgm:choose name="Name22">
                <dgm:if name="Name23" axis="precedSib" ptType="node" func="cnt" op="equ" val="0">
                  <dgm:choose name="Name24">
                    <dgm:if name="Name25" axis="followSib" ptType="node" func="cnt" op="equ" val="0">
                      <dgm:shape xmlns:r="http://schemas.openxmlformats.org/officeDocument/2006/relationships" type="circularArrow" r:blip="">
                        <dgm:adjLst>
                          <dgm:adj idx="1" val="0.1098"/>
                          <dgm:adj idx="2" val="19.0387"/>
                          <dgm:adj idx="3" val="150"/>
                          <dgm:adj idx="4" val="180"/>
                          <dgm:adj idx="5" val="0.125"/>
                        </dgm:adjLst>
                      </dgm:shape>
                    </dgm:if>
                    <dgm:else name="Name26">
                      <dgm:shape xmlns:r="http://schemas.openxmlformats.org/officeDocument/2006/relationships" type="circularArrow" r:blip="">
                        <dgm:adjLst>
                          <dgm:adj idx="1" val="0.1098"/>
                          <dgm:adj idx="2" val="19.0387"/>
                          <dgm:adj idx="3" val="75"/>
                          <dgm:adj idx="4" val="180"/>
                          <dgm:adj idx="5" val="0.125"/>
                        </dgm:adjLst>
                      </dgm:shape>
                    </dgm:else>
                  </dgm:choose>
                </dgm:if>
                <dgm:else name="Name27">
                  <dgm:choose name="Name28">
                    <dgm:if name="Name29" axis="followSib" ptType="node" func="cnt" op="equ" val="0">
                      <dgm:choose name="Name30">
                        <dgm:if name="Name31" axis="precedSib" ptType="node" func="cnt" op="equ" val="1">
                          <dgm:shape xmlns:r="http://schemas.openxmlformats.org/officeDocument/2006/relationships" type="blockArc" r:blip="">
                            <dgm:adjLst>
                              <dgm:adj idx="1" val="0"/>
                              <dgm:adj idx="2" val="-45"/>
                              <dgm:adj idx="3" val="0.1274"/>
                            </dgm:adjLst>
                          </dgm:shape>
                        </dgm:if>
                        <dgm:if name="Name32" axis="precedSib" ptType="node" func="cnt" op="equ" val="2">
                          <dgm:shape xmlns:r="http://schemas.openxmlformats.org/officeDocument/2006/relationships" type="blockArc" r:blip="">
                            <dgm:adjLst>
                              <dgm:adj idx="1" val="-135"/>
                              <dgm:adj idx="2" val="180"/>
                              <dgm:adj idx="3" val="0.1274"/>
                            </dgm:adjLst>
                          </dgm:shape>
                        </dgm:if>
                        <dgm:if name="Name33" axis="precedSib" ptType="node" func="cnt" op="equ" val="3">
                          <dgm:shape xmlns:r="http://schemas.openxmlformats.org/officeDocument/2006/relationships" type="blockArc" r:blip="">
                            <dgm:adjLst>
                              <dgm:adj idx="1" val="0"/>
                              <dgm:adj idx="2" val="-45"/>
                              <dgm:adj idx="3" val="0.1274"/>
                            </dgm:adjLst>
                          </dgm:shape>
                        </dgm:if>
                        <dgm:if name="Name34" axis="precedSib" ptType="node" func="cnt" op="equ" val="4">
                          <dgm:shape xmlns:r="http://schemas.openxmlformats.org/officeDocument/2006/relationships" type="blockArc" r:blip="">
                            <dgm:adjLst>
                              <dgm:adj idx="1" val="-135"/>
                              <dgm:adj idx="2" val="180"/>
                              <dgm:adj idx="3" val="0.1274"/>
                            </dgm:adjLst>
                          </dgm:shape>
                        </dgm:if>
                        <dgm:if name="Name35" axis="precedSib" ptType="node" func="cnt" op="equ" val="5">
                          <dgm:shape xmlns:r="http://schemas.openxmlformats.org/officeDocument/2006/relationships" type="blockArc" r:blip="">
                            <dgm:adjLst>
                              <dgm:adj idx="1" val="0"/>
                              <dgm:adj idx="2" val="-45"/>
                              <dgm:adj idx="3" val="0.1274"/>
                            </dgm:adjLst>
                          </dgm:shape>
                        </dgm:if>
                        <dgm:if name="Name36" axis="precedSib" ptType="node" func="cnt" op="equ" val="6">
                          <dgm:shape xmlns:r="http://schemas.openxmlformats.org/officeDocument/2006/relationships" type="blockArc" r:blip="">
                            <dgm:adjLst>
                              <dgm:adj idx="1" val="-135"/>
                              <dgm:adj idx="2" val="180"/>
                              <dgm:adj idx="3" val="0.1274"/>
                            </dgm:adjLst>
                          </dgm:shape>
                        </dgm:if>
                        <dgm:else name="Name37"/>
                      </dgm:choose>
                    </dgm:if>
                    <dgm:else name="Name38">
                      <dgm:choose name="Name39">
                        <dgm:if name="Name40" axis="precedSib" ptType="node" func="cnt" op="equ" val="0">
                          <dgm:shape xmlns:r="http://schemas.openxmlformats.org/officeDocument/2006/relationships" type="blockArc" r:blip="">
                            <dgm:adjLst>
                              <dgm:adj idx="1" val="-133.1632"/>
                              <dgm:adj idx="2" val="65"/>
                              <dgm:adj idx="3" val="0.13"/>
                            </dgm:adjLst>
                          </dgm:shape>
                        </dgm:if>
                        <dgm:if name="Name41" axis="precedSib" ptType="node" func="cnt" op="equ" val="1">
                          <dgm:shape xmlns:r="http://schemas.openxmlformats.org/officeDocument/2006/relationships" type="leftCircularArrow" r:blip="">
                            <dgm:adjLst>
                              <dgm:adj idx="1" val="0.1098"/>
                              <dgm:adj idx="2" val="19.0387"/>
                              <dgm:adj idx="3" val="105"/>
                              <dgm:adj idx="4" val="-45"/>
                              <dgm:adj idx="5" val="0.125"/>
                            </dgm:adjLst>
                          </dgm:shape>
                        </dgm:if>
                        <dgm:if name="Name42" axis="precedSib" ptType="node" func="cnt" op="equ" val="2">
                          <dgm:shape xmlns:r="http://schemas.openxmlformats.org/officeDocument/2006/relationships" type="circularArrow" r:blip="">
                            <dgm:adjLst>
                              <dgm:adj idx="1" val="0.1098"/>
                              <dgm:adj idx="2" val="19.0387"/>
                              <dgm:adj idx="3" val="75"/>
                              <dgm:adj idx="4" val="-135"/>
                              <dgm:adj idx="5" val="0.125"/>
                            </dgm:adjLst>
                          </dgm:shape>
                        </dgm:if>
                        <dgm:if name="Name43" axis="precedSib" ptType="node" func="cnt" op="equ" val="3">
                          <dgm:shape xmlns:r="http://schemas.openxmlformats.org/officeDocument/2006/relationships" type="leftCircularArrow" r:blip="">
                            <dgm:adjLst>
                              <dgm:adj idx="1" val="0.1098"/>
                              <dgm:adj idx="2" val="19.0387"/>
                              <dgm:adj idx="3" val="105"/>
                              <dgm:adj idx="4" val="-45"/>
                              <dgm:adj idx="5" val="0.125"/>
                            </dgm:adjLst>
                          </dgm:shape>
                        </dgm:if>
                        <dgm:if name="Name44" axis="precedSib" ptType="node" func="cnt" op="equ" val="4">
                          <dgm:shape xmlns:r="http://schemas.openxmlformats.org/officeDocument/2006/relationships" type="circularArrow" r:blip="">
                            <dgm:adjLst>
                              <dgm:adj idx="1" val="0.1098"/>
                              <dgm:adj idx="2" val="19.0387"/>
                              <dgm:adj idx="3" val="75"/>
                              <dgm:adj idx="4" val="-135"/>
                              <dgm:adj idx="5" val="0.125"/>
                            </dgm:adjLst>
                          </dgm:shape>
                        </dgm:if>
                        <dgm:if name="Name45" axis="precedSib" ptType="node" func="cnt" op="equ" val="5">
                          <dgm:shape xmlns:r="http://schemas.openxmlformats.org/officeDocument/2006/relationships" type="leftCircularArrow" r:blip="">
                            <dgm:adjLst>
                              <dgm:adj idx="1" val="0.1098"/>
                              <dgm:adj idx="2" val="19.0387"/>
                              <dgm:adj idx="3" val="105"/>
                              <dgm:adj idx="4" val="-45"/>
                              <dgm:adj idx="5" val="0.125"/>
                            </dgm:adjLst>
                          </dgm:shape>
                        </dgm:if>
                        <dgm:if name="Name46" axis="precedSib" ptType="node" func="cnt" op="equ" val="6">
                          <dgm:shape xmlns:r="http://schemas.openxmlformats.org/officeDocument/2006/relationships" type="blockArc" r:blip="">
                            <dgm:adjLst>
                              <dgm:adj idx="1" val="-135"/>
                              <dgm:adj idx="2" val="180"/>
                              <dgm:adj idx="3" val="0.1274"/>
                            </dgm:adjLst>
                          </dgm:shape>
                        </dgm:if>
                        <dgm:else name="Name47"/>
                      </dgm:choose>
                    </dgm:else>
                  </dgm:choose>
                </dgm:else>
              </dgm:choose>
            </dgm:if>
            <dgm:else name="Name48">
              <dgm:choose name="Name49">
                <dgm:if name="Name50" axis="precedSib" ptType="node" func="cnt" op="equ" val="0">
                  <dgm:choose name="Name51">
                    <dgm:if name="Name52" axis="followSib" ptType="node" func="cnt" op="equ" val="0">
                      <dgm:shape xmlns:r="http://schemas.openxmlformats.org/officeDocument/2006/relationships" type="leftCircularArrow" r:blip="">
                        <dgm:adjLst>
                          <dgm:adj idx="1" val="0.1098"/>
                          <dgm:adj idx="2" val="19.0387"/>
                          <dgm:adj idx="3" val="30"/>
                          <dgm:adj idx="4" val="0"/>
                          <dgm:adj idx="5" val="0.125"/>
                        </dgm:adjLst>
                      </dgm:shape>
                    </dgm:if>
                    <dgm:else name="Name53">
                      <dgm:shape xmlns:r="http://schemas.openxmlformats.org/officeDocument/2006/relationships" type="leftCircularArrow" r:blip="">
                        <dgm:adjLst>
                          <dgm:adj idx="1" val="0.1098"/>
                          <dgm:adj idx="2" val="19.0387"/>
                          <dgm:adj idx="3" val="105"/>
                          <dgm:adj idx="4" val="0"/>
                          <dgm:adj idx="5" val="0.125"/>
                        </dgm:adjLst>
                      </dgm:shape>
                    </dgm:else>
                  </dgm:choose>
                </dgm:if>
                <dgm:else name="Name54">
                  <dgm:choose name="Name55">
                    <dgm:if name="Name56" axis="followSib" ptType="node" func="cnt" op="equ" val="0">
                      <dgm:choose name="Name57">
                        <dgm:if name="Name58" axis="precedSib" ptType="node" func="cnt" op="equ" val="1">
                          <dgm:shape xmlns:r="http://schemas.openxmlformats.org/officeDocument/2006/relationships" type="blockArc" r:blip="">
                            <dgm:adjLst>
                              <dgm:adj idx="1" val="-135"/>
                              <dgm:adj idx="2" val="180"/>
                              <dgm:adj idx="3" val="0.1274"/>
                            </dgm:adjLst>
                          </dgm:shape>
                        </dgm:if>
                        <dgm:if name="Name59" axis="precedSib" ptType="node" func="cnt" op="equ" val="2">
                          <dgm:shape xmlns:r="http://schemas.openxmlformats.org/officeDocument/2006/relationships" type="blockArc" r:blip="">
                            <dgm:adjLst>
                              <dgm:adj idx="1" val="0"/>
                              <dgm:adj idx="2" val="-45"/>
                              <dgm:adj idx="3" val="0.1274"/>
                            </dgm:adjLst>
                          </dgm:shape>
                        </dgm:if>
                        <dgm:if name="Name60" axis="precedSib" ptType="node" func="cnt" op="equ" val="3">
                          <dgm:shape xmlns:r="http://schemas.openxmlformats.org/officeDocument/2006/relationships" type="blockArc" r:blip="">
                            <dgm:adjLst>
                              <dgm:adj idx="1" val="-135"/>
                              <dgm:adj idx="2" val="180"/>
                              <dgm:adj idx="3" val="0.1274"/>
                            </dgm:adjLst>
                          </dgm:shape>
                        </dgm:if>
                        <dgm:if name="Name61" axis="precedSib" ptType="node" func="cnt" op="equ" val="4">
                          <dgm:shape xmlns:r="http://schemas.openxmlformats.org/officeDocument/2006/relationships" type="blockArc" r:blip="">
                            <dgm:adjLst>
                              <dgm:adj idx="1" val="0"/>
                              <dgm:adj idx="2" val="-45"/>
                              <dgm:adj idx="3" val="0.1274"/>
                            </dgm:adjLst>
                          </dgm:shape>
                        </dgm:if>
                        <dgm:if name="Name62" axis="precedSib" ptType="node" func="cnt" op="equ" val="5">
                          <dgm:shape xmlns:r="http://schemas.openxmlformats.org/officeDocument/2006/relationships" type="blockArc" r:blip="">
                            <dgm:adjLst>
                              <dgm:adj idx="1" val="-135"/>
                              <dgm:adj idx="2" val="180"/>
                              <dgm:adj idx="3" val="0.1274"/>
                            </dgm:adjLst>
                          </dgm:shape>
                        </dgm:if>
                        <dgm:if name="Name63" axis="precedSib" ptType="node" func="cnt" op="equ" val="6">
                          <dgm:shape xmlns:r="http://schemas.openxmlformats.org/officeDocument/2006/relationships" type="blockArc" r:blip="">
                            <dgm:adjLst>
                              <dgm:adj idx="1" val="0"/>
                              <dgm:adj idx="2" val="-45"/>
                              <dgm:adj idx="3" val="0.1274"/>
                            </dgm:adjLst>
                          </dgm:shape>
                        </dgm:if>
                        <dgm:else name="Name64"/>
                      </dgm:choose>
                    </dgm:if>
                    <dgm:else name="Name65">
                      <dgm:choose name="Name66">
                        <dgm:if name="Name67" axis="precedSib" ptType="node" func="cnt" op="equ" val="0">
                          <dgm:shape xmlns:r="http://schemas.openxmlformats.org/officeDocument/2006/relationships" type="blockArc" r:blip="">
                            <dgm:adjLst>
                              <dgm:adj idx="1" val="-133.1632"/>
                              <dgm:adj idx="2" val="65"/>
                              <dgm:adj idx="3" val="0.13"/>
                            </dgm:adjLst>
                          </dgm:shape>
                        </dgm:if>
                        <dgm:if name="Name68" axis="precedSib" ptType="node" func="cnt" op="equ" val="1">
                          <dgm:shape xmlns:r="http://schemas.openxmlformats.org/officeDocument/2006/relationships" type="circularArrow" r:blip="">
                            <dgm:adjLst>
                              <dgm:adj idx="1" val="0.1098"/>
                              <dgm:adj idx="2" val="19.0387"/>
                              <dgm:adj idx="3" val="75"/>
                              <dgm:adj idx="4" val="-135"/>
                              <dgm:adj idx="5" val="0.125"/>
                            </dgm:adjLst>
                          </dgm:shape>
                        </dgm:if>
                        <dgm:if name="Name69" axis="precedSib" ptType="node" func="cnt" op="equ" val="2">
                          <dgm:shape xmlns:r="http://schemas.openxmlformats.org/officeDocument/2006/relationships" type="leftCircularArrow" r:blip="">
                            <dgm:adjLst>
                              <dgm:adj idx="1" val="0.1098"/>
                              <dgm:adj idx="2" val="19.0387"/>
                              <dgm:adj idx="3" val="105"/>
                              <dgm:adj idx="4" val="-45"/>
                              <dgm:adj idx="5" val="0.125"/>
                            </dgm:adjLst>
                          </dgm:shape>
                        </dgm:if>
                        <dgm:if name="Name70" axis="precedSib" ptType="node" func="cnt" op="equ" val="3">
                          <dgm:shape xmlns:r="http://schemas.openxmlformats.org/officeDocument/2006/relationships" type="circularArrow" r:blip="">
                            <dgm:adjLst>
                              <dgm:adj idx="1" val="0.1098"/>
                              <dgm:adj idx="2" val="19.0387"/>
                              <dgm:adj idx="3" val="75"/>
                              <dgm:adj idx="4" val="-135"/>
                              <dgm:adj idx="5" val="0.125"/>
                            </dgm:adjLst>
                          </dgm:shape>
                        </dgm:if>
                        <dgm:if name="Name71" axis="precedSib" ptType="node" func="cnt" op="equ" val="4">
                          <dgm:shape xmlns:r="http://schemas.openxmlformats.org/officeDocument/2006/relationships" type="leftCircularArrow" r:blip="">
                            <dgm:adjLst>
                              <dgm:adj idx="1" val="0.1098"/>
                              <dgm:adj idx="2" val="19.0387"/>
                              <dgm:adj idx="3" val="105"/>
                              <dgm:adj idx="4" val="-45"/>
                              <dgm:adj idx="5" val="0.125"/>
                            </dgm:adjLst>
                          </dgm:shape>
                        </dgm:if>
                        <dgm:if name="Name72" axis="precedSib" ptType="node" func="cnt" op="equ" val="5">
                          <dgm:shape xmlns:r="http://schemas.openxmlformats.org/officeDocument/2006/relationships" type="circularArrow" r:blip="">
                            <dgm:adjLst>
                              <dgm:adj idx="1" val="0.1098"/>
                              <dgm:adj idx="2" val="19.0387"/>
                              <dgm:adj idx="3" val="75"/>
                              <dgm:adj idx="4" val="-135"/>
                              <dgm:adj idx="5" val="0.125"/>
                            </dgm:adjLst>
                          </dgm:shape>
                        </dgm:if>
                        <dgm:if name="Name73" axis="precedSib" ptType="node" func="cnt" op="equ" val="6">
                          <dgm:shape xmlns:r="http://schemas.openxmlformats.org/officeDocument/2006/relationships" type="blockArc" r:blip="">
                            <dgm:adjLst>
                              <dgm:adj idx="1" val="0"/>
                              <dgm:adj idx="2" val="-45"/>
                              <dgm:adj idx="3" val="0.1274"/>
                            </dgm:adjLst>
                          </dgm:shape>
                        </dgm:if>
                        <dgm:else name="Name74"/>
                      </dgm:choose>
                    </dgm:else>
                  </dgm:choose>
                </dgm:else>
              </dgm:choose>
            </dgm:else>
          </dgm:choose>
          <dgm:presOf/>
        </dgm:layoutNode>
      </dgm:forEach>
    </dgm:forEach>
    <dgm:forEach name="Name75" axis="ch" ptType="node" cnt="1">
      <dgm:layoutNode name="Accent1">
        <dgm:alg type="sp"/>
        <dgm:shape xmlns:r="http://schemas.openxmlformats.org/officeDocument/2006/relationships" r:blip="">
          <dgm:adjLst/>
        </dgm:shape>
        <dgm:presOf/>
        <dgm:constrLst/>
        <dgm:forEach name="Name76" ref="accentRepeat"/>
      </dgm:layoutNode>
      <dgm:choose name="Name77">
        <dgm:if name="Name78" axis="ch" ptType="node" func="cnt" op="gte" val="1">
          <dgm:layoutNode name="Child1"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79"/>
      </dgm:choose>
      <dgm:layoutNode name="Parent1"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80" axis="ch" ptType="node" st="2" cnt="1">
      <dgm:layoutNode name="Accent2">
        <dgm:alg type="sp"/>
        <dgm:shape xmlns:r="http://schemas.openxmlformats.org/officeDocument/2006/relationships" r:blip="">
          <dgm:adjLst/>
        </dgm:shape>
        <dgm:presOf/>
        <dgm:constrLst/>
        <dgm:forEach name="Name81" ref="accentRepeat"/>
      </dgm:layoutNode>
      <dgm:choose name="Name82">
        <dgm:if name="Name83" axis="ch" ptType="node" func="cnt" op="gte" val="1">
          <dgm:layoutNode name="Child2"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84"/>
      </dgm:choose>
      <dgm:layoutNode name="Parent2"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85" axis="ch" ptType="node" st="3" cnt="1">
      <dgm:layoutNode name="Accent3">
        <dgm:alg type="sp"/>
        <dgm:shape xmlns:r="http://schemas.openxmlformats.org/officeDocument/2006/relationships" r:blip="">
          <dgm:adjLst/>
        </dgm:shape>
        <dgm:presOf/>
        <dgm:constrLst/>
        <dgm:forEach name="Name86" ref="accentRepeat"/>
      </dgm:layoutNode>
      <dgm:choose name="Name87">
        <dgm:if name="Name88" axis="ch" ptType="node" func="cnt" op="gte" val="1">
          <dgm:layoutNode name="Child3"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89"/>
      </dgm:choose>
      <dgm:layoutNode name="Parent3"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90" axis="ch" ptType="node" st="4" cnt="1">
      <dgm:layoutNode name="Accent4">
        <dgm:alg type="sp"/>
        <dgm:shape xmlns:r="http://schemas.openxmlformats.org/officeDocument/2006/relationships" r:blip="">
          <dgm:adjLst/>
        </dgm:shape>
        <dgm:presOf/>
        <dgm:constrLst/>
        <dgm:forEach name="Name91" ref="accentRepeat"/>
      </dgm:layoutNode>
      <dgm:choose name="Name92">
        <dgm:if name="Name93" axis="ch" ptType="node" func="cnt" op="gte" val="1">
          <dgm:layoutNode name="Child4"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94"/>
      </dgm:choose>
      <dgm:layoutNode name="Parent4"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95" axis="ch" ptType="node" st="5" cnt="1">
      <dgm:layoutNode name="Accent5">
        <dgm:alg type="sp"/>
        <dgm:shape xmlns:r="http://schemas.openxmlformats.org/officeDocument/2006/relationships" r:blip="">
          <dgm:adjLst/>
        </dgm:shape>
        <dgm:presOf/>
        <dgm:constrLst/>
        <dgm:forEach name="Name96" ref="accentRepeat"/>
      </dgm:layoutNode>
      <dgm:choose name="Name97">
        <dgm:if name="Name98" axis="ch" ptType="node" func="cnt" op="gte" val="1">
          <dgm:layoutNode name="Child5"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99"/>
      </dgm:choose>
      <dgm:layoutNode name="Parent5"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100" axis="ch" ptType="node" st="6" cnt="1">
      <dgm:layoutNode name="Accent6">
        <dgm:alg type="sp"/>
        <dgm:shape xmlns:r="http://schemas.openxmlformats.org/officeDocument/2006/relationships" r:blip="">
          <dgm:adjLst/>
        </dgm:shape>
        <dgm:presOf/>
        <dgm:constrLst/>
        <dgm:forEach name="Name101" ref="accentRepeat"/>
      </dgm:layoutNode>
      <dgm:choose name="Name102">
        <dgm:if name="Name103" axis="ch" ptType="node" func="cnt" op="gte" val="1">
          <dgm:layoutNode name="Child6"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104"/>
      </dgm:choose>
      <dgm:layoutNode name="Parent6"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105" axis="ch" ptType="node" st="7" cnt="1">
      <dgm:layoutNode name="Accent7">
        <dgm:alg type="sp"/>
        <dgm:shape xmlns:r="http://schemas.openxmlformats.org/officeDocument/2006/relationships" r:blip="">
          <dgm:adjLst/>
        </dgm:shape>
        <dgm:presOf/>
        <dgm:constrLst/>
        <dgm:forEach name="Name106" ref="accentRepeat"/>
      </dgm:layoutNode>
      <dgm:choose name="Name107">
        <dgm:if name="Name108" axis="ch" ptType="node" func="cnt" op="gte" val="1">
          <dgm:layoutNode name="Child7"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109"/>
      </dgm:choose>
      <dgm:layoutNode name="Parent7"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layoutNode>
</dgm:layoutDef>
</file>

<file path=ppt/diagrams/layout5.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CA"/>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0E9DAC0-99B6-42CD-A385-6D90D43542F5}" type="datetimeFigureOut">
              <a:rPr lang="fr-CA" smtClean="0"/>
              <a:t>2023-01-31</a:t>
            </a:fld>
            <a:endParaRPr lang="fr-CA"/>
          </a:p>
        </p:txBody>
      </p:sp>
      <p:sp>
        <p:nvSpPr>
          <p:cNvPr id="4" name="Espace réservé de l'image des diapositives 3"/>
          <p:cNvSpPr>
            <a:spLocks noGrp="1" noRot="1" noChangeAspect="1"/>
          </p:cNvSpPr>
          <p:nvPr>
            <p:ph type="sldImg" idx="2"/>
          </p:nvPr>
        </p:nvSpPr>
        <p:spPr>
          <a:xfrm>
            <a:off x="998538" y="1143000"/>
            <a:ext cx="4860925" cy="3086100"/>
          </a:xfrm>
          <a:prstGeom prst="rect">
            <a:avLst/>
          </a:prstGeom>
          <a:noFill/>
          <a:ln w="12700">
            <a:solidFill>
              <a:prstClr val="black"/>
            </a:solidFill>
          </a:ln>
        </p:spPr>
        <p:txBody>
          <a:bodyPr vert="horz" lIns="91440" tIns="45720" rIns="91440" bIns="45720" rtlCol="0" anchor="ctr"/>
          <a:lstStyle/>
          <a:p>
            <a:endParaRPr lang="fr-CA"/>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CA"/>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25132C1-12C2-4BB5-B624-D51746882644}" type="slidenum">
              <a:rPr lang="fr-CA" smtClean="0"/>
              <a:t>‹N°›</a:t>
            </a:fld>
            <a:endParaRPr lang="fr-CA"/>
          </a:p>
        </p:txBody>
      </p:sp>
    </p:spTree>
    <p:extLst>
      <p:ext uri="{BB962C8B-B14F-4D97-AF65-F5344CB8AC3E}">
        <p14:creationId xmlns:p14="http://schemas.microsoft.com/office/powerpoint/2010/main" val="33303359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Espace réservé de l'image des diapositives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Espace réservé des commentair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fr-CA" altLang="fr-FR"/>
              <a:t>Le terme « réfugié » est défini juridiquement à l’échelle internationale par la Convention des Nations Unies de 1951 relative au statut des réfugiés, et par le Protocole des Nations Unies de 1967 relatif au statut des réfugiés.</a:t>
            </a:r>
          </a:p>
        </p:txBody>
      </p:sp>
      <p:sp>
        <p:nvSpPr>
          <p:cNvPr id="4" name="Espace réservé du numéro de diapositive 3"/>
          <p:cNvSpPr>
            <a:spLocks noGrp="1"/>
          </p:cNvSpPr>
          <p:nvPr>
            <p:ph type="sldNum" sz="quarter" idx="5"/>
          </p:nvPr>
        </p:nvSpPr>
        <p:spPr/>
        <p:txBody>
          <a:bodyPr/>
          <a:lstStyle/>
          <a:p>
            <a:pPr>
              <a:defRPr/>
            </a:pPr>
            <a:fld id="{D60E0A60-97F5-49E1-8A2C-8CC658C61E44}" type="slidenum">
              <a:rPr lang="fr-CA" smtClean="0"/>
              <a:pPr>
                <a:defRPr/>
              </a:pPr>
              <a:t>14</a:t>
            </a:fld>
            <a:endParaRPr lang="fr-CA"/>
          </a:p>
        </p:txBody>
      </p:sp>
    </p:spTree>
    <p:extLst>
      <p:ext uri="{BB962C8B-B14F-4D97-AF65-F5344CB8AC3E}">
        <p14:creationId xmlns:p14="http://schemas.microsoft.com/office/powerpoint/2010/main" val="12498359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4AA68EB-5A79-10AF-5599-5AAAD51192D2}"/>
              </a:ext>
            </a:extLst>
          </p:cNvPr>
          <p:cNvSpPr>
            <a:spLocks noGrp="1"/>
          </p:cNvSpPr>
          <p:nvPr>
            <p:ph type="ctrTitle"/>
          </p:nvPr>
        </p:nvSpPr>
        <p:spPr>
          <a:xfrm>
            <a:off x="1350169" y="1122363"/>
            <a:ext cx="8101013" cy="2387600"/>
          </a:xfrm>
        </p:spPr>
        <p:txBody>
          <a:bodyPr anchor="b"/>
          <a:lstStyle>
            <a:lvl1pPr algn="ctr">
              <a:defRPr sz="5315"/>
            </a:lvl1pPr>
          </a:lstStyle>
          <a:p>
            <a:r>
              <a:rPr lang="fr-FR"/>
              <a:t>Modifiez le style du titre</a:t>
            </a:r>
            <a:endParaRPr lang="fr-CA"/>
          </a:p>
        </p:txBody>
      </p:sp>
      <p:sp>
        <p:nvSpPr>
          <p:cNvPr id="3" name="Sous-titre 2">
            <a:extLst>
              <a:ext uri="{FF2B5EF4-FFF2-40B4-BE49-F238E27FC236}">
                <a16:creationId xmlns:a16="http://schemas.microsoft.com/office/drawing/2014/main" id="{1AC67E01-7CFE-71AC-1B2D-B5CB0CCFE770}"/>
              </a:ext>
            </a:extLst>
          </p:cNvPr>
          <p:cNvSpPr>
            <a:spLocks noGrp="1"/>
          </p:cNvSpPr>
          <p:nvPr>
            <p:ph type="subTitle" idx="1"/>
          </p:nvPr>
        </p:nvSpPr>
        <p:spPr>
          <a:xfrm>
            <a:off x="1350169" y="3602038"/>
            <a:ext cx="8101013" cy="1655762"/>
          </a:xfrm>
        </p:spPr>
        <p:txBody>
          <a:bodyPr/>
          <a:lstStyle>
            <a:lvl1pPr marL="0" indent="0" algn="ctr">
              <a:buNone/>
              <a:defRPr sz="2126"/>
            </a:lvl1pPr>
            <a:lvl2pPr marL="405033" indent="0" algn="ctr">
              <a:buNone/>
              <a:defRPr sz="1772"/>
            </a:lvl2pPr>
            <a:lvl3pPr marL="810067" indent="0" algn="ctr">
              <a:buNone/>
              <a:defRPr sz="1595"/>
            </a:lvl3pPr>
            <a:lvl4pPr marL="1215100" indent="0" algn="ctr">
              <a:buNone/>
              <a:defRPr sz="1417"/>
            </a:lvl4pPr>
            <a:lvl5pPr marL="1620134" indent="0" algn="ctr">
              <a:buNone/>
              <a:defRPr sz="1417"/>
            </a:lvl5pPr>
            <a:lvl6pPr marL="2025167" indent="0" algn="ctr">
              <a:buNone/>
              <a:defRPr sz="1417"/>
            </a:lvl6pPr>
            <a:lvl7pPr marL="2430201" indent="0" algn="ctr">
              <a:buNone/>
              <a:defRPr sz="1417"/>
            </a:lvl7pPr>
            <a:lvl8pPr marL="2835234" indent="0" algn="ctr">
              <a:buNone/>
              <a:defRPr sz="1417"/>
            </a:lvl8pPr>
            <a:lvl9pPr marL="3240268" indent="0" algn="ctr">
              <a:buNone/>
              <a:defRPr sz="1417"/>
            </a:lvl9pPr>
          </a:lstStyle>
          <a:p>
            <a:r>
              <a:rPr lang="fr-FR"/>
              <a:t>Modifiez le style des sous-titres du masque</a:t>
            </a:r>
            <a:endParaRPr lang="fr-CA"/>
          </a:p>
        </p:txBody>
      </p:sp>
      <p:sp>
        <p:nvSpPr>
          <p:cNvPr id="4" name="Espace réservé de la date 3">
            <a:extLst>
              <a:ext uri="{FF2B5EF4-FFF2-40B4-BE49-F238E27FC236}">
                <a16:creationId xmlns:a16="http://schemas.microsoft.com/office/drawing/2014/main" id="{DF7D1055-8830-A220-7AE7-D5D35F3F6412}"/>
              </a:ext>
            </a:extLst>
          </p:cNvPr>
          <p:cNvSpPr>
            <a:spLocks noGrp="1"/>
          </p:cNvSpPr>
          <p:nvPr>
            <p:ph type="dt" sz="half" idx="10"/>
          </p:nvPr>
        </p:nvSpPr>
        <p:spPr/>
        <p:txBody>
          <a:bodyPr/>
          <a:lstStyle/>
          <a:p>
            <a:fld id="{BA82FFAD-C8AB-4373-BAAA-61BF91F21570}" type="datetimeFigureOut">
              <a:rPr lang="fr-CA" smtClean="0"/>
              <a:t>2023-01-31</a:t>
            </a:fld>
            <a:endParaRPr lang="fr-CA"/>
          </a:p>
        </p:txBody>
      </p:sp>
      <p:sp>
        <p:nvSpPr>
          <p:cNvPr id="5" name="Espace réservé du pied de page 4">
            <a:extLst>
              <a:ext uri="{FF2B5EF4-FFF2-40B4-BE49-F238E27FC236}">
                <a16:creationId xmlns:a16="http://schemas.microsoft.com/office/drawing/2014/main" id="{33307FCC-4C23-706C-B7A8-0F292E9EBE92}"/>
              </a:ext>
            </a:extLst>
          </p:cNvPr>
          <p:cNvSpPr>
            <a:spLocks noGrp="1"/>
          </p:cNvSpPr>
          <p:nvPr>
            <p:ph type="ftr" sz="quarter" idx="11"/>
          </p:nvPr>
        </p:nvSpPr>
        <p:spPr/>
        <p:txBody>
          <a:bodyPr/>
          <a:lstStyle/>
          <a:p>
            <a:endParaRPr lang="fr-CA"/>
          </a:p>
        </p:txBody>
      </p:sp>
      <p:sp>
        <p:nvSpPr>
          <p:cNvPr id="6" name="Espace réservé du numéro de diapositive 5">
            <a:extLst>
              <a:ext uri="{FF2B5EF4-FFF2-40B4-BE49-F238E27FC236}">
                <a16:creationId xmlns:a16="http://schemas.microsoft.com/office/drawing/2014/main" id="{EAC5225B-D49F-46C7-A213-E2A2E58A6493}"/>
              </a:ext>
            </a:extLst>
          </p:cNvPr>
          <p:cNvSpPr>
            <a:spLocks noGrp="1"/>
          </p:cNvSpPr>
          <p:nvPr>
            <p:ph type="sldNum" sz="quarter" idx="12"/>
          </p:nvPr>
        </p:nvSpPr>
        <p:spPr/>
        <p:txBody>
          <a:bodyPr/>
          <a:lstStyle/>
          <a:p>
            <a:fld id="{B3FEECFA-45F0-4183-AE94-C0ADDFF76A67}" type="slidenum">
              <a:rPr lang="fr-CA" smtClean="0"/>
              <a:t>‹N°›</a:t>
            </a:fld>
            <a:endParaRPr lang="fr-CA"/>
          </a:p>
        </p:txBody>
      </p:sp>
    </p:spTree>
    <p:extLst>
      <p:ext uri="{BB962C8B-B14F-4D97-AF65-F5344CB8AC3E}">
        <p14:creationId xmlns:p14="http://schemas.microsoft.com/office/powerpoint/2010/main" val="13601111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BEFFA8F-24D5-75F5-3771-5C46A56578F7}"/>
              </a:ext>
            </a:extLst>
          </p:cNvPr>
          <p:cNvSpPr>
            <a:spLocks noGrp="1"/>
          </p:cNvSpPr>
          <p:nvPr>
            <p:ph type="title"/>
          </p:nvPr>
        </p:nvSpPr>
        <p:spPr/>
        <p:txBody>
          <a:bodyPr/>
          <a:lstStyle/>
          <a:p>
            <a:r>
              <a:rPr lang="fr-FR"/>
              <a:t>Modifiez le style du titre</a:t>
            </a:r>
            <a:endParaRPr lang="fr-CA"/>
          </a:p>
        </p:txBody>
      </p:sp>
      <p:sp>
        <p:nvSpPr>
          <p:cNvPr id="3" name="Espace réservé du texte vertical 2">
            <a:extLst>
              <a:ext uri="{FF2B5EF4-FFF2-40B4-BE49-F238E27FC236}">
                <a16:creationId xmlns:a16="http://schemas.microsoft.com/office/drawing/2014/main" id="{2009A664-F063-DE7A-07F2-CD3C93B7FE9E}"/>
              </a:ext>
            </a:extLst>
          </p:cNvPr>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4" name="Espace réservé de la date 3">
            <a:extLst>
              <a:ext uri="{FF2B5EF4-FFF2-40B4-BE49-F238E27FC236}">
                <a16:creationId xmlns:a16="http://schemas.microsoft.com/office/drawing/2014/main" id="{50B4A026-6317-EC2C-16B9-0749BC82EC60}"/>
              </a:ext>
            </a:extLst>
          </p:cNvPr>
          <p:cNvSpPr>
            <a:spLocks noGrp="1"/>
          </p:cNvSpPr>
          <p:nvPr>
            <p:ph type="dt" sz="half" idx="10"/>
          </p:nvPr>
        </p:nvSpPr>
        <p:spPr/>
        <p:txBody>
          <a:bodyPr/>
          <a:lstStyle/>
          <a:p>
            <a:fld id="{BA82FFAD-C8AB-4373-BAAA-61BF91F21570}" type="datetimeFigureOut">
              <a:rPr lang="fr-CA" smtClean="0"/>
              <a:t>2023-01-31</a:t>
            </a:fld>
            <a:endParaRPr lang="fr-CA"/>
          </a:p>
        </p:txBody>
      </p:sp>
      <p:sp>
        <p:nvSpPr>
          <p:cNvPr id="5" name="Espace réservé du pied de page 4">
            <a:extLst>
              <a:ext uri="{FF2B5EF4-FFF2-40B4-BE49-F238E27FC236}">
                <a16:creationId xmlns:a16="http://schemas.microsoft.com/office/drawing/2014/main" id="{E34B8DED-013E-6232-1459-F1B31AABB114}"/>
              </a:ext>
            </a:extLst>
          </p:cNvPr>
          <p:cNvSpPr>
            <a:spLocks noGrp="1"/>
          </p:cNvSpPr>
          <p:nvPr>
            <p:ph type="ftr" sz="quarter" idx="11"/>
          </p:nvPr>
        </p:nvSpPr>
        <p:spPr/>
        <p:txBody>
          <a:bodyPr/>
          <a:lstStyle/>
          <a:p>
            <a:endParaRPr lang="fr-CA"/>
          </a:p>
        </p:txBody>
      </p:sp>
      <p:sp>
        <p:nvSpPr>
          <p:cNvPr id="6" name="Espace réservé du numéro de diapositive 5">
            <a:extLst>
              <a:ext uri="{FF2B5EF4-FFF2-40B4-BE49-F238E27FC236}">
                <a16:creationId xmlns:a16="http://schemas.microsoft.com/office/drawing/2014/main" id="{40DF8048-9C90-4733-6174-C12EBE37FC23}"/>
              </a:ext>
            </a:extLst>
          </p:cNvPr>
          <p:cNvSpPr>
            <a:spLocks noGrp="1"/>
          </p:cNvSpPr>
          <p:nvPr>
            <p:ph type="sldNum" sz="quarter" idx="12"/>
          </p:nvPr>
        </p:nvSpPr>
        <p:spPr/>
        <p:txBody>
          <a:bodyPr/>
          <a:lstStyle/>
          <a:p>
            <a:fld id="{B3FEECFA-45F0-4183-AE94-C0ADDFF76A67}" type="slidenum">
              <a:rPr lang="fr-CA" smtClean="0"/>
              <a:t>‹N°›</a:t>
            </a:fld>
            <a:endParaRPr lang="fr-CA"/>
          </a:p>
        </p:txBody>
      </p:sp>
    </p:spTree>
    <p:extLst>
      <p:ext uri="{BB962C8B-B14F-4D97-AF65-F5344CB8AC3E}">
        <p14:creationId xmlns:p14="http://schemas.microsoft.com/office/powerpoint/2010/main" val="39777266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5D0940F8-6B63-A169-BBFC-06B1358A6D6D}"/>
              </a:ext>
            </a:extLst>
          </p:cNvPr>
          <p:cNvSpPr>
            <a:spLocks noGrp="1"/>
          </p:cNvSpPr>
          <p:nvPr>
            <p:ph type="title" orient="vert"/>
          </p:nvPr>
        </p:nvSpPr>
        <p:spPr>
          <a:xfrm>
            <a:off x="7729716" y="365125"/>
            <a:ext cx="2329041" cy="5811838"/>
          </a:xfrm>
        </p:spPr>
        <p:txBody>
          <a:bodyPr vert="eaVert"/>
          <a:lstStyle/>
          <a:p>
            <a:r>
              <a:rPr lang="fr-FR"/>
              <a:t>Modifiez le style du titre</a:t>
            </a:r>
            <a:endParaRPr lang="fr-CA"/>
          </a:p>
        </p:txBody>
      </p:sp>
      <p:sp>
        <p:nvSpPr>
          <p:cNvPr id="3" name="Espace réservé du texte vertical 2">
            <a:extLst>
              <a:ext uri="{FF2B5EF4-FFF2-40B4-BE49-F238E27FC236}">
                <a16:creationId xmlns:a16="http://schemas.microsoft.com/office/drawing/2014/main" id="{5AAF89E0-558F-A0B7-3664-34BFC6A33162}"/>
              </a:ext>
            </a:extLst>
          </p:cNvPr>
          <p:cNvSpPr>
            <a:spLocks noGrp="1"/>
          </p:cNvSpPr>
          <p:nvPr>
            <p:ph type="body" orient="vert" idx="1"/>
          </p:nvPr>
        </p:nvSpPr>
        <p:spPr>
          <a:xfrm>
            <a:off x="742593" y="365125"/>
            <a:ext cx="6852106"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4" name="Espace réservé de la date 3">
            <a:extLst>
              <a:ext uri="{FF2B5EF4-FFF2-40B4-BE49-F238E27FC236}">
                <a16:creationId xmlns:a16="http://schemas.microsoft.com/office/drawing/2014/main" id="{D1F8B605-7B7B-9E76-4D9B-213E3D611618}"/>
              </a:ext>
            </a:extLst>
          </p:cNvPr>
          <p:cNvSpPr>
            <a:spLocks noGrp="1"/>
          </p:cNvSpPr>
          <p:nvPr>
            <p:ph type="dt" sz="half" idx="10"/>
          </p:nvPr>
        </p:nvSpPr>
        <p:spPr/>
        <p:txBody>
          <a:bodyPr/>
          <a:lstStyle/>
          <a:p>
            <a:fld id="{BA82FFAD-C8AB-4373-BAAA-61BF91F21570}" type="datetimeFigureOut">
              <a:rPr lang="fr-CA" smtClean="0"/>
              <a:t>2023-01-31</a:t>
            </a:fld>
            <a:endParaRPr lang="fr-CA"/>
          </a:p>
        </p:txBody>
      </p:sp>
      <p:sp>
        <p:nvSpPr>
          <p:cNvPr id="5" name="Espace réservé du pied de page 4">
            <a:extLst>
              <a:ext uri="{FF2B5EF4-FFF2-40B4-BE49-F238E27FC236}">
                <a16:creationId xmlns:a16="http://schemas.microsoft.com/office/drawing/2014/main" id="{01F4FA1C-CBB4-CD82-D608-9165C368A1B7}"/>
              </a:ext>
            </a:extLst>
          </p:cNvPr>
          <p:cNvSpPr>
            <a:spLocks noGrp="1"/>
          </p:cNvSpPr>
          <p:nvPr>
            <p:ph type="ftr" sz="quarter" idx="11"/>
          </p:nvPr>
        </p:nvSpPr>
        <p:spPr/>
        <p:txBody>
          <a:bodyPr/>
          <a:lstStyle/>
          <a:p>
            <a:endParaRPr lang="fr-CA"/>
          </a:p>
        </p:txBody>
      </p:sp>
      <p:sp>
        <p:nvSpPr>
          <p:cNvPr id="6" name="Espace réservé du numéro de diapositive 5">
            <a:extLst>
              <a:ext uri="{FF2B5EF4-FFF2-40B4-BE49-F238E27FC236}">
                <a16:creationId xmlns:a16="http://schemas.microsoft.com/office/drawing/2014/main" id="{1B304B48-0C66-F61B-6A4B-F95C4726841B}"/>
              </a:ext>
            </a:extLst>
          </p:cNvPr>
          <p:cNvSpPr>
            <a:spLocks noGrp="1"/>
          </p:cNvSpPr>
          <p:nvPr>
            <p:ph type="sldNum" sz="quarter" idx="12"/>
          </p:nvPr>
        </p:nvSpPr>
        <p:spPr/>
        <p:txBody>
          <a:bodyPr/>
          <a:lstStyle/>
          <a:p>
            <a:fld id="{B3FEECFA-45F0-4183-AE94-C0ADDFF76A67}" type="slidenum">
              <a:rPr lang="fr-CA" smtClean="0"/>
              <a:t>‹N°›</a:t>
            </a:fld>
            <a:endParaRPr lang="fr-CA"/>
          </a:p>
        </p:txBody>
      </p:sp>
    </p:spTree>
    <p:extLst>
      <p:ext uri="{BB962C8B-B14F-4D97-AF65-F5344CB8AC3E}">
        <p14:creationId xmlns:p14="http://schemas.microsoft.com/office/powerpoint/2010/main" val="382811578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dgm">
  <p:cSld name="Titre et diagramme ou organigramme">
    <p:spTree>
      <p:nvGrpSpPr>
        <p:cNvPr id="1" name=""/>
        <p:cNvGrpSpPr/>
        <p:nvPr/>
      </p:nvGrpSpPr>
      <p:grpSpPr>
        <a:xfrm>
          <a:off x="0" y="0"/>
          <a:ext cx="0" cy="0"/>
          <a:chOff x="0" y="0"/>
          <a:chExt cx="0" cy="0"/>
        </a:xfrm>
      </p:grpSpPr>
      <p:sp>
        <p:nvSpPr>
          <p:cNvPr id="2" name="Titre 1"/>
          <p:cNvSpPr>
            <a:spLocks noGrp="1"/>
          </p:cNvSpPr>
          <p:nvPr>
            <p:ph type="title"/>
          </p:nvPr>
        </p:nvSpPr>
        <p:spPr>
          <a:xfrm>
            <a:off x="540068" y="277815"/>
            <a:ext cx="9721215" cy="1139825"/>
          </a:xfrm>
        </p:spPr>
        <p:txBody>
          <a:bodyPr/>
          <a:lstStyle/>
          <a:p>
            <a:r>
              <a:rPr lang="fr-FR"/>
              <a:t>Modifiez le style du titre</a:t>
            </a:r>
            <a:endParaRPr lang="fr-CA"/>
          </a:p>
        </p:txBody>
      </p:sp>
      <p:sp>
        <p:nvSpPr>
          <p:cNvPr id="3" name="Espace réservé du graphique SmartArt 2"/>
          <p:cNvSpPr>
            <a:spLocks noGrp="1"/>
          </p:cNvSpPr>
          <p:nvPr>
            <p:ph type="dgm" idx="1"/>
          </p:nvPr>
        </p:nvSpPr>
        <p:spPr>
          <a:xfrm>
            <a:off x="540068" y="1600202"/>
            <a:ext cx="9721215" cy="4530725"/>
          </a:xfrm>
        </p:spPr>
        <p:txBody>
          <a:bodyPr/>
          <a:lstStyle/>
          <a:p>
            <a:pPr lvl="0"/>
            <a:endParaRPr lang="fr-CA" noProof="0"/>
          </a:p>
        </p:txBody>
      </p:sp>
      <p:sp>
        <p:nvSpPr>
          <p:cNvPr id="4" name="Rectangle 4"/>
          <p:cNvSpPr>
            <a:spLocks noGrp="1" noChangeArrowheads="1"/>
          </p:cNvSpPr>
          <p:nvPr>
            <p:ph type="dt" sz="half" idx="10"/>
          </p:nvPr>
        </p:nvSpPr>
        <p:spPr>
          <a:ln/>
        </p:spPr>
        <p:txBody>
          <a:bodyPr/>
          <a:lstStyle>
            <a:lvl1pPr>
              <a:defRPr/>
            </a:lvl1pPr>
          </a:lstStyle>
          <a:p>
            <a:pPr>
              <a:defRPr/>
            </a:pPr>
            <a:endParaRPr lang="fr-CA" altLang="fr-FR"/>
          </a:p>
        </p:txBody>
      </p:sp>
      <p:sp>
        <p:nvSpPr>
          <p:cNvPr id="5" name="Rectangle 5"/>
          <p:cNvSpPr>
            <a:spLocks noGrp="1" noChangeArrowheads="1"/>
          </p:cNvSpPr>
          <p:nvPr>
            <p:ph type="ftr" sz="quarter" idx="11"/>
          </p:nvPr>
        </p:nvSpPr>
        <p:spPr>
          <a:ln/>
        </p:spPr>
        <p:txBody>
          <a:bodyPr/>
          <a:lstStyle>
            <a:lvl1pPr>
              <a:defRPr/>
            </a:lvl1pPr>
          </a:lstStyle>
          <a:p>
            <a:pPr>
              <a:defRPr/>
            </a:pPr>
            <a:endParaRPr lang="fr-CA" altLang="fr-FR"/>
          </a:p>
        </p:txBody>
      </p:sp>
      <p:sp>
        <p:nvSpPr>
          <p:cNvPr id="6" name="Rectangle 6"/>
          <p:cNvSpPr>
            <a:spLocks noGrp="1" noChangeArrowheads="1"/>
          </p:cNvSpPr>
          <p:nvPr>
            <p:ph type="sldNum" sz="quarter" idx="12"/>
          </p:nvPr>
        </p:nvSpPr>
        <p:spPr>
          <a:ln/>
        </p:spPr>
        <p:txBody>
          <a:bodyPr/>
          <a:lstStyle>
            <a:lvl1pPr>
              <a:defRPr/>
            </a:lvl1pPr>
          </a:lstStyle>
          <a:p>
            <a:pPr>
              <a:defRPr/>
            </a:pPr>
            <a:fld id="{8C6B059D-2580-41EB-9018-3A4974E6CEDF}" type="slidenum">
              <a:rPr lang="fr-CA" altLang="fr-FR"/>
              <a:pPr>
                <a:defRPr/>
              </a:pPr>
              <a:t>‹N°›</a:t>
            </a:fld>
            <a:endParaRPr lang="fr-CA" altLang="fr-FR"/>
          </a:p>
        </p:txBody>
      </p:sp>
    </p:spTree>
    <p:extLst>
      <p:ext uri="{BB962C8B-B14F-4D97-AF65-F5344CB8AC3E}">
        <p14:creationId xmlns:p14="http://schemas.microsoft.com/office/powerpoint/2010/main" val="19697134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9B4D9C8-DF23-7F1F-2C47-5DDD250658CA}"/>
              </a:ext>
            </a:extLst>
          </p:cNvPr>
          <p:cNvSpPr>
            <a:spLocks noGrp="1"/>
          </p:cNvSpPr>
          <p:nvPr>
            <p:ph type="title"/>
          </p:nvPr>
        </p:nvSpPr>
        <p:spPr/>
        <p:txBody>
          <a:bodyPr/>
          <a:lstStyle/>
          <a:p>
            <a:r>
              <a:rPr lang="fr-FR"/>
              <a:t>Modifiez le style du titre</a:t>
            </a:r>
            <a:endParaRPr lang="fr-CA"/>
          </a:p>
        </p:txBody>
      </p:sp>
      <p:sp>
        <p:nvSpPr>
          <p:cNvPr id="3" name="Espace réservé du contenu 2">
            <a:extLst>
              <a:ext uri="{FF2B5EF4-FFF2-40B4-BE49-F238E27FC236}">
                <a16:creationId xmlns:a16="http://schemas.microsoft.com/office/drawing/2014/main" id="{722C8795-AE44-99D4-D815-F0EBDD6981EA}"/>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4" name="Espace réservé de la date 3">
            <a:extLst>
              <a:ext uri="{FF2B5EF4-FFF2-40B4-BE49-F238E27FC236}">
                <a16:creationId xmlns:a16="http://schemas.microsoft.com/office/drawing/2014/main" id="{8F25C98F-1A7C-4304-1888-CBAD6E7E5E9F}"/>
              </a:ext>
            </a:extLst>
          </p:cNvPr>
          <p:cNvSpPr>
            <a:spLocks noGrp="1"/>
          </p:cNvSpPr>
          <p:nvPr>
            <p:ph type="dt" sz="half" idx="10"/>
          </p:nvPr>
        </p:nvSpPr>
        <p:spPr/>
        <p:txBody>
          <a:bodyPr/>
          <a:lstStyle/>
          <a:p>
            <a:fld id="{BA82FFAD-C8AB-4373-BAAA-61BF91F21570}" type="datetimeFigureOut">
              <a:rPr lang="fr-CA" smtClean="0"/>
              <a:t>2023-01-31</a:t>
            </a:fld>
            <a:endParaRPr lang="fr-CA"/>
          </a:p>
        </p:txBody>
      </p:sp>
      <p:sp>
        <p:nvSpPr>
          <p:cNvPr id="5" name="Espace réservé du pied de page 4">
            <a:extLst>
              <a:ext uri="{FF2B5EF4-FFF2-40B4-BE49-F238E27FC236}">
                <a16:creationId xmlns:a16="http://schemas.microsoft.com/office/drawing/2014/main" id="{D57BE3BA-F4B6-4C42-1720-FC1E3CAEFEAC}"/>
              </a:ext>
            </a:extLst>
          </p:cNvPr>
          <p:cNvSpPr>
            <a:spLocks noGrp="1"/>
          </p:cNvSpPr>
          <p:nvPr>
            <p:ph type="ftr" sz="quarter" idx="11"/>
          </p:nvPr>
        </p:nvSpPr>
        <p:spPr/>
        <p:txBody>
          <a:bodyPr/>
          <a:lstStyle/>
          <a:p>
            <a:endParaRPr lang="fr-CA"/>
          </a:p>
        </p:txBody>
      </p:sp>
      <p:sp>
        <p:nvSpPr>
          <p:cNvPr id="6" name="Espace réservé du numéro de diapositive 5">
            <a:extLst>
              <a:ext uri="{FF2B5EF4-FFF2-40B4-BE49-F238E27FC236}">
                <a16:creationId xmlns:a16="http://schemas.microsoft.com/office/drawing/2014/main" id="{66EF1523-EDCE-1B31-1A3D-1B0BA81D5CE1}"/>
              </a:ext>
            </a:extLst>
          </p:cNvPr>
          <p:cNvSpPr>
            <a:spLocks noGrp="1"/>
          </p:cNvSpPr>
          <p:nvPr>
            <p:ph type="sldNum" sz="quarter" idx="12"/>
          </p:nvPr>
        </p:nvSpPr>
        <p:spPr/>
        <p:txBody>
          <a:bodyPr/>
          <a:lstStyle/>
          <a:p>
            <a:fld id="{B3FEECFA-45F0-4183-AE94-C0ADDFF76A67}" type="slidenum">
              <a:rPr lang="fr-CA" smtClean="0"/>
              <a:t>‹N°›</a:t>
            </a:fld>
            <a:endParaRPr lang="fr-CA"/>
          </a:p>
        </p:txBody>
      </p:sp>
    </p:spTree>
    <p:extLst>
      <p:ext uri="{BB962C8B-B14F-4D97-AF65-F5344CB8AC3E}">
        <p14:creationId xmlns:p14="http://schemas.microsoft.com/office/powerpoint/2010/main" val="31758035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8BBA9CD-C26D-B571-048C-98AD591EE0D8}"/>
              </a:ext>
            </a:extLst>
          </p:cNvPr>
          <p:cNvSpPr>
            <a:spLocks noGrp="1"/>
          </p:cNvSpPr>
          <p:nvPr>
            <p:ph type="title"/>
          </p:nvPr>
        </p:nvSpPr>
        <p:spPr>
          <a:xfrm>
            <a:off x="736967" y="1709739"/>
            <a:ext cx="9316164" cy="2852737"/>
          </a:xfrm>
        </p:spPr>
        <p:txBody>
          <a:bodyPr anchor="b"/>
          <a:lstStyle>
            <a:lvl1pPr>
              <a:defRPr sz="5315"/>
            </a:lvl1pPr>
          </a:lstStyle>
          <a:p>
            <a:r>
              <a:rPr lang="fr-FR"/>
              <a:t>Modifiez le style du titre</a:t>
            </a:r>
            <a:endParaRPr lang="fr-CA"/>
          </a:p>
        </p:txBody>
      </p:sp>
      <p:sp>
        <p:nvSpPr>
          <p:cNvPr id="3" name="Espace réservé du texte 2">
            <a:extLst>
              <a:ext uri="{FF2B5EF4-FFF2-40B4-BE49-F238E27FC236}">
                <a16:creationId xmlns:a16="http://schemas.microsoft.com/office/drawing/2014/main" id="{D701DDE6-AC81-D322-50FB-E65FA3E93452}"/>
              </a:ext>
            </a:extLst>
          </p:cNvPr>
          <p:cNvSpPr>
            <a:spLocks noGrp="1"/>
          </p:cNvSpPr>
          <p:nvPr>
            <p:ph type="body" idx="1"/>
          </p:nvPr>
        </p:nvSpPr>
        <p:spPr>
          <a:xfrm>
            <a:off x="736967" y="4589464"/>
            <a:ext cx="9316164" cy="1500187"/>
          </a:xfrm>
        </p:spPr>
        <p:txBody>
          <a:bodyPr/>
          <a:lstStyle>
            <a:lvl1pPr marL="0" indent="0">
              <a:buNone/>
              <a:defRPr sz="2126">
                <a:solidFill>
                  <a:schemeClr val="tx1">
                    <a:tint val="75000"/>
                  </a:schemeClr>
                </a:solidFill>
              </a:defRPr>
            </a:lvl1pPr>
            <a:lvl2pPr marL="405033" indent="0">
              <a:buNone/>
              <a:defRPr sz="1772">
                <a:solidFill>
                  <a:schemeClr val="tx1">
                    <a:tint val="75000"/>
                  </a:schemeClr>
                </a:solidFill>
              </a:defRPr>
            </a:lvl2pPr>
            <a:lvl3pPr marL="810067" indent="0">
              <a:buNone/>
              <a:defRPr sz="1595">
                <a:solidFill>
                  <a:schemeClr val="tx1">
                    <a:tint val="75000"/>
                  </a:schemeClr>
                </a:solidFill>
              </a:defRPr>
            </a:lvl3pPr>
            <a:lvl4pPr marL="1215100" indent="0">
              <a:buNone/>
              <a:defRPr sz="1417">
                <a:solidFill>
                  <a:schemeClr val="tx1">
                    <a:tint val="75000"/>
                  </a:schemeClr>
                </a:solidFill>
              </a:defRPr>
            </a:lvl4pPr>
            <a:lvl5pPr marL="1620134" indent="0">
              <a:buNone/>
              <a:defRPr sz="1417">
                <a:solidFill>
                  <a:schemeClr val="tx1">
                    <a:tint val="75000"/>
                  </a:schemeClr>
                </a:solidFill>
              </a:defRPr>
            </a:lvl5pPr>
            <a:lvl6pPr marL="2025167" indent="0">
              <a:buNone/>
              <a:defRPr sz="1417">
                <a:solidFill>
                  <a:schemeClr val="tx1">
                    <a:tint val="75000"/>
                  </a:schemeClr>
                </a:solidFill>
              </a:defRPr>
            </a:lvl6pPr>
            <a:lvl7pPr marL="2430201" indent="0">
              <a:buNone/>
              <a:defRPr sz="1417">
                <a:solidFill>
                  <a:schemeClr val="tx1">
                    <a:tint val="75000"/>
                  </a:schemeClr>
                </a:solidFill>
              </a:defRPr>
            </a:lvl7pPr>
            <a:lvl8pPr marL="2835234" indent="0">
              <a:buNone/>
              <a:defRPr sz="1417">
                <a:solidFill>
                  <a:schemeClr val="tx1">
                    <a:tint val="75000"/>
                  </a:schemeClr>
                </a:solidFill>
              </a:defRPr>
            </a:lvl8pPr>
            <a:lvl9pPr marL="3240268" indent="0">
              <a:buNone/>
              <a:defRPr sz="1417">
                <a:solidFill>
                  <a:schemeClr val="tx1">
                    <a:tint val="75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id="{AF1938AA-2559-21F9-BDCB-F27F1D8182D3}"/>
              </a:ext>
            </a:extLst>
          </p:cNvPr>
          <p:cNvSpPr>
            <a:spLocks noGrp="1"/>
          </p:cNvSpPr>
          <p:nvPr>
            <p:ph type="dt" sz="half" idx="10"/>
          </p:nvPr>
        </p:nvSpPr>
        <p:spPr/>
        <p:txBody>
          <a:bodyPr/>
          <a:lstStyle/>
          <a:p>
            <a:fld id="{BA82FFAD-C8AB-4373-BAAA-61BF91F21570}" type="datetimeFigureOut">
              <a:rPr lang="fr-CA" smtClean="0"/>
              <a:t>2023-01-31</a:t>
            </a:fld>
            <a:endParaRPr lang="fr-CA"/>
          </a:p>
        </p:txBody>
      </p:sp>
      <p:sp>
        <p:nvSpPr>
          <p:cNvPr id="5" name="Espace réservé du pied de page 4">
            <a:extLst>
              <a:ext uri="{FF2B5EF4-FFF2-40B4-BE49-F238E27FC236}">
                <a16:creationId xmlns:a16="http://schemas.microsoft.com/office/drawing/2014/main" id="{DCDFECA0-BCC7-BE0B-2D74-5C8C222F6861}"/>
              </a:ext>
            </a:extLst>
          </p:cNvPr>
          <p:cNvSpPr>
            <a:spLocks noGrp="1"/>
          </p:cNvSpPr>
          <p:nvPr>
            <p:ph type="ftr" sz="quarter" idx="11"/>
          </p:nvPr>
        </p:nvSpPr>
        <p:spPr/>
        <p:txBody>
          <a:bodyPr/>
          <a:lstStyle/>
          <a:p>
            <a:endParaRPr lang="fr-CA"/>
          </a:p>
        </p:txBody>
      </p:sp>
      <p:sp>
        <p:nvSpPr>
          <p:cNvPr id="6" name="Espace réservé du numéro de diapositive 5">
            <a:extLst>
              <a:ext uri="{FF2B5EF4-FFF2-40B4-BE49-F238E27FC236}">
                <a16:creationId xmlns:a16="http://schemas.microsoft.com/office/drawing/2014/main" id="{EF88EB3E-1AC1-B549-0602-457DB06CDAEA}"/>
              </a:ext>
            </a:extLst>
          </p:cNvPr>
          <p:cNvSpPr>
            <a:spLocks noGrp="1"/>
          </p:cNvSpPr>
          <p:nvPr>
            <p:ph type="sldNum" sz="quarter" idx="12"/>
          </p:nvPr>
        </p:nvSpPr>
        <p:spPr/>
        <p:txBody>
          <a:bodyPr/>
          <a:lstStyle/>
          <a:p>
            <a:fld id="{B3FEECFA-45F0-4183-AE94-C0ADDFF76A67}" type="slidenum">
              <a:rPr lang="fr-CA" smtClean="0"/>
              <a:t>‹N°›</a:t>
            </a:fld>
            <a:endParaRPr lang="fr-CA"/>
          </a:p>
        </p:txBody>
      </p:sp>
    </p:spTree>
    <p:extLst>
      <p:ext uri="{BB962C8B-B14F-4D97-AF65-F5344CB8AC3E}">
        <p14:creationId xmlns:p14="http://schemas.microsoft.com/office/powerpoint/2010/main" val="3917126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DA71BB3-54C6-BFCB-C35F-B6B79176EDB0}"/>
              </a:ext>
            </a:extLst>
          </p:cNvPr>
          <p:cNvSpPr>
            <a:spLocks noGrp="1"/>
          </p:cNvSpPr>
          <p:nvPr>
            <p:ph type="title"/>
          </p:nvPr>
        </p:nvSpPr>
        <p:spPr/>
        <p:txBody>
          <a:bodyPr/>
          <a:lstStyle/>
          <a:p>
            <a:r>
              <a:rPr lang="fr-FR"/>
              <a:t>Modifiez le style du titre</a:t>
            </a:r>
            <a:endParaRPr lang="fr-CA"/>
          </a:p>
        </p:txBody>
      </p:sp>
      <p:sp>
        <p:nvSpPr>
          <p:cNvPr id="3" name="Espace réservé du contenu 2">
            <a:extLst>
              <a:ext uri="{FF2B5EF4-FFF2-40B4-BE49-F238E27FC236}">
                <a16:creationId xmlns:a16="http://schemas.microsoft.com/office/drawing/2014/main" id="{F18D1A5E-F4D6-CBEC-A650-471FEC1DA558}"/>
              </a:ext>
            </a:extLst>
          </p:cNvPr>
          <p:cNvSpPr>
            <a:spLocks noGrp="1"/>
          </p:cNvSpPr>
          <p:nvPr>
            <p:ph sz="half" idx="1"/>
          </p:nvPr>
        </p:nvSpPr>
        <p:spPr>
          <a:xfrm>
            <a:off x="742593" y="1825625"/>
            <a:ext cx="4590574"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4" name="Espace réservé du contenu 3">
            <a:extLst>
              <a:ext uri="{FF2B5EF4-FFF2-40B4-BE49-F238E27FC236}">
                <a16:creationId xmlns:a16="http://schemas.microsoft.com/office/drawing/2014/main" id="{758E18DD-BE3A-9156-FAD9-ECFAA333497C}"/>
              </a:ext>
            </a:extLst>
          </p:cNvPr>
          <p:cNvSpPr>
            <a:spLocks noGrp="1"/>
          </p:cNvSpPr>
          <p:nvPr>
            <p:ph sz="half" idx="2"/>
          </p:nvPr>
        </p:nvSpPr>
        <p:spPr>
          <a:xfrm>
            <a:off x="5468183" y="1825625"/>
            <a:ext cx="4590574"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5" name="Espace réservé de la date 4">
            <a:extLst>
              <a:ext uri="{FF2B5EF4-FFF2-40B4-BE49-F238E27FC236}">
                <a16:creationId xmlns:a16="http://schemas.microsoft.com/office/drawing/2014/main" id="{05914F1B-4C8C-DC6C-634B-8A02E9B13F8E}"/>
              </a:ext>
            </a:extLst>
          </p:cNvPr>
          <p:cNvSpPr>
            <a:spLocks noGrp="1"/>
          </p:cNvSpPr>
          <p:nvPr>
            <p:ph type="dt" sz="half" idx="10"/>
          </p:nvPr>
        </p:nvSpPr>
        <p:spPr/>
        <p:txBody>
          <a:bodyPr/>
          <a:lstStyle/>
          <a:p>
            <a:fld id="{BA82FFAD-C8AB-4373-BAAA-61BF91F21570}" type="datetimeFigureOut">
              <a:rPr lang="fr-CA" smtClean="0"/>
              <a:t>2023-01-31</a:t>
            </a:fld>
            <a:endParaRPr lang="fr-CA"/>
          </a:p>
        </p:txBody>
      </p:sp>
      <p:sp>
        <p:nvSpPr>
          <p:cNvPr id="6" name="Espace réservé du pied de page 5">
            <a:extLst>
              <a:ext uri="{FF2B5EF4-FFF2-40B4-BE49-F238E27FC236}">
                <a16:creationId xmlns:a16="http://schemas.microsoft.com/office/drawing/2014/main" id="{735862E0-5DBE-0F1A-FA83-460D3EF0D303}"/>
              </a:ext>
            </a:extLst>
          </p:cNvPr>
          <p:cNvSpPr>
            <a:spLocks noGrp="1"/>
          </p:cNvSpPr>
          <p:nvPr>
            <p:ph type="ftr" sz="quarter" idx="11"/>
          </p:nvPr>
        </p:nvSpPr>
        <p:spPr/>
        <p:txBody>
          <a:bodyPr/>
          <a:lstStyle/>
          <a:p>
            <a:endParaRPr lang="fr-CA"/>
          </a:p>
        </p:txBody>
      </p:sp>
      <p:sp>
        <p:nvSpPr>
          <p:cNvPr id="7" name="Espace réservé du numéro de diapositive 6">
            <a:extLst>
              <a:ext uri="{FF2B5EF4-FFF2-40B4-BE49-F238E27FC236}">
                <a16:creationId xmlns:a16="http://schemas.microsoft.com/office/drawing/2014/main" id="{459713BE-1B7C-D3BE-DF80-81560F10CEF6}"/>
              </a:ext>
            </a:extLst>
          </p:cNvPr>
          <p:cNvSpPr>
            <a:spLocks noGrp="1"/>
          </p:cNvSpPr>
          <p:nvPr>
            <p:ph type="sldNum" sz="quarter" idx="12"/>
          </p:nvPr>
        </p:nvSpPr>
        <p:spPr/>
        <p:txBody>
          <a:bodyPr/>
          <a:lstStyle/>
          <a:p>
            <a:fld id="{B3FEECFA-45F0-4183-AE94-C0ADDFF76A67}" type="slidenum">
              <a:rPr lang="fr-CA" smtClean="0"/>
              <a:t>‹N°›</a:t>
            </a:fld>
            <a:endParaRPr lang="fr-CA"/>
          </a:p>
        </p:txBody>
      </p:sp>
    </p:spTree>
    <p:extLst>
      <p:ext uri="{BB962C8B-B14F-4D97-AF65-F5344CB8AC3E}">
        <p14:creationId xmlns:p14="http://schemas.microsoft.com/office/powerpoint/2010/main" val="20511939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CDFDB2C-D5F0-6A41-0BB5-AC7F3EAE983A}"/>
              </a:ext>
            </a:extLst>
          </p:cNvPr>
          <p:cNvSpPr>
            <a:spLocks noGrp="1"/>
          </p:cNvSpPr>
          <p:nvPr>
            <p:ph type="title"/>
          </p:nvPr>
        </p:nvSpPr>
        <p:spPr>
          <a:xfrm>
            <a:off x="744000" y="365126"/>
            <a:ext cx="9316164" cy="1325563"/>
          </a:xfrm>
        </p:spPr>
        <p:txBody>
          <a:bodyPr/>
          <a:lstStyle/>
          <a:p>
            <a:r>
              <a:rPr lang="fr-FR"/>
              <a:t>Modifiez le style du titre</a:t>
            </a:r>
            <a:endParaRPr lang="fr-CA"/>
          </a:p>
        </p:txBody>
      </p:sp>
      <p:sp>
        <p:nvSpPr>
          <p:cNvPr id="3" name="Espace réservé du texte 2">
            <a:extLst>
              <a:ext uri="{FF2B5EF4-FFF2-40B4-BE49-F238E27FC236}">
                <a16:creationId xmlns:a16="http://schemas.microsoft.com/office/drawing/2014/main" id="{6FF6EC87-287E-6B78-8948-601731576561}"/>
              </a:ext>
            </a:extLst>
          </p:cNvPr>
          <p:cNvSpPr>
            <a:spLocks noGrp="1"/>
          </p:cNvSpPr>
          <p:nvPr>
            <p:ph type="body" idx="1"/>
          </p:nvPr>
        </p:nvSpPr>
        <p:spPr>
          <a:xfrm>
            <a:off x="744000" y="1681163"/>
            <a:ext cx="4569477" cy="823912"/>
          </a:xfrm>
        </p:spPr>
        <p:txBody>
          <a:bodyPr anchor="b"/>
          <a:lstStyle>
            <a:lvl1pPr marL="0" indent="0">
              <a:buNone/>
              <a:defRPr sz="2126" b="1"/>
            </a:lvl1pPr>
            <a:lvl2pPr marL="405033" indent="0">
              <a:buNone/>
              <a:defRPr sz="1772" b="1"/>
            </a:lvl2pPr>
            <a:lvl3pPr marL="810067" indent="0">
              <a:buNone/>
              <a:defRPr sz="1595" b="1"/>
            </a:lvl3pPr>
            <a:lvl4pPr marL="1215100" indent="0">
              <a:buNone/>
              <a:defRPr sz="1417" b="1"/>
            </a:lvl4pPr>
            <a:lvl5pPr marL="1620134" indent="0">
              <a:buNone/>
              <a:defRPr sz="1417" b="1"/>
            </a:lvl5pPr>
            <a:lvl6pPr marL="2025167" indent="0">
              <a:buNone/>
              <a:defRPr sz="1417" b="1"/>
            </a:lvl6pPr>
            <a:lvl7pPr marL="2430201" indent="0">
              <a:buNone/>
              <a:defRPr sz="1417" b="1"/>
            </a:lvl7pPr>
            <a:lvl8pPr marL="2835234" indent="0">
              <a:buNone/>
              <a:defRPr sz="1417" b="1"/>
            </a:lvl8pPr>
            <a:lvl9pPr marL="3240268" indent="0">
              <a:buNone/>
              <a:defRPr sz="1417" b="1"/>
            </a:lvl9pPr>
          </a:lstStyle>
          <a:p>
            <a:pPr lvl="0"/>
            <a:r>
              <a:rPr lang="fr-FR"/>
              <a:t>Cliquez pour modifier les styles du texte du masque</a:t>
            </a:r>
          </a:p>
        </p:txBody>
      </p:sp>
      <p:sp>
        <p:nvSpPr>
          <p:cNvPr id="4" name="Espace réservé du contenu 3">
            <a:extLst>
              <a:ext uri="{FF2B5EF4-FFF2-40B4-BE49-F238E27FC236}">
                <a16:creationId xmlns:a16="http://schemas.microsoft.com/office/drawing/2014/main" id="{E1B7F6EE-806C-A266-5C47-568BAA9DCD48}"/>
              </a:ext>
            </a:extLst>
          </p:cNvPr>
          <p:cNvSpPr>
            <a:spLocks noGrp="1"/>
          </p:cNvSpPr>
          <p:nvPr>
            <p:ph sz="half" idx="2"/>
          </p:nvPr>
        </p:nvSpPr>
        <p:spPr>
          <a:xfrm>
            <a:off x="744000" y="2505075"/>
            <a:ext cx="4569477"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5" name="Espace réservé du texte 4">
            <a:extLst>
              <a:ext uri="{FF2B5EF4-FFF2-40B4-BE49-F238E27FC236}">
                <a16:creationId xmlns:a16="http://schemas.microsoft.com/office/drawing/2014/main" id="{CB601140-299F-B8FB-014E-B70F1461E041}"/>
              </a:ext>
            </a:extLst>
          </p:cNvPr>
          <p:cNvSpPr>
            <a:spLocks noGrp="1"/>
          </p:cNvSpPr>
          <p:nvPr>
            <p:ph type="body" sz="quarter" idx="3"/>
          </p:nvPr>
        </p:nvSpPr>
        <p:spPr>
          <a:xfrm>
            <a:off x="5468183" y="1681163"/>
            <a:ext cx="4591981" cy="823912"/>
          </a:xfrm>
        </p:spPr>
        <p:txBody>
          <a:bodyPr anchor="b"/>
          <a:lstStyle>
            <a:lvl1pPr marL="0" indent="0">
              <a:buNone/>
              <a:defRPr sz="2126" b="1"/>
            </a:lvl1pPr>
            <a:lvl2pPr marL="405033" indent="0">
              <a:buNone/>
              <a:defRPr sz="1772" b="1"/>
            </a:lvl2pPr>
            <a:lvl3pPr marL="810067" indent="0">
              <a:buNone/>
              <a:defRPr sz="1595" b="1"/>
            </a:lvl3pPr>
            <a:lvl4pPr marL="1215100" indent="0">
              <a:buNone/>
              <a:defRPr sz="1417" b="1"/>
            </a:lvl4pPr>
            <a:lvl5pPr marL="1620134" indent="0">
              <a:buNone/>
              <a:defRPr sz="1417" b="1"/>
            </a:lvl5pPr>
            <a:lvl6pPr marL="2025167" indent="0">
              <a:buNone/>
              <a:defRPr sz="1417" b="1"/>
            </a:lvl6pPr>
            <a:lvl7pPr marL="2430201" indent="0">
              <a:buNone/>
              <a:defRPr sz="1417" b="1"/>
            </a:lvl7pPr>
            <a:lvl8pPr marL="2835234" indent="0">
              <a:buNone/>
              <a:defRPr sz="1417" b="1"/>
            </a:lvl8pPr>
            <a:lvl9pPr marL="3240268" indent="0">
              <a:buNone/>
              <a:defRPr sz="1417" b="1"/>
            </a:lvl9pPr>
          </a:lstStyle>
          <a:p>
            <a:pPr lvl="0"/>
            <a:r>
              <a:rPr lang="fr-FR"/>
              <a:t>Cliquez pour modifier les styles du texte du masque</a:t>
            </a:r>
          </a:p>
        </p:txBody>
      </p:sp>
      <p:sp>
        <p:nvSpPr>
          <p:cNvPr id="6" name="Espace réservé du contenu 5">
            <a:extLst>
              <a:ext uri="{FF2B5EF4-FFF2-40B4-BE49-F238E27FC236}">
                <a16:creationId xmlns:a16="http://schemas.microsoft.com/office/drawing/2014/main" id="{6274180E-7059-B088-2520-86E136293BDA}"/>
              </a:ext>
            </a:extLst>
          </p:cNvPr>
          <p:cNvSpPr>
            <a:spLocks noGrp="1"/>
          </p:cNvSpPr>
          <p:nvPr>
            <p:ph sz="quarter" idx="4"/>
          </p:nvPr>
        </p:nvSpPr>
        <p:spPr>
          <a:xfrm>
            <a:off x="5468183" y="2505075"/>
            <a:ext cx="4591981"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7" name="Espace réservé de la date 6">
            <a:extLst>
              <a:ext uri="{FF2B5EF4-FFF2-40B4-BE49-F238E27FC236}">
                <a16:creationId xmlns:a16="http://schemas.microsoft.com/office/drawing/2014/main" id="{62510116-A7F1-7742-4EB8-62F791E9DD35}"/>
              </a:ext>
            </a:extLst>
          </p:cNvPr>
          <p:cNvSpPr>
            <a:spLocks noGrp="1"/>
          </p:cNvSpPr>
          <p:nvPr>
            <p:ph type="dt" sz="half" idx="10"/>
          </p:nvPr>
        </p:nvSpPr>
        <p:spPr/>
        <p:txBody>
          <a:bodyPr/>
          <a:lstStyle/>
          <a:p>
            <a:fld id="{BA82FFAD-C8AB-4373-BAAA-61BF91F21570}" type="datetimeFigureOut">
              <a:rPr lang="fr-CA" smtClean="0"/>
              <a:t>2023-01-31</a:t>
            </a:fld>
            <a:endParaRPr lang="fr-CA"/>
          </a:p>
        </p:txBody>
      </p:sp>
      <p:sp>
        <p:nvSpPr>
          <p:cNvPr id="8" name="Espace réservé du pied de page 7">
            <a:extLst>
              <a:ext uri="{FF2B5EF4-FFF2-40B4-BE49-F238E27FC236}">
                <a16:creationId xmlns:a16="http://schemas.microsoft.com/office/drawing/2014/main" id="{89EAE4C4-6D41-B5BE-CCB6-23CF2DE351E4}"/>
              </a:ext>
            </a:extLst>
          </p:cNvPr>
          <p:cNvSpPr>
            <a:spLocks noGrp="1"/>
          </p:cNvSpPr>
          <p:nvPr>
            <p:ph type="ftr" sz="quarter" idx="11"/>
          </p:nvPr>
        </p:nvSpPr>
        <p:spPr/>
        <p:txBody>
          <a:bodyPr/>
          <a:lstStyle/>
          <a:p>
            <a:endParaRPr lang="fr-CA"/>
          </a:p>
        </p:txBody>
      </p:sp>
      <p:sp>
        <p:nvSpPr>
          <p:cNvPr id="9" name="Espace réservé du numéro de diapositive 8">
            <a:extLst>
              <a:ext uri="{FF2B5EF4-FFF2-40B4-BE49-F238E27FC236}">
                <a16:creationId xmlns:a16="http://schemas.microsoft.com/office/drawing/2014/main" id="{5CC4EBF9-3958-391F-83AC-199996B97E07}"/>
              </a:ext>
            </a:extLst>
          </p:cNvPr>
          <p:cNvSpPr>
            <a:spLocks noGrp="1"/>
          </p:cNvSpPr>
          <p:nvPr>
            <p:ph type="sldNum" sz="quarter" idx="12"/>
          </p:nvPr>
        </p:nvSpPr>
        <p:spPr/>
        <p:txBody>
          <a:bodyPr/>
          <a:lstStyle/>
          <a:p>
            <a:fld id="{B3FEECFA-45F0-4183-AE94-C0ADDFF76A67}" type="slidenum">
              <a:rPr lang="fr-CA" smtClean="0"/>
              <a:t>‹N°›</a:t>
            </a:fld>
            <a:endParaRPr lang="fr-CA"/>
          </a:p>
        </p:txBody>
      </p:sp>
    </p:spTree>
    <p:extLst>
      <p:ext uri="{BB962C8B-B14F-4D97-AF65-F5344CB8AC3E}">
        <p14:creationId xmlns:p14="http://schemas.microsoft.com/office/powerpoint/2010/main" val="20393351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6D1A085-DD0C-C074-6287-1221BEFD9F4E}"/>
              </a:ext>
            </a:extLst>
          </p:cNvPr>
          <p:cNvSpPr>
            <a:spLocks noGrp="1"/>
          </p:cNvSpPr>
          <p:nvPr>
            <p:ph type="title"/>
          </p:nvPr>
        </p:nvSpPr>
        <p:spPr/>
        <p:txBody>
          <a:bodyPr/>
          <a:lstStyle/>
          <a:p>
            <a:r>
              <a:rPr lang="fr-FR"/>
              <a:t>Modifiez le style du titre</a:t>
            </a:r>
            <a:endParaRPr lang="fr-CA"/>
          </a:p>
        </p:txBody>
      </p:sp>
      <p:sp>
        <p:nvSpPr>
          <p:cNvPr id="3" name="Espace réservé de la date 2">
            <a:extLst>
              <a:ext uri="{FF2B5EF4-FFF2-40B4-BE49-F238E27FC236}">
                <a16:creationId xmlns:a16="http://schemas.microsoft.com/office/drawing/2014/main" id="{1830C6CB-9C2F-86FB-8BCC-D013ED65D1E0}"/>
              </a:ext>
            </a:extLst>
          </p:cNvPr>
          <p:cNvSpPr>
            <a:spLocks noGrp="1"/>
          </p:cNvSpPr>
          <p:nvPr>
            <p:ph type="dt" sz="half" idx="10"/>
          </p:nvPr>
        </p:nvSpPr>
        <p:spPr/>
        <p:txBody>
          <a:bodyPr/>
          <a:lstStyle/>
          <a:p>
            <a:fld id="{BA82FFAD-C8AB-4373-BAAA-61BF91F21570}" type="datetimeFigureOut">
              <a:rPr lang="fr-CA" smtClean="0"/>
              <a:t>2023-01-31</a:t>
            </a:fld>
            <a:endParaRPr lang="fr-CA"/>
          </a:p>
        </p:txBody>
      </p:sp>
      <p:sp>
        <p:nvSpPr>
          <p:cNvPr id="4" name="Espace réservé du pied de page 3">
            <a:extLst>
              <a:ext uri="{FF2B5EF4-FFF2-40B4-BE49-F238E27FC236}">
                <a16:creationId xmlns:a16="http://schemas.microsoft.com/office/drawing/2014/main" id="{AAFED75D-4C00-81B2-A4C3-BD24399178E5}"/>
              </a:ext>
            </a:extLst>
          </p:cNvPr>
          <p:cNvSpPr>
            <a:spLocks noGrp="1"/>
          </p:cNvSpPr>
          <p:nvPr>
            <p:ph type="ftr" sz="quarter" idx="11"/>
          </p:nvPr>
        </p:nvSpPr>
        <p:spPr/>
        <p:txBody>
          <a:bodyPr/>
          <a:lstStyle/>
          <a:p>
            <a:endParaRPr lang="fr-CA"/>
          </a:p>
        </p:txBody>
      </p:sp>
      <p:sp>
        <p:nvSpPr>
          <p:cNvPr id="5" name="Espace réservé du numéro de diapositive 4">
            <a:extLst>
              <a:ext uri="{FF2B5EF4-FFF2-40B4-BE49-F238E27FC236}">
                <a16:creationId xmlns:a16="http://schemas.microsoft.com/office/drawing/2014/main" id="{37D11E48-79B9-7C1F-A6C3-6A299E5C1C91}"/>
              </a:ext>
            </a:extLst>
          </p:cNvPr>
          <p:cNvSpPr>
            <a:spLocks noGrp="1"/>
          </p:cNvSpPr>
          <p:nvPr>
            <p:ph type="sldNum" sz="quarter" idx="12"/>
          </p:nvPr>
        </p:nvSpPr>
        <p:spPr/>
        <p:txBody>
          <a:bodyPr/>
          <a:lstStyle/>
          <a:p>
            <a:fld id="{B3FEECFA-45F0-4183-AE94-C0ADDFF76A67}" type="slidenum">
              <a:rPr lang="fr-CA" smtClean="0"/>
              <a:t>‹N°›</a:t>
            </a:fld>
            <a:endParaRPr lang="fr-CA"/>
          </a:p>
        </p:txBody>
      </p:sp>
    </p:spTree>
    <p:extLst>
      <p:ext uri="{BB962C8B-B14F-4D97-AF65-F5344CB8AC3E}">
        <p14:creationId xmlns:p14="http://schemas.microsoft.com/office/powerpoint/2010/main" val="40431097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68F67358-4933-824B-22D1-51830BCE1EB0}"/>
              </a:ext>
            </a:extLst>
          </p:cNvPr>
          <p:cNvSpPr>
            <a:spLocks noGrp="1"/>
          </p:cNvSpPr>
          <p:nvPr>
            <p:ph type="dt" sz="half" idx="10"/>
          </p:nvPr>
        </p:nvSpPr>
        <p:spPr/>
        <p:txBody>
          <a:bodyPr/>
          <a:lstStyle/>
          <a:p>
            <a:fld id="{BA82FFAD-C8AB-4373-BAAA-61BF91F21570}" type="datetimeFigureOut">
              <a:rPr lang="fr-CA" smtClean="0"/>
              <a:t>2023-01-31</a:t>
            </a:fld>
            <a:endParaRPr lang="fr-CA"/>
          </a:p>
        </p:txBody>
      </p:sp>
      <p:sp>
        <p:nvSpPr>
          <p:cNvPr id="3" name="Espace réservé du pied de page 2">
            <a:extLst>
              <a:ext uri="{FF2B5EF4-FFF2-40B4-BE49-F238E27FC236}">
                <a16:creationId xmlns:a16="http://schemas.microsoft.com/office/drawing/2014/main" id="{EDD96159-60FC-8823-B826-FD4D51CE570D}"/>
              </a:ext>
            </a:extLst>
          </p:cNvPr>
          <p:cNvSpPr>
            <a:spLocks noGrp="1"/>
          </p:cNvSpPr>
          <p:nvPr>
            <p:ph type="ftr" sz="quarter" idx="11"/>
          </p:nvPr>
        </p:nvSpPr>
        <p:spPr/>
        <p:txBody>
          <a:bodyPr/>
          <a:lstStyle/>
          <a:p>
            <a:endParaRPr lang="fr-CA"/>
          </a:p>
        </p:txBody>
      </p:sp>
      <p:sp>
        <p:nvSpPr>
          <p:cNvPr id="4" name="Espace réservé du numéro de diapositive 3">
            <a:extLst>
              <a:ext uri="{FF2B5EF4-FFF2-40B4-BE49-F238E27FC236}">
                <a16:creationId xmlns:a16="http://schemas.microsoft.com/office/drawing/2014/main" id="{AF8BFFFC-867C-0F6E-2AF3-00396219B960}"/>
              </a:ext>
            </a:extLst>
          </p:cNvPr>
          <p:cNvSpPr>
            <a:spLocks noGrp="1"/>
          </p:cNvSpPr>
          <p:nvPr>
            <p:ph type="sldNum" sz="quarter" idx="12"/>
          </p:nvPr>
        </p:nvSpPr>
        <p:spPr/>
        <p:txBody>
          <a:bodyPr/>
          <a:lstStyle/>
          <a:p>
            <a:fld id="{B3FEECFA-45F0-4183-AE94-C0ADDFF76A67}" type="slidenum">
              <a:rPr lang="fr-CA" smtClean="0"/>
              <a:t>‹N°›</a:t>
            </a:fld>
            <a:endParaRPr lang="fr-CA"/>
          </a:p>
        </p:txBody>
      </p:sp>
    </p:spTree>
    <p:extLst>
      <p:ext uri="{BB962C8B-B14F-4D97-AF65-F5344CB8AC3E}">
        <p14:creationId xmlns:p14="http://schemas.microsoft.com/office/powerpoint/2010/main" val="7739921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3C1C4CD-A722-18A0-9AAD-E74F1C6D0E6C}"/>
              </a:ext>
            </a:extLst>
          </p:cNvPr>
          <p:cNvSpPr>
            <a:spLocks noGrp="1"/>
          </p:cNvSpPr>
          <p:nvPr>
            <p:ph type="title"/>
          </p:nvPr>
        </p:nvSpPr>
        <p:spPr>
          <a:xfrm>
            <a:off x="744000" y="457200"/>
            <a:ext cx="3483716" cy="1600200"/>
          </a:xfrm>
        </p:spPr>
        <p:txBody>
          <a:bodyPr anchor="b"/>
          <a:lstStyle>
            <a:lvl1pPr>
              <a:defRPr sz="2835"/>
            </a:lvl1pPr>
          </a:lstStyle>
          <a:p>
            <a:r>
              <a:rPr lang="fr-FR"/>
              <a:t>Modifiez le style du titre</a:t>
            </a:r>
            <a:endParaRPr lang="fr-CA"/>
          </a:p>
        </p:txBody>
      </p:sp>
      <p:sp>
        <p:nvSpPr>
          <p:cNvPr id="3" name="Espace réservé du contenu 2">
            <a:extLst>
              <a:ext uri="{FF2B5EF4-FFF2-40B4-BE49-F238E27FC236}">
                <a16:creationId xmlns:a16="http://schemas.microsoft.com/office/drawing/2014/main" id="{0E109772-A915-6F3B-E5B4-DF7C69696AC5}"/>
              </a:ext>
            </a:extLst>
          </p:cNvPr>
          <p:cNvSpPr>
            <a:spLocks noGrp="1"/>
          </p:cNvSpPr>
          <p:nvPr>
            <p:ph idx="1"/>
          </p:nvPr>
        </p:nvSpPr>
        <p:spPr>
          <a:xfrm>
            <a:off x="4591981" y="987426"/>
            <a:ext cx="5468183" cy="4873625"/>
          </a:xfrm>
        </p:spPr>
        <p:txBody>
          <a:bodyPr/>
          <a:lstStyle>
            <a:lvl1pPr>
              <a:defRPr sz="2835"/>
            </a:lvl1pPr>
            <a:lvl2pPr>
              <a:defRPr sz="2481"/>
            </a:lvl2pPr>
            <a:lvl3pPr>
              <a:defRPr sz="2126"/>
            </a:lvl3pPr>
            <a:lvl4pPr>
              <a:defRPr sz="1772"/>
            </a:lvl4pPr>
            <a:lvl5pPr>
              <a:defRPr sz="1772"/>
            </a:lvl5pPr>
            <a:lvl6pPr>
              <a:defRPr sz="1772"/>
            </a:lvl6pPr>
            <a:lvl7pPr>
              <a:defRPr sz="1772"/>
            </a:lvl7pPr>
            <a:lvl8pPr>
              <a:defRPr sz="1772"/>
            </a:lvl8pPr>
            <a:lvl9pPr>
              <a:defRPr sz="1772"/>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4" name="Espace réservé du texte 3">
            <a:extLst>
              <a:ext uri="{FF2B5EF4-FFF2-40B4-BE49-F238E27FC236}">
                <a16:creationId xmlns:a16="http://schemas.microsoft.com/office/drawing/2014/main" id="{E326C8E4-768F-C60C-2280-619B9AC208C0}"/>
              </a:ext>
            </a:extLst>
          </p:cNvPr>
          <p:cNvSpPr>
            <a:spLocks noGrp="1"/>
          </p:cNvSpPr>
          <p:nvPr>
            <p:ph type="body" sz="half" idx="2"/>
          </p:nvPr>
        </p:nvSpPr>
        <p:spPr>
          <a:xfrm>
            <a:off x="744000" y="2057400"/>
            <a:ext cx="3483716" cy="3811588"/>
          </a:xfrm>
        </p:spPr>
        <p:txBody>
          <a:bodyPr/>
          <a:lstStyle>
            <a:lvl1pPr marL="0" indent="0">
              <a:buNone/>
              <a:defRPr sz="1417"/>
            </a:lvl1pPr>
            <a:lvl2pPr marL="405033" indent="0">
              <a:buNone/>
              <a:defRPr sz="1240"/>
            </a:lvl2pPr>
            <a:lvl3pPr marL="810067" indent="0">
              <a:buNone/>
              <a:defRPr sz="1063"/>
            </a:lvl3pPr>
            <a:lvl4pPr marL="1215100" indent="0">
              <a:buNone/>
              <a:defRPr sz="886"/>
            </a:lvl4pPr>
            <a:lvl5pPr marL="1620134" indent="0">
              <a:buNone/>
              <a:defRPr sz="886"/>
            </a:lvl5pPr>
            <a:lvl6pPr marL="2025167" indent="0">
              <a:buNone/>
              <a:defRPr sz="886"/>
            </a:lvl6pPr>
            <a:lvl7pPr marL="2430201" indent="0">
              <a:buNone/>
              <a:defRPr sz="886"/>
            </a:lvl7pPr>
            <a:lvl8pPr marL="2835234" indent="0">
              <a:buNone/>
              <a:defRPr sz="886"/>
            </a:lvl8pPr>
            <a:lvl9pPr marL="3240268" indent="0">
              <a:buNone/>
              <a:defRPr sz="886"/>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5B746A79-246D-2D57-5F9E-C7AAEC04204A}"/>
              </a:ext>
            </a:extLst>
          </p:cNvPr>
          <p:cNvSpPr>
            <a:spLocks noGrp="1"/>
          </p:cNvSpPr>
          <p:nvPr>
            <p:ph type="dt" sz="half" idx="10"/>
          </p:nvPr>
        </p:nvSpPr>
        <p:spPr/>
        <p:txBody>
          <a:bodyPr/>
          <a:lstStyle/>
          <a:p>
            <a:fld id="{BA82FFAD-C8AB-4373-BAAA-61BF91F21570}" type="datetimeFigureOut">
              <a:rPr lang="fr-CA" smtClean="0"/>
              <a:t>2023-01-31</a:t>
            </a:fld>
            <a:endParaRPr lang="fr-CA"/>
          </a:p>
        </p:txBody>
      </p:sp>
      <p:sp>
        <p:nvSpPr>
          <p:cNvPr id="6" name="Espace réservé du pied de page 5">
            <a:extLst>
              <a:ext uri="{FF2B5EF4-FFF2-40B4-BE49-F238E27FC236}">
                <a16:creationId xmlns:a16="http://schemas.microsoft.com/office/drawing/2014/main" id="{AFDCC453-B7DC-2DA8-846C-03DB3654354F}"/>
              </a:ext>
            </a:extLst>
          </p:cNvPr>
          <p:cNvSpPr>
            <a:spLocks noGrp="1"/>
          </p:cNvSpPr>
          <p:nvPr>
            <p:ph type="ftr" sz="quarter" idx="11"/>
          </p:nvPr>
        </p:nvSpPr>
        <p:spPr/>
        <p:txBody>
          <a:bodyPr/>
          <a:lstStyle/>
          <a:p>
            <a:endParaRPr lang="fr-CA"/>
          </a:p>
        </p:txBody>
      </p:sp>
      <p:sp>
        <p:nvSpPr>
          <p:cNvPr id="7" name="Espace réservé du numéro de diapositive 6">
            <a:extLst>
              <a:ext uri="{FF2B5EF4-FFF2-40B4-BE49-F238E27FC236}">
                <a16:creationId xmlns:a16="http://schemas.microsoft.com/office/drawing/2014/main" id="{92DEF0AD-3130-C9D7-1AB6-F4382002E7CF}"/>
              </a:ext>
            </a:extLst>
          </p:cNvPr>
          <p:cNvSpPr>
            <a:spLocks noGrp="1"/>
          </p:cNvSpPr>
          <p:nvPr>
            <p:ph type="sldNum" sz="quarter" idx="12"/>
          </p:nvPr>
        </p:nvSpPr>
        <p:spPr/>
        <p:txBody>
          <a:bodyPr/>
          <a:lstStyle/>
          <a:p>
            <a:fld id="{B3FEECFA-45F0-4183-AE94-C0ADDFF76A67}" type="slidenum">
              <a:rPr lang="fr-CA" smtClean="0"/>
              <a:t>‹N°›</a:t>
            </a:fld>
            <a:endParaRPr lang="fr-CA"/>
          </a:p>
        </p:txBody>
      </p:sp>
    </p:spTree>
    <p:extLst>
      <p:ext uri="{BB962C8B-B14F-4D97-AF65-F5344CB8AC3E}">
        <p14:creationId xmlns:p14="http://schemas.microsoft.com/office/powerpoint/2010/main" val="9388368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2379F45-1DE6-001B-8910-44DB7C88A173}"/>
              </a:ext>
            </a:extLst>
          </p:cNvPr>
          <p:cNvSpPr>
            <a:spLocks noGrp="1"/>
          </p:cNvSpPr>
          <p:nvPr>
            <p:ph type="title"/>
          </p:nvPr>
        </p:nvSpPr>
        <p:spPr>
          <a:xfrm>
            <a:off x="744000" y="457200"/>
            <a:ext cx="3483716" cy="1600200"/>
          </a:xfrm>
        </p:spPr>
        <p:txBody>
          <a:bodyPr anchor="b"/>
          <a:lstStyle>
            <a:lvl1pPr>
              <a:defRPr sz="2835"/>
            </a:lvl1pPr>
          </a:lstStyle>
          <a:p>
            <a:r>
              <a:rPr lang="fr-FR"/>
              <a:t>Modifiez le style du titre</a:t>
            </a:r>
            <a:endParaRPr lang="fr-CA"/>
          </a:p>
        </p:txBody>
      </p:sp>
      <p:sp>
        <p:nvSpPr>
          <p:cNvPr id="3" name="Espace réservé pour une image  2">
            <a:extLst>
              <a:ext uri="{FF2B5EF4-FFF2-40B4-BE49-F238E27FC236}">
                <a16:creationId xmlns:a16="http://schemas.microsoft.com/office/drawing/2014/main" id="{5C38DC75-7388-BEFA-1C62-BF7B2BF19F48}"/>
              </a:ext>
            </a:extLst>
          </p:cNvPr>
          <p:cNvSpPr>
            <a:spLocks noGrp="1"/>
          </p:cNvSpPr>
          <p:nvPr>
            <p:ph type="pic" idx="1"/>
          </p:nvPr>
        </p:nvSpPr>
        <p:spPr>
          <a:xfrm>
            <a:off x="4591981" y="987426"/>
            <a:ext cx="5468183" cy="4873625"/>
          </a:xfrm>
        </p:spPr>
        <p:txBody>
          <a:bodyPr/>
          <a:lstStyle>
            <a:lvl1pPr marL="0" indent="0">
              <a:buNone/>
              <a:defRPr sz="2835"/>
            </a:lvl1pPr>
            <a:lvl2pPr marL="405033" indent="0">
              <a:buNone/>
              <a:defRPr sz="2481"/>
            </a:lvl2pPr>
            <a:lvl3pPr marL="810067" indent="0">
              <a:buNone/>
              <a:defRPr sz="2126"/>
            </a:lvl3pPr>
            <a:lvl4pPr marL="1215100" indent="0">
              <a:buNone/>
              <a:defRPr sz="1772"/>
            </a:lvl4pPr>
            <a:lvl5pPr marL="1620134" indent="0">
              <a:buNone/>
              <a:defRPr sz="1772"/>
            </a:lvl5pPr>
            <a:lvl6pPr marL="2025167" indent="0">
              <a:buNone/>
              <a:defRPr sz="1772"/>
            </a:lvl6pPr>
            <a:lvl7pPr marL="2430201" indent="0">
              <a:buNone/>
              <a:defRPr sz="1772"/>
            </a:lvl7pPr>
            <a:lvl8pPr marL="2835234" indent="0">
              <a:buNone/>
              <a:defRPr sz="1772"/>
            </a:lvl8pPr>
            <a:lvl9pPr marL="3240268" indent="0">
              <a:buNone/>
              <a:defRPr sz="1772"/>
            </a:lvl9pPr>
          </a:lstStyle>
          <a:p>
            <a:endParaRPr lang="fr-CA"/>
          </a:p>
        </p:txBody>
      </p:sp>
      <p:sp>
        <p:nvSpPr>
          <p:cNvPr id="4" name="Espace réservé du texte 3">
            <a:extLst>
              <a:ext uri="{FF2B5EF4-FFF2-40B4-BE49-F238E27FC236}">
                <a16:creationId xmlns:a16="http://schemas.microsoft.com/office/drawing/2014/main" id="{D2ED5999-FFD9-7D12-FA8A-EAEE94A57667}"/>
              </a:ext>
            </a:extLst>
          </p:cNvPr>
          <p:cNvSpPr>
            <a:spLocks noGrp="1"/>
          </p:cNvSpPr>
          <p:nvPr>
            <p:ph type="body" sz="half" idx="2"/>
          </p:nvPr>
        </p:nvSpPr>
        <p:spPr>
          <a:xfrm>
            <a:off x="744000" y="2057400"/>
            <a:ext cx="3483716" cy="3811588"/>
          </a:xfrm>
        </p:spPr>
        <p:txBody>
          <a:bodyPr/>
          <a:lstStyle>
            <a:lvl1pPr marL="0" indent="0">
              <a:buNone/>
              <a:defRPr sz="1417"/>
            </a:lvl1pPr>
            <a:lvl2pPr marL="405033" indent="0">
              <a:buNone/>
              <a:defRPr sz="1240"/>
            </a:lvl2pPr>
            <a:lvl3pPr marL="810067" indent="0">
              <a:buNone/>
              <a:defRPr sz="1063"/>
            </a:lvl3pPr>
            <a:lvl4pPr marL="1215100" indent="0">
              <a:buNone/>
              <a:defRPr sz="886"/>
            </a:lvl4pPr>
            <a:lvl5pPr marL="1620134" indent="0">
              <a:buNone/>
              <a:defRPr sz="886"/>
            </a:lvl5pPr>
            <a:lvl6pPr marL="2025167" indent="0">
              <a:buNone/>
              <a:defRPr sz="886"/>
            </a:lvl6pPr>
            <a:lvl7pPr marL="2430201" indent="0">
              <a:buNone/>
              <a:defRPr sz="886"/>
            </a:lvl7pPr>
            <a:lvl8pPr marL="2835234" indent="0">
              <a:buNone/>
              <a:defRPr sz="886"/>
            </a:lvl8pPr>
            <a:lvl9pPr marL="3240268" indent="0">
              <a:buNone/>
              <a:defRPr sz="886"/>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A64DDC6F-F723-F569-A5F8-67F1D9C0F6C4}"/>
              </a:ext>
            </a:extLst>
          </p:cNvPr>
          <p:cNvSpPr>
            <a:spLocks noGrp="1"/>
          </p:cNvSpPr>
          <p:nvPr>
            <p:ph type="dt" sz="half" idx="10"/>
          </p:nvPr>
        </p:nvSpPr>
        <p:spPr/>
        <p:txBody>
          <a:bodyPr/>
          <a:lstStyle/>
          <a:p>
            <a:fld id="{BA82FFAD-C8AB-4373-BAAA-61BF91F21570}" type="datetimeFigureOut">
              <a:rPr lang="fr-CA" smtClean="0"/>
              <a:t>2023-01-31</a:t>
            </a:fld>
            <a:endParaRPr lang="fr-CA"/>
          </a:p>
        </p:txBody>
      </p:sp>
      <p:sp>
        <p:nvSpPr>
          <p:cNvPr id="6" name="Espace réservé du pied de page 5">
            <a:extLst>
              <a:ext uri="{FF2B5EF4-FFF2-40B4-BE49-F238E27FC236}">
                <a16:creationId xmlns:a16="http://schemas.microsoft.com/office/drawing/2014/main" id="{7EB1161E-F6C7-6D39-C4B8-79591E34AB32}"/>
              </a:ext>
            </a:extLst>
          </p:cNvPr>
          <p:cNvSpPr>
            <a:spLocks noGrp="1"/>
          </p:cNvSpPr>
          <p:nvPr>
            <p:ph type="ftr" sz="quarter" idx="11"/>
          </p:nvPr>
        </p:nvSpPr>
        <p:spPr/>
        <p:txBody>
          <a:bodyPr/>
          <a:lstStyle/>
          <a:p>
            <a:endParaRPr lang="fr-CA"/>
          </a:p>
        </p:txBody>
      </p:sp>
      <p:sp>
        <p:nvSpPr>
          <p:cNvPr id="7" name="Espace réservé du numéro de diapositive 6">
            <a:extLst>
              <a:ext uri="{FF2B5EF4-FFF2-40B4-BE49-F238E27FC236}">
                <a16:creationId xmlns:a16="http://schemas.microsoft.com/office/drawing/2014/main" id="{F588C441-055B-996C-DE37-E5F3BC63B320}"/>
              </a:ext>
            </a:extLst>
          </p:cNvPr>
          <p:cNvSpPr>
            <a:spLocks noGrp="1"/>
          </p:cNvSpPr>
          <p:nvPr>
            <p:ph type="sldNum" sz="quarter" idx="12"/>
          </p:nvPr>
        </p:nvSpPr>
        <p:spPr/>
        <p:txBody>
          <a:bodyPr/>
          <a:lstStyle/>
          <a:p>
            <a:fld id="{B3FEECFA-45F0-4183-AE94-C0ADDFF76A67}" type="slidenum">
              <a:rPr lang="fr-CA" smtClean="0"/>
              <a:t>‹N°›</a:t>
            </a:fld>
            <a:endParaRPr lang="fr-CA"/>
          </a:p>
        </p:txBody>
      </p:sp>
    </p:spTree>
    <p:extLst>
      <p:ext uri="{BB962C8B-B14F-4D97-AF65-F5344CB8AC3E}">
        <p14:creationId xmlns:p14="http://schemas.microsoft.com/office/powerpoint/2010/main" val="3896695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FD91D1F5-326A-C7BB-1A87-A8477457BE8C}"/>
              </a:ext>
            </a:extLst>
          </p:cNvPr>
          <p:cNvSpPr>
            <a:spLocks noGrp="1"/>
          </p:cNvSpPr>
          <p:nvPr>
            <p:ph type="title"/>
          </p:nvPr>
        </p:nvSpPr>
        <p:spPr>
          <a:xfrm>
            <a:off x="742593" y="365126"/>
            <a:ext cx="9316164" cy="1325563"/>
          </a:xfrm>
          <a:prstGeom prst="rect">
            <a:avLst/>
          </a:prstGeom>
        </p:spPr>
        <p:txBody>
          <a:bodyPr vert="horz" lIns="91440" tIns="45720" rIns="91440" bIns="45720" rtlCol="0" anchor="ctr">
            <a:normAutofit/>
          </a:bodyPr>
          <a:lstStyle/>
          <a:p>
            <a:r>
              <a:rPr lang="fr-FR"/>
              <a:t>Modifiez le style du titre</a:t>
            </a:r>
            <a:endParaRPr lang="fr-CA"/>
          </a:p>
        </p:txBody>
      </p:sp>
      <p:sp>
        <p:nvSpPr>
          <p:cNvPr id="3" name="Espace réservé du texte 2">
            <a:extLst>
              <a:ext uri="{FF2B5EF4-FFF2-40B4-BE49-F238E27FC236}">
                <a16:creationId xmlns:a16="http://schemas.microsoft.com/office/drawing/2014/main" id="{8A9A1306-CD47-FAC6-4640-B9BA49632BE1}"/>
              </a:ext>
            </a:extLst>
          </p:cNvPr>
          <p:cNvSpPr>
            <a:spLocks noGrp="1"/>
          </p:cNvSpPr>
          <p:nvPr>
            <p:ph type="body" idx="1"/>
          </p:nvPr>
        </p:nvSpPr>
        <p:spPr>
          <a:xfrm>
            <a:off x="742593" y="1825625"/>
            <a:ext cx="9316164"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4" name="Espace réservé de la date 3">
            <a:extLst>
              <a:ext uri="{FF2B5EF4-FFF2-40B4-BE49-F238E27FC236}">
                <a16:creationId xmlns:a16="http://schemas.microsoft.com/office/drawing/2014/main" id="{71165442-88A2-FB80-8AF3-2AF031CB91A6}"/>
              </a:ext>
            </a:extLst>
          </p:cNvPr>
          <p:cNvSpPr>
            <a:spLocks noGrp="1"/>
          </p:cNvSpPr>
          <p:nvPr>
            <p:ph type="dt" sz="half" idx="2"/>
          </p:nvPr>
        </p:nvSpPr>
        <p:spPr>
          <a:xfrm>
            <a:off x="742593" y="6356351"/>
            <a:ext cx="2430304" cy="365125"/>
          </a:xfrm>
          <a:prstGeom prst="rect">
            <a:avLst/>
          </a:prstGeom>
        </p:spPr>
        <p:txBody>
          <a:bodyPr vert="horz" lIns="91440" tIns="45720" rIns="91440" bIns="45720" rtlCol="0" anchor="ctr"/>
          <a:lstStyle>
            <a:lvl1pPr algn="l">
              <a:defRPr sz="1063">
                <a:solidFill>
                  <a:schemeClr val="tx1">
                    <a:tint val="75000"/>
                  </a:schemeClr>
                </a:solidFill>
              </a:defRPr>
            </a:lvl1pPr>
          </a:lstStyle>
          <a:p>
            <a:fld id="{BA82FFAD-C8AB-4373-BAAA-61BF91F21570}" type="datetimeFigureOut">
              <a:rPr lang="fr-CA" smtClean="0"/>
              <a:t>2023-01-31</a:t>
            </a:fld>
            <a:endParaRPr lang="fr-CA"/>
          </a:p>
        </p:txBody>
      </p:sp>
      <p:sp>
        <p:nvSpPr>
          <p:cNvPr id="5" name="Espace réservé du pied de page 4">
            <a:extLst>
              <a:ext uri="{FF2B5EF4-FFF2-40B4-BE49-F238E27FC236}">
                <a16:creationId xmlns:a16="http://schemas.microsoft.com/office/drawing/2014/main" id="{18F174B0-5328-AA6A-7ACB-ABB3D365BD28}"/>
              </a:ext>
            </a:extLst>
          </p:cNvPr>
          <p:cNvSpPr>
            <a:spLocks noGrp="1"/>
          </p:cNvSpPr>
          <p:nvPr>
            <p:ph type="ftr" sz="quarter" idx="3"/>
          </p:nvPr>
        </p:nvSpPr>
        <p:spPr>
          <a:xfrm>
            <a:off x="3577947" y="6356351"/>
            <a:ext cx="3645456" cy="365125"/>
          </a:xfrm>
          <a:prstGeom prst="rect">
            <a:avLst/>
          </a:prstGeom>
        </p:spPr>
        <p:txBody>
          <a:bodyPr vert="horz" lIns="91440" tIns="45720" rIns="91440" bIns="45720" rtlCol="0" anchor="ctr"/>
          <a:lstStyle>
            <a:lvl1pPr algn="ctr">
              <a:defRPr sz="1063">
                <a:solidFill>
                  <a:schemeClr val="tx1">
                    <a:tint val="75000"/>
                  </a:schemeClr>
                </a:solidFill>
              </a:defRPr>
            </a:lvl1pPr>
          </a:lstStyle>
          <a:p>
            <a:endParaRPr lang="fr-CA"/>
          </a:p>
        </p:txBody>
      </p:sp>
      <p:sp>
        <p:nvSpPr>
          <p:cNvPr id="6" name="Espace réservé du numéro de diapositive 5">
            <a:extLst>
              <a:ext uri="{FF2B5EF4-FFF2-40B4-BE49-F238E27FC236}">
                <a16:creationId xmlns:a16="http://schemas.microsoft.com/office/drawing/2014/main" id="{E89F069A-ED4B-7B24-A36B-4C2388B23426}"/>
              </a:ext>
            </a:extLst>
          </p:cNvPr>
          <p:cNvSpPr>
            <a:spLocks noGrp="1"/>
          </p:cNvSpPr>
          <p:nvPr>
            <p:ph type="sldNum" sz="quarter" idx="4"/>
          </p:nvPr>
        </p:nvSpPr>
        <p:spPr>
          <a:xfrm>
            <a:off x="7628453" y="6356351"/>
            <a:ext cx="2430304" cy="365125"/>
          </a:xfrm>
          <a:prstGeom prst="rect">
            <a:avLst/>
          </a:prstGeom>
        </p:spPr>
        <p:txBody>
          <a:bodyPr vert="horz" lIns="91440" tIns="45720" rIns="91440" bIns="45720" rtlCol="0" anchor="ctr"/>
          <a:lstStyle>
            <a:lvl1pPr algn="r">
              <a:defRPr sz="1063">
                <a:solidFill>
                  <a:schemeClr val="tx1">
                    <a:tint val="75000"/>
                  </a:schemeClr>
                </a:solidFill>
              </a:defRPr>
            </a:lvl1pPr>
          </a:lstStyle>
          <a:p>
            <a:fld id="{B3FEECFA-45F0-4183-AE94-C0ADDFF76A67}" type="slidenum">
              <a:rPr lang="fr-CA" smtClean="0"/>
              <a:t>‹N°›</a:t>
            </a:fld>
            <a:endParaRPr lang="fr-CA"/>
          </a:p>
        </p:txBody>
      </p:sp>
    </p:spTree>
    <p:extLst>
      <p:ext uri="{BB962C8B-B14F-4D97-AF65-F5344CB8AC3E}">
        <p14:creationId xmlns:p14="http://schemas.microsoft.com/office/powerpoint/2010/main" val="3002291053"/>
      </p:ext>
    </p:extLst>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 id="2147483828" r:id="rId12"/>
  </p:sldLayoutIdLst>
  <p:txStyles>
    <p:titleStyle>
      <a:lvl1pPr algn="l" defTabSz="810067" rtl="0" eaLnBrk="1" latinLnBrk="0" hangingPunct="1">
        <a:lnSpc>
          <a:spcPct val="90000"/>
        </a:lnSpc>
        <a:spcBef>
          <a:spcPct val="0"/>
        </a:spcBef>
        <a:buNone/>
        <a:defRPr sz="3898" kern="1200">
          <a:solidFill>
            <a:schemeClr val="tx1"/>
          </a:solidFill>
          <a:latin typeface="+mj-lt"/>
          <a:ea typeface="+mj-ea"/>
          <a:cs typeface="+mj-cs"/>
        </a:defRPr>
      </a:lvl1pPr>
    </p:titleStyle>
    <p:bodyStyle>
      <a:lvl1pPr marL="202517" indent="-202517" algn="l" defTabSz="810067" rtl="0" eaLnBrk="1" latinLnBrk="0" hangingPunct="1">
        <a:lnSpc>
          <a:spcPct val="90000"/>
        </a:lnSpc>
        <a:spcBef>
          <a:spcPts val="886"/>
        </a:spcBef>
        <a:buFont typeface="Arial" panose="020B0604020202020204" pitchFamily="34" charset="0"/>
        <a:buChar char="•"/>
        <a:defRPr sz="2481" kern="1200">
          <a:solidFill>
            <a:schemeClr val="tx1"/>
          </a:solidFill>
          <a:latin typeface="+mn-lt"/>
          <a:ea typeface="+mn-ea"/>
          <a:cs typeface="+mn-cs"/>
        </a:defRPr>
      </a:lvl1pPr>
      <a:lvl2pPr marL="607550" indent="-202517" algn="l" defTabSz="810067" rtl="0" eaLnBrk="1" latinLnBrk="0" hangingPunct="1">
        <a:lnSpc>
          <a:spcPct val="90000"/>
        </a:lnSpc>
        <a:spcBef>
          <a:spcPts val="443"/>
        </a:spcBef>
        <a:buFont typeface="Arial" panose="020B0604020202020204" pitchFamily="34" charset="0"/>
        <a:buChar char="•"/>
        <a:defRPr sz="2126" kern="1200">
          <a:solidFill>
            <a:schemeClr val="tx1"/>
          </a:solidFill>
          <a:latin typeface="+mn-lt"/>
          <a:ea typeface="+mn-ea"/>
          <a:cs typeface="+mn-cs"/>
        </a:defRPr>
      </a:lvl2pPr>
      <a:lvl3pPr marL="1012584" indent="-202517" algn="l" defTabSz="810067" rtl="0" eaLnBrk="1" latinLnBrk="0" hangingPunct="1">
        <a:lnSpc>
          <a:spcPct val="90000"/>
        </a:lnSpc>
        <a:spcBef>
          <a:spcPts val="443"/>
        </a:spcBef>
        <a:buFont typeface="Arial" panose="020B0604020202020204" pitchFamily="34" charset="0"/>
        <a:buChar char="•"/>
        <a:defRPr sz="1772" kern="1200">
          <a:solidFill>
            <a:schemeClr val="tx1"/>
          </a:solidFill>
          <a:latin typeface="+mn-lt"/>
          <a:ea typeface="+mn-ea"/>
          <a:cs typeface="+mn-cs"/>
        </a:defRPr>
      </a:lvl3pPr>
      <a:lvl4pPr marL="1417617" indent="-202517" algn="l" defTabSz="810067" rtl="0" eaLnBrk="1" latinLnBrk="0" hangingPunct="1">
        <a:lnSpc>
          <a:spcPct val="90000"/>
        </a:lnSpc>
        <a:spcBef>
          <a:spcPts val="443"/>
        </a:spcBef>
        <a:buFont typeface="Arial" panose="020B0604020202020204" pitchFamily="34" charset="0"/>
        <a:buChar char="•"/>
        <a:defRPr sz="1595" kern="1200">
          <a:solidFill>
            <a:schemeClr val="tx1"/>
          </a:solidFill>
          <a:latin typeface="+mn-lt"/>
          <a:ea typeface="+mn-ea"/>
          <a:cs typeface="+mn-cs"/>
        </a:defRPr>
      </a:lvl4pPr>
      <a:lvl5pPr marL="1822651" indent="-202517" algn="l" defTabSz="810067" rtl="0" eaLnBrk="1" latinLnBrk="0" hangingPunct="1">
        <a:lnSpc>
          <a:spcPct val="90000"/>
        </a:lnSpc>
        <a:spcBef>
          <a:spcPts val="443"/>
        </a:spcBef>
        <a:buFont typeface="Arial" panose="020B0604020202020204" pitchFamily="34" charset="0"/>
        <a:buChar char="•"/>
        <a:defRPr sz="1595" kern="1200">
          <a:solidFill>
            <a:schemeClr val="tx1"/>
          </a:solidFill>
          <a:latin typeface="+mn-lt"/>
          <a:ea typeface="+mn-ea"/>
          <a:cs typeface="+mn-cs"/>
        </a:defRPr>
      </a:lvl5pPr>
      <a:lvl6pPr marL="2227684" indent="-202517" algn="l" defTabSz="810067" rtl="0" eaLnBrk="1" latinLnBrk="0" hangingPunct="1">
        <a:lnSpc>
          <a:spcPct val="90000"/>
        </a:lnSpc>
        <a:spcBef>
          <a:spcPts val="443"/>
        </a:spcBef>
        <a:buFont typeface="Arial" panose="020B0604020202020204" pitchFamily="34" charset="0"/>
        <a:buChar char="•"/>
        <a:defRPr sz="1595" kern="1200">
          <a:solidFill>
            <a:schemeClr val="tx1"/>
          </a:solidFill>
          <a:latin typeface="+mn-lt"/>
          <a:ea typeface="+mn-ea"/>
          <a:cs typeface="+mn-cs"/>
        </a:defRPr>
      </a:lvl6pPr>
      <a:lvl7pPr marL="2632718" indent="-202517" algn="l" defTabSz="810067" rtl="0" eaLnBrk="1" latinLnBrk="0" hangingPunct="1">
        <a:lnSpc>
          <a:spcPct val="90000"/>
        </a:lnSpc>
        <a:spcBef>
          <a:spcPts val="443"/>
        </a:spcBef>
        <a:buFont typeface="Arial" panose="020B0604020202020204" pitchFamily="34" charset="0"/>
        <a:buChar char="•"/>
        <a:defRPr sz="1595" kern="1200">
          <a:solidFill>
            <a:schemeClr val="tx1"/>
          </a:solidFill>
          <a:latin typeface="+mn-lt"/>
          <a:ea typeface="+mn-ea"/>
          <a:cs typeface="+mn-cs"/>
        </a:defRPr>
      </a:lvl7pPr>
      <a:lvl8pPr marL="3037751" indent="-202517" algn="l" defTabSz="810067" rtl="0" eaLnBrk="1" latinLnBrk="0" hangingPunct="1">
        <a:lnSpc>
          <a:spcPct val="90000"/>
        </a:lnSpc>
        <a:spcBef>
          <a:spcPts val="443"/>
        </a:spcBef>
        <a:buFont typeface="Arial" panose="020B0604020202020204" pitchFamily="34" charset="0"/>
        <a:buChar char="•"/>
        <a:defRPr sz="1595" kern="1200">
          <a:solidFill>
            <a:schemeClr val="tx1"/>
          </a:solidFill>
          <a:latin typeface="+mn-lt"/>
          <a:ea typeface="+mn-ea"/>
          <a:cs typeface="+mn-cs"/>
        </a:defRPr>
      </a:lvl8pPr>
      <a:lvl9pPr marL="3442785" indent="-202517" algn="l" defTabSz="810067" rtl="0" eaLnBrk="1" latinLnBrk="0" hangingPunct="1">
        <a:lnSpc>
          <a:spcPct val="90000"/>
        </a:lnSpc>
        <a:spcBef>
          <a:spcPts val="443"/>
        </a:spcBef>
        <a:buFont typeface="Arial" panose="020B0604020202020204" pitchFamily="34" charset="0"/>
        <a:buChar char="•"/>
        <a:defRPr sz="1595" kern="1200">
          <a:solidFill>
            <a:schemeClr val="tx1"/>
          </a:solidFill>
          <a:latin typeface="+mn-lt"/>
          <a:ea typeface="+mn-ea"/>
          <a:cs typeface="+mn-cs"/>
        </a:defRPr>
      </a:lvl9pPr>
    </p:bodyStyle>
    <p:otherStyle>
      <a:defPPr>
        <a:defRPr lang="fr-FR"/>
      </a:defPPr>
      <a:lvl1pPr marL="0" algn="l" defTabSz="810067" rtl="0" eaLnBrk="1" latinLnBrk="0" hangingPunct="1">
        <a:defRPr sz="1595" kern="1200">
          <a:solidFill>
            <a:schemeClr val="tx1"/>
          </a:solidFill>
          <a:latin typeface="+mn-lt"/>
          <a:ea typeface="+mn-ea"/>
          <a:cs typeface="+mn-cs"/>
        </a:defRPr>
      </a:lvl1pPr>
      <a:lvl2pPr marL="405033" algn="l" defTabSz="810067" rtl="0" eaLnBrk="1" latinLnBrk="0" hangingPunct="1">
        <a:defRPr sz="1595" kern="1200">
          <a:solidFill>
            <a:schemeClr val="tx1"/>
          </a:solidFill>
          <a:latin typeface="+mn-lt"/>
          <a:ea typeface="+mn-ea"/>
          <a:cs typeface="+mn-cs"/>
        </a:defRPr>
      </a:lvl2pPr>
      <a:lvl3pPr marL="810067" algn="l" defTabSz="810067" rtl="0" eaLnBrk="1" latinLnBrk="0" hangingPunct="1">
        <a:defRPr sz="1595" kern="1200">
          <a:solidFill>
            <a:schemeClr val="tx1"/>
          </a:solidFill>
          <a:latin typeface="+mn-lt"/>
          <a:ea typeface="+mn-ea"/>
          <a:cs typeface="+mn-cs"/>
        </a:defRPr>
      </a:lvl3pPr>
      <a:lvl4pPr marL="1215100" algn="l" defTabSz="810067" rtl="0" eaLnBrk="1" latinLnBrk="0" hangingPunct="1">
        <a:defRPr sz="1595" kern="1200">
          <a:solidFill>
            <a:schemeClr val="tx1"/>
          </a:solidFill>
          <a:latin typeface="+mn-lt"/>
          <a:ea typeface="+mn-ea"/>
          <a:cs typeface="+mn-cs"/>
        </a:defRPr>
      </a:lvl4pPr>
      <a:lvl5pPr marL="1620134" algn="l" defTabSz="810067" rtl="0" eaLnBrk="1" latinLnBrk="0" hangingPunct="1">
        <a:defRPr sz="1595" kern="1200">
          <a:solidFill>
            <a:schemeClr val="tx1"/>
          </a:solidFill>
          <a:latin typeface="+mn-lt"/>
          <a:ea typeface="+mn-ea"/>
          <a:cs typeface="+mn-cs"/>
        </a:defRPr>
      </a:lvl5pPr>
      <a:lvl6pPr marL="2025167" algn="l" defTabSz="810067" rtl="0" eaLnBrk="1" latinLnBrk="0" hangingPunct="1">
        <a:defRPr sz="1595" kern="1200">
          <a:solidFill>
            <a:schemeClr val="tx1"/>
          </a:solidFill>
          <a:latin typeface="+mn-lt"/>
          <a:ea typeface="+mn-ea"/>
          <a:cs typeface="+mn-cs"/>
        </a:defRPr>
      </a:lvl6pPr>
      <a:lvl7pPr marL="2430201" algn="l" defTabSz="810067" rtl="0" eaLnBrk="1" latinLnBrk="0" hangingPunct="1">
        <a:defRPr sz="1595" kern="1200">
          <a:solidFill>
            <a:schemeClr val="tx1"/>
          </a:solidFill>
          <a:latin typeface="+mn-lt"/>
          <a:ea typeface="+mn-ea"/>
          <a:cs typeface="+mn-cs"/>
        </a:defRPr>
      </a:lvl7pPr>
      <a:lvl8pPr marL="2835234" algn="l" defTabSz="810067" rtl="0" eaLnBrk="1" latinLnBrk="0" hangingPunct="1">
        <a:defRPr sz="1595" kern="1200">
          <a:solidFill>
            <a:schemeClr val="tx1"/>
          </a:solidFill>
          <a:latin typeface="+mn-lt"/>
          <a:ea typeface="+mn-ea"/>
          <a:cs typeface="+mn-cs"/>
        </a:defRPr>
      </a:lvl8pPr>
      <a:lvl9pPr marL="3240268" algn="l" defTabSz="810067" rtl="0" eaLnBrk="1" latinLnBrk="0" hangingPunct="1">
        <a:defRPr sz="1595"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xml"/><Relationship Id="rId1" Type="http://schemas.openxmlformats.org/officeDocument/2006/relationships/tags" Target="../tags/tag1.xml"/><Relationship Id="rId4" Type="http://schemas.openxmlformats.org/officeDocument/2006/relationships/notesSlide" Target="../notesSlides/notesSlide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8" Type="http://schemas.openxmlformats.org/officeDocument/2006/relationships/tags" Target="../tags/tag10.xml"/><Relationship Id="rId13" Type="http://schemas.openxmlformats.org/officeDocument/2006/relationships/tags" Target="../tags/tag15.xml"/><Relationship Id="rId18" Type="http://schemas.openxmlformats.org/officeDocument/2006/relationships/tags" Target="../tags/tag20.xml"/><Relationship Id="rId3" Type="http://schemas.openxmlformats.org/officeDocument/2006/relationships/tags" Target="../tags/tag5.xml"/><Relationship Id="rId21" Type="http://schemas.openxmlformats.org/officeDocument/2006/relationships/diagramData" Target="../diagrams/data3.xml"/><Relationship Id="rId7" Type="http://schemas.openxmlformats.org/officeDocument/2006/relationships/tags" Target="../tags/tag9.xml"/><Relationship Id="rId12" Type="http://schemas.openxmlformats.org/officeDocument/2006/relationships/tags" Target="../tags/tag14.xml"/><Relationship Id="rId17" Type="http://schemas.openxmlformats.org/officeDocument/2006/relationships/tags" Target="../tags/tag19.xml"/><Relationship Id="rId25" Type="http://schemas.microsoft.com/office/2007/relationships/diagramDrawing" Target="../diagrams/drawing3.xml"/><Relationship Id="rId2" Type="http://schemas.openxmlformats.org/officeDocument/2006/relationships/tags" Target="../tags/tag4.xml"/><Relationship Id="rId16" Type="http://schemas.openxmlformats.org/officeDocument/2006/relationships/tags" Target="../tags/tag18.xml"/><Relationship Id="rId20" Type="http://schemas.openxmlformats.org/officeDocument/2006/relationships/slideLayout" Target="../slideLayouts/slideLayout7.xml"/><Relationship Id="rId1" Type="http://schemas.openxmlformats.org/officeDocument/2006/relationships/tags" Target="../tags/tag3.xml"/><Relationship Id="rId6" Type="http://schemas.openxmlformats.org/officeDocument/2006/relationships/tags" Target="../tags/tag8.xml"/><Relationship Id="rId11" Type="http://schemas.openxmlformats.org/officeDocument/2006/relationships/tags" Target="../tags/tag13.xml"/><Relationship Id="rId24" Type="http://schemas.openxmlformats.org/officeDocument/2006/relationships/diagramColors" Target="../diagrams/colors3.xml"/><Relationship Id="rId5" Type="http://schemas.openxmlformats.org/officeDocument/2006/relationships/tags" Target="../tags/tag7.xml"/><Relationship Id="rId15" Type="http://schemas.openxmlformats.org/officeDocument/2006/relationships/tags" Target="../tags/tag17.xml"/><Relationship Id="rId23" Type="http://schemas.openxmlformats.org/officeDocument/2006/relationships/diagramQuickStyle" Target="../diagrams/quickStyle3.xml"/><Relationship Id="rId10" Type="http://schemas.openxmlformats.org/officeDocument/2006/relationships/tags" Target="../tags/tag12.xml"/><Relationship Id="rId19" Type="http://schemas.openxmlformats.org/officeDocument/2006/relationships/tags" Target="../tags/tag21.xml"/><Relationship Id="rId4" Type="http://schemas.openxmlformats.org/officeDocument/2006/relationships/tags" Target="../tags/tag6.xml"/><Relationship Id="rId9" Type="http://schemas.openxmlformats.org/officeDocument/2006/relationships/tags" Target="../tags/tag11.xml"/><Relationship Id="rId14" Type="http://schemas.openxmlformats.org/officeDocument/2006/relationships/tags" Target="../tags/tag16.xml"/><Relationship Id="rId22" Type="http://schemas.openxmlformats.org/officeDocument/2006/relationships/diagramLayout" Target="../diagrams/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image" Target="../media/image3.png"/><Relationship Id="rId1" Type="http://schemas.openxmlformats.org/officeDocument/2006/relationships/slideLayout" Target="../slideLayouts/slideLayout7.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5.xml.rels><?xml version="1.0" encoding="UTF-8" standalone="yes"?>
<Relationships xmlns="http://schemas.openxmlformats.org/package/2006/relationships"><Relationship Id="rId2" Type="http://schemas.openxmlformats.org/officeDocument/2006/relationships/hyperlink" Target="https://www.erudit.org/fr/revues/ef/2008-v36-n1-ef2292/018097ar.pdf" TargetMode="External"/><Relationship Id="rId1" Type="http://schemas.openxmlformats.org/officeDocument/2006/relationships/slideLayout" Target="../slideLayouts/slideLayout5.xml"/></Relationships>
</file>

<file path=ppt/slides/_rels/slide36.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8.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image" Target="../media/image4.jpeg"/><Relationship Id="rId1" Type="http://schemas.openxmlformats.org/officeDocument/2006/relationships/slideLayout" Target="../slideLayouts/slideLayout2.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hyperlink" Target="http://www.etrc.ca/wp-content/uploads/2016/12/JETS_39-5-Laaroussi.pdf" TargetMode="External"/><Relationship Id="rId2" Type="http://schemas.openxmlformats.org/officeDocument/2006/relationships/hyperlink" Target="https://www.canada.ca/fr/immigration-refugies-citoyennete/organisation/rapports-statistiques/recherche/modelisation-strategies-pratiques-associations-favorisant-accueil-retention-closm-edmonton-sherbrooke.html" TargetMode="External"/><Relationship Id="rId1" Type="http://schemas.openxmlformats.org/officeDocument/2006/relationships/slideLayout" Target="../slideLayouts/slideLayout2.xml"/><Relationship Id="rId5" Type="http://schemas.openxmlformats.org/officeDocument/2006/relationships/hyperlink" Target="https://cjf.qc.ca/vivre-ensemble/webzine/article/le-vivre-ensemble-dans-un-contexte-de-pluralisme-culturel/" TargetMode="External"/><Relationship Id="rId4" Type="http://schemas.openxmlformats.org/officeDocument/2006/relationships/hyperlink" Target="http://p2pcanada.ca/files/2015/11/Les-pratiques-dorganismes-de-regionalisation-de-limmigration-aupres-des-milieux-demplois-dans-cinq-regions-du-Quebec-les-points-de-vue-des-organismes-des-employeurs-et-des-immigrants.pdf"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image" Target="../media/image2.jpeg"/><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7" name="Rectangle 27">
            <a:extLst>
              <a:ext uri="{FF2B5EF4-FFF2-40B4-BE49-F238E27FC236}">
                <a16:creationId xmlns:a16="http://schemas.microsoft.com/office/drawing/2014/main" id="{ECD0BF72-0C4D-44AB-AA6C-FD2587C5D76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079864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4">
            <a:extLst>
              <a:ext uri="{FF2B5EF4-FFF2-40B4-BE49-F238E27FC236}">
                <a16:creationId xmlns:a16="http://schemas.microsoft.com/office/drawing/2014/main" id="{1E874682-9CEF-877B-D998-DDB410D1818B}"/>
              </a:ext>
            </a:extLst>
          </p:cNvPr>
          <p:cNvPicPr>
            <a:picLocks noChangeAspect="1"/>
          </p:cNvPicPr>
          <p:nvPr/>
        </p:nvPicPr>
        <p:blipFill rotWithShape="1">
          <a:blip r:embed="rId2"/>
          <a:srcRect l="20862" r="20863"/>
          <a:stretch/>
        </p:blipFill>
        <p:spPr>
          <a:xfrm>
            <a:off x="5400675" y="10"/>
            <a:ext cx="5400675" cy="6857990"/>
          </a:xfrm>
          <a:prstGeom prst="rect">
            <a:avLst/>
          </a:prstGeom>
        </p:spPr>
      </p:pic>
      <p:sp>
        <p:nvSpPr>
          <p:cNvPr id="38" name="Freeform 5">
            <a:extLst>
              <a:ext uri="{FF2B5EF4-FFF2-40B4-BE49-F238E27FC236}">
                <a16:creationId xmlns:a16="http://schemas.microsoft.com/office/drawing/2014/main" id="{5523C670-74D7-4ED8-BA51-B6FB6557024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5400675" y="1756600"/>
            <a:ext cx="957100" cy="4736395"/>
          </a:xfrm>
          <a:custGeom>
            <a:avLst/>
            <a:gdLst>
              <a:gd name="T0" fmla="*/ 491 w 491"/>
              <a:gd name="T1" fmla="*/ 2247 h 2732"/>
              <a:gd name="T2" fmla="*/ 0 w 491"/>
              <a:gd name="T3" fmla="*/ 2732 h 2732"/>
              <a:gd name="T4" fmla="*/ 0 w 491"/>
              <a:gd name="T5" fmla="*/ 486 h 2732"/>
              <a:gd name="T6" fmla="*/ 491 w 491"/>
              <a:gd name="T7" fmla="*/ 0 h 2732"/>
              <a:gd name="T8" fmla="*/ 491 w 491"/>
              <a:gd name="T9" fmla="*/ 2247 h 2732"/>
            </a:gdLst>
            <a:ahLst/>
            <a:cxnLst>
              <a:cxn ang="0">
                <a:pos x="T0" y="T1"/>
              </a:cxn>
              <a:cxn ang="0">
                <a:pos x="T2" y="T3"/>
              </a:cxn>
              <a:cxn ang="0">
                <a:pos x="T4" y="T5"/>
              </a:cxn>
              <a:cxn ang="0">
                <a:pos x="T6" y="T7"/>
              </a:cxn>
              <a:cxn ang="0">
                <a:pos x="T8" y="T9"/>
              </a:cxn>
            </a:cxnLst>
            <a:rect l="0" t="0" r="r" b="b"/>
            <a:pathLst>
              <a:path w="491" h="2732">
                <a:moveTo>
                  <a:pt x="491" y="2247"/>
                </a:moveTo>
                <a:lnTo>
                  <a:pt x="0" y="2732"/>
                </a:lnTo>
                <a:lnTo>
                  <a:pt x="0" y="486"/>
                </a:lnTo>
                <a:lnTo>
                  <a:pt x="491" y="0"/>
                </a:lnTo>
                <a:lnTo>
                  <a:pt x="491" y="224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9" name="Freeform 6">
            <a:extLst>
              <a:ext uri="{FF2B5EF4-FFF2-40B4-BE49-F238E27FC236}">
                <a16:creationId xmlns:a16="http://schemas.microsoft.com/office/drawing/2014/main" id="{BAEEE533-7CA5-4134-A14A-8575F66C61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5748467" y="1357766"/>
            <a:ext cx="609307" cy="4303125"/>
          </a:xfrm>
          <a:custGeom>
            <a:avLst/>
            <a:gdLst>
              <a:gd name="T0" fmla="*/ 414 w 414"/>
              <a:gd name="T1" fmla="*/ 2447 h 2447"/>
              <a:gd name="T2" fmla="*/ 0 w 414"/>
              <a:gd name="T3" fmla="*/ 2247 h 2447"/>
              <a:gd name="T4" fmla="*/ 0 w 414"/>
              <a:gd name="T5" fmla="*/ 0 h 2447"/>
              <a:gd name="T6" fmla="*/ 414 w 414"/>
              <a:gd name="T7" fmla="*/ 200 h 2447"/>
              <a:gd name="T8" fmla="*/ 414 w 414"/>
              <a:gd name="T9" fmla="*/ 2447 h 2447"/>
            </a:gdLst>
            <a:ahLst/>
            <a:cxnLst>
              <a:cxn ang="0">
                <a:pos x="T0" y="T1"/>
              </a:cxn>
              <a:cxn ang="0">
                <a:pos x="T2" y="T3"/>
              </a:cxn>
              <a:cxn ang="0">
                <a:pos x="T4" y="T5"/>
              </a:cxn>
              <a:cxn ang="0">
                <a:pos x="T6" y="T7"/>
              </a:cxn>
              <a:cxn ang="0">
                <a:pos x="T8" y="T9"/>
              </a:cxn>
            </a:cxnLst>
            <a:rect l="0" t="0" r="r" b="b"/>
            <a:pathLst>
              <a:path w="414" h="2447">
                <a:moveTo>
                  <a:pt x="414" y="2447"/>
                </a:moveTo>
                <a:lnTo>
                  <a:pt x="0" y="2247"/>
                </a:lnTo>
                <a:lnTo>
                  <a:pt x="0" y="0"/>
                </a:lnTo>
                <a:lnTo>
                  <a:pt x="414" y="200"/>
                </a:lnTo>
                <a:lnTo>
                  <a:pt x="414" y="244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40" name="Freeform 7">
            <a:extLst>
              <a:ext uri="{FF2B5EF4-FFF2-40B4-BE49-F238E27FC236}">
                <a16:creationId xmlns:a16="http://schemas.microsoft.com/office/drawing/2014/main" id="{E64B7817-E956-406B-A85B-5AEF36B1F50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5750249" y="1135060"/>
            <a:ext cx="362677" cy="4169215"/>
          </a:xfrm>
          <a:custGeom>
            <a:avLst/>
            <a:gdLst>
              <a:gd name="T0" fmla="*/ 209 w 209"/>
              <a:gd name="T1" fmla="*/ 2246 h 2358"/>
              <a:gd name="T2" fmla="*/ 0 w 209"/>
              <a:gd name="T3" fmla="*/ 2358 h 2358"/>
              <a:gd name="T4" fmla="*/ 0 w 209"/>
              <a:gd name="T5" fmla="*/ 111 h 2358"/>
              <a:gd name="T6" fmla="*/ 209 w 209"/>
              <a:gd name="T7" fmla="*/ 0 h 2358"/>
              <a:gd name="T8" fmla="*/ 209 w 209"/>
              <a:gd name="T9" fmla="*/ 2246 h 2358"/>
            </a:gdLst>
            <a:ahLst/>
            <a:cxnLst>
              <a:cxn ang="0">
                <a:pos x="T0" y="T1"/>
              </a:cxn>
              <a:cxn ang="0">
                <a:pos x="T2" y="T3"/>
              </a:cxn>
              <a:cxn ang="0">
                <a:pos x="T4" y="T5"/>
              </a:cxn>
              <a:cxn ang="0">
                <a:pos x="T6" y="T7"/>
              </a:cxn>
              <a:cxn ang="0">
                <a:pos x="T8" y="T9"/>
              </a:cxn>
            </a:cxnLst>
            <a:rect l="0" t="0" r="r" b="b"/>
            <a:pathLst>
              <a:path w="209" h="2358">
                <a:moveTo>
                  <a:pt x="209" y="2246"/>
                </a:moveTo>
                <a:lnTo>
                  <a:pt x="0" y="2358"/>
                </a:lnTo>
                <a:lnTo>
                  <a:pt x="0" y="111"/>
                </a:lnTo>
                <a:lnTo>
                  <a:pt x="209" y="0"/>
                </a:lnTo>
                <a:lnTo>
                  <a:pt x="209" y="2246"/>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6" name="Rectangle 8">
            <a:extLst>
              <a:ext uri="{FF2B5EF4-FFF2-40B4-BE49-F238E27FC236}">
                <a16:creationId xmlns:a16="http://schemas.microsoft.com/office/drawing/2014/main" id="{92FC9C1F-8CBA-4083-8724-3735C556D8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704788" y="1124043"/>
            <a:ext cx="5408706" cy="3978121"/>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re 1"/>
          <p:cNvSpPr>
            <a:spLocks noGrp="1"/>
          </p:cNvSpPr>
          <p:nvPr>
            <p:ph type="ctrTitle"/>
          </p:nvPr>
        </p:nvSpPr>
        <p:spPr>
          <a:xfrm>
            <a:off x="1169363" y="1445775"/>
            <a:ext cx="4816908" cy="3342435"/>
          </a:xfrm>
        </p:spPr>
        <p:txBody>
          <a:bodyPr anchor="b">
            <a:normAutofit/>
          </a:bodyPr>
          <a:lstStyle/>
          <a:p>
            <a:pPr algn="l"/>
            <a:r>
              <a:rPr lang="fr-CA" sz="3600">
                <a:solidFill>
                  <a:srgbClr val="FFFFFF"/>
                </a:solidFill>
              </a:rPr>
              <a:t>Conférence APPRUS</a:t>
            </a:r>
            <a:br>
              <a:rPr lang="fr-CA" sz="3600">
                <a:solidFill>
                  <a:srgbClr val="FFFFFF"/>
                </a:solidFill>
              </a:rPr>
            </a:br>
            <a:r>
              <a:rPr lang="fr-CA" sz="3600">
                <a:solidFill>
                  <a:srgbClr val="FFFFFF"/>
                </a:solidFill>
              </a:rPr>
              <a:t>L’immigration dans les régions du Québec : des enjeux politiques, sociaux et éthiques</a:t>
            </a:r>
            <a:br>
              <a:rPr lang="fr-CA" sz="3600">
                <a:solidFill>
                  <a:srgbClr val="FFFFFF"/>
                </a:solidFill>
              </a:rPr>
            </a:br>
            <a:endParaRPr lang="fr-CA" sz="3600">
              <a:solidFill>
                <a:srgbClr val="FFFFFF"/>
              </a:solidFill>
            </a:endParaRPr>
          </a:p>
        </p:txBody>
      </p:sp>
      <p:sp>
        <p:nvSpPr>
          <p:cNvPr id="3" name="Sous-titre 2"/>
          <p:cNvSpPr>
            <a:spLocks noGrp="1"/>
          </p:cNvSpPr>
          <p:nvPr>
            <p:ph type="subTitle" idx="1"/>
          </p:nvPr>
        </p:nvSpPr>
        <p:spPr>
          <a:xfrm>
            <a:off x="704788" y="5226525"/>
            <a:ext cx="4451038" cy="1155987"/>
          </a:xfrm>
        </p:spPr>
        <p:txBody>
          <a:bodyPr anchor="t">
            <a:normAutofit/>
          </a:bodyPr>
          <a:lstStyle/>
          <a:p>
            <a:pPr algn="r"/>
            <a:r>
              <a:rPr lang="fr-CA" sz="1200"/>
              <a:t>Michèle Vatz Laaroussi</a:t>
            </a:r>
          </a:p>
          <a:p>
            <a:pPr algn="r"/>
            <a:r>
              <a:rPr lang="fr-CA" sz="1200"/>
              <a:t>Professeure émérite associée École de travail social </a:t>
            </a:r>
          </a:p>
          <a:p>
            <a:pPr algn="r"/>
            <a:r>
              <a:rPr lang="fr-CA" sz="1200"/>
              <a:t>Université de Sherbrooke</a:t>
            </a:r>
          </a:p>
          <a:p>
            <a:pPr algn="r"/>
            <a:r>
              <a:rPr lang="fr-CA" sz="1200"/>
              <a:t>1</a:t>
            </a:r>
            <a:r>
              <a:rPr lang="fr-CA" sz="1200" baseline="30000"/>
              <a:t>er</a:t>
            </a:r>
            <a:r>
              <a:rPr lang="fr-CA" sz="1200"/>
              <a:t> février 2023</a:t>
            </a:r>
          </a:p>
        </p:txBody>
      </p:sp>
    </p:spTree>
    <p:extLst>
      <p:ext uri="{BB962C8B-B14F-4D97-AF65-F5344CB8AC3E}">
        <p14:creationId xmlns:p14="http://schemas.microsoft.com/office/powerpoint/2010/main" val="155255941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27B839B-9ADE-406B-8590-F1CAEDED4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079864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362977" y="1022350"/>
            <a:ext cx="62867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362977" y="837744"/>
            <a:ext cx="357232"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571128" y="640894"/>
            <a:ext cx="149081"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9943056" y="635716"/>
            <a:ext cx="291130"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Rectangle 17">
            <a:extLst>
              <a:ext uri="{FF2B5EF4-FFF2-40B4-BE49-F238E27FC236}">
                <a16:creationId xmlns:a16="http://schemas.microsoft.com/office/drawing/2014/main" id="{14E91B64-9FCC-451E-AFB4-A827D63293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570592" y="635715"/>
            <a:ext cx="9663685"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re 1">
            <a:extLst>
              <a:ext uri="{FF2B5EF4-FFF2-40B4-BE49-F238E27FC236}">
                <a16:creationId xmlns:a16="http://schemas.microsoft.com/office/drawing/2014/main" id="{9595E556-C4D5-9412-495B-D01758E6676B}"/>
              </a:ext>
            </a:extLst>
          </p:cNvPr>
          <p:cNvSpPr>
            <a:spLocks noGrp="1"/>
          </p:cNvSpPr>
          <p:nvPr>
            <p:ph type="title"/>
          </p:nvPr>
        </p:nvSpPr>
        <p:spPr>
          <a:xfrm>
            <a:off x="849176" y="800392"/>
            <a:ext cx="9093880" cy="1212102"/>
          </a:xfrm>
        </p:spPr>
        <p:txBody>
          <a:bodyPr>
            <a:normAutofit/>
          </a:bodyPr>
          <a:lstStyle/>
          <a:p>
            <a:r>
              <a:rPr lang="fr-CA" sz="3800">
                <a:solidFill>
                  <a:srgbClr val="FFFFFF"/>
                </a:solidFill>
              </a:rPr>
              <a:t>La connaissance du Français joue pour le taux de présence des  …</a:t>
            </a:r>
          </a:p>
        </p:txBody>
      </p:sp>
      <p:sp>
        <p:nvSpPr>
          <p:cNvPr id="3" name="Espace réservé du contenu 2">
            <a:extLst>
              <a:ext uri="{FF2B5EF4-FFF2-40B4-BE49-F238E27FC236}">
                <a16:creationId xmlns:a16="http://schemas.microsoft.com/office/drawing/2014/main" id="{AA11F230-63B3-7193-4A25-91BEBDCF80E7}"/>
              </a:ext>
            </a:extLst>
          </p:cNvPr>
          <p:cNvSpPr>
            <a:spLocks noGrp="1"/>
          </p:cNvSpPr>
          <p:nvPr>
            <p:ph idx="1"/>
          </p:nvPr>
        </p:nvSpPr>
        <p:spPr>
          <a:xfrm>
            <a:off x="1211629" y="2490436"/>
            <a:ext cx="8601563" cy="3567173"/>
          </a:xfrm>
        </p:spPr>
        <p:txBody>
          <a:bodyPr anchor="ctr">
            <a:normAutofit/>
          </a:bodyPr>
          <a:lstStyle/>
          <a:p>
            <a:r>
              <a:rPr lang="fr-CA" sz="2300" b="1" dirty="0"/>
              <a:t>Réfugiés et la catégorie regroupement familial (entre 70 et 80%)</a:t>
            </a:r>
          </a:p>
          <a:p>
            <a:r>
              <a:rPr lang="fr-CA" sz="2300" dirty="0"/>
              <a:t>Beaucoup moins pour les immigrants économiques (50%).</a:t>
            </a:r>
          </a:p>
          <a:p>
            <a:r>
              <a:rPr lang="fr-CA" sz="2300" b="1" dirty="0"/>
              <a:t>La connaissance de l’anglais n’empêche pas les réfugiés et la catégorie regroupement familial de rester (près de 75%) </a:t>
            </a:r>
            <a:r>
              <a:rPr lang="fr-CA" sz="2300" dirty="0"/>
              <a:t>mais a plus d’impact sur les immigrants économiques (près de 40%)</a:t>
            </a:r>
          </a:p>
        </p:txBody>
      </p:sp>
    </p:spTree>
    <p:extLst>
      <p:ext uri="{BB962C8B-B14F-4D97-AF65-F5344CB8AC3E}">
        <p14:creationId xmlns:p14="http://schemas.microsoft.com/office/powerpoint/2010/main" val="17250725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27B839B-9ADE-406B-8590-F1CAEDED4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079864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362977" y="1022350"/>
            <a:ext cx="62867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362977" y="837744"/>
            <a:ext cx="357232"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571128" y="640894"/>
            <a:ext cx="149081"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9943056" y="635716"/>
            <a:ext cx="291130"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Rectangle 17">
            <a:extLst>
              <a:ext uri="{FF2B5EF4-FFF2-40B4-BE49-F238E27FC236}">
                <a16:creationId xmlns:a16="http://schemas.microsoft.com/office/drawing/2014/main" id="{14E91B64-9FCC-451E-AFB4-A827D63293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570592" y="635715"/>
            <a:ext cx="9663685"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re 1"/>
          <p:cNvSpPr>
            <a:spLocks noGrp="1"/>
          </p:cNvSpPr>
          <p:nvPr>
            <p:ph type="title"/>
          </p:nvPr>
        </p:nvSpPr>
        <p:spPr>
          <a:xfrm>
            <a:off x="849176" y="800392"/>
            <a:ext cx="9093880" cy="1212102"/>
          </a:xfrm>
        </p:spPr>
        <p:txBody>
          <a:bodyPr>
            <a:normAutofit/>
          </a:bodyPr>
          <a:lstStyle/>
          <a:p>
            <a:r>
              <a:rPr lang="fr-CA" sz="3800">
                <a:solidFill>
                  <a:srgbClr val="FFFFFF"/>
                </a:solidFill>
              </a:rPr>
              <a:t>Une petite  tendance à l’augmentation de la rétention</a:t>
            </a:r>
          </a:p>
        </p:txBody>
      </p:sp>
      <p:sp>
        <p:nvSpPr>
          <p:cNvPr id="3" name="Espace réservé du contenu 2"/>
          <p:cNvSpPr>
            <a:spLocks noGrp="1"/>
          </p:cNvSpPr>
          <p:nvPr>
            <p:ph idx="1"/>
          </p:nvPr>
        </p:nvSpPr>
        <p:spPr>
          <a:xfrm>
            <a:off x="1211629" y="2490436"/>
            <a:ext cx="8601563" cy="3567173"/>
          </a:xfrm>
        </p:spPr>
        <p:txBody>
          <a:bodyPr anchor="ctr">
            <a:normAutofit/>
          </a:bodyPr>
          <a:lstStyle/>
          <a:p>
            <a:r>
              <a:rPr lang="fr-CA" sz="1800"/>
              <a:t>Personnes immigrantes établies hors de la région métropolitaine de Montréal :</a:t>
            </a:r>
          </a:p>
          <a:p>
            <a:r>
              <a:rPr lang="fr-CA" sz="1800"/>
              <a:t>15 % en 2004 pour les personnes admises de 1993 à 2002</a:t>
            </a:r>
          </a:p>
          <a:p>
            <a:r>
              <a:rPr lang="fr-CA" sz="1800"/>
              <a:t>22,8% en 2017 pour les personnes admises de 2006 à 2015</a:t>
            </a:r>
          </a:p>
          <a:p>
            <a:r>
              <a:rPr lang="fr-CA" sz="1800"/>
              <a:t> 24,8 % en 2019 pour les personnes admises de 2008 à 2017</a:t>
            </a:r>
          </a:p>
          <a:p>
            <a:r>
              <a:rPr lang="fr-CA" sz="1800" b="1"/>
              <a:t>25,8% en 2020 pour les personnes admises de 2009 à 2018</a:t>
            </a:r>
          </a:p>
          <a:p>
            <a:r>
              <a:rPr lang="fr-CA" sz="1800" b="1"/>
              <a:t>27,8% en 2021 pour les personnes admises de 2010 à 2019</a:t>
            </a:r>
          </a:p>
          <a:p>
            <a:r>
              <a:rPr lang="fr-CA" sz="1800"/>
              <a:t>Mesures pour favoriser la mobilité des immigrants de Montréal vers les régions du Québec: régionalisation à partir de Montréal</a:t>
            </a:r>
          </a:p>
          <a:p>
            <a:r>
              <a:rPr lang="fr-CA" sz="1800"/>
              <a:t>Mesures municipales ou régionales pour attirer des immigrants économiques et investisseurs directement depuis l’étranger (Exemple de Québec)</a:t>
            </a:r>
          </a:p>
        </p:txBody>
      </p:sp>
    </p:spTree>
    <p:extLst>
      <p:ext uri="{BB962C8B-B14F-4D97-AF65-F5344CB8AC3E}">
        <p14:creationId xmlns:p14="http://schemas.microsoft.com/office/powerpoint/2010/main" val="30206116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080135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0798649"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640367" y="1640365"/>
            <a:ext cx="6858000" cy="3577270"/>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640367" y="1650502"/>
            <a:ext cx="6857999" cy="3577273"/>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537641" y="3818368"/>
            <a:ext cx="2501979" cy="3577275"/>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444507" y="969718"/>
            <a:ext cx="3455471"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640375" y="1630226"/>
            <a:ext cx="6858003" cy="3577269"/>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a:extLst>
              <a:ext uri="{FF2B5EF4-FFF2-40B4-BE49-F238E27FC236}">
                <a16:creationId xmlns:a16="http://schemas.microsoft.com/office/drawing/2014/main" id="{63851643-5C9D-BC01-AEF7-0943EEB87343}"/>
              </a:ext>
            </a:extLst>
          </p:cNvPr>
          <p:cNvSpPr>
            <a:spLocks noGrp="1"/>
          </p:cNvSpPr>
          <p:nvPr>
            <p:ph type="title"/>
          </p:nvPr>
        </p:nvSpPr>
        <p:spPr>
          <a:xfrm>
            <a:off x="413486" y="586855"/>
            <a:ext cx="2836210" cy="3387497"/>
          </a:xfrm>
        </p:spPr>
        <p:txBody>
          <a:bodyPr anchor="b">
            <a:normAutofit/>
          </a:bodyPr>
          <a:lstStyle/>
          <a:p>
            <a:pPr algn="r"/>
            <a:r>
              <a:rPr lang="fr-CA" sz="3500">
                <a:solidFill>
                  <a:srgbClr val="FFFFFF"/>
                </a:solidFill>
              </a:rPr>
              <a:t>Plus de réfugiés et regroupement familial en régions…</a:t>
            </a:r>
          </a:p>
        </p:txBody>
      </p:sp>
      <p:sp>
        <p:nvSpPr>
          <p:cNvPr id="3" name="Espace réservé du contenu 2">
            <a:extLst>
              <a:ext uri="{FF2B5EF4-FFF2-40B4-BE49-F238E27FC236}">
                <a16:creationId xmlns:a16="http://schemas.microsoft.com/office/drawing/2014/main" id="{7B2EBBC1-F2A2-C4AF-7B98-43A3278703E2}"/>
              </a:ext>
            </a:extLst>
          </p:cNvPr>
          <p:cNvSpPr>
            <a:spLocks noGrp="1"/>
          </p:cNvSpPr>
          <p:nvPr>
            <p:ph idx="1"/>
          </p:nvPr>
        </p:nvSpPr>
        <p:spPr>
          <a:xfrm>
            <a:off x="4261588" y="649480"/>
            <a:ext cx="5807628" cy="5546047"/>
          </a:xfrm>
        </p:spPr>
        <p:txBody>
          <a:bodyPr anchor="ctr">
            <a:normAutofit/>
          </a:bodyPr>
          <a:lstStyle/>
          <a:p>
            <a:r>
              <a:rPr lang="fr-CA" sz="1900" dirty="0"/>
              <a:t>Selon le Recensement de 2021, 218 430 nouveaux réfugiés ont été admis comme résidents permanents de 2016 à 2021 et étaient toujours présents au Canada au moment du recensement. </a:t>
            </a:r>
          </a:p>
          <a:p>
            <a:r>
              <a:rPr lang="fr-CA" sz="1900" b="1" dirty="0"/>
              <a:t>23,8% de catégorie famille et 17,5% de réfugiés au Québec entre 2016 et 2021 (plus de 41% des immigrants sont arrivés avec le statut de réfugiés-famille au Québec).</a:t>
            </a:r>
          </a:p>
          <a:p>
            <a:r>
              <a:rPr lang="fr-CA" sz="1900" b="1" dirty="0"/>
              <a:t>Les personnes immigrantes de la catégorie de l’immigration économique étaient proportionnellement plus nombreuses à résider dans la RMM que celles de la catégorie du regroupement familial ou de la catégorie des réfugiés et personnes en situation semblable au Québec</a:t>
            </a:r>
            <a:r>
              <a:rPr lang="fr-CA" sz="1900" dirty="0"/>
              <a:t>.</a:t>
            </a:r>
          </a:p>
        </p:txBody>
      </p:sp>
    </p:spTree>
    <p:extLst>
      <p:ext uri="{BB962C8B-B14F-4D97-AF65-F5344CB8AC3E}">
        <p14:creationId xmlns:p14="http://schemas.microsoft.com/office/powerpoint/2010/main" val="421456685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080135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0798649"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640367" y="1640365"/>
            <a:ext cx="6858000" cy="3577270"/>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640367" y="1650502"/>
            <a:ext cx="6857999" cy="3577273"/>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537641" y="3818368"/>
            <a:ext cx="2501979" cy="3577275"/>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444507" y="969718"/>
            <a:ext cx="3455471"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640375" y="1630226"/>
            <a:ext cx="6858003" cy="3577269"/>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p:cNvSpPr>
            <a:spLocks noGrp="1"/>
          </p:cNvSpPr>
          <p:nvPr>
            <p:ph type="title"/>
          </p:nvPr>
        </p:nvSpPr>
        <p:spPr>
          <a:xfrm>
            <a:off x="413486" y="586855"/>
            <a:ext cx="2836210" cy="3387497"/>
          </a:xfrm>
        </p:spPr>
        <p:txBody>
          <a:bodyPr anchor="b">
            <a:normAutofit/>
          </a:bodyPr>
          <a:lstStyle/>
          <a:p>
            <a:pPr algn="r"/>
            <a:r>
              <a:rPr lang="fr-CA" sz="3200">
                <a:solidFill>
                  <a:srgbClr val="FFFFFF"/>
                </a:solidFill>
              </a:rPr>
              <a:t>Et les personnes réfugiées en région: enjeux politiques, éthiques et économiques</a:t>
            </a:r>
          </a:p>
        </p:txBody>
      </p:sp>
      <p:sp>
        <p:nvSpPr>
          <p:cNvPr id="3" name="Espace réservé du contenu 2"/>
          <p:cNvSpPr>
            <a:spLocks noGrp="1"/>
          </p:cNvSpPr>
          <p:nvPr>
            <p:ph idx="1"/>
          </p:nvPr>
        </p:nvSpPr>
        <p:spPr>
          <a:xfrm>
            <a:off x="4261588" y="649480"/>
            <a:ext cx="5807628" cy="5546047"/>
          </a:xfrm>
        </p:spPr>
        <p:txBody>
          <a:bodyPr anchor="ctr">
            <a:normAutofit/>
          </a:bodyPr>
          <a:lstStyle/>
          <a:p>
            <a:endParaRPr lang="fr-CA" sz="1900" b="1"/>
          </a:p>
          <a:p>
            <a:r>
              <a:rPr lang="fr-CA" sz="1900" b="1"/>
              <a:t>15 villes d’accueil en région pour les réfugiés publics</a:t>
            </a:r>
          </a:p>
          <a:p>
            <a:r>
              <a:rPr lang="fr-CA" sz="1900"/>
              <a:t>Exemple Sherbrooke: accueil de 60% réfugiés et familles, 40% immigration économique</a:t>
            </a:r>
          </a:p>
          <a:p>
            <a:r>
              <a:rPr lang="fr-CA" sz="1900"/>
              <a:t>Arrivée des réfugiés syriens: plus de 2000 réfugiés réinstallés publics et privés à Sherbrooke entre 2015 et 2017. De nouvelles vagues régulièrement (Afghans etc.)</a:t>
            </a:r>
          </a:p>
          <a:p>
            <a:r>
              <a:rPr lang="fr-CA" sz="1900"/>
              <a:t>Arrivée des demandeurs d’asile à la frontière Québec-USA</a:t>
            </a:r>
          </a:p>
          <a:p>
            <a:r>
              <a:rPr lang="fr-CA" sz="1900"/>
              <a:t>Besoins de travailleurs qualifiés  ou peu qualifiés dans les régions du Québec</a:t>
            </a:r>
          </a:p>
          <a:p>
            <a:r>
              <a:rPr lang="fr-CA" sz="1900"/>
              <a:t>Discours récurrents de tous les partis politiques sur la régionalisation de l’immigration</a:t>
            </a:r>
          </a:p>
          <a:p>
            <a:r>
              <a:rPr lang="fr-CA" sz="1900" b="1"/>
              <a:t>Enjeu de tenir compte à la fois des immigrants économiques, des familles, des demandeurs d’asile et des réfugiés réinstallés</a:t>
            </a:r>
          </a:p>
          <a:p>
            <a:endParaRPr lang="fr-CA" sz="1900"/>
          </a:p>
        </p:txBody>
      </p:sp>
    </p:spTree>
    <p:extLst>
      <p:ext uri="{BB962C8B-B14F-4D97-AF65-F5344CB8AC3E}">
        <p14:creationId xmlns:p14="http://schemas.microsoft.com/office/powerpoint/2010/main" val="5520947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176" name="Rectangle 7175">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080135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78" name="Rectangle 7177">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5269283"/>
            <a:ext cx="10801348" cy="1590742"/>
          </a:xfrm>
          <a:prstGeom prst="rect">
            <a:avLst/>
          </a:prstGeom>
          <a:gradFill>
            <a:gsLst>
              <a:gs pos="0">
                <a:srgbClr val="000000"/>
              </a:gs>
              <a:gs pos="54000">
                <a:schemeClr val="accent1">
                  <a:lumMod val="50000"/>
                </a:schemeClr>
              </a:gs>
            </a:gsLst>
            <a:lin ang="15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80" name="Rectangle 7179">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4715" y="5269283"/>
            <a:ext cx="10816065" cy="1590742"/>
          </a:xfrm>
          <a:prstGeom prst="rect">
            <a:avLst/>
          </a:prstGeom>
          <a:gradFill>
            <a:gsLst>
              <a:gs pos="18000">
                <a:schemeClr val="accent1">
                  <a:lumMod val="75000"/>
                  <a:alpha val="0"/>
                </a:schemeClr>
              </a:gs>
              <a:gs pos="100000">
                <a:schemeClr val="accent1"/>
              </a:gs>
            </a:gsLst>
            <a:lin ang="15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82" name="Rectangle 7181">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7174936" y="5267258"/>
            <a:ext cx="3626414" cy="1590742"/>
          </a:xfrm>
          <a:prstGeom prst="rect">
            <a:avLst/>
          </a:prstGeom>
          <a:gradFill>
            <a:gsLst>
              <a:gs pos="23000">
                <a:schemeClr val="accent1">
                  <a:lumMod val="50000"/>
                  <a:alpha val="61000"/>
                </a:schemeClr>
              </a:gs>
              <a:gs pos="100000">
                <a:schemeClr val="accent1">
                  <a:lumMod val="50000"/>
                  <a:alpha val="0"/>
                </a:schemeClr>
              </a:gs>
            </a:gsLst>
            <a:lin ang="15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84" name="Rectangle 7183">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908" y="5267258"/>
            <a:ext cx="10807258" cy="1131515"/>
          </a:xfrm>
          <a:prstGeom prst="rect">
            <a:avLst/>
          </a:prstGeom>
          <a:gradFill>
            <a:gsLst>
              <a:gs pos="18000">
                <a:schemeClr val="accent1">
                  <a:alpha val="0"/>
                </a:schemeClr>
              </a:gs>
              <a:gs pos="100000">
                <a:schemeClr val="accent1">
                  <a:lumMod val="60000"/>
                  <a:lumOff val="40000"/>
                  <a:alpha val="56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86" name="Rectangle 7185">
            <a:extLst>
              <a:ext uri="{FF2B5EF4-FFF2-40B4-BE49-F238E27FC236}">
                <a16:creationId xmlns:a16="http://schemas.microsoft.com/office/drawing/2014/main" id="{B3FA1AAC-C1ED-4F77-BFA4-BE80FC0AC79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14712" y="5278400"/>
            <a:ext cx="6854433" cy="1590741"/>
          </a:xfrm>
          <a:prstGeom prst="rect">
            <a:avLst/>
          </a:prstGeom>
          <a:gradFill>
            <a:gsLst>
              <a:gs pos="50000">
                <a:schemeClr val="accent1">
                  <a:alpha val="0"/>
                </a:schemeClr>
              </a:gs>
              <a:gs pos="100000">
                <a:schemeClr val="accent1">
                  <a:lumMod val="75000"/>
                  <a:alpha val="41000"/>
                </a:schemeClr>
              </a:gs>
            </a:gsLst>
            <a:lin ang="21594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70" name="Titre 1"/>
          <p:cNvSpPr>
            <a:spLocks noGrp="1"/>
          </p:cNvSpPr>
          <p:nvPr>
            <p:ph type="title"/>
            <p:custDataLst>
              <p:tags r:id="rId1"/>
            </p:custDataLst>
          </p:nvPr>
        </p:nvSpPr>
        <p:spPr>
          <a:xfrm>
            <a:off x="1229866" y="5554639"/>
            <a:ext cx="8552908" cy="982473"/>
          </a:xfrm>
        </p:spPr>
        <p:txBody>
          <a:bodyPr>
            <a:normAutofit/>
          </a:bodyPr>
          <a:lstStyle/>
          <a:p>
            <a:r>
              <a:rPr lang="fr-CA" altLang="fr-FR" sz="3800">
                <a:solidFill>
                  <a:srgbClr val="FFFFFF"/>
                </a:solidFill>
              </a:rPr>
              <a:t>Qui sont les « réfugiés »</a:t>
            </a:r>
          </a:p>
        </p:txBody>
      </p:sp>
      <p:sp>
        <p:nvSpPr>
          <p:cNvPr id="7171" name="Espace réservé du contenu 2"/>
          <p:cNvSpPr>
            <a:spLocks noGrp="1"/>
          </p:cNvSpPr>
          <p:nvPr>
            <p:ph idx="1"/>
            <p:custDataLst>
              <p:tags r:id="rId2"/>
            </p:custDataLst>
          </p:nvPr>
        </p:nvSpPr>
        <p:spPr>
          <a:xfrm>
            <a:off x="1229867" y="824249"/>
            <a:ext cx="8552908" cy="3837904"/>
          </a:xfrm>
        </p:spPr>
        <p:txBody>
          <a:bodyPr anchor="ctr">
            <a:normAutofit/>
          </a:bodyPr>
          <a:lstStyle/>
          <a:p>
            <a:pPr>
              <a:buFont typeface="Arial" charset="0"/>
              <a:buNone/>
            </a:pPr>
            <a:r>
              <a:rPr lang="fr-CA" altLang="fr-FR" sz="1900"/>
              <a:t>Selon la convention de Genève relative au statut des réfugiés des Nations unies, signée à Genève en 1951, un réfugié est une personne qui, « craignant avec raison d’être persécutée du fait de sa race, de sa religion, de sa nationalité, de son appartenance à un certain groupe social ou de ses opinions politiques, se trouve hors du pays dont elle a la nationalité et qui ne peut ou, du fait de cette crainte, ne veut se réclamer de la protection de ce pays [...] » (Haut-Commissariat des Nations Unies aux droits de l’homme, 1999).</a:t>
            </a:r>
          </a:p>
          <a:p>
            <a:pPr>
              <a:buFont typeface="Arial" charset="0"/>
              <a:buNone/>
            </a:pPr>
            <a:r>
              <a:rPr lang="fr-CA" altLang="fr-FR" sz="1900"/>
              <a:t>Au Québec présence de réfugiés publics et de réfugiés parrainés ainsi que de demandeurs du statut de réfugié.</a:t>
            </a:r>
          </a:p>
          <a:p>
            <a:pPr>
              <a:buFont typeface="Arial" charset="0"/>
              <a:buNone/>
            </a:pPr>
            <a:endParaRPr lang="fr-CA" altLang="fr-FR" sz="1900"/>
          </a:p>
        </p:txBody>
      </p:sp>
    </p:spTree>
    <p:extLst>
      <p:ext uri="{BB962C8B-B14F-4D97-AF65-F5344CB8AC3E}">
        <p14:creationId xmlns:p14="http://schemas.microsoft.com/office/powerpoint/2010/main" val="42486658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080135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5269283"/>
            <a:ext cx="10801348" cy="1590742"/>
          </a:xfrm>
          <a:prstGeom prst="rect">
            <a:avLst/>
          </a:prstGeom>
          <a:gradFill>
            <a:gsLst>
              <a:gs pos="0">
                <a:srgbClr val="000000"/>
              </a:gs>
              <a:gs pos="54000">
                <a:schemeClr val="accent1">
                  <a:lumMod val="50000"/>
                </a:schemeClr>
              </a:gs>
            </a:gsLst>
            <a:lin ang="15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4715" y="5269283"/>
            <a:ext cx="10816065" cy="1590742"/>
          </a:xfrm>
          <a:prstGeom prst="rect">
            <a:avLst/>
          </a:prstGeom>
          <a:gradFill>
            <a:gsLst>
              <a:gs pos="18000">
                <a:schemeClr val="accent1">
                  <a:lumMod val="75000"/>
                  <a:alpha val="0"/>
                </a:schemeClr>
              </a:gs>
              <a:gs pos="100000">
                <a:schemeClr val="accent1"/>
              </a:gs>
            </a:gsLst>
            <a:lin ang="15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7174936" y="5267258"/>
            <a:ext cx="3626414" cy="1590742"/>
          </a:xfrm>
          <a:prstGeom prst="rect">
            <a:avLst/>
          </a:prstGeom>
          <a:gradFill>
            <a:gsLst>
              <a:gs pos="23000">
                <a:schemeClr val="accent1">
                  <a:lumMod val="50000"/>
                  <a:alpha val="61000"/>
                </a:schemeClr>
              </a:gs>
              <a:gs pos="100000">
                <a:schemeClr val="accent1">
                  <a:lumMod val="50000"/>
                  <a:alpha val="0"/>
                </a:schemeClr>
              </a:gs>
            </a:gsLst>
            <a:lin ang="15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908" y="5267258"/>
            <a:ext cx="10807258" cy="1131515"/>
          </a:xfrm>
          <a:prstGeom prst="rect">
            <a:avLst/>
          </a:prstGeom>
          <a:gradFill>
            <a:gsLst>
              <a:gs pos="18000">
                <a:schemeClr val="accent1">
                  <a:alpha val="0"/>
                </a:schemeClr>
              </a:gs>
              <a:gs pos="100000">
                <a:schemeClr val="accent1">
                  <a:lumMod val="60000"/>
                  <a:lumOff val="40000"/>
                  <a:alpha val="56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B3FA1AAC-C1ED-4F77-BFA4-BE80FC0AC79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14712" y="5278400"/>
            <a:ext cx="6854433" cy="1590741"/>
          </a:xfrm>
          <a:prstGeom prst="rect">
            <a:avLst/>
          </a:prstGeom>
          <a:gradFill>
            <a:gsLst>
              <a:gs pos="50000">
                <a:schemeClr val="accent1">
                  <a:alpha val="0"/>
                </a:schemeClr>
              </a:gs>
              <a:gs pos="100000">
                <a:schemeClr val="accent1">
                  <a:lumMod val="75000"/>
                  <a:alpha val="41000"/>
                </a:schemeClr>
              </a:gs>
            </a:gsLst>
            <a:lin ang="21594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p:cNvSpPr>
            <a:spLocks noGrp="1"/>
          </p:cNvSpPr>
          <p:nvPr>
            <p:ph type="title"/>
          </p:nvPr>
        </p:nvSpPr>
        <p:spPr>
          <a:xfrm>
            <a:off x="1229866" y="5554639"/>
            <a:ext cx="8552908" cy="982473"/>
          </a:xfrm>
        </p:spPr>
        <p:txBody>
          <a:bodyPr>
            <a:normAutofit/>
          </a:bodyPr>
          <a:lstStyle/>
          <a:p>
            <a:r>
              <a:rPr lang="fr-CA" sz="3800">
                <a:solidFill>
                  <a:srgbClr val="FFFFFF"/>
                </a:solidFill>
              </a:rPr>
              <a:t>Réfugiés parrainés privés</a:t>
            </a:r>
          </a:p>
        </p:txBody>
      </p:sp>
      <p:sp>
        <p:nvSpPr>
          <p:cNvPr id="3" name="Espace réservé du contenu 2"/>
          <p:cNvSpPr>
            <a:spLocks noGrp="1"/>
          </p:cNvSpPr>
          <p:nvPr>
            <p:ph idx="1"/>
          </p:nvPr>
        </p:nvSpPr>
        <p:spPr>
          <a:xfrm>
            <a:off x="1229867" y="824249"/>
            <a:ext cx="8552908" cy="3837904"/>
          </a:xfrm>
        </p:spPr>
        <p:txBody>
          <a:bodyPr anchor="ctr">
            <a:normAutofit/>
          </a:bodyPr>
          <a:lstStyle/>
          <a:p>
            <a:pPr marL="0" indent="0">
              <a:buNone/>
            </a:pPr>
            <a:endParaRPr lang="fr-CA" sz="1900" dirty="0"/>
          </a:p>
          <a:p>
            <a:r>
              <a:rPr lang="fr-CA" sz="1900" b="1" dirty="0"/>
              <a:t>Les réfugiés parrainés par le secteur privé qui viennent au Canada sont d’ordinaire pris en charge par les signataires d’une entente de parrainage, des groupes de cinq ou des répondants communautaires (église par exemple), qui leur apporteront pendant un an un soutien financier, social et affectif.</a:t>
            </a:r>
          </a:p>
          <a:p>
            <a:r>
              <a:rPr lang="fr-CA" sz="1900" dirty="0"/>
              <a:t>Le plus souvent, les réfugiés sont désignés par des membres de leur famille ou des amis déjà installés au Canada. </a:t>
            </a:r>
          </a:p>
          <a:p>
            <a:r>
              <a:rPr lang="fr-CA" sz="1900" dirty="0"/>
              <a:t>Processus accéléré d'accueil au Canada des réfugiés syriens parrainés par le secteur privé</a:t>
            </a:r>
          </a:p>
          <a:p>
            <a:endParaRPr lang="fr-CA" sz="1900" dirty="0"/>
          </a:p>
        </p:txBody>
      </p:sp>
    </p:spTree>
    <p:extLst>
      <p:ext uri="{BB962C8B-B14F-4D97-AF65-F5344CB8AC3E}">
        <p14:creationId xmlns:p14="http://schemas.microsoft.com/office/powerpoint/2010/main" val="75601361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080135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5269283"/>
            <a:ext cx="10801348" cy="1590742"/>
          </a:xfrm>
          <a:prstGeom prst="rect">
            <a:avLst/>
          </a:prstGeom>
          <a:gradFill>
            <a:gsLst>
              <a:gs pos="0">
                <a:srgbClr val="000000"/>
              </a:gs>
              <a:gs pos="54000">
                <a:schemeClr val="accent1">
                  <a:lumMod val="50000"/>
                </a:schemeClr>
              </a:gs>
            </a:gsLst>
            <a:lin ang="15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4715" y="5269283"/>
            <a:ext cx="10816065" cy="1590742"/>
          </a:xfrm>
          <a:prstGeom prst="rect">
            <a:avLst/>
          </a:prstGeom>
          <a:gradFill>
            <a:gsLst>
              <a:gs pos="18000">
                <a:schemeClr val="accent1">
                  <a:lumMod val="75000"/>
                  <a:alpha val="0"/>
                </a:schemeClr>
              </a:gs>
              <a:gs pos="100000">
                <a:schemeClr val="accent1"/>
              </a:gs>
            </a:gsLst>
            <a:lin ang="15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7174936" y="5267258"/>
            <a:ext cx="3626414" cy="1590742"/>
          </a:xfrm>
          <a:prstGeom prst="rect">
            <a:avLst/>
          </a:prstGeom>
          <a:gradFill>
            <a:gsLst>
              <a:gs pos="23000">
                <a:schemeClr val="accent1">
                  <a:lumMod val="50000"/>
                  <a:alpha val="61000"/>
                </a:schemeClr>
              </a:gs>
              <a:gs pos="100000">
                <a:schemeClr val="accent1">
                  <a:lumMod val="50000"/>
                  <a:alpha val="0"/>
                </a:schemeClr>
              </a:gs>
            </a:gsLst>
            <a:lin ang="15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908" y="5267258"/>
            <a:ext cx="10807258" cy="1131515"/>
          </a:xfrm>
          <a:prstGeom prst="rect">
            <a:avLst/>
          </a:prstGeom>
          <a:gradFill>
            <a:gsLst>
              <a:gs pos="18000">
                <a:schemeClr val="accent1">
                  <a:alpha val="0"/>
                </a:schemeClr>
              </a:gs>
              <a:gs pos="100000">
                <a:schemeClr val="accent1">
                  <a:lumMod val="60000"/>
                  <a:lumOff val="40000"/>
                  <a:alpha val="56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B3FA1AAC-C1ED-4F77-BFA4-BE80FC0AC79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14712" y="5278400"/>
            <a:ext cx="6854433" cy="1590741"/>
          </a:xfrm>
          <a:prstGeom prst="rect">
            <a:avLst/>
          </a:prstGeom>
          <a:gradFill>
            <a:gsLst>
              <a:gs pos="50000">
                <a:schemeClr val="accent1">
                  <a:alpha val="0"/>
                </a:schemeClr>
              </a:gs>
              <a:gs pos="100000">
                <a:schemeClr val="accent1">
                  <a:lumMod val="75000"/>
                  <a:alpha val="41000"/>
                </a:schemeClr>
              </a:gs>
            </a:gsLst>
            <a:lin ang="21594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p:cNvSpPr>
            <a:spLocks noGrp="1"/>
          </p:cNvSpPr>
          <p:nvPr>
            <p:ph type="title"/>
          </p:nvPr>
        </p:nvSpPr>
        <p:spPr>
          <a:xfrm>
            <a:off x="1229866" y="5554639"/>
            <a:ext cx="8552908" cy="982473"/>
          </a:xfrm>
        </p:spPr>
        <p:txBody>
          <a:bodyPr>
            <a:normAutofit/>
          </a:bodyPr>
          <a:lstStyle/>
          <a:p>
            <a:r>
              <a:rPr lang="fr-CA" sz="3800" dirty="0">
                <a:solidFill>
                  <a:srgbClr val="FFFFFF"/>
                </a:solidFill>
              </a:rPr>
              <a:t>Réfugiés parrainés publics </a:t>
            </a:r>
          </a:p>
        </p:txBody>
      </p:sp>
      <p:sp>
        <p:nvSpPr>
          <p:cNvPr id="3" name="Espace réservé du contenu 2"/>
          <p:cNvSpPr>
            <a:spLocks noGrp="1"/>
          </p:cNvSpPr>
          <p:nvPr>
            <p:ph idx="1"/>
          </p:nvPr>
        </p:nvSpPr>
        <p:spPr>
          <a:xfrm>
            <a:off x="1229867" y="824249"/>
            <a:ext cx="8552908" cy="3837904"/>
          </a:xfrm>
        </p:spPr>
        <p:txBody>
          <a:bodyPr anchor="ctr">
            <a:normAutofit/>
          </a:bodyPr>
          <a:lstStyle/>
          <a:p>
            <a:endParaRPr lang="fr-CA" sz="1800" dirty="0"/>
          </a:p>
          <a:p>
            <a:endParaRPr lang="fr-CA" sz="1800" dirty="0"/>
          </a:p>
          <a:p>
            <a:r>
              <a:rPr lang="fr-CA" sz="1800" b="1" dirty="0"/>
              <a:t>Le gouvernement du Canada ou celui du Québec assume entièrement, pendant un an, la réinstallation de ces réfugiés</a:t>
            </a:r>
            <a:r>
              <a:rPr lang="fr-CA" sz="1800" dirty="0"/>
              <a:t>.</a:t>
            </a:r>
          </a:p>
          <a:p>
            <a:r>
              <a:rPr lang="fr-CA" sz="1800" dirty="0"/>
              <a:t>Ils arrivent avec le statut de résidents permanents</a:t>
            </a:r>
          </a:p>
          <a:p>
            <a:r>
              <a:rPr lang="fr-CA" sz="1800" dirty="0"/>
              <a:t>Processus accéléré d'accueil au Canada des réfugiés Syriens et Afghans pris en charge par le gouvernement depuis 2015</a:t>
            </a:r>
          </a:p>
          <a:p>
            <a:endParaRPr lang="fr-CA" sz="1800" dirty="0"/>
          </a:p>
        </p:txBody>
      </p:sp>
    </p:spTree>
    <p:extLst>
      <p:ext uri="{BB962C8B-B14F-4D97-AF65-F5344CB8AC3E}">
        <p14:creationId xmlns:p14="http://schemas.microsoft.com/office/powerpoint/2010/main" val="68889571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080135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5269283"/>
            <a:ext cx="10801348" cy="1590742"/>
          </a:xfrm>
          <a:prstGeom prst="rect">
            <a:avLst/>
          </a:prstGeom>
          <a:gradFill>
            <a:gsLst>
              <a:gs pos="0">
                <a:srgbClr val="000000"/>
              </a:gs>
              <a:gs pos="54000">
                <a:schemeClr val="accent1">
                  <a:lumMod val="50000"/>
                </a:schemeClr>
              </a:gs>
            </a:gsLst>
            <a:lin ang="15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4715" y="5269283"/>
            <a:ext cx="10816065" cy="1590742"/>
          </a:xfrm>
          <a:prstGeom prst="rect">
            <a:avLst/>
          </a:prstGeom>
          <a:gradFill>
            <a:gsLst>
              <a:gs pos="18000">
                <a:schemeClr val="accent1">
                  <a:lumMod val="75000"/>
                  <a:alpha val="0"/>
                </a:schemeClr>
              </a:gs>
              <a:gs pos="100000">
                <a:schemeClr val="accent1"/>
              </a:gs>
            </a:gsLst>
            <a:lin ang="15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7174936" y="5267258"/>
            <a:ext cx="3626414" cy="1590742"/>
          </a:xfrm>
          <a:prstGeom prst="rect">
            <a:avLst/>
          </a:prstGeom>
          <a:gradFill>
            <a:gsLst>
              <a:gs pos="23000">
                <a:schemeClr val="accent1">
                  <a:lumMod val="50000"/>
                  <a:alpha val="61000"/>
                </a:schemeClr>
              </a:gs>
              <a:gs pos="100000">
                <a:schemeClr val="accent1">
                  <a:lumMod val="50000"/>
                  <a:alpha val="0"/>
                </a:schemeClr>
              </a:gs>
            </a:gsLst>
            <a:lin ang="15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908" y="5267258"/>
            <a:ext cx="10807258" cy="1131515"/>
          </a:xfrm>
          <a:prstGeom prst="rect">
            <a:avLst/>
          </a:prstGeom>
          <a:gradFill>
            <a:gsLst>
              <a:gs pos="18000">
                <a:schemeClr val="accent1">
                  <a:alpha val="0"/>
                </a:schemeClr>
              </a:gs>
              <a:gs pos="100000">
                <a:schemeClr val="accent1">
                  <a:lumMod val="60000"/>
                  <a:lumOff val="40000"/>
                  <a:alpha val="56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B3FA1AAC-C1ED-4F77-BFA4-BE80FC0AC79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14712" y="5278400"/>
            <a:ext cx="6854433" cy="1590741"/>
          </a:xfrm>
          <a:prstGeom prst="rect">
            <a:avLst/>
          </a:prstGeom>
          <a:gradFill>
            <a:gsLst>
              <a:gs pos="50000">
                <a:schemeClr val="accent1">
                  <a:alpha val="0"/>
                </a:schemeClr>
              </a:gs>
              <a:gs pos="100000">
                <a:schemeClr val="accent1">
                  <a:lumMod val="75000"/>
                  <a:alpha val="41000"/>
                </a:schemeClr>
              </a:gs>
            </a:gsLst>
            <a:lin ang="21594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a:extLst>
              <a:ext uri="{FF2B5EF4-FFF2-40B4-BE49-F238E27FC236}">
                <a16:creationId xmlns:a16="http://schemas.microsoft.com/office/drawing/2014/main" id="{ECE56A22-77CE-DD76-DA34-D6B9504B6E97}"/>
              </a:ext>
            </a:extLst>
          </p:cNvPr>
          <p:cNvSpPr>
            <a:spLocks noGrp="1"/>
          </p:cNvSpPr>
          <p:nvPr>
            <p:ph type="title"/>
          </p:nvPr>
        </p:nvSpPr>
        <p:spPr>
          <a:xfrm>
            <a:off x="1229866" y="5554639"/>
            <a:ext cx="8552908" cy="982473"/>
          </a:xfrm>
        </p:spPr>
        <p:txBody>
          <a:bodyPr>
            <a:normAutofit/>
          </a:bodyPr>
          <a:lstStyle/>
          <a:p>
            <a:r>
              <a:rPr lang="fr-CA" sz="3800">
                <a:solidFill>
                  <a:srgbClr val="FFFFFF"/>
                </a:solidFill>
              </a:rPr>
              <a:t>Le statut particulier des réfugiés ukrainiens</a:t>
            </a:r>
          </a:p>
        </p:txBody>
      </p:sp>
      <p:sp>
        <p:nvSpPr>
          <p:cNvPr id="3" name="Espace réservé du contenu 2">
            <a:extLst>
              <a:ext uri="{FF2B5EF4-FFF2-40B4-BE49-F238E27FC236}">
                <a16:creationId xmlns:a16="http://schemas.microsoft.com/office/drawing/2014/main" id="{5E0C21E2-E75F-CE26-F25F-F4C40C888EC8}"/>
              </a:ext>
            </a:extLst>
          </p:cNvPr>
          <p:cNvSpPr>
            <a:spLocks noGrp="1"/>
          </p:cNvSpPr>
          <p:nvPr>
            <p:ph idx="1"/>
          </p:nvPr>
        </p:nvSpPr>
        <p:spPr>
          <a:xfrm>
            <a:off x="1229867" y="824249"/>
            <a:ext cx="8552908" cy="3837904"/>
          </a:xfrm>
        </p:spPr>
        <p:txBody>
          <a:bodyPr anchor="ctr">
            <a:normAutofit/>
          </a:bodyPr>
          <a:lstStyle/>
          <a:p>
            <a:r>
              <a:rPr lang="fr-CA" sz="1900" b="1" dirty="0"/>
              <a:t>Statut temporaire, permis de travail, voyages pris en charge, un financement à l’arrivée</a:t>
            </a:r>
          </a:p>
          <a:p>
            <a:r>
              <a:rPr lang="fr-CA" sz="1900" dirty="0"/>
              <a:t>Canada: Environ 140 000 arrivées en 2022. 478 000 demandes de résidence temporaire acceptées. </a:t>
            </a:r>
          </a:p>
          <a:p>
            <a:r>
              <a:rPr lang="fr-CA" sz="1900" dirty="0"/>
              <a:t>Québec: 7000 à 8000 arrivées. Pas de chiffres sur Sherbrooke malgré une préparation citoyenne.</a:t>
            </a:r>
          </a:p>
          <a:p>
            <a:endParaRPr lang="fr-CA" sz="1900" dirty="0"/>
          </a:p>
        </p:txBody>
      </p:sp>
    </p:spTree>
    <p:extLst>
      <p:ext uri="{BB962C8B-B14F-4D97-AF65-F5344CB8AC3E}">
        <p14:creationId xmlns:p14="http://schemas.microsoft.com/office/powerpoint/2010/main" val="244216347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8" name="Rectangle 24">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080135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39" name="Rectangle 26">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0798649"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28">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640367" y="1640365"/>
            <a:ext cx="6858000" cy="3577270"/>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30">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640367" y="1650502"/>
            <a:ext cx="6857999" cy="3577273"/>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32">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537641" y="3818368"/>
            <a:ext cx="2501979" cy="3577275"/>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3" name="Freeform: Shape 34">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444507" y="969718"/>
            <a:ext cx="3455471"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7" name="Rectangle 36">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640375" y="1630226"/>
            <a:ext cx="6858003" cy="3577269"/>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p:cNvSpPr>
            <a:spLocks noGrp="1"/>
          </p:cNvSpPr>
          <p:nvPr>
            <p:ph type="title"/>
          </p:nvPr>
        </p:nvSpPr>
        <p:spPr>
          <a:xfrm>
            <a:off x="413486" y="586855"/>
            <a:ext cx="2836210" cy="3387497"/>
          </a:xfrm>
        </p:spPr>
        <p:txBody>
          <a:bodyPr anchor="b">
            <a:normAutofit/>
          </a:bodyPr>
          <a:lstStyle/>
          <a:p>
            <a:pPr algn="r"/>
            <a:r>
              <a:rPr lang="fr-CA" sz="3800">
                <a:solidFill>
                  <a:srgbClr val="FFFFFF"/>
                </a:solidFill>
              </a:rPr>
              <a:t>Les enjeux pour les réfugiés… si proches des immigrants économiques</a:t>
            </a:r>
          </a:p>
        </p:txBody>
      </p:sp>
      <p:sp>
        <p:nvSpPr>
          <p:cNvPr id="3" name="Espace réservé du contenu 2"/>
          <p:cNvSpPr>
            <a:spLocks noGrp="1"/>
          </p:cNvSpPr>
          <p:nvPr>
            <p:ph idx="1"/>
          </p:nvPr>
        </p:nvSpPr>
        <p:spPr>
          <a:xfrm>
            <a:off x="4261587" y="649480"/>
            <a:ext cx="6035631" cy="6091888"/>
          </a:xfrm>
        </p:spPr>
        <p:txBody>
          <a:bodyPr anchor="ctr">
            <a:normAutofit/>
          </a:bodyPr>
          <a:lstStyle/>
          <a:p>
            <a:r>
              <a:rPr lang="fr-CA" sz="1900" dirty="0"/>
              <a:t>L’accès à l’emploi et plus particulièrement à l’emploi qualifié</a:t>
            </a:r>
          </a:p>
          <a:p>
            <a:r>
              <a:rPr lang="fr-CA" sz="1900" dirty="0"/>
              <a:t>La reconnaissance des diplômes pour un emploi dans le domaine de compétences</a:t>
            </a:r>
          </a:p>
          <a:p>
            <a:r>
              <a:rPr lang="fr-CA" sz="1900" dirty="0"/>
              <a:t>L’apprentissage de la langue française</a:t>
            </a:r>
          </a:p>
          <a:p>
            <a:r>
              <a:rPr lang="fr-CA" sz="1900" dirty="0"/>
              <a:t>La nécessité de bien maîtriser l’anglais tout comme le français</a:t>
            </a:r>
          </a:p>
          <a:p>
            <a:r>
              <a:rPr lang="fr-CA" sz="1900" dirty="0"/>
              <a:t>La nécessité de revenus rapides pour la famille et rembourser les dettes</a:t>
            </a:r>
          </a:p>
          <a:p>
            <a:r>
              <a:rPr lang="fr-CA" sz="1900" dirty="0"/>
              <a:t>Le manque de temps pour faire les apprentissages linguistiques, culturels et professionnels nécessaires à une bonne intégration</a:t>
            </a:r>
          </a:p>
          <a:p>
            <a:r>
              <a:rPr lang="fr-CA" sz="1900" dirty="0"/>
              <a:t>Les conditions inadéquates de la francisation</a:t>
            </a:r>
          </a:p>
          <a:p>
            <a:r>
              <a:rPr lang="fr-CA" sz="1900" dirty="0"/>
              <a:t>La présence et le support des réseaux ethniques et religieux</a:t>
            </a:r>
          </a:p>
        </p:txBody>
      </p:sp>
    </p:spTree>
    <p:extLst>
      <p:ext uri="{BB962C8B-B14F-4D97-AF65-F5344CB8AC3E}">
        <p14:creationId xmlns:p14="http://schemas.microsoft.com/office/powerpoint/2010/main" val="245771890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EE2AD96-B495-4E06-9291-B71706F728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080135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53CF6D67-C5A8-4ADD-9E8E-1E38CA1D31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956805" y="957482"/>
            <a:ext cx="6858000" cy="4943035"/>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86909FA0-B515-4681-B7A8-FA281D133B9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10288" y="713217"/>
            <a:ext cx="6346209" cy="4940058"/>
          </a:xfrm>
          <a:prstGeom prst="rect">
            <a:avLst/>
          </a:prstGeom>
          <a:gradFill>
            <a:gsLst>
              <a:gs pos="0">
                <a:srgbClr val="000000">
                  <a:alpha val="0"/>
                </a:srgbClr>
              </a:gs>
              <a:gs pos="99000">
                <a:schemeClr val="accent1">
                  <a:alpha val="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21C9FE86-FCC3-4A31-AA1C-C882262B7F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211825" y="3136978"/>
            <a:ext cx="2501979" cy="4940058"/>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a:extLst>
              <a:ext uri="{FF2B5EF4-FFF2-40B4-BE49-F238E27FC236}">
                <a16:creationId xmlns:a16="http://schemas.microsoft.com/office/drawing/2014/main" id="{7D96243B-ECED-4B71-8E06-AE9A285EAD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646" y="1146641"/>
            <a:ext cx="6858001" cy="4564715"/>
          </a:xfrm>
          <a:prstGeom prst="rect">
            <a:avLst/>
          </a:prstGeom>
          <a:gradFill>
            <a:gsLst>
              <a:gs pos="0">
                <a:srgbClr val="000000">
                  <a:alpha val="0"/>
                </a:srgbClr>
              </a:gs>
              <a:gs pos="99000">
                <a:schemeClr val="accent1">
                  <a:alpha val="11000"/>
                </a:scheme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a:extLst>
              <a:ext uri="{FF2B5EF4-FFF2-40B4-BE49-F238E27FC236}">
                <a16:creationId xmlns:a16="http://schemas.microsoft.com/office/drawing/2014/main" id="{A09989E4-EFDC-4A90-A633-E0525FB413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6097846">
            <a:off x="479086" y="1374775"/>
            <a:ext cx="4318303" cy="3825747"/>
          </a:xfrm>
          <a:prstGeom prst="ellipse">
            <a:avLst/>
          </a:prstGeom>
          <a:gradFill>
            <a:gsLst>
              <a:gs pos="39000">
                <a:schemeClr val="accent1">
                  <a:alpha val="0"/>
                </a:schemeClr>
              </a:gs>
              <a:gs pos="100000">
                <a:schemeClr val="accent1">
                  <a:lumMod val="60000"/>
                  <a:lumOff val="40000"/>
                  <a:alpha val="15000"/>
                </a:schemeClr>
              </a:gs>
            </a:gsLst>
            <a:lin ang="17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re 1"/>
          <p:cNvSpPr>
            <a:spLocks noGrp="1"/>
          </p:cNvSpPr>
          <p:nvPr>
            <p:ph type="title"/>
          </p:nvPr>
        </p:nvSpPr>
        <p:spPr>
          <a:xfrm>
            <a:off x="732135" y="586855"/>
            <a:ext cx="3747604" cy="3387497"/>
          </a:xfrm>
        </p:spPr>
        <p:txBody>
          <a:bodyPr anchor="b">
            <a:normAutofit fontScale="90000"/>
          </a:bodyPr>
          <a:lstStyle/>
          <a:p>
            <a:pPr algn="r"/>
            <a:r>
              <a:rPr lang="fr-CA" sz="3500" dirty="0">
                <a:solidFill>
                  <a:srgbClr val="FFFFFF"/>
                </a:solidFill>
              </a:rPr>
              <a:t>Et les résidents temporaires en nette augmentation partout au Québec dont en région</a:t>
            </a:r>
            <a:br>
              <a:rPr lang="fr-CA" sz="3500" dirty="0">
                <a:solidFill>
                  <a:srgbClr val="FFFFFF"/>
                </a:solidFill>
              </a:rPr>
            </a:br>
            <a:r>
              <a:rPr lang="fr-CA" sz="3500" dirty="0">
                <a:solidFill>
                  <a:srgbClr val="FFFFFF"/>
                </a:solidFill>
              </a:rPr>
              <a:t>Passage au statut de résident permanent?</a:t>
            </a:r>
          </a:p>
        </p:txBody>
      </p:sp>
      <p:sp>
        <p:nvSpPr>
          <p:cNvPr id="3" name="Espace réservé du contenu 2"/>
          <p:cNvSpPr>
            <a:spLocks noGrp="1"/>
          </p:cNvSpPr>
          <p:nvPr>
            <p:ph idx="1"/>
          </p:nvPr>
        </p:nvSpPr>
        <p:spPr>
          <a:xfrm>
            <a:off x="5761391" y="332656"/>
            <a:ext cx="4307824" cy="6408712"/>
          </a:xfrm>
        </p:spPr>
        <p:txBody>
          <a:bodyPr anchor="ctr">
            <a:noAutofit/>
          </a:bodyPr>
          <a:lstStyle/>
          <a:p>
            <a:r>
              <a:rPr lang="fr-CA" sz="1600" b="1" dirty="0"/>
              <a:t>Travailleurs temporaires, visas temporaires dans le cadre du programme de mobilité, étudiants internationaux, demandeurs d’asile</a:t>
            </a:r>
            <a:r>
              <a:rPr lang="fr-CA" sz="1600" dirty="0"/>
              <a:t>.</a:t>
            </a:r>
          </a:p>
          <a:p>
            <a:r>
              <a:rPr lang="fr-CA" sz="1600" dirty="0"/>
              <a:t>150 000 au Québec en 2018</a:t>
            </a:r>
          </a:p>
          <a:p>
            <a:r>
              <a:rPr lang="fr-CA" sz="1600" dirty="0"/>
              <a:t>Près de 200 000 en 2022</a:t>
            </a:r>
          </a:p>
          <a:p>
            <a:r>
              <a:rPr lang="fr-CA" sz="1600" dirty="0"/>
              <a:t>Dont 59 000 demandeurs d’asile</a:t>
            </a:r>
          </a:p>
          <a:p>
            <a:r>
              <a:rPr lang="fr-CA" sz="1600" dirty="0"/>
              <a:t>Droits restreints.</a:t>
            </a:r>
          </a:p>
          <a:p>
            <a:r>
              <a:rPr lang="fr-CA" sz="1600" dirty="0"/>
              <a:t>Peu ou pas de mesure d’intégration</a:t>
            </a:r>
          </a:p>
          <a:p>
            <a:r>
              <a:rPr lang="fr-CA" sz="1600" dirty="0"/>
              <a:t>Personnes en situation précaire et vulnérables</a:t>
            </a:r>
          </a:p>
          <a:p>
            <a:r>
              <a:rPr lang="fr-CA" sz="1600" dirty="0"/>
              <a:t>Distribués en région selon les universités, </a:t>
            </a:r>
            <a:r>
              <a:rPr lang="fr-CA" sz="1600" dirty="0" err="1"/>
              <a:t>CEGEPs</a:t>
            </a:r>
            <a:r>
              <a:rPr lang="fr-CA" sz="1600" dirty="0"/>
              <a:t> et entreprises…</a:t>
            </a:r>
          </a:p>
          <a:p>
            <a:r>
              <a:rPr lang="fr-CA" sz="1600" dirty="0"/>
              <a:t>Leur présence et leur contribution est peu connue-reconnue en région.</a:t>
            </a:r>
          </a:p>
          <a:p>
            <a:r>
              <a:rPr lang="fr-CA" sz="1600" dirty="0"/>
              <a:t>Bassin de personnes expérimentées pour la résidence permanente mais diminution </a:t>
            </a:r>
            <a:r>
              <a:rPr lang="fr-CA" sz="1600" dirty="0" err="1"/>
              <a:t>et-ou</a:t>
            </a:r>
            <a:r>
              <a:rPr lang="fr-CA" sz="1600" dirty="0"/>
              <a:t> blocage des voies d’accès à la résidence permanente.</a:t>
            </a:r>
          </a:p>
          <a:p>
            <a:r>
              <a:rPr lang="fr-CA" sz="1600" dirty="0"/>
              <a:t>Un enjeu économique, social et éthique.</a:t>
            </a:r>
          </a:p>
          <a:p>
            <a:r>
              <a:rPr lang="fr-CA" sz="1600" dirty="0"/>
              <a:t>La pandémie a eu des effets sur tous ces statuts en bloquant les arrivées et la délivrance de visas. Le redémarrage s’est fait fin 2021mais de manière progressive et avec de nombreux freins administratifs.</a:t>
            </a:r>
          </a:p>
        </p:txBody>
      </p:sp>
    </p:spTree>
    <p:extLst>
      <p:ext uri="{BB962C8B-B14F-4D97-AF65-F5344CB8AC3E}">
        <p14:creationId xmlns:p14="http://schemas.microsoft.com/office/powerpoint/2010/main" val="25811258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67071" y="2228877"/>
            <a:ext cx="2438414" cy="2400248"/>
          </a:xfrm>
          <a:prstGeom prst="ellipse">
            <a:avLst/>
          </a:prstGeom>
          <a:solidFill>
            <a:srgbClr val="262626"/>
          </a:solidFill>
          <a:ln w="174625" cmpd="thinThick">
            <a:solidFill>
              <a:srgbClr val="262626"/>
            </a:solidFill>
          </a:ln>
        </p:spPr>
        <p:txBody>
          <a:bodyPr vert="horz" lIns="81010" tIns="40505" rIns="81010" bIns="40505" rtlCol="0" anchor="ctr">
            <a:normAutofit/>
          </a:bodyPr>
          <a:lstStyle/>
          <a:p>
            <a:pPr algn="ctr"/>
            <a:r>
              <a:rPr lang="en-US" sz="2303">
                <a:solidFill>
                  <a:srgbClr val="FFFFFF"/>
                </a:solidFill>
              </a:rPr>
              <a:t>D’où je parle et qui je suis?</a:t>
            </a:r>
          </a:p>
        </p:txBody>
      </p:sp>
      <p:graphicFrame>
        <p:nvGraphicFramePr>
          <p:cNvPr id="14" name="Espace réservé du contenu 2">
            <a:extLst>
              <a:ext uri="{FF2B5EF4-FFF2-40B4-BE49-F238E27FC236}">
                <a16:creationId xmlns:a16="http://schemas.microsoft.com/office/drawing/2014/main" id="{1BDC3585-F7D5-E5FF-0E4A-2DBE43B09A94}"/>
              </a:ext>
            </a:extLst>
          </p:cNvPr>
          <p:cNvGraphicFramePr>
            <a:graphicFrameLocks noGrp="1"/>
          </p:cNvGraphicFramePr>
          <p:nvPr>
            <p:ph idx="1"/>
            <p:extLst>
              <p:ext uri="{D42A27DB-BD31-4B8C-83A1-F6EECF244321}">
                <p14:modId xmlns:p14="http://schemas.microsoft.com/office/powerpoint/2010/main" val="905397432"/>
              </p:ext>
            </p:extLst>
          </p:nvPr>
        </p:nvGraphicFramePr>
        <p:xfrm>
          <a:off x="4175551" y="959495"/>
          <a:ext cx="6052913" cy="466426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77297770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8D7C0D3-896F-4BBB-A220-33D724ED0CC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079864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6">
            <a:extLst>
              <a:ext uri="{FF2B5EF4-FFF2-40B4-BE49-F238E27FC236}">
                <a16:creationId xmlns:a16="http://schemas.microsoft.com/office/drawing/2014/main" id="{2AA3A18B-202B-4C39-BC9E-ED4D6E98D8C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968340" y="900814"/>
            <a:ext cx="672974" cy="5710965"/>
          </a:xfrm>
          <a:custGeom>
            <a:avLst/>
            <a:gdLst>
              <a:gd name="T0" fmla="*/ 414 w 414"/>
              <a:gd name="T1" fmla="*/ 2447 h 2447"/>
              <a:gd name="T2" fmla="*/ 0 w 414"/>
              <a:gd name="T3" fmla="*/ 2247 h 2447"/>
              <a:gd name="T4" fmla="*/ 0 w 414"/>
              <a:gd name="T5" fmla="*/ 0 h 2447"/>
              <a:gd name="T6" fmla="*/ 414 w 414"/>
              <a:gd name="T7" fmla="*/ 200 h 2447"/>
              <a:gd name="T8" fmla="*/ 414 w 414"/>
              <a:gd name="T9" fmla="*/ 2447 h 2447"/>
            </a:gdLst>
            <a:ahLst/>
            <a:cxnLst>
              <a:cxn ang="0">
                <a:pos x="T0" y="T1"/>
              </a:cxn>
              <a:cxn ang="0">
                <a:pos x="T2" y="T3"/>
              </a:cxn>
              <a:cxn ang="0">
                <a:pos x="T4" y="T5"/>
              </a:cxn>
              <a:cxn ang="0">
                <a:pos x="T6" y="T7"/>
              </a:cxn>
              <a:cxn ang="0">
                <a:pos x="T8" y="T9"/>
              </a:cxn>
            </a:cxnLst>
            <a:rect l="0" t="0" r="r" b="b"/>
            <a:pathLst>
              <a:path w="414" h="2447">
                <a:moveTo>
                  <a:pt x="414" y="2447"/>
                </a:moveTo>
                <a:lnTo>
                  <a:pt x="0" y="2247"/>
                </a:lnTo>
                <a:lnTo>
                  <a:pt x="0" y="0"/>
                </a:lnTo>
                <a:lnTo>
                  <a:pt x="414" y="200"/>
                </a:lnTo>
                <a:lnTo>
                  <a:pt x="414" y="244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7">
            <a:extLst>
              <a:ext uri="{FF2B5EF4-FFF2-40B4-BE49-F238E27FC236}">
                <a16:creationId xmlns:a16="http://schemas.microsoft.com/office/drawing/2014/main" id="{AC94672E-068C-4CF1-8438-22EA8E7C65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968341" y="633165"/>
            <a:ext cx="427601" cy="5521414"/>
          </a:xfrm>
          <a:custGeom>
            <a:avLst/>
            <a:gdLst>
              <a:gd name="T0" fmla="*/ 209 w 209"/>
              <a:gd name="T1" fmla="*/ 2246 h 2358"/>
              <a:gd name="T2" fmla="*/ 0 w 209"/>
              <a:gd name="T3" fmla="*/ 2358 h 2358"/>
              <a:gd name="T4" fmla="*/ 0 w 209"/>
              <a:gd name="T5" fmla="*/ 111 h 2358"/>
              <a:gd name="T6" fmla="*/ 209 w 209"/>
              <a:gd name="T7" fmla="*/ 0 h 2358"/>
              <a:gd name="T8" fmla="*/ 209 w 209"/>
              <a:gd name="T9" fmla="*/ 2246 h 2358"/>
            </a:gdLst>
            <a:ahLst/>
            <a:cxnLst>
              <a:cxn ang="0">
                <a:pos x="T0" y="T1"/>
              </a:cxn>
              <a:cxn ang="0">
                <a:pos x="T2" y="T3"/>
              </a:cxn>
              <a:cxn ang="0">
                <a:pos x="T4" y="T5"/>
              </a:cxn>
              <a:cxn ang="0">
                <a:pos x="T6" y="T7"/>
              </a:cxn>
              <a:cxn ang="0">
                <a:pos x="T8" y="T9"/>
              </a:cxn>
            </a:cxnLst>
            <a:rect l="0" t="0" r="r" b="b"/>
            <a:pathLst>
              <a:path w="209" h="2358">
                <a:moveTo>
                  <a:pt x="209" y="2246"/>
                </a:moveTo>
                <a:lnTo>
                  <a:pt x="0" y="2358"/>
                </a:lnTo>
                <a:lnTo>
                  <a:pt x="0" y="111"/>
                </a:lnTo>
                <a:lnTo>
                  <a:pt x="209" y="0"/>
                </a:lnTo>
                <a:lnTo>
                  <a:pt x="209" y="2246"/>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Rectangle 8">
            <a:extLst>
              <a:ext uri="{FF2B5EF4-FFF2-40B4-BE49-F238E27FC236}">
                <a16:creationId xmlns:a16="http://schemas.microsoft.com/office/drawing/2014/main" id="{3B48638D-7038-4CAA-88F7-1E3494C4D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0" y="616688"/>
            <a:ext cx="5395586" cy="5289255"/>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re 1">
            <a:extLst>
              <a:ext uri="{FF2B5EF4-FFF2-40B4-BE49-F238E27FC236}">
                <a16:creationId xmlns:a16="http://schemas.microsoft.com/office/drawing/2014/main" id="{2979CA10-525B-4C05-A041-911C4B88DCC1}"/>
              </a:ext>
            </a:extLst>
          </p:cNvPr>
          <p:cNvSpPr>
            <a:spLocks noGrp="1"/>
          </p:cNvSpPr>
          <p:nvPr>
            <p:ph type="title"/>
          </p:nvPr>
        </p:nvSpPr>
        <p:spPr>
          <a:xfrm>
            <a:off x="768607" y="1207827"/>
            <a:ext cx="4167370" cy="4203510"/>
          </a:xfrm>
        </p:spPr>
        <p:txBody>
          <a:bodyPr>
            <a:normAutofit/>
          </a:bodyPr>
          <a:lstStyle/>
          <a:p>
            <a:pPr algn="r"/>
            <a:r>
              <a:rPr lang="fr-CA" sz="3400" dirty="0">
                <a:solidFill>
                  <a:srgbClr val="FFFFFF"/>
                </a:solidFill>
              </a:rPr>
              <a:t>La régionalisation de l’immigration</a:t>
            </a:r>
          </a:p>
        </p:txBody>
      </p:sp>
      <p:sp>
        <p:nvSpPr>
          <p:cNvPr id="16" name="Rectangle 8">
            <a:extLst>
              <a:ext uri="{FF2B5EF4-FFF2-40B4-BE49-F238E27FC236}">
                <a16:creationId xmlns:a16="http://schemas.microsoft.com/office/drawing/2014/main" id="{7BA74AD2-45D9-4D21-A436-71C6744C16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5640601" y="1352302"/>
            <a:ext cx="5158048" cy="5251646"/>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3" name="Espace réservé du contenu 2">
            <a:extLst>
              <a:ext uri="{FF2B5EF4-FFF2-40B4-BE49-F238E27FC236}">
                <a16:creationId xmlns:a16="http://schemas.microsoft.com/office/drawing/2014/main" id="{DDF133BF-9603-9C90-12DF-58E225998B73}"/>
              </a:ext>
            </a:extLst>
          </p:cNvPr>
          <p:cNvSpPr>
            <a:spLocks noGrp="1"/>
          </p:cNvSpPr>
          <p:nvPr>
            <p:ph idx="1"/>
          </p:nvPr>
        </p:nvSpPr>
        <p:spPr>
          <a:xfrm>
            <a:off x="5926349" y="1692323"/>
            <a:ext cx="4167677" cy="4361924"/>
          </a:xfrm>
        </p:spPr>
        <p:txBody>
          <a:bodyPr anchor="ctr">
            <a:normAutofit/>
          </a:bodyPr>
          <a:lstStyle/>
          <a:p>
            <a:r>
              <a:rPr lang="fr-CA" sz="2800" dirty="0">
                <a:solidFill>
                  <a:srgbClr val="FEFFFF"/>
                </a:solidFill>
              </a:rPr>
              <a:t>Un processus réciproque…</a:t>
            </a:r>
          </a:p>
          <a:p>
            <a:r>
              <a:rPr lang="fr-CA" sz="2800" dirty="0">
                <a:solidFill>
                  <a:srgbClr val="FEFFFF"/>
                </a:solidFill>
              </a:rPr>
              <a:t>L’enjeu de la sensibilisation de la population locale</a:t>
            </a:r>
          </a:p>
        </p:txBody>
      </p:sp>
    </p:spTree>
    <p:extLst>
      <p:ext uri="{BB962C8B-B14F-4D97-AF65-F5344CB8AC3E}">
        <p14:creationId xmlns:p14="http://schemas.microsoft.com/office/powerpoint/2010/main" val="386922777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lèche droite à entaille 5"/>
          <p:cNvSpPr/>
          <p:nvPr/>
        </p:nvSpPr>
        <p:spPr>
          <a:xfrm>
            <a:off x="1094434" y="5002371"/>
            <a:ext cx="9166849" cy="1768531"/>
          </a:xfrm>
          <a:prstGeom prst="notchedRightArrow">
            <a:avLst/>
          </a:prstGeom>
          <a:solidFill>
            <a:schemeClr val="bg1"/>
          </a:solidFill>
          <a:ln w="762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sz="3544" dirty="0">
                <a:solidFill>
                  <a:srgbClr val="FF0000"/>
                </a:solidFill>
              </a:rPr>
              <a:t>Interculturalité</a:t>
            </a:r>
          </a:p>
        </p:txBody>
      </p:sp>
      <p:sp>
        <p:nvSpPr>
          <p:cNvPr id="32770" name="Rectangle 2"/>
          <p:cNvSpPr>
            <a:spLocks noGrp="1" noChangeArrowheads="1"/>
          </p:cNvSpPr>
          <p:nvPr>
            <p:ph type="title"/>
          </p:nvPr>
        </p:nvSpPr>
        <p:spPr>
          <a:xfrm>
            <a:off x="1820864" y="754150"/>
            <a:ext cx="7286876" cy="713065"/>
          </a:xfrm>
          <a:solidFill>
            <a:schemeClr val="tx1"/>
          </a:solidFill>
        </p:spPr>
        <p:txBody>
          <a:bodyPr/>
          <a:lstStyle/>
          <a:p>
            <a:r>
              <a:rPr lang="fr-CA" altLang="fr-FR" sz="2481" dirty="0">
                <a:solidFill>
                  <a:schemeClr val="bg1"/>
                </a:solidFill>
              </a:rPr>
              <a:t>Cadre conceptuel immigration-interculturalité-territoire</a:t>
            </a:r>
            <a:endParaRPr lang="fr-FR" altLang="fr-FR" sz="2481" dirty="0">
              <a:solidFill>
                <a:schemeClr val="bg1"/>
              </a:solidFill>
            </a:endParaRPr>
          </a:p>
        </p:txBody>
      </p:sp>
      <p:grpSp>
        <p:nvGrpSpPr>
          <p:cNvPr id="2" name="Diagram 2"/>
          <p:cNvGrpSpPr>
            <a:grpSpLocks noChangeAspect="1"/>
          </p:cNvGrpSpPr>
          <p:nvPr/>
        </p:nvGrpSpPr>
        <p:grpSpPr bwMode="auto">
          <a:xfrm>
            <a:off x="3464627" y="1827604"/>
            <a:ext cx="3744432" cy="3896978"/>
            <a:chOff x="2471" y="-2277"/>
            <a:chExt cx="6654" cy="6929"/>
          </a:xfrm>
        </p:grpSpPr>
        <p:sp>
          <p:nvSpPr>
            <p:cNvPr id="3" name="_s2052"/>
            <p:cNvSpPr>
              <a:spLocks noChangeArrowheads="1" noTextEdit="1"/>
            </p:cNvSpPr>
            <p:nvPr/>
          </p:nvSpPr>
          <p:spPr bwMode="auto">
            <a:xfrm>
              <a:off x="2558" y="-2277"/>
              <a:ext cx="6480" cy="6480"/>
            </a:xfrm>
            <a:custGeom>
              <a:avLst/>
              <a:gdLst>
                <a:gd name="G0" fmla="+- 7200 0 0"/>
                <a:gd name="G1" fmla="+- 15728640 0 0"/>
                <a:gd name="G2" fmla="+- 0 0 15728640"/>
                <a:gd name="T0" fmla="*/ 0 256 1"/>
                <a:gd name="T1" fmla="*/ 180 256 1"/>
                <a:gd name="G3" fmla="+- 15728640 T0 T1"/>
                <a:gd name="T2" fmla="*/ 0 256 1"/>
                <a:gd name="T3" fmla="*/ 90 256 1"/>
                <a:gd name="G4" fmla="+- 15728640 T2 T3"/>
                <a:gd name="G5" fmla="*/ G4 2 1"/>
                <a:gd name="T4" fmla="*/ 90 256 1"/>
                <a:gd name="T5" fmla="*/ 0 256 1"/>
                <a:gd name="G6" fmla="+- 15728640 T4 T5"/>
                <a:gd name="G7" fmla="*/ G6 2 1"/>
                <a:gd name="G8" fmla="abs 15728640"/>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7200"/>
                <a:gd name="G18" fmla="*/ 7200 1 2"/>
                <a:gd name="G19" fmla="+- G18 5400 0"/>
                <a:gd name="G20" fmla="cos G19 15728640"/>
                <a:gd name="G21" fmla="sin G19 15728640"/>
                <a:gd name="G22" fmla="+- G20 10800 0"/>
                <a:gd name="G23" fmla="+- G21 10800 0"/>
                <a:gd name="G24" fmla="+- 10800 0 G20"/>
                <a:gd name="G25" fmla="+- 7200 10800 0"/>
                <a:gd name="G26" fmla="?: G9 G17 G25"/>
                <a:gd name="G27" fmla="?: G9 0 21600"/>
                <a:gd name="G28" fmla="cos 10800 15728640"/>
                <a:gd name="G29" fmla="sin 10800 15728640"/>
                <a:gd name="G30" fmla="sin 7200 15728640"/>
                <a:gd name="G31" fmla="+- G28 10800 0"/>
                <a:gd name="G32" fmla="+- G29 10800 0"/>
                <a:gd name="G33" fmla="+- G30 10800 0"/>
                <a:gd name="G34" fmla="?: G4 0 G31"/>
                <a:gd name="G35" fmla="?: 15728640 G34 0"/>
                <a:gd name="G36" fmla="?: G6 G35 G31"/>
                <a:gd name="G37" fmla="+- 21600 0 G36"/>
                <a:gd name="G38" fmla="?: G4 0 G33"/>
                <a:gd name="G39" fmla="?: 15728640 G38 G32"/>
                <a:gd name="G40" fmla="?: G6 G39 0"/>
                <a:gd name="G41" fmla="?: G4 G32 21600"/>
                <a:gd name="G42" fmla="?: G6 G41 G33"/>
                <a:gd name="T12" fmla="*/ 10800 w 21600"/>
                <a:gd name="T13" fmla="*/ 0 h 21600"/>
                <a:gd name="T14" fmla="*/ 6299 w 21600"/>
                <a:gd name="T15" fmla="*/ 3005 h 21600"/>
                <a:gd name="T16" fmla="*/ 10800 w 21600"/>
                <a:gd name="T17" fmla="*/ 3600 h 21600"/>
                <a:gd name="T18" fmla="*/ 15301 w 21600"/>
                <a:gd name="T19" fmla="*/ 3005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7199" y="4564"/>
                  </a:moveTo>
                  <a:cubicBezTo>
                    <a:pt x="8294" y="3932"/>
                    <a:pt x="9536" y="3600"/>
                    <a:pt x="10799" y="3600"/>
                  </a:cubicBezTo>
                  <a:cubicBezTo>
                    <a:pt x="12063" y="3599"/>
                    <a:pt x="13305" y="3932"/>
                    <a:pt x="14399" y="4564"/>
                  </a:cubicBezTo>
                  <a:lnTo>
                    <a:pt x="16199" y="1446"/>
                  </a:lnTo>
                  <a:cubicBezTo>
                    <a:pt x="14558" y="499"/>
                    <a:pt x="12695" y="0"/>
                    <a:pt x="10800" y="0"/>
                  </a:cubicBezTo>
                  <a:cubicBezTo>
                    <a:pt x="8904" y="-1"/>
                    <a:pt x="7041" y="499"/>
                    <a:pt x="5399" y="1446"/>
                  </a:cubicBezTo>
                  <a:close/>
                </a:path>
              </a:pathLst>
            </a:custGeom>
            <a:solidFill>
              <a:srgbClr val="BBE0E3"/>
            </a:solidFill>
            <a:ln w="9525">
              <a:solidFill>
                <a:srgbClr val="000000"/>
              </a:solidFill>
              <a:miter lim="800000"/>
              <a:headEnd/>
              <a:tailEnd/>
            </a:ln>
          </p:spPr>
          <p:txBody>
            <a:bodyPr vert="horz" wrap="square" lIns="81010" tIns="40505" rIns="81010" bIns="40505" numCol="1" anchor="ctr" anchorCtr="0" compatLnSpc="1">
              <a:prstTxWarp prst="textNoShape">
                <a:avLst/>
              </a:prstTxWarp>
            </a:bodyPr>
            <a:lstStyle/>
            <a:p>
              <a:endParaRPr lang="fr-CA" sz="1595"/>
            </a:p>
          </p:txBody>
        </p:sp>
        <p:sp>
          <p:nvSpPr>
            <p:cNvPr id="4" name="_s2053"/>
            <p:cNvSpPr>
              <a:spLocks noChangeArrowheads="1" noTextEdit="1"/>
            </p:cNvSpPr>
            <p:nvPr/>
          </p:nvSpPr>
          <p:spPr bwMode="auto">
            <a:xfrm rot="7200000">
              <a:off x="2558" y="-2277"/>
              <a:ext cx="6480" cy="6480"/>
            </a:xfrm>
            <a:custGeom>
              <a:avLst/>
              <a:gdLst>
                <a:gd name="G0" fmla="+- 7200 0 0"/>
                <a:gd name="G1" fmla="+- 15728640 0 0"/>
                <a:gd name="G2" fmla="+- 0 0 15728640"/>
                <a:gd name="T0" fmla="*/ 0 256 1"/>
                <a:gd name="T1" fmla="*/ 180 256 1"/>
                <a:gd name="G3" fmla="+- 15728640 T0 T1"/>
                <a:gd name="T2" fmla="*/ 0 256 1"/>
                <a:gd name="T3" fmla="*/ 90 256 1"/>
                <a:gd name="G4" fmla="+- 15728640 T2 T3"/>
                <a:gd name="G5" fmla="*/ G4 2 1"/>
                <a:gd name="T4" fmla="*/ 90 256 1"/>
                <a:gd name="T5" fmla="*/ 0 256 1"/>
                <a:gd name="G6" fmla="+- 15728640 T4 T5"/>
                <a:gd name="G7" fmla="*/ G6 2 1"/>
                <a:gd name="G8" fmla="abs 15728640"/>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7200"/>
                <a:gd name="G18" fmla="*/ 7200 1 2"/>
                <a:gd name="G19" fmla="+- G18 5400 0"/>
                <a:gd name="G20" fmla="cos G19 15728640"/>
                <a:gd name="G21" fmla="sin G19 15728640"/>
                <a:gd name="G22" fmla="+- G20 10800 0"/>
                <a:gd name="G23" fmla="+- G21 10800 0"/>
                <a:gd name="G24" fmla="+- 10800 0 G20"/>
                <a:gd name="G25" fmla="+- 7200 10800 0"/>
                <a:gd name="G26" fmla="?: G9 G17 G25"/>
                <a:gd name="G27" fmla="?: G9 0 21600"/>
                <a:gd name="G28" fmla="cos 10800 15728640"/>
                <a:gd name="G29" fmla="sin 10800 15728640"/>
                <a:gd name="G30" fmla="sin 7200 15728640"/>
                <a:gd name="G31" fmla="+- G28 10800 0"/>
                <a:gd name="G32" fmla="+- G29 10800 0"/>
                <a:gd name="G33" fmla="+- G30 10800 0"/>
                <a:gd name="G34" fmla="?: G4 0 G31"/>
                <a:gd name="G35" fmla="?: 15728640 G34 0"/>
                <a:gd name="G36" fmla="?: G6 G35 G31"/>
                <a:gd name="G37" fmla="+- 21600 0 G36"/>
                <a:gd name="G38" fmla="?: G4 0 G33"/>
                <a:gd name="G39" fmla="?: 15728640 G38 G32"/>
                <a:gd name="G40" fmla="?: G6 G39 0"/>
                <a:gd name="G41" fmla="?: G4 G32 21600"/>
                <a:gd name="G42" fmla="?: G6 G41 G33"/>
                <a:gd name="T12" fmla="*/ 10800 w 21600"/>
                <a:gd name="T13" fmla="*/ 0 h 21600"/>
                <a:gd name="T14" fmla="*/ 6299 w 21600"/>
                <a:gd name="T15" fmla="*/ 3005 h 21600"/>
                <a:gd name="T16" fmla="*/ 10800 w 21600"/>
                <a:gd name="T17" fmla="*/ 3600 h 21600"/>
                <a:gd name="T18" fmla="*/ 15301 w 21600"/>
                <a:gd name="T19" fmla="*/ 3005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7199" y="4564"/>
                  </a:moveTo>
                  <a:cubicBezTo>
                    <a:pt x="8294" y="3932"/>
                    <a:pt x="9536" y="3600"/>
                    <a:pt x="10799" y="3600"/>
                  </a:cubicBezTo>
                  <a:cubicBezTo>
                    <a:pt x="12063" y="3599"/>
                    <a:pt x="13305" y="3932"/>
                    <a:pt x="14399" y="4564"/>
                  </a:cubicBezTo>
                  <a:lnTo>
                    <a:pt x="16199" y="1446"/>
                  </a:lnTo>
                  <a:cubicBezTo>
                    <a:pt x="14558" y="499"/>
                    <a:pt x="12695" y="0"/>
                    <a:pt x="10800" y="0"/>
                  </a:cubicBezTo>
                  <a:cubicBezTo>
                    <a:pt x="8904" y="-1"/>
                    <a:pt x="7041" y="499"/>
                    <a:pt x="5399" y="1446"/>
                  </a:cubicBezTo>
                  <a:close/>
                </a:path>
              </a:pathLst>
            </a:custGeom>
            <a:solidFill>
              <a:srgbClr val="BBE0E3"/>
            </a:solidFill>
            <a:ln w="9525">
              <a:solidFill>
                <a:srgbClr val="000000"/>
              </a:solidFill>
              <a:miter lim="800000"/>
              <a:headEnd/>
              <a:tailEnd/>
            </a:ln>
          </p:spPr>
          <p:txBody>
            <a:bodyPr vert="horz" wrap="square" lIns="81010" tIns="40505" rIns="81010" bIns="40505" numCol="1" anchor="ctr" anchorCtr="0" compatLnSpc="1">
              <a:prstTxWarp prst="textNoShape">
                <a:avLst/>
              </a:prstTxWarp>
            </a:bodyPr>
            <a:lstStyle/>
            <a:p>
              <a:endParaRPr lang="fr-CA" sz="1595"/>
            </a:p>
          </p:txBody>
        </p:sp>
        <p:sp>
          <p:nvSpPr>
            <p:cNvPr id="5" name="_s2054"/>
            <p:cNvSpPr>
              <a:spLocks noChangeArrowheads="1" noTextEdit="1"/>
            </p:cNvSpPr>
            <p:nvPr/>
          </p:nvSpPr>
          <p:spPr bwMode="auto">
            <a:xfrm rot="14400000">
              <a:off x="2558" y="-2277"/>
              <a:ext cx="6480" cy="6480"/>
            </a:xfrm>
            <a:custGeom>
              <a:avLst/>
              <a:gdLst>
                <a:gd name="G0" fmla="+- 7200 0 0"/>
                <a:gd name="G1" fmla="+- 15728640 0 0"/>
                <a:gd name="G2" fmla="+- 0 0 15728640"/>
                <a:gd name="T0" fmla="*/ 0 256 1"/>
                <a:gd name="T1" fmla="*/ 180 256 1"/>
                <a:gd name="G3" fmla="+- 15728640 T0 T1"/>
                <a:gd name="T2" fmla="*/ 0 256 1"/>
                <a:gd name="T3" fmla="*/ 90 256 1"/>
                <a:gd name="G4" fmla="+- 15728640 T2 T3"/>
                <a:gd name="G5" fmla="*/ G4 2 1"/>
                <a:gd name="T4" fmla="*/ 90 256 1"/>
                <a:gd name="T5" fmla="*/ 0 256 1"/>
                <a:gd name="G6" fmla="+- 15728640 T4 T5"/>
                <a:gd name="G7" fmla="*/ G6 2 1"/>
                <a:gd name="G8" fmla="abs 15728640"/>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7200"/>
                <a:gd name="G18" fmla="*/ 7200 1 2"/>
                <a:gd name="G19" fmla="+- G18 5400 0"/>
                <a:gd name="G20" fmla="cos G19 15728640"/>
                <a:gd name="G21" fmla="sin G19 15728640"/>
                <a:gd name="G22" fmla="+- G20 10800 0"/>
                <a:gd name="G23" fmla="+- G21 10800 0"/>
                <a:gd name="G24" fmla="+- 10800 0 G20"/>
                <a:gd name="G25" fmla="+- 7200 10800 0"/>
                <a:gd name="G26" fmla="?: G9 G17 G25"/>
                <a:gd name="G27" fmla="?: G9 0 21600"/>
                <a:gd name="G28" fmla="cos 10800 15728640"/>
                <a:gd name="G29" fmla="sin 10800 15728640"/>
                <a:gd name="G30" fmla="sin 7200 15728640"/>
                <a:gd name="G31" fmla="+- G28 10800 0"/>
                <a:gd name="G32" fmla="+- G29 10800 0"/>
                <a:gd name="G33" fmla="+- G30 10800 0"/>
                <a:gd name="G34" fmla="?: G4 0 G31"/>
                <a:gd name="G35" fmla="?: 15728640 G34 0"/>
                <a:gd name="G36" fmla="?: G6 G35 G31"/>
                <a:gd name="G37" fmla="+- 21600 0 G36"/>
                <a:gd name="G38" fmla="?: G4 0 G33"/>
                <a:gd name="G39" fmla="?: 15728640 G38 G32"/>
                <a:gd name="G40" fmla="?: G6 G39 0"/>
                <a:gd name="G41" fmla="?: G4 G32 21600"/>
                <a:gd name="G42" fmla="?: G6 G41 G33"/>
                <a:gd name="T12" fmla="*/ 10800 w 21600"/>
                <a:gd name="T13" fmla="*/ 0 h 21600"/>
                <a:gd name="T14" fmla="*/ 6299 w 21600"/>
                <a:gd name="T15" fmla="*/ 3005 h 21600"/>
                <a:gd name="T16" fmla="*/ 10800 w 21600"/>
                <a:gd name="T17" fmla="*/ 3600 h 21600"/>
                <a:gd name="T18" fmla="*/ 15301 w 21600"/>
                <a:gd name="T19" fmla="*/ 3005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7199" y="4564"/>
                  </a:moveTo>
                  <a:cubicBezTo>
                    <a:pt x="8294" y="3932"/>
                    <a:pt x="9536" y="3600"/>
                    <a:pt x="10799" y="3600"/>
                  </a:cubicBezTo>
                  <a:cubicBezTo>
                    <a:pt x="12063" y="3599"/>
                    <a:pt x="13305" y="3932"/>
                    <a:pt x="14399" y="4564"/>
                  </a:cubicBezTo>
                  <a:lnTo>
                    <a:pt x="16199" y="1446"/>
                  </a:lnTo>
                  <a:cubicBezTo>
                    <a:pt x="14558" y="499"/>
                    <a:pt x="12695" y="0"/>
                    <a:pt x="10800" y="0"/>
                  </a:cubicBezTo>
                  <a:cubicBezTo>
                    <a:pt x="8904" y="-1"/>
                    <a:pt x="7041" y="499"/>
                    <a:pt x="5399" y="1446"/>
                  </a:cubicBezTo>
                  <a:close/>
                </a:path>
              </a:pathLst>
            </a:custGeom>
            <a:solidFill>
              <a:srgbClr val="BBE0E3"/>
            </a:solidFill>
            <a:ln w="9525">
              <a:solidFill>
                <a:srgbClr val="000000"/>
              </a:solidFill>
              <a:miter lim="800000"/>
              <a:headEnd/>
              <a:tailEnd/>
            </a:ln>
          </p:spPr>
          <p:txBody>
            <a:bodyPr vert="horz" wrap="square" lIns="81010" tIns="40505" rIns="81010" bIns="40505" numCol="1" anchor="ctr" anchorCtr="0" compatLnSpc="1">
              <a:prstTxWarp prst="textNoShape">
                <a:avLst/>
              </a:prstTxWarp>
            </a:bodyPr>
            <a:lstStyle/>
            <a:p>
              <a:endParaRPr lang="fr-CA" sz="1595"/>
            </a:p>
          </p:txBody>
        </p:sp>
        <p:sp>
          <p:nvSpPr>
            <p:cNvPr id="7" name="_s2055"/>
            <p:cNvSpPr>
              <a:spLocks noChangeArrowheads="1"/>
            </p:cNvSpPr>
            <p:nvPr/>
          </p:nvSpPr>
          <p:spPr bwMode="auto">
            <a:xfrm>
              <a:off x="7148" y="-1376"/>
              <a:ext cx="1977" cy="19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81010" tIns="40505" rIns="81010" bIns="40505" numCol="1" anchor="ctr" anchorCtr="0" compatLnSpc="1">
              <a:prstTxWarp prst="textNoShape">
                <a:avLst/>
              </a:prstTxWarp>
            </a:bodyPr>
            <a:lstStyle/>
            <a:p>
              <a:pPr algn="ctr" defTabSz="810067" eaLnBrk="0" fontAlgn="base" hangingPunct="0">
                <a:spcBef>
                  <a:spcPct val="0"/>
                </a:spcBef>
                <a:spcAft>
                  <a:spcPct val="0"/>
                </a:spcAft>
              </a:pPr>
              <a:r>
                <a:rPr lang="fr-CA" altLang="fr-FR" sz="2126">
                  <a:latin typeface="Times New Roman" panose="02020603050405020304" pitchFamily="18" charset="0"/>
                </a:rPr>
                <a:t>       </a:t>
              </a:r>
              <a:endParaRPr lang="fr-FR" altLang="fr-FR" sz="2126">
                <a:latin typeface="Times New Roman" panose="02020603050405020304" pitchFamily="18" charset="0"/>
              </a:endParaRPr>
            </a:p>
          </p:txBody>
        </p:sp>
        <p:sp>
          <p:nvSpPr>
            <p:cNvPr id="8" name="_s2056"/>
            <p:cNvSpPr>
              <a:spLocks noChangeArrowheads="1"/>
            </p:cNvSpPr>
            <p:nvPr/>
          </p:nvSpPr>
          <p:spPr bwMode="auto">
            <a:xfrm>
              <a:off x="4811" y="2675"/>
              <a:ext cx="1977" cy="19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81010" tIns="40505" rIns="81010" bIns="40505" numCol="1" anchor="ctr" anchorCtr="0" compatLnSpc="1">
              <a:prstTxWarp prst="textNoShape">
                <a:avLst/>
              </a:prstTxWarp>
            </a:bodyPr>
            <a:lstStyle/>
            <a:p>
              <a:pPr algn="ctr" defTabSz="810067" eaLnBrk="0" fontAlgn="base" hangingPunct="0">
                <a:spcBef>
                  <a:spcPct val="0"/>
                </a:spcBef>
                <a:spcAft>
                  <a:spcPct val="0"/>
                </a:spcAft>
              </a:pPr>
              <a:r>
                <a:rPr lang="fr-FR" altLang="fr-FR" sz="2126" b="1" dirty="0">
                  <a:latin typeface="Times New Roman" panose="02020603050405020304" pitchFamily="18" charset="0"/>
                </a:rPr>
                <a:t>Altérité</a:t>
              </a:r>
              <a:endParaRPr lang="fr-FR" altLang="fr-FR" sz="2126" dirty="0">
                <a:latin typeface="Times New Roman" panose="02020603050405020304" pitchFamily="18" charset="0"/>
              </a:endParaRPr>
            </a:p>
          </p:txBody>
        </p:sp>
        <p:sp>
          <p:nvSpPr>
            <p:cNvPr id="9" name="_s2057"/>
            <p:cNvSpPr>
              <a:spLocks noChangeArrowheads="1"/>
            </p:cNvSpPr>
            <p:nvPr/>
          </p:nvSpPr>
          <p:spPr bwMode="auto">
            <a:xfrm>
              <a:off x="2471" y="-1375"/>
              <a:ext cx="1977" cy="19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81010" tIns="40505" rIns="81010" bIns="40505" numCol="1" anchor="ctr" anchorCtr="0" compatLnSpc="1">
              <a:prstTxWarp prst="textNoShape">
                <a:avLst/>
              </a:prstTxWarp>
            </a:bodyPr>
            <a:lstStyle/>
            <a:p>
              <a:pPr algn="ctr" defTabSz="810067" eaLnBrk="0" fontAlgn="base" hangingPunct="0">
                <a:spcBef>
                  <a:spcPct val="0"/>
                </a:spcBef>
                <a:spcAft>
                  <a:spcPct val="0"/>
                </a:spcAft>
              </a:pPr>
              <a:r>
                <a:rPr lang="fr-CA" altLang="fr-FR" sz="2126">
                  <a:latin typeface="Times New Roman" panose="02020603050405020304" pitchFamily="18" charset="0"/>
                </a:rPr>
                <a:t>       </a:t>
              </a:r>
              <a:endParaRPr lang="fr-FR" altLang="fr-FR" sz="2126">
                <a:latin typeface="Times New Roman" panose="02020603050405020304" pitchFamily="18" charset="0"/>
              </a:endParaRPr>
            </a:p>
          </p:txBody>
        </p:sp>
        <p:sp>
          <p:nvSpPr>
            <p:cNvPr id="10" name="Text Box 10"/>
            <p:cNvSpPr txBox="1">
              <a:spLocks noChangeArrowheads="1"/>
            </p:cNvSpPr>
            <p:nvPr/>
          </p:nvSpPr>
          <p:spPr bwMode="auto">
            <a:xfrm>
              <a:off x="2964" y="11"/>
              <a:ext cx="6121" cy="1588"/>
            </a:xfrm>
            <a:prstGeom prst="rect">
              <a:avLst/>
            </a:prstGeom>
            <a:solidFill>
              <a:srgbClr val="FFFF66"/>
            </a:solidFill>
            <a:ln w="9525">
              <a:solidFill>
                <a:srgbClr val="000000"/>
              </a:solidFill>
              <a:miter lim="800000"/>
              <a:headEnd/>
              <a:tailEnd/>
            </a:ln>
          </p:spPr>
          <p:txBody>
            <a:bodyPr vert="horz" wrap="square" lIns="81010" tIns="40505" rIns="81010" bIns="40505" numCol="1" anchor="t" anchorCtr="0" compatLnSpc="1">
              <a:prstTxWarp prst="textNoShape">
                <a:avLst/>
              </a:prstTxWarp>
            </a:bodyPr>
            <a:lstStyle/>
            <a:p>
              <a:pPr defTabSz="810067" eaLnBrk="0" fontAlgn="base" hangingPunct="0">
                <a:spcBef>
                  <a:spcPct val="0"/>
                </a:spcBef>
                <a:spcAft>
                  <a:spcPct val="0"/>
                </a:spcAft>
              </a:pPr>
              <a:r>
                <a:rPr lang="fr-FR" altLang="fr-FR" sz="1417" dirty="0">
                  <a:solidFill>
                    <a:srgbClr val="00CCFF"/>
                  </a:solidFill>
                  <a:latin typeface="Times New Roman" panose="02020603050405020304" pitchFamily="18" charset="0"/>
                </a:rPr>
                <a:t>  </a:t>
              </a:r>
              <a:r>
                <a:rPr lang="fr-FR" altLang="fr-FR" sz="1417" dirty="0">
                  <a:solidFill>
                    <a:srgbClr val="000000"/>
                  </a:solidFill>
                  <a:latin typeface="Times New Roman" panose="02020603050405020304" pitchFamily="18" charset="0"/>
                </a:rPr>
                <a:t> </a:t>
              </a:r>
              <a:r>
                <a:rPr lang="fr-FR" altLang="fr-FR" sz="1595" dirty="0">
                  <a:solidFill>
                    <a:srgbClr val="000000"/>
                  </a:solidFill>
                  <a:latin typeface="Times New Roman" panose="02020603050405020304" pitchFamily="18" charset="0"/>
                </a:rPr>
                <a:t>Sujet </a:t>
              </a:r>
              <a:r>
                <a:rPr lang="fr-FR" altLang="fr-FR" sz="1417" dirty="0">
                  <a:solidFill>
                    <a:srgbClr val="000000"/>
                  </a:solidFill>
                  <a:latin typeface="Times New Roman" panose="02020603050405020304" pitchFamily="18" charset="0"/>
                </a:rPr>
                <a:t> </a:t>
              </a:r>
              <a:r>
                <a:rPr lang="fr-FR" altLang="fr-FR" sz="1417" dirty="0">
                  <a:latin typeface="Times New Roman" panose="02020603050405020304" pitchFamily="18" charset="0"/>
                </a:rPr>
                <a:t>                           </a:t>
              </a:r>
              <a:r>
                <a:rPr lang="fr-FR" altLang="fr-FR" sz="1595" dirty="0">
                  <a:solidFill>
                    <a:srgbClr val="000000"/>
                  </a:solidFill>
                  <a:latin typeface="Times New Roman" panose="02020603050405020304" pitchFamily="18" charset="0"/>
                </a:rPr>
                <a:t>Rapports sociaux</a:t>
              </a:r>
            </a:p>
            <a:p>
              <a:pPr defTabSz="810067" eaLnBrk="0" fontAlgn="base" hangingPunct="0">
                <a:spcBef>
                  <a:spcPct val="0"/>
                </a:spcBef>
                <a:spcAft>
                  <a:spcPct val="0"/>
                </a:spcAft>
              </a:pPr>
              <a:endParaRPr lang="fr-FR" altLang="fr-FR" sz="1417" dirty="0">
                <a:solidFill>
                  <a:srgbClr val="000000"/>
                </a:solidFill>
                <a:latin typeface="Times New Roman" panose="02020603050405020304" pitchFamily="18" charset="0"/>
              </a:endParaRPr>
            </a:p>
            <a:p>
              <a:pPr defTabSz="810067" eaLnBrk="0" fontAlgn="base" hangingPunct="0">
                <a:spcBef>
                  <a:spcPct val="0"/>
                </a:spcBef>
                <a:spcAft>
                  <a:spcPct val="0"/>
                </a:spcAft>
              </a:pPr>
              <a:r>
                <a:rPr lang="fr-FR" altLang="fr-FR" sz="1595" dirty="0">
                  <a:solidFill>
                    <a:srgbClr val="00CCFF"/>
                  </a:solidFill>
                  <a:latin typeface="Times New Roman" panose="02020603050405020304" pitchFamily="18" charset="0"/>
                </a:rPr>
                <a:t>  </a:t>
              </a:r>
              <a:r>
                <a:rPr lang="fr-FR" altLang="fr-FR" sz="1595" dirty="0">
                  <a:solidFill>
                    <a:srgbClr val="000000"/>
                  </a:solidFill>
                  <a:latin typeface="Times New Roman" panose="02020603050405020304" pitchFamily="18" charset="0"/>
                </a:rPr>
                <a:t>Historicité                             Structures</a:t>
              </a:r>
            </a:p>
          </p:txBody>
        </p:sp>
        <p:sp>
          <p:nvSpPr>
            <p:cNvPr id="11" name="AutoShape 11"/>
            <p:cNvSpPr>
              <a:spLocks noChangeArrowheads="1"/>
            </p:cNvSpPr>
            <p:nvPr/>
          </p:nvSpPr>
          <p:spPr bwMode="auto">
            <a:xfrm>
              <a:off x="4724" y="422"/>
              <a:ext cx="1912" cy="765"/>
            </a:xfrm>
            <a:prstGeom prst="leftRightArrow">
              <a:avLst>
                <a:gd name="adj1" fmla="val 50000"/>
                <a:gd name="adj2" fmla="val 49987"/>
              </a:avLst>
            </a:prstGeom>
            <a:solidFill>
              <a:srgbClr val="FFFFFF"/>
            </a:solidFill>
            <a:ln w="9525">
              <a:solidFill>
                <a:srgbClr val="000000"/>
              </a:solidFill>
              <a:miter lim="800000"/>
              <a:headEnd/>
              <a:tailEnd/>
            </a:ln>
          </p:spPr>
          <p:txBody>
            <a:bodyPr vert="horz" wrap="square" lIns="81010" tIns="40505" rIns="81010" bIns="40505" numCol="1" anchor="t" anchorCtr="0" compatLnSpc="1">
              <a:prstTxWarp prst="textNoShape">
                <a:avLst/>
              </a:prstTxWarp>
            </a:bodyPr>
            <a:lstStyle/>
            <a:p>
              <a:endParaRPr lang="fr-CA" sz="1595"/>
            </a:p>
          </p:txBody>
        </p:sp>
      </p:grpSp>
      <p:sp>
        <p:nvSpPr>
          <p:cNvPr id="32781" name="Rectangle 13"/>
          <p:cNvSpPr>
            <a:spLocks noChangeArrowheads="1"/>
          </p:cNvSpPr>
          <p:nvPr/>
        </p:nvSpPr>
        <p:spPr bwMode="auto">
          <a:xfrm>
            <a:off x="6289340" y="2574505"/>
            <a:ext cx="1900081" cy="4194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r>
              <a:rPr lang="fr-FR" altLang="fr-FR" sz="2126" b="1" dirty="0">
                <a:latin typeface="Times New Roman" panose="02020603050405020304" pitchFamily="18" charset="0"/>
              </a:rPr>
              <a:t>Territoire</a:t>
            </a:r>
          </a:p>
        </p:txBody>
      </p:sp>
      <p:sp>
        <p:nvSpPr>
          <p:cNvPr id="32782" name="Rectangle 14"/>
          <p:cNvSpPr>
            <a:spLocks noChangeArrowheads="1"/>
          </p:cNvSpPr>
          <p:nvPr/>
        </p:nvSpPr>
        <p:spPr bwMode="auto">
          <a:xfrm>
            <a:off x="3356170" y="2637118"/>
            <a:ext cx="2015409" cy="4194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r>
              <a:rPr lang="fr-FR" altLang="fr-FR" sz="2126" b="1" dirty="0">
                <a:latin typeface="Times New Roman" panose="02020603050405020304" pitchFamily="18" charset="0"/>
              </a:rPr>
              <a:t>Immigration</a:t>
            </a:r>
          </a:p>
        </p:txBody>
      </p:sp>
    </p:spTree>
    <p:extLst>
      <p:ext uri="{BB962C8B-B14F-4D97-AF65-F5344CB8AC3E}">
        <p14:creationId xmlns:p14="http://schemas.microsoft.com/office/powerpoint/2010/main" val="105149106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9"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080135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1"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0798649"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640367" y="1640365"/>
            <a:ext cx="6858000" cy="3577270"/>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640367" y="1650502"/>
            <a:ext cx="6857999" cy="3577273"/>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537641" y="3818368"/>
            <a:ext cx="2501979" cy="3577275"/>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444507" y="969718"/>
            <a:ext cx="3455471"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640375" y="1630226"/>
            <a:ext cx="6858003" cy="3577269"/>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p:cNvSpPr>
            <a:spLocks noGrp="1"/>
          </p:cNvSpPr>
          <p:nvPr>
            <p:ph type="title"/>
          </p:nvPr>
        </p:nvSpPr>
        <p:spPr>
          <a:xfrm>
            <a:off x="413486" y="586855"/>
            <a:ext cx="2836210" cy="3387497"/>
          </a:xfrm>
        </p:spPr>
        <p:txBody>
          <a:bodyPr anchor="b">
            <a:normAutofit/>
          </a:bodyPr>
          <a:lstStyle/>
          <a:p>
            <a:pPr algn="r"/>
            <a:r>
              <a:rPr lang="fr-CA" sz="3200">
                <a:solidFill>
                  <a:srgbClr val="FFFFFF"/>
                </a:solidFill>
              </a:rPr>
              <a:t>Défis et obstacles de la régionalisation: ce qu’en disent les recherches et les acteurs-actrices</a:t>
            </a:r>
          </a:p>
        </p:txBody>
      </p:sp>
      <p:sp>
        <p:nvSpPr>
          <p:cNvPr id="3" name="Espace réservé du contenu 2"/>
          <p:cNvSpPr>
            <a:spLocks noGrp="1"/>
          </p:cNvSpPr>
          <p:nvPr>
            <p:ph idx="1"/>
          </p:nvPr>
        </p:nvSpPr>
        <p:spPr>
          <a:xfrm>
            <a:off x="4261588" y="649480"/>
            <a:ext cx="5807628" cy="5546047"/>
          </a:xfrm>
        </p:spPr>
        <p:txBody>
          <a:bodyPr anchor="ctr">
            <a:normAutofit/>
          </a:bodyPr>
          <a:lstStyle/>
          <a:p>
            <a:r>
              <a:rPr lang="fr-CA" sz="1900" dirty="0"/>
              <a:t>Le besoin de repenser parcours migratoires et développement régional</a:t>
            </a:r>
          </a:p>
          <a:p>
            <a:r>
              <a:rPr lang="fr-CA" sz="1900" dirty="0"/>
              <a:t> L’interrelation des enjeux territoriaux, démographiques, politiques, économiques, sociaux et familiaux = humains</a:t>
            </a:r>
          </a:p>
          <a:p>
            <a:r>
              <a:rPr lang="fr-CA" sz="1900" dirty="0"/>
              <a:t>Le contexte québécois et international</a:t>
            </a:r>
          </a:p>
          <a:p>
            <a:r>
              <a:rPr lang="fr-CA" sz="1900" b="1" dirty="0"/>
              <a:t>L’immigration en région se mesure difficilement</a:t>
            </a:r>
          </a:p>
          <a:p>
            <a:r>
              <a:rPr lang="fr-CA" sz="1900" b="1" dirty="0"/>
              <a:t>Des modèles de réussite à contextualiser et adapter</a:t>
            </a:r>
          </a:p>
          <a:p>
            <a:r>
              <a:rPr lang="fr-CA" sz="1900" b="1" dirty="0"/>
              <a:t>Les besoins en main d’œuvre</a:t>
            </a:r>
          </a:p>
          <a:p>
            <a:r>
              <a:rPr lang="fr-CA" sz="1900" b="1" dirty="0"/>
              <a:t>Les questions de temps: urgence et prendre le temps</a:t>
            </a:r>
          </a:p>
          <a:p>
            <a:r>
              <a:rPr lang="fr-CA" sz="1900" b="1" dirty="0"/>
              <a:t>Une stratégie parmi d’autres pour les régions et les municipalités</a:t>
            </a:r>
          </a:p>
          <a:p>
            <a:r>
              <a:rPr lang="fr-CA" sz="1900" b="1" dirty="0"/>
              <a:t>Les politiques québécoises d’immigration et de régionalisation de l’immigration (essentiellement centrées sur l’emploi, l’attraction et l’accueil, les immigrants économiques, sur la langue)</a:t>
            </a:r>
            <a:endParaRPr lang="fr-CA" sz="1900" dirty="0"/>
          </a:p>
        </p:txBody>
      </p:sp>
    </p:spTree>
    <p:extLst>
      <p:ext uri="{BB962C8B-B14F-4D97-AF65-F5344CB8AC3E}">
        <p14:creationId xmlns:p14="http://schemas.microsoft.com/office/powerpoint/2010/main" val="21564905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2" name="Diagramme 31"/>
          <p:cNvGraphicFramePr/>
          <p:nvPr>
            <p:custDataLst>
              <p:tags r:id="rId1"/>
            </p:custDataLst>
          </p:nvPr>
        </p:nvGraphicFramePr>
        <p:xfrm>
          <a:off x="1639866" y="1427690"/>
          <a:ext cx="7215015" cy="5652672"/>
        </p:xfrm>
        <a:graphic>
          <a:graphicData uri="http://schemas.openxmlformats.org/drawingml/2006/diagram">
            <dgm:relIds xmlns:dgm="http://schemas.openxmlformats.org/drawingml/2006/diagram" xmlns:r="http://schemas.openxmlformats.org/officeDocument/2006/relationships" r:dm="rId21" r:lo="rId22" r:qs="rId23" r:cs="rId24"/>
          </a:graphicData>
        </a:graphic>
      </p:graphicFrame>
      <p:sp>
        <p:nvSpPr>
          <p:cNvPr id="27651" name="Oval 6"/>
          <p:cNvSpPr>
            <a:spLocks noChangeArrowheads="1"/>
          </p:cNvSpPr>
          <p:nvPr>
            <p:custDataLst>
              <p:tags r:id="rId2"/>
            </p:custDataLst>
          </p:nvPr>
        </p:nvSpPr>
        <p:spPr bwMode="auto">
          <a:xfrm>
            <a:off x="4641209" y="4429125"/>
            <a:ext cx="1202495" cy="800100"/>
          </a:xfrm>
          <a:prstGeom prst="ellipse">
            <a:avLst/>
          </a:prstGeom>
          <a:solidFill>
            <a:srgbClr val="FFFFFF"/>
          </a:solidFill>
          <a:ln w="9525" algn="in">
            <a:solidFill>
              <a:srgbClr val="000000"/>
            </a:solidFill>
            <a:round/>
            <a:headEnd/>
            <a:tailEnd/>
          </a:ln>
        </p:spPr>
        <p:txBody>
          <a:bodyPr lIns="36576" tIns="36576" rIns="36576" bIns="36576"/>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r>
              <a:rPr lang="fr-CA" altLang="fr-FR" sz="1200">
                <a:solidFill>
                  <a:srgbClr val="000000"/>
                </a:solidFill>
                <a:cs typeface="Arial" panose="020B0604020202020204" pitchFamily="34" charset="0"/>
              </a:rPr>
              <a:t>Capital humain</a:t>
            </a:r>
            <a:endParaRPr lang="fr-FR" altLang="fr-FR" sz="1200">
              <a:cs typeface="Arial" panose="020B0604020202020204" pitchFamily="34" charset="0"/>
            </a:endParaRPr>
          </a:p>
          <a:p>
            <a:endParaRPr lang="fr-FR" altLang="fr-FR">
              <a:cs typeface="Arial" panose="020B0604020202020204" pitchFamily="34" charset="0"/>
            </a:endParaRPr>
          </a:p>
        </p:txBody>
      </p:sp>
      <p:sp>
        <p:nvSpPr>
          <p:cNvPr id="27652" name="Oval 6"/>
          <p:cNvSpPr>
            <a:spLocks noChangeArrowheads="1"/>
          </p:cNvSpPr>
          <p:nvPr>
            <p:custDataLst>
              <p:tags r:id="rId3"/>
            </p:custDataLst>
          </p:nvPr>
        </p:nvSpPr>
        <p:spPr bwMode="auto">
          <a:xfrm>
            <a:off x="3565292" y="2286005"/>
            <a:ext cx="1139205" cy="1000125"/>
          </a:xfrm>
          <a:prstGeom prst="ellipse">
            <a:avLst/>
          </a:prstGeom>
          <a:solidFill>
            <a:srgbClr val="FFFFFF"/>
          </a:solidFill>
          <a:ln w="9525" algn="in">
            <a:solidFill>
              <a:srgbClr val="000000"/>
            </a:solidFill>
            <a:round/>
            <a:headEnd/>
            <a:tailEnd/>
          </a:ln>
        </p:spPr>
        <p:txBody>
          <a:bodyPr lIns="36576" tIns="36576" rIns="36576" bIns="36576"/>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r>
              <a:rPr lang="fr-FR" altLang="fr-FR" sz="1200">
                <a:cs typeface="Arial" panose="020B0604020202020204" pitchFamily="34" charset="0"/>
              </a:rPr>
              <a:t>Le capital physique</a:t>
            </a:r>
          </a:p>
          <a:p>
            <a:endParaRPr lang="fr-FR" altLang="fr-FR">
              <a:cs typeface="Arial" panose="020B0604020202020204" pitchFamily="34" charset="0"/>
            </a:endParaRPr>
          </a:p>
        </p:txBody>
      </p:sp>
      <p:sp>
        <p:nvSpPr>
          <p:cNvPr id="27653" name="Oval 6"/>
          <p:cNvSpPr>
            <a:spLocks noChangeArrowheads="1"/>
          </p:cNvSpPr>
          <p:nvPr>
            <p:custDataLst>
              <p:tags r:id="rId4"/>
            </p:custDataLst>
          </p:nvPr>
        </p:nvSpPr>
        <p:spPr bwMode="auto">
          <a:xfrm>
            <a:off x="3565292" y="3500443"/>
            <a:ext cx="1130767" cy="1000125"/>
          </a:xfrm>
          <a:prstGeom prst="ellipse">
            <a:avLst/>
          </a:prstGeom>
          <a:solidFill>
            <a:srgbClr val="FFFFFF"/>
          </a:solidFill>
          <a:ln w="9525" algn="in">
            <a:solidFill>
              <a:srgbClr val="000000"/>
            </a:solidFill>
            <a:round/>
            <a:headEnd/>
            <a:tailEnd/>
          </a:ln>
        </p:spPr>
        <p:txBody>
          <a:bodyPr lIns="36576" tIns="36576" rIns="36576" bIns="36576"/>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r>
              <a:rPr lang="fr-CA" altLang="fr-FR" sz="1200">
                <a:solidFill>
                  <a:srgbClr val="000000"/>
                </a:solidFill>
                <a:cs typeface="Arial" panose="020B0604020202020204" pitchFamily="34" charset="0"/>
              </a:rPr>
              <a:t>Capital social</a:t>
            </a:r>
            <a:endParaRPr lang="fr-FR" altLang="fr-FR" sz="1200">
              <a:cs typeface="Arial" panose="020B0604020202020204" pitchFamily="34" charset="0"/>
            </a:endParaRPr>
          </a:p>
          <a:p>
            <a:endParaRPr lang="fr-FR" altLang="fr-FR">
              <a:cs typeface="Arial" panose="020B0604020202020204" pitchFamily="34" charset="0"/>
            </a:endParaRPr>
          </a:p>
        </p:txBody>
      </p:sp>
      <p:sp>
        <p:nvSpPr>
          <p:cNvPr id="27654" name="Oval 6"/>
          <p:cNvSpPr>
            <a:spLocks noChangeArrowheads="1"/>
          </p:cNvSpPr>
          <p:nvPr>
            <p:custDataLst>
              <p:tags r:id="rId5"/>
            </p:custDataLst>
          </p:nvPr>
        </p:nvSpPr>
        <p:spPr bwMode="auto">
          <a:xfrm>
            <a:off x="5653834" y="2286005"/>
            <a:ext cx="1329074" cy="1000125"/>
          </a:xfrm>
          <a:prstGeom prst="ellipse">
            <a:avLst/>
          </a:prstGeom>
          <a:solidFill>
            <a:srgbClr val="FFFFFF"/>
          </a:solidFill>
          <a:ln w="9525" algn="in">
            <a:solidFill>
              <a:srgbClr val="000000"/>
            </a:solidFill>
            <a:round/>
            <a:headEnd/>
            <a:tailEnd/>
          </a:ln>
        </p:spPr>
        <p:txBody>
          <a:bodyPr lIns="36576" tIns="36576" rIns="36576" bIns="36576"/>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r>
              <a:rPr lang="fr-CA" altLang="fr-FR" sz="1200" dirty="0">
                <a:solidFill>
                  <a:srgbClr val="000000"/>
                </a:solidFill>
                <a:cs typeface="Arial" panose="020B0604020202020204" pitchFamily="34" charset="0"/>
              </a:rPr>
              <a:t>Capital économique</a:t>
            </a:r>
            <a:endParaRPr lang="fr-FR" altLang="fr-FR" sz="1200" dirty="0">
              <a:cs typeface="Arial" panose="020B0604020202020204" pitchFamily="34" charset="0"/>
            </a:endParaRPr>
          </a:p>
          <a:p>
            <a:endParaRPr lang="fr-FR" altLang="fr-FR" dirty="0">
              <a:cs typeface="Arial" panose="020B0604020202020204" pitchFamily="34" charset="0"/>
            </a:endParaRPr>
          </a:p>
        </p:txBody>
      </p:sp>
      <p:sp>
        <p:nvSpPr>
          <p:cNvPr id="27655" name="Oval 6"/>
          <p:cNvSpPr>
            <a:spLocks noChangeArrowheads="1"/>
          </p:cNvSpPr>
          <p:nvPr>
            <p:custDataLst>
              <p:tags r:id="rId6"/>
            </p:custDataLst>
          </p:nvPr>
        </p:nvSpPr>
        <p:spPr bwMode="auto">
          <a:xfrm>
            <a:off x="4577918" y="1785943"/>
            <a:ext cx="1130767" cy="1000125"/>
          </a:xfrm>
          <a:prstGeom prst="ellipse">
            <a:avLst/>
          </a:prstGeom>
          <a:solidFill>
            <a:srgbClr val="FFFFFF"/>
          </a:solidFill>
          <a:ln w="9525" algn="in">
            <a:solidFill>
              <a:srgbClr val="000000"/>
            </a:solidFill>
            <a:round/>
            <a:headEnd/>
            <a:tailEnd/>
          </a:ln>
        </p:spPr>
        <p:txBody>
          <a:bodyPr lIns="36576" tIns="36576" rIns="36576" bIns="36576"/>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r>
              <a:rPr lang="fr-FR" altLang="fr-FR" sz="1200">
                <a:cs typeface="Arial" panose="020B0604020202020204" pitchFamily="34" charset="0"/>
              </a:rPr>
              <a:t>Capital politique</a:t>
            </a:r>
          </a:p>
          <a:p>
            <a:endParaRPr lang="fr-FR" altLang="fr-FR">
              <a:cs typeface="Arial" panose="020B0604020202020204" pitchFamily="34" charset="0"/>
            </a:endParaRPr>
          </a:p>
        </p:txBody>
      </p:sp>
      <p:sp>
        <p:nvSpPr>
          <p:cNvPr id="27656" name="ZoneTexte 33"/>
          <p:cNvSpPr txBox="1">
            <a:spLocks noChangeArrowheads="1"/>
          </p:cNvSpPr>
          <p:nvPr>
            <p:custDataLst>
              <p:tags r:id="rId7"/>
            </p:custDataLst>
          </p:nvPr>
        </p:nvSpPr>
        <p:spPr bwMode="auto">
          <a:xfrm>
            <a:off x="4635579" y="2781302"/>
            <a:ext cx="1835386"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r>
              <a:rPr lang="en-CA" altLang="fr-FR" dirty="0" err="1">
                <a:latin typeface="Calibri" panose="020F0502020204030204" pitchFamily="34" charset="0"/>
              </a:rPr>
              <a:t>Capacité</a:t>
            </a:r>
            <a:r>
              <a:rPr lang="en-CA" altLang="fr-FR" dirty="0">
                <a:latin typeface="Calibri" panose="020F0502020204030204" pitchFamily="34" charset="0"/>
              </a:rPr>
              <a:t> </a:t>
            </a:r>
            <a:r>
              <a:rPr lang="en-CA" altLang="fr-FR" dirty="0" err="1">
                <a:latin typeface="Calibri" panose="020F0502020204030204" pitchFamily="34" charset="0"/>
              </a:rPr>
              <a:t>communautaire</a:t>
            </a:r>
            <a:r>
              <a:rPr lang="en-CA" altLang="fr-FR" dirty="0">
                <a:latin typeface="Calibri" panose="020F0502020204030204" pitchFamily="34" charset="0"/>
              </a:rPr>
              <a:t> </a:t>
            </a:r>
          </a:p>
          <a:p>
            <a:r>
              <a:rPr lang="en-CA" altLang="fr-FR" dirty="0">
                <a:latin typeface="Calibri" panose="020F0502020204030204" pitchFamily="34" charset="0"/>
              </a:rPr>
              <a:t>et </a:t>
            </a:r>
            <a:r>
              <a:rPr lang="en-CA" altLang="fr-FR" dirty="0" err="1">
                <a:latin typeface="Calibri" panose="020F0502020204030204" pitchFamily="34" charset="0"/>
              </a:rPr>
              <a:t>résilience</a:t>
            </a:r>
            <a:endParaRPr lang="fr-CA" altLang="fr-FR" dirty="0">
              <a:latin typeface="Calibri" panose="020F0502020204030204" pitchFamily="34" charset="0"/>
            </a:endParaRPr>
          </a:p>
        </p:txBody>
      </p:sp>
      <p:sp>
        <p:nvSpPr>
          <p:cNvPr id="27657" name="Text Box 9"/>
          <p:cNvSpPr txBox="1">
            <a:spLocks noChangeArrowheads="1"/>
          </p:cNvSpPr>
          <p:nvPr>
            <p:custDataLst>
              <p:tags r:id="rId8"/>
            </p:custDataLst>
          </p:nvPr>
        </p:nvSpPr>
        <p:spPr bwMode="auto">
          <a:xfrm>
            <a:off x="7742377" y="4643443"/>
            <a:ext cx="1906770" cy="1233487"/>
          </a:xfrm>
          <a:prstGeom prst="rect">
            <a:avLst/>
          </a:prstGeom>
          <a:solidFill>
            <a:srgbClr val="99CCFF"/>
          </a:solidFill>
          <a:ln w="9525" algn="in">
            <a:solidFill>
              <a:srgbClr val="FF0000"/>
            </a:solidFill>
            <a:miter lim="800000"/>
            <a:headEnd/>
            <a:tailEnd/>
          </a:ln>
        </p:spPr>
        <p:txBody>
          <a:bodyPr lIns="36576" tIns="36576" rIns="36576" bIns="36576"/>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r>
              <a:rPr lang="fr-FR" altLang="fr-FR" dirty="0">
                <a:cs typeface="Arial" panose="020B0604020202020204" pitchFamily="34" charset="0"/>
              </a:rPr>
              <a:t>Développement de la communauté et de sa vitalité</a:t>
            </a:r>
          </a:p>
        </p:txBody>
      </p:sp>
      <p:sp>
        <p:nvSpPr>
          <p:cNvPr id="27658" name="Rectangle 10"/>
          <p:cNvSpPr>
            <a:spLocks noChangeArrowheads="1"/>
          </p:cNvSpPr>
          <p:nvPr>
            <p:custDataLst>
              <p:tags r:id="rId9"/>
            </p:custDataLst>
          </p:nvPr>
        </p:nvSpPr>
        <p:spPr bwMode="auto">
          <a:xfrm>
            <a:off x="1350169" y="151656"/>
            <a:ext cx="32060" cy="15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ct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eaLnBrk="0" hangingPunct="0"/>
            <a:r>
              <a:rPr lang="en-CA" altLang="fr-FR" sz="1000">
                <a:solidFill>
                  <a:srgbClr val="000000"/>
                </a:solidFill>
                <a:latin typeface="Times New Roman" panose="02020603050405020304" pitchFamily="18" charset="0"/>
                <a:cs typeface="Arial" panose="020B0604020202020204" pitchFamily="34" charset="0"/>
              </a:rPr>
              <a:t> </a:t>
            </a:r>
            <a:endParaRPr lang="en-CA" altLang="fr-FR">
              <a:cs typeface="Arial" panose="020B0604020202020204" pitchFamily="34" charset="0"/>
            </a:endParaRPr>
          </a:p>
        </p:txBody>
      </p:sp>
      <p:sp>
        <p:nvSpPr>
          <p:cNvPr id="27659" name="Titre 51"/>
          <p:cNvSpPr>
            <a:spLocks noGrp="1"/>
          </p:cNvSpPr>
          <p:nvPr>
            <p:ph type="title" idx="4294967295"/>
            <p:custDataLst>
              <p:tags r:id="rId10"/>
            </p:custDataLst>
          </p:nvPr>
        </p:nvSpPr>
        <p:spPr>
          <a:xfrm>
            <a:off x="0" y="76200"/>
            <a:ext cx="10029825" cy="963613"/>
          </a:xfrm>
          <a:solidFill>
            <a:schemeClr val="bg1"/>
          </a:solidFill>
        </p:spPr>
        <p:txBody>
          <a:bodyPr anchor="ctr">
            <a:normAutofit/>
          </a:bodyPr>
          <a:lstStyle/>
          <a:p>
            <a:r>
              <a:rPr lang="en-CA" altLang="fr-FR" sz="2800" dirty="0" err="1"/>
              <a:t>Dynamique</a:t>
            </a:r>
            <a:r>
              <a:rPr lang="en-CA" altLang="fr-FR" sz="2800" dirty="0"/>
              <a:t> </a:t>
            </a:r>
            <a:r>
              <a:rPr lang="en-CA" altLang="fr-FR" sz="2800" dirty="0" err="1"/>
              <a:t>d’accueil</a:t>
            </a:r>
            <a:r>
              <a:rPr lang="en-CA" altLang="fr-FR" sz="2800" dirty="0"/>
              <a:t>, </a:t>
            </a:r>
            <a:r>
              <a:rPr lang="en-CA" altLang="fr-FR" sz="2800" dirty="0" err="1"/>
              <a:t>d’intégration</a:t>
            </a:r>
            <a:r>
              <a:rPr lang="en-CA" altLang="fr-FR" sz="2800" dirty="0"/>
              <a:t> et de </a:t>
            </a:r>
            <a:r>
              <a:rPr lang="en-CA" altLang="fr-FR" sz="2800" dirty="0" err="1"/>
              <a:t>rétention</a:t>
            </a:r>
            <a:r>
              <a:rPr lang="en-CA" altLang="fr-FR" sz="2800" dirty="0"/>
              <a:t> </a:t>
            </a:r>
            <a:r>
              <a:rPr lang="en-CA" altLang="fr-FR" sz="2800" dirty="0" err="1"/>
              <a:t>en</a:t>
            </a:r>
            <a:r>
              <a:rPr lang="en-CA" altLang="fr-FR" sz="2800" dirty="0"/>
              <a:t> </a:t>
            </a:r>
            <a:r>
              <a:rPr lang="en-CA" altLang="fr-FR" sz="2800" dirty="0" err="1"/>
              <a:t>région</a:t>
            </a:r>
            <a:r>
              <a:rPr lang="en-CA" altLang="fr-FR" sz="2800" dirty="0"/>
              <a:t> </a:t>
            </a:r>
            <a:r>
              <a:rPr lang="en-CA" altLang="fr-FR" sz="2800" dirty="0" err="1"/>
              <a:t>incluant</a:t>
            </a:r>
            <a:r>
              <a:rPr lang="en-CA" altLang="fr-FR" sz="2800" dirty="0"/>
              <a:t> les divers </a:t>
            </a:r>
            <a:r>
              <a:rPr lang="en-CA" altLang="fr-FR" sz="2800" dirty="0" err="1"/>
              <a:t>acteurs</a:t>
            </a:r>
            <a:endParaRPr lang="fr-CA" altLang="fr-FR" sz="2800" dirty="0"/>
          </a:p>
        </p:txBody>
      </p:sp>
      <p:sp>
        <p:nvSpPr>
          <p:cNvPr id="27660" name="Oval 6"/>
          <p:cNvSpPr>
            <a:spLocks noChangeArrowheads="1"/>
          </p:cNvSpPr>
          <p:nvPr>
            <p:custDataLst>
              <p:tags r:id="rId11"/>
            </p:custDataLst>
          </p:nvPr>
        </p:nvSpPr>
        <p:spPr bwMode="auto">
          <a:xfrm>
            <a:off x="5780413" y="3500443"/>
            <a:ext cx="1202495" cy="1000125"/>
          </a:xfrm>
          <a:prstGeom prst="ellipse">
            <a:avLst/>
          </a:prstGeom>
          <a:solidFill>
            <a:srgbClr val="FFFFFF"/>
          </a:solidFill>
          <a:ln w="9525" algn="in">
            <a:solidFill>
              <a:srgbClr val="000000"/>
            </a:solidFill>
            <a:round/>
            <a:headEnd/>
            <a:tailEnd/>
          </a:ln>
        </p:spPr>
        <p:txBody>
          <a:bodyPr lIns="36576" tIns="36576" rIns="36576" bIns="36576"/>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r>
              <a:rPr lang="fr-CA" altLang="fr-FR" sz="1200">
                <a:solidFill>
                  <a:srgbClr val="000000"/>
                </a:solidFill>
                <a:cs typeface="Arial" panose="020B0604020202020204" pitchFamily="34" charset="0"/>
              </a:rPr>
              <a:t>Capital culturel et linguistique</a:t>
            </a:r>
            <a:endParaRPr lang="fr-FR" altLang="fr-FR" sz="1200">
              <a:cs typeface="Arial" panose="020B0604020202020204" pitchFamily="34" charset="0"/>
            </a:endParaRPr>
          </a:p>
          <a:p>
            <a:endParaRPr lang="fr-FR" altLang="fr-FR">
              <a:cs typeface="Arial" panose="020B0604020202020204" pitchFamily="34" charset="0"/>
            </a:endParaRPr>
          </a:p>
        </p:txBody>
      </p:sp>
      <p:sp>
        <p:nvSpPr>
          <p:cNvPr id="26" name="Flèche vers le bas 25"/>
          <p:cNvSpPr/>
          <p:nvPr>
            <p:custDataLst>
              <p:tags r:id="rId12"/>
            </p:custDataLst>
          </p:nvPr>
        </p:nvSpPr>
        <p:spPr>
          <a:xfrm rot="17679127">
            <a:off x="5579100" y="2088082"/>
            <a:ext cx="434975" cy="414896"/>
          </a:xfrm>
          <a:prstGeom prst="downArrow">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CA"/>
          </a:p>
        </p:txBody>
      </p:sp>
      <p:sp>
        <p:nvSpPr>
          <p:cNvPr id="39" name="Flèche vers le bas 38"/>
          <p:cNvSpPr/>
          <p:nvPr>
            <p:custDataLst>
              <p:tags r:id="rId13"/>
            </p:custDataLst>
          </p:nvPr>
        </p:nvSpPr>
        <p:spPr>
          <a:xfrm>
            <a:off x="6236096" y="3205163"/>
            <a:ext cx="385360" cy="468312"/>
          </a:xfrm>
          <a:prstGeom prst="downArrow">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CA"/>
          </a:p>
        </p:txBody>
      </p:sp>
      <p:sp>
        <p:nvSpPr>
          <p:cNvPr id="41" name="Flèche vers le bas 40"/>
          <p:cNvSpPr/>
          <p:nvPr>
            <p:custDataLst>
              <p:tags r:id="rId14"/>
            </p:custDataLst>
          </p:nvPr>
        </p:nvSpPr>
        <p:spPr>
          <a:xfrm rot="10956001">
            <a:off x="3828294" y="3081338"/>
            <a:ext cx="385360" cy="468312"/>
          </a:xfrm>
          <a:prstGeom prst="downArrow">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CA"/>
          </a:p>
        </p:txBody>
      </p:sp>
      <p:sp>
        <p:nvSpPr>
          <p:cNvPr id="42" name="Flèche vers le bas 41"/>
          <p:cNvSpPr/>
          <p:nvPr>
            <p:custDataLst>
              <p:tags r:id="rId15"/>
            </p:custDataLst>
          </p:nvPr>
        </p:nvSpPr>
        <p:spPr>
          <a:xfrm rot="7824931">
            <a:off x="4327381" y="4324869"/>
            <a:ext cx="434975" cy="414896"/>
          </a:xfrm>
          <a:prstGeom prst="downArrow">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CA"/>
          </a:p>
        </p:txBody>
      </p:sp>
      <p:sp>
        <p:nvSpPr>
          <p:cNvPr id="43" name="Flèche vers le bas 42"/>
          <p:cNvSpPr/>
          <p:nvPr>
            <p:custDataLst>
              <p:tags r:id="rId16"/>
            </p:custDataLst>
          </p:nvPr>
        </p:nvSpPr>
        <p:spPr>
          <a:xfrm rot="3475541">
            <a:off x="5650033" y="4316135"/>
            <a:ext cx="436563" cy="414895"/>
          </a:xfrm>
          <a:prstGeom prst="downArrow">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CA"/>
          </a:p>
        </p:txBody>
      </p:sp>
      <p:sp>
        <p:nvSpPr>
          <p:cNvPr id="44" name="Flèche vers le bas 43"/>
          <p:cNvSpPr/>
          <p:nvPr>
            <p:custDataLst>
              <p:tags r:id="rId17"/>
            </p:custDataLst>
          </p:nvPr>
        </p:nvSpPr>
        <p:spPr>
          <a:xfrm rot="14005079">
            <a:off x="4325974" y="2035691"/>
            <a:ext cx="434975" cy="414895"/>
          </a:xfrm>
          <a:prstGeom prst="downArrow">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CA"/>
          </a:p>
        </p:txBody>
      </p:sp>
      <p:cxnSp>
        <p:nvCxnSpPr>
          <p:cNvPr id="50" name="Connecteur droit avec flèche 49"/>
          <p:cNvCxnSpPr>
            <a:cxnSpLocks noChangeShapeType="1"/>
          </p:cNvCxnSpPr>
          <p:nvPr>
            <p:custDataLst>
              <p:tags r:id="rId18"/>
            </p:custDataLst>
          </p:nvPr>
        </p:nvCxnSpPr>
        <p:spPr bwMode="auto">
          <a:xfrm rot="10800000">
            <a:off x="5337389" y="3786193"/>
            <a:ext cx="2404988" cy="1500187"/>
          </a:xfrm>
          <a:prstGeom prst="straightConnector1">
            <a:avLst/>
          </a:prstGeom>
          <a:noFill/>
          <a:ln w="25400" algn="ctr">
            <a:solidFill>
              <a:schemeClr val="hlink"/>
            </a:solidFill>
            <a:prstDash val="dash"/>
            <a:round/>
            <a:headEnd/>
            <a:tailEnd type="arrow" w="med" len="med"/>
          </a:ln>
          <a:effectLst>
            <a:outerShdw dist="20000" dir="5400000" rotWithShape="0">
              <a:srgbClr val="000000">
                <a:alpha val="37999"/>
              </a:srgbClr>
            </a:outerShdw>
          </a:effectLst>
        </p:spPr>
      </p:cxnSp>
      <p:sp>
        <p:nvSpPr>
          <p:cNvPr id="27668" name="Line 20"/>
          <p:cNvSpPr>
            <a:spLocks noChangeShapeType="1"/>
          </p:cNvSpPr>
          <p:nvPr/>
        </p:nvSpPr>
        <p:spPr bwMode="auto">
          <a:xfrm flipH="1">
            <a:off x="5425699" y="2934494"/>
            <a:ext cx="3572322" cy="1009650"/>
          </a:xfrm>
          <a:prstGeom prst="line">
            <a:avLst/>
          </a:prstGeom>
          <a:noFill/>
          <a:ln w="76200">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fr-CA"/>
          </a:p>
        </p:txBody>
      </p:sp>
      <p:sp>
        <p:nvSpPr>
          <p:cNvPr id="27669" name="Text Box 21"/>
          <p:cNvSpPr txBox="1">
            <a:spLocks noChangeArrowheads="1"/>
          </p:cNvSpPr>
          <p:nvPr/>
        </p:nvSpPr>
        <p:spPr bwMode="auto">
          <a:xfrm>
            <a:off x="8497019" y="2981357"/>
            <a:ext cx="1377956" cy="523220"/>
          </a:xfrm>
          <a:prstGeom prst="rect">
            <a:avLst/>
          </a:prstGeom>
          <a:solidFill>
            <a:srgbClr val="FFFF00"/>
          </a:solidFill>
          <a:ln w="9525">
            <a:solidFill>
              <a:srgbClr val="FF0000"/>
            </a:solidFill>
            <a:miter lim="800000"/>
            <a:headEnd/>
            <a:tailEnd/>
          </a:ln>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spcBef>
                <a:spcPct val="50000"/>
              </a:spcBef>
            </a:pPr>
            <a:r>
              <a:rPr lang="fr-CA" altLang="fr-FR" sz="1400" dirty="0"/>
              <a:t>Communautés minoritaires</a:t>
            </a:r>
          </a:p>
        </p:txBody>
      </p:sp>
      <p:cxnSp>
        <p:nvCxnSpPr>
          <p:cNvPr id="2" name="Connecteur droit avec flèche 49"/>
          <p:cNvCxnSpPr>
            <a:cxnSpLocks noChangeShapeType="1"/>
            <a:endCxn id="27668" idx="1"/>
          </p:cNvCxnSpPr>
          <p:nvPr>
            <p:custDataLst>
              <p:tags r:id="rId19"/>
            </p:custDataLst>
          </p:nvPr>
        </p:nvCxnSpPr>
        <p:spPr bwMode="auto">
          <a:xfrm>
            <a:off x="2235925" y="3942559"/>
            <a:ext cx="3189774" cy="39687"/>
          </a:xfrm>
          <a:prstGeom prst="straightConnector1">
            <a:avLst/>
          </a:prstGeom>
          <a:noFill/>
          <a:ln w="25400" algn="ctr">
            <a:solidFill>
              <a:srgbClr val="0000FF"/>
            </a:solidFill>
            <a:prstDash val="dash"/>
            <a:round/>
            <a:headEnd/>
            <a:tailEnd type="arrow" w="med" len="med"/>
          </a:ln>
          <a:effectLst>
            <a:outerShdw dist="20000" dir="5400000" rotWithShape="0">
              <a:srgbClr val="000000">
                <a:alpha val="37999"/>
              </a:srgbClr>
            </a:outerShdw>
          </a:effectLst>
        </p:spPr>
      </p:cxnSp>
      <p:sp>
        <p:nvSpPr>
          <p:cNvPr id="27671" name="Text Box 23"/>
          <p:cNvSpPr txBox="1">
            <a:spLocks noChangeArrowheads="1"/>
          </p:cNvSpPr>
          <p:nvPr/>
        </p:nvSpPr>
        <p:spPr bwMode="auto">
          <a:xfrm>
            <a:off x="1296219" y="3500438"/>
            <a:ext cx="1169246" cy="523220"/>
          </a:xfrm>
          <a:prstGeom prst="rect">
            <a:avLst/>
          </a:prstGeom>
          <a:solidFill>
            <a:srgbClr val="99CC00"/>
          </a:solidFill>
          <a:ln w="9525">
            <a:solidFill>
              <a:srgbClr val="FF0000"/>
            </a:solidFill>
            <a:miter lim="800000"/>
            <a:headEnd/>
            <a:tailEnd/>
          </a:ln>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spcBef>
                <a:spcPct val="50000"/>
              </a:spcBef>
            </a:pPr>
            <a:r>
              <a:rPr lang="fr-CA" altLang="fr-FR" sz="1400" dirty="0">
                <a:solidFill>
                  <a:srgbClr val="FF0000"/>
                </a:solidFill>
              </a:rPr>
              <a:t>Projet des immigrants</a:t>
            </a:r>
          </a:p>
        </p:txBody>
      </p:sp>
    </p:spTree>
    <p:extLst>
      <p:ext uri="{BB962C8B-B14F-4D97-AF65-F5344CB8AC3E}">
        <p14:creationId xmlns:p14="http://schemas.microsoft.com/office/powerpoint/2010/main" val="303593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6632" name="Rectangle 26631">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080135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634" name="Rectangle 26633">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5269283"/>
            <a:ext cx="10801348" cy="1590742"/>
          </a:xfrm>
          <a:prstGeom prst="rect">
            <a:avLst/>
          </a:prstGeom>
          <a:gradFill>
            <a:gsLst>
              <a:gs pos="0">
                <a:srgbClr val="000000"/>
              </a:gs>
              <a:gs pos="54000">
                <a:schemeClr val="accent1">
                  <a:lumMod val="50000"/>
                </a:schemeClr>
              </a:gs>
            </a:gsLst>
            <a:lin ang="15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636" name="Rectangle 26635">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4715" y="5269283"/>
            <a:ext cx="10816065" cy="1590742"/>
          </a:xfrm>
          <a:prstGeom prst="rect">
            <a:avLst/>
          </a:prstGeom>
          <a:gradFill>
            <a:gsLst>
              <a:gs pos="18000">
                <a:schemeClr val="accent1">
                  <a:lumMod val="75000"/>
                  <a:alpha val="0"/>
                </a:schemeClr>
              </a:gs>
              <a:gs pos="100000">
                <a:schemeClr val="accent1"/>
              </a:gs>
            </a:gsLst>
            <a:lin ang="15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638" name="Rectangle 26637">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7174936" y="5267258"/>
            <a:ext cx="3626414" cy="1590742"/>
          </a:xfrm>
          <a:prstGeom prst="rect">
            <a:avLst/>
          </a:prstGeom>
          <a:gradFill>
            <a:gsLst>
              <a:gs pos="23000">
                <a:schemeClr val="accent1">
                  <a:lumMod val="50000"/>
                  <a:alpha val="61000"/>
                </a:schemeClr>
              </a:gs>
              <a:gs pos="100000">
                <a:schemeClr val="accent1">
                  <a:lumMod val="50000"/>
                  <a:alpha val="0"/>
                </a:schemeClr>
              </a:gs>
            </a:gsLst>
            <a:lin ang="15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640" name="Rectangle 26639">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908" y="5267258"/>
            <a:ext cx="10807258" cy="1131515"/>
          </a:xfrm>
          <a:prstGeom prst="rect">
            <a:avLst/>
          </a:prstGeom>
          <a:gradFill>
            <a:gsLst>
              <a:gs pos="18000">
                <a:schemeClr val="accent1">
                  <a:alpha val="0"/>
                </a:schemeClr>
              </a:gs>
              <a:gs pos="100000">
                <a:schemeClr val="accent1">
                  <a:lumMod val="60000"/>
                  <a:lumOff val="40000"/>
                  <a:alpha val="56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642" name="Rectangle 26641">
            <a:extLst>
              <a:ext uri="{FF2B5EF4-FFF2-40B4-BE49-F238E27FC236}">
                <a16:creationId xmlns:a16="http://schemas.microsoft.com/office/drawing/2014/main" id="{B3FA1AAC-C1ED-4F77-BFA4-BE80FC0AC79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14712" y="5278400"/>
            <a:ext cx="6854433" cy="1590741"/>
          </a:xfrm>
          <a:prstGeom prst="rect">
            <a:avLst/>
          </a:prstGeom>
          <a:gradFill>
            <a:gsLst>
              <a:gs pos="50000">
                <a:schemeClr val="accent1">
                  <a:alpha val="0"/>
                </a:schemeClr>
              </a:gs>
              <a:gs pos="100000">
                <a:schemeClr val="accent1">
                  <a:lumMod val="75000"/>
                  <a:alpha val="41000"/>
                </a:schemeClr>
              </a:gs>
            </a:gsLst>
            <a:lin ang="21594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626" name="Rectangle 2"/>
          <p:cNvSpPr>
            <a:spLocks noGrp="1" noChangeArrowheads="1"/>
          </p:cNvSpPr>
          <p:nvPr>
            <p:ph type="title"/>
          </p:nvPr>
        </p:nvSpPr>
        <p:spPr>
          <a:xfrm>
            <a:off x="1229866" y="5554639"/>
            <a:ext cx="8552908" cy="982473"/>
          </a:xfrm>
        </p:spPr>
        <p:txBody>
          <a:bodyPr>
            <a:normAutofit/>
          </a:bodyPr>
          <a:lstStyle/>
          <a:p>
            <a:pPr eaLnBrk="1" hangingPunct="1">
              <a:defRPr/>
            </a:pPr>
            <a:r>
              <a:rPr lang="fr-CA" altLang="fr-FR" sz="3200">
                <a:solidFill>
                  <a:srgbClr val="FFFFFF"/>
                </a:solidFill>
              </a:rPr>
              <a:t>Le modèle touristique: toujours vrai dans les régions éloignées</a:t>
            </a:r>
            <a:endParaRPr lang="fr-FR" altLang="fr-FR" sz="3200">
              <a:solidFill>
                <a:srgbClr val="FFFFFF"/>
              </a:solidFill>
            </a:endParaRPr>
          </a:p>
        </p:txBody>
      </p:sp>
      <p:sp>
        <p:nvSpPr>
          <p:cNvPr id="26627" name="Rectangle 3"/>
          <p:cNvSpPr>
            <a:spLocks noGrp="1" noChangeArrowheads="1"/>
          </p:cNvSpPr>
          <p:nvPr>
            <p:ph idx="1"/>
          </p:nvPr>
        </p:nvSpPr>
        <p:spPr>
          <a:xfrm>
            <a:off x="1229867" y="824249"/>
            <a:ext cx="8552908" cy="3837904"/>
          </a:xfrm>
        </p:spPr>
        <p:txBody>
          <a:bodyPr anchor="ctr">
            <a:normAutofit/>
          </a:bodyPr>
          <a:lstStyle/>
          <a:p>
            <a:pPr eaLnBrk="1" hangingPunct="1">
              <a:defRPr/>
            </a:pPr>
            <a:r>
              <a:rPr lang="fr-FR" altLang="fr-FR" sz="1900"/>
              <a:t>Dans des régions qui ont des atouts touristiques ou en qualité de vie</a:t>
            </a:r>
          </a:p>
          <a:p>
            <a:pPr eaLnBrk="1" hangingPunct="1">
              <a:defRPr/>
            </a:pPr>
            <a:r>
              <a:rPr lang="fr-FR" altLang="fr-FR" sz="1900"/>
              <a:t>Centré sur la consommation l’attraction, la séduction. </a:t>
            </a:r>
          </a:p>
          <a:p>
            <a:pPr eaLnBrk="1" hangingPunct="1">
              <a:defRPr/>
            </a:pPr>
            <a:r>
              <a:rPr lang="fr-FR" altLang="fr-FR" sz="1900"/>
              <a:t>Immigrant-touriste qui consomme sans déranger</a:t>
            </a:r>
          </a:p>
          <a:p>
            <a:pPr eaLnBrk="1" hangingPunct="1">
              <a:defRPr/>
            </a:pPr>
            <a:r>
              <a:rPr lang="fr-FR" altLang="fr-FR" sz="1900"/>
              <a:t>Concertation socio-économique plus élus. </a:t>
            </a:r>
          </a:p>
          <a:p>
            <a:pPr eaLnBrk="1" hangingPunct="1">
              <a:defRPr/>
            </a:pPr>
            <a:r>
              <a:rPr lang="fr-FR" altLang="fr-FR" sz="1900"/>
              <a:t>Beaucoup d’emphase sur l’attraction et le bon accueil. Modèle du gîte. </a:t>
            </a:r>
          </a:p>
          <a:p>
            <a:pPr eaLnBrk="1" hangingPunct="1">
              <a:defRPr/>
            </a:pPr>
            <a:r>
              <a:rPr lang="fr-FR" altLang="fr-FR" sz="1900"/>
              <a:t>Problème de l’après, bonjour la visite ! </a:t>
            </a:r>
          </a:p>
          <a:p>
            <a:pPr eaLnBrk="1" hangingPunct="1">
              <a:defRPr/>
            </a:pPr>
            <a:r>
              <a:rPr lang="fr-FR" altLang="fr-FR" sz="1900"/>
              <a:t>Soit rentrer dans le rang, soit repartir.</a:t>
            </a:r>
          </a:p>
          <a:p>
            <a:pPr eaLnBrk="1" hangingPunct="1">
              <a:defRPr/>
            </a:pPr>
            <a:r>
              <a:rPr lang="fr-FR" altLang="fr-FR" sz="1900"/>
              <a:t>Participation citoyenne souhaitée soit dans une forme d’assimilation-conformité soit comme modèle pour favoriser la venue des nouveaux</a:t>
            </a:r>
          </a:p>
        </p:txBody>
      </p:sp>
    </p:spTree>
    <p:extLst>
      <p:ext uri="{BB962C8B-B14F-4D97-AF65-F5344CB8AC3E}">
        <p14:creationId xmlns:p14="http://schemas.microsoft.com/office/powerpoint/2010/main" val="250477804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7656" name="Rectangle 27655">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080135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658" name="Rectangle 27657">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5269283"/>
            <a:ext cx="10801348" cy="1590742"/>
          </a:xfrm>
          <a:prstGeom prst="rect">
            <a:avLst/>
          </a:prstGeom>
          <a:gradFill>
            <a:gsLst>
              <a:gs pos="0">
                <a:srgbClr val="000000"/>
              </a:gs>
              <a:gs pos="54000">
                <a:schemeClr val="accent1">
                  <a:lumMod val="50000"/>
                </a:schemeClr>
              </a:gs>
            </a:gsLst>
            <a:lin ang="15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660" name="Rectangle 27659">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4715" y="5269283"/>
            <a:ext cx="10816065" cy="1590742"/>
          </a:xfrm>
          <a:prstGeom prst="rect">
            <a:avLst/>
          </a:prstGeom>
          <a:gradFill>
            <a:gsLst>
              <a:gs pos="18000">
                <a:schemeClr val="accent1">
                  <a:lumMod val="75000"/>
                  <a:alpha val="0"/>
                </a:schemeClr>
              </a:gs>
              <a:gs pos="100000">
                <a:schemeClr val="accent1"/>
              </a:gs>
            </a:gsLst>
            <a:lin ang="15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662" name="Rectangle 27661">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7174936" y="5267258"/>
            <a:ext cx="3626414" cy="1590742"/>
          </a:xfrm>
          <a:prstGeom prst="rect">
            <a:avLst/>
          </a:prstGeom>
          <a:gradFill>
            <a:gsLst>
              <a:gs pos="23000">
                <a:schemeClr val="accent1">
                  <a:lumMod val="50000"/>
                  <a:alpha val="61000"/>
                </a:schemeClr>
              </a:gs>
              <a:gs pos="100000">
                <a:schemeClr val="accent1">
                  <a:lumMod val="50000"/>
                  <a:alpha val="0"/>
                </a:schemeClr>
              </a:gs>
            </a:gsLst>
            <a:lin ang="15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664" name="Rectangle 27663">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908" y="5267258"/>
            <a:ext cx="10807258" cy="1131515"/>
          </a:xfrm>
          <a:prstGeom prst="rect">
            <a:avLst/>
          </a:prstGeom>
          <a:gradFill>
            <a:gsLst>
              <a:gs pos="18000">
                <a:schemeClr val="accent1">
                  <a:alpha val="0"/>
                </a:schemeClr>
              </a:gs>
              <a:gs pos="100000">
                <a:schemeClr val="accent1">
                  <a:lumMod val="60000"/>
                  <a:lumOff val="40000"/>
                  <a:alpha val="56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666" name="Rectangle 27665">
            <a:extLst>
              <a:ext uri="{FF2B5EF4-FFF2-40B4-BE49-F238E27FC236}">
                <a16:creationId xmlns:a16="http://schemas.microsoft.com/office/drawing/2014/main" id="{B3FA1AAC-C1ED-4F77-BFA4-BE80FC0AC79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14712" y="5278400"/>
            <a:ext cx="6854433" cy="1590741"/>
          </a:xfrm>
          <a:prstGeom prst="rect">
            <a:avLst/>
          </a:prstGeom>
          <a:gradFill>
            <a:gsLst>
              <a:gs pos="50000">
                <a:schemeClr val="accent1">
                  <a:alpha val="0"/>
                </a:schemeClr>
              </a:gs>
              <a:gs pos="100000">
                <a:schemeClr val="accent1">
                  <a:lumMod val="75000"/>
                  <a:alpha val="41000"/>
                </a:schemeClr>
              </a:gs>
            </a:gsLst>
            <a:lin ang="21594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650" name="Rectangle 2"/>
          <p:cNvSpPr>
            <a:spLocks noGrp="1" noChangeArrowheads="1"/>
          </p:cNvSpPr>
          <p:nvPr>
            <p:ph type="title"/>
          </p:nvPr>
        </p:nvSpPr>
        <p:spPr>
          <a:xfrm>
            <a:off x="1229866" y="5554639"/>
            <a:ext cx="8552908" cy="982473"/>
          </a:xfrm>
        </p:spPr>
        <p:txBody>
          <a:bodyPr>
            <a:normAutofit/>
          </a:bodyPr>
          <a:lstStyle/>
          <a:p>
            <a:pPr eaLnBrk="1" hangingPunct="1">
              <a:defRPr/>
            </a:pPr>
            <a:r>
              <a:rPr lang="fr-CA" altLang="fr-FR" sz="2900">
                <a:solidFill>
                  <a:srgbClr val="FFFFFF"/>
                </a:solidFill>
              </a:rPr>
              <a:t>Le modèle humanitaire: les réfugiés publics, les réfugiés syriens, afghans, ukrainiens… et les autres à venir!</a:t>
            </a:r>
            <a:endParaRPr lang="fr-FR" altLang="fr-FR" sz="2900">
              <a:solidFill>
                <a:srgbClr val="FFFFFF"/>
              </a:solidFill>
            </a:endParaRPr>
          </a:p>
        </p:txBody>
      </p:sp>
      <p:sp>
        <p:nvSpPr>
          <p:cNvPr id="27651" name="Rectangle 3"/>
          <p:cNvSpPr>
            <a:spLocks noGrp="1" noChangeArrowheads="1"/>
          </p:cNvSpPr>
          <p:nvPr>
            <p:ph idx="1"/>
          </p:nvPr>
        </p:nvSpPr>
        <p:spPr>
          <a:xfrm>
            <a:off x="1229867" y="824249"/>
            <a:ext cx="8552908" cy="3837904"/>
          </a:xfrm>
        </p:spPr>
        <p:txBody>
          <a:bodyPr anchor="ctr">
            <a:normAutofit/>
          </a:bodyPr>
          <a:lstStyle/>
          <a:p>
            <a:pPr eaLnBrk="1" hangingPunct="1">
              <a:defRPr/>
            </a:pPr>
            <a:r>
              <a:rPr lang="fr-FR" altLang="fr-FR" sz="1300"/>
              <a:t>Mission locale humanitaire-devoir international, québécois et canadien: vouloir aider des personnes dans le besoin (fierté). </a:t>
            </a:r>
          </a:p>
          <a:p>
            <a:pPr eaLnBrk="1" hangingPunct="1">
              <a:defRPr/>
            </a:pPr>
            <a:r>
              <a:rPr lang="fr-CA" altLang="fr-FR" sz="1300"/>
              <a:t>Immigrant: personne en besoin d’accompagnement et d’aide (réfugiés)</a:t>
            </a:r>
            <a:endParaRPr lang="fr-FR" altLang="fr-FR" sz="1300"/>
          </a:p>
          <a:p>
            <a:pPr eaLnBrk="1" hangingPunct="1">
              <a:defRPr/>
            </a:pPr>
            <a:r>
              <a:rPr lang="fr-FR" altLang="fr-FR" sz="1300"/>
              <a:t>Concertation des acteurs sociaux d’abord.  </a:t>
            </a:r>
          </a:p>
          <a:p>
            <a:pPr eaLnBrk="1" hangingPunct="1">
              <a:defRPr/>
            </a:pPr>
            <a:r>
              <a:rPr lang="fr-FR" altLang="fr-FR" sz="1300"/>
              <a:t>Bon accueil, efforts de compréhension, attente de reconnaissance. </a:t>
            </a:r>
          </a:p>
          <a:p>
            <a:pPr eaLnBrk="1" hangingPunct="1">
              <a:defRPr/>
            </a:pPr>
            <a:r>
              <a:rPr lang="fr-FR" altLang="fr-FR" sz="1300"/>
              <a:t>Importance du bénévolat: parrainages, jumelages, accompagnement, interprétariat</a:t>
            </a:r>
          </a:p>
          <a:p>
            <a:pPr eaLnBrk="1" hangingPunct="1">
              <a:defRPr/>
            </a:pPr>
            <a:r>
              <a:rPr lang="fr-FR" altLang="fr-FR" sz="1300"/>
              <a:t>Peu d’intérêt du secteur économique</a:t>
            </a:r>
          </a:p>
          <a:p>
            <a:pPr eaLnBrk="1" hangingPunct="1">
              <a:defRPr/>
            </a:pPr>
            <a:r>
              <a:rPr lang="fr-FR" altLang="fr-FR" sz="1300"/>
              <a:t>Attentes déçues parfois, amertume</a:t>
            </a:r>
          </a:p>
          <a:p>
            <a:pPr eaLnBrk="1" hangingPunct="1">
              <a:defRPr/>
            </a:pPr>
            <a:r>
              <a:rPr lang="fr-FR" altLang="fr-FR" sz="1300"/>
              <a:t>Problèmes d’emploi</a:t>
            </a:r>
          </a:p>
          <a:p>
            <a:pPr eaLnBrk="1" hangingPunct="1">
              <a:defRPr/>
            </a:pPr>
            <a:r>
              <a:rPr lang="fr-FR" altLang="fr-FR" sz="1300"/>
              <a:t>Énergie dépensée sans rétention: mobilité secondaire importante, soit vers le grandes métropoles, d’autres régions du Québec ou d’autres provinces (communauté anglophone ou francophone selon la PLOP pour ces réfugiés). Les réfugiés syriens souhaiteraient rester dans leur région mais peu y parviendront faute d’emploi.</a:t>
            </a:r>
          </a:p>
          <a:p>
            <a:pPr eaLnBrk="1" hangingPunct="1">
              <a:defRPr/>
            </a:pPr>
            <a:r>
              <a:rPr lang="fr-FR" altLang="fr-FR" sz="1300"/>
              <a:t>Peu de participation citoyenne attendue, perspective plutôt paternaliste</a:t>
            </a:r>
          </a:p>
          <a:p>
            <a:pPr eaLnBrk="1" hangingPunct="1">
              <a:defRPr/>
            </a:pPr>
            <a:endParaRPr lang="fr-FR" altLang="fr-FR" sz="1300"/>
          </a:p>
        </p:txBody>
      </p:sp>
    </p:spTree>
    <p:extLst>
      <p:ext uri="{BB962C8B-B14F-4D97-AF65-F5344CB8AC3E}">
        <p14:creationId xmlns:p14="http://schemas.microsoft.com/office/powerpoint/2010/main" val="425966568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5608" name="Rectangle 2560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080135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610" name="Rectangle 2560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5269283"/>
            <a:ext cx="10801348" cy="1590742"/>
          </a:xfrm>
          <a:prstGeom prst="rect">
            <a:avLst/>
          </a:prstGeom>
          <a:gradFill>
            <a:gsLst>
              <a:gs pos="0">
                <a:srgbClr val="000000"/>
              </a:gs>
              <a:gs pos="54000">
                <a:schemeClr val="accent1">
                  <a:lumMod val="50000"/>
                </a:schemeClr>
              </a:gs>
            </a:gsLst>
            <a:lin ang="15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612" name="Rectangle 256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4715" y="5269283"/>
            <a:ext cx="10816065" cy="1590742"/>
          </a:xfrm>
          <a:prstGeom prst="rect">
            <a:avLst/>
          </a:prstGeom>
          <a:gradFill>
            <a:gsLst>
              <a:gs pos="18000">
                <a:schemeClr val="accent1">
                  <a:lumMod val="75000"/>
                  <a:alpha val="0"/>
                </a:schemeClr>
              </a:gs>
              <a:gs pos="100000">
                <a:schemeClr val="accent1"/>
              </a:gs>
            </a:gsLst>
            <a:lin ang="15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614" name="Rectangle 256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7174936" y="5267258"/>
            <a:ext cx="3626414" cy="1590742"/>
          </a:xfrm>
          <a:prstGeom prst="rect">
            <a:avLst/>
          </a:prstGeom>
          <a:gradFill>
            <a:gsLst>
              <a:gs pos="23000">
                <a:schemeClr val="accent1">
                  <a:lumMod val="50000"/>
                  <a:alpha val="61000"/>
                </a:schemeClr>
              </a:gs>
              <a:gs pos="100000">
                <a:schemeClr val="accent1">
                  <a:lumMod val="50000"/>
                  <a:alpha val="0"/>
                </a:schemeClr>
              </a:gs>
            </a:gsLst>
            <a:lin ang="15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616" name="Rectangle 256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908" y="5267258"/>
            <a:ext cx="10807258" cy="1131515"/>
          </a:xfrm>
          <a:prstGeom prst="rect">
            <a:avLst/>
          </a:prstGeom>
          <a:gradFill>
            <a:gsLst>
              <a:gs pos="18000">
                <a:schemeClr val="accent1">
                  <a:alpha val="0"/>
                </a:schemeClr>
              </a:gs>
              <a:gs pos="100000">
                <a:schemeClr val="accent1">
                  <a:lumMod val="60000"/>
                  <a:lumOff val="40000"/>
                  <a:alpha val="56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618" name="Rectangle 25617">
            <a:extLst>
              <a:ext uri="{FF2B5EF4-FFF2-40B4-BE49-F238E27FC236}">
                <a16:creationId xmlns:a16="http://schemas.microsoft.com/office/drawing/2014/main" id="{B3FA1AAC-C1ED-4F77-BFA4-BE80FC0AC79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14712" y="5278400"/>
            <a:ext cx="6854433" cy="1590741"/>
          </a:xfrm>
          <a:prstGeom prst="rect">
            <a:avLst/>
          </a:prstGeom>
          <a:gradFill>
            <a:gsLst>
              <a:gs pos="50000">
                <a:schemeClr val="accent1">
                  <a:alpha val="0"/>
                </a:schemeClr>
              </a:gs>
              <a:gs pos="100000">
                <a:schemeClr val="accent1">
                  <a:lumMod val="75000"/>
                  <a:alpha val="41000"/>
                </a:schemeClr>
              </a:gs>
            </a:gsLst>
            <a:lin ang="21594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602" name="Rectangle 2"/>
          <p:cNvSpPr>
            <a:spLocks noGrp="1" noChangeArrowheads="1"/>
          </p:cNvSpPr>
          <p:nvPr>
            <p:ph type="title"/>
          </p:nvPr>
        </p:nvSpPr>
        <p:spPr>
          <a:xfrm>
            <a:off x="1229866" y="5554639"/>
            <a:ext cx="8552908" cy="982473"/>
          </a:xfrm>
        </p:spPr>
        <p:txBody>
          <a:bodyPr>
            <a:normAutofit/>
          </a:bodyPr>
          <a:lstStyle/>
          <a:p>
            <a:pPr eaLnBrk="1" hangingPunct="1">
              <a:defRPr/>
            </a:pPr>
            <a:r>
              <a:rPr lang="fr-CA" altLang="fr-FR" sz="3200" dirty="0">
                <a:solidFill>
                  <a:srgbClr val="FFFFFF"/>
                </a:solidFill>
              </a:rPr>
              <a:t>L’ouverture par les besoins: le modèle qui perdure et qui domine actuellement</a:t>
            </a:r>
            <a:endParaRPr lang="fr-FR" altLang="fr-FR" sz="3200" dirty="0">
              <a:solidFill>
                <a:srgbClr val="FFFFFF"/>
              </a:solidFill>
            </a:endParaRPr>
          </a:p>
        </p:txBody>
      </p:sp>
      <p:sp>
        <p:nvSpPr>
          <p:cNvPr id="25603" name="Rectangle 3"/>
          <p:cNvSpPr>
            <a:spLocks noGrp="1" noChangeArrowheads="1"/>
          </p:cNvSpPr>
          <p:nvPr>
            <p:ph idx="1"/>
          </p:nvPr>
        </p:nvSpPr>
        <p:spPr>
          <a:xfrm>
            <a:off x="1229867" y="824249"/>
            <a:ext cx="8552908" cy="3837904"/>
          </a:xfrm>
        </p:spPr>
        <p:txBody>
          <a:bodyPr anchor="ctr">
            <a:normAutofit/>
          </a:bodyPr>
          <a:lstStyle/>
          <a:p>
            <a:pPr eaLnBrk="1" hangingPunct="1">
              <a:defRPr/>
            </a:pPr>
            <a:r>
              <a:rPr lang="fr-FR" altLang="fr-FR" sz="1800"/>
              <a:t>Certains acteurs locaux identifient des besoins locaux (en travailleurs temporaires, en population, en enfants, en francophones)</a:t>
            </a:r>
          </a:p>
          <a:p>
            <a:pPr eaLnBrk="1" hangingPunct="1">
              <a:defRPr/>
            </a:pPr>
            <a:r>
              <a:rPr lang="fr-FR" altLang="fr-FR" sz="1800"/>
              <a:t>L’immigration est vue comme une solution à un problème local (combler des besoins).</a:t>
            </a:r>
          </a:p>
          <a:p>
            <a:pPr eaLnBrk="1" hangingPunct="1">
              <a:defRPr/>
            </a:pPr>
            <a:r>
              <a:rPr lang="fr-FR" altLang="fr-FR" sz="1800"/>
              <a:t>On cherche le bon immigrant-solution </a:t>
            </a:r>
          </a:p>
          <a:p>
            <a:pPr eaLnBrk="1" hangingPunct="1">
              <a:defRPr/>
            </a:pPr>
            <a:r>
              <a:rPr lang="fr-FR" altLang="fr-FR" sz="1800"/>
              <a:t>Concertation socio-économique. </a:t>
            </a:r>
          </a:p>
          <a:p>
            <a:pPr eaLnBrk="1" hangingPunct="1">
              <a:defRPr/>
            </a:pPr>
            <a:r>
              <a:rPr lang="fr-FR" altLang="fr-FR" sz="1800"/>
              <a:t>Faire plus de même. </a:t>
            </a:r>
          </a:p>
          <a:p>
            <a:pPr eaLnBrk="1" hangingPunct="1">
              <a:defRPr/>
            </a:pPr>
            <a:r>
              <a:rPr lang="fr-FR" altLang="fr-FR" sz="1800"/>
              <a:t>Conformité, invisibilité.</a:t>
            </a:r>
          </a:p>
          <a:p>
            <a:pPr eaLnBrk="1" hangingPunct="1">
              <a:defRPr/>
            </a:pPr>
            <a:r>
              <a:rPr lang="fr-FR" altLang="fr-FR" sz="1800"/>
              <a:t>Pas d’intérêt à la participation citoyenne</a:t>
            </a:r>
          </a:p>
          <a:p>
            <a:pPr eaLnBrk="1" hangingPunct="1">
              <a:defRPr/>
            </a:pPr>
            <a:r>
              <a:rPr lang="fr-FR" altLang="fr-FR" sz="1800"/>
              <a:t>Réduction à la participation de production-consommation</a:t>
            </a:r>
          </a:p>
          <a:p>
            <a:pPr eaLnBrk="1" hangingPunct="1">
              <a:defRPr/>
            </a:pPr>
            <a:r>
              <a:rPr lang="fr-FR" altLang="fr-FR" sz="1800"/>
              <a:t>Individualisation de l’immigrant et chosification autour du travailleur</a:t>
            </a:r>
          </a:p>
        </p:txBody>
      </p:sp>
    </p:spTree>
    <p:extLst>
      <p:ext uri="{BB962C8B-B14F-4D97-AF65-F5344CB8AC3E}">
        <p14:creationId xmlns:p14="http://schemas.microsoft.com/office/powerpoint/2010/main" val="373506068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idx="4294967295"/>
          </p:nvPr>
        </p:nvSpPr>
        <p:spPr>
          <a:xfrm>
            <a:off x="0" y="149225"/>
            <a:ext cx="10440988" cy="922338"/>
          </a:xfrm>
          <a:solidFill>
            <a:schemeClr val="bg1"/>
          </a:solidFill>
        </p:spPr>
        <p:txBody>
          <a:bodyPr>
            <a:normAutofit/>
          </a:bodyPr>
          <a:lstStyle/>
          <a:p>
            <a:r>
              <a:rPr lang="fr-CA" sz="2400" dirty="0"/>
              <a:t>Modélisation pour de bonnes pratiques de concertation en  gouvernance territoriale de l’accueil et de l’intégration des immigrants</a:t>
            </a:r>
          </a:p>
        </p:txBody>
      </p:sp>
      <p:pic>
        <p:nvPicPr>
          <p:cNvPr id="6" name="Image 5"/>
          <p:cNvPicPr>
            <a:picLocks noChangeAspect="1"/>
          </p:cNvPicPr>
          <p:nvPr/>
        </p:nvPicPr>
        <p:blipFill>
          <a:blip r:embed="rId2"/>
          <a:stretch>
            <a:fillRect/>
          </a:stretch>
        </p:blipFill>
        <p:spPr>
          <a:xfrm>
            <a:off x="5471410" y="4584355"/>
            <a:ext cx="1755372" cy="1981372"/>
          </a:xfrm>
          <a:prstGeom prst="rect">
            <a:avLst/>
          </a:prstGeom>
        </p:spPr>
      </p:pic>
      <p:graphicFrame>
        <p:nvGraphicFramePr>
          <p:cNvPr id="4" name="Diagramme 3"/>
          <p:cNvGraphicFramePr/>
          <p:nvPr>
            <p:extLst>
              <p:ext uri="{D42A27DB-BD31-4B8C-83A1-F6EECF244321}">
                <p14:modId xmlns:p14="http://schemas.microsoft.com/office/powerpoint/2010/main" val="1059773663"/>
              </p:ext>
            </p:extLst>
          </p:nvPr>
        </p:nvGraphicFramePr>
        <p:xfrm>
          <a:off x="1311538" y="1666920"/>
          <a:ext cx="7200900" cy="502735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ZoneTexte 6"/>
          <p:cNvSpPr txBox="1"/>
          <p:nvPr/>
        </p:nvSpPr>
        <p:spPr>
          <a:xfrm>
            <a:off x="6007421" y="5390375"/>
            <a:ext cx="1665071" cy="923330"/>
          </a:xfrm>
          <a:prstGeom prst="rect">
            <a:avLst/>
          </a:prstGeom>
          <a:noFill/>
        </p:spPr>
        <p:txBody>
          <a:bodyPr wrap="none" rtlCol="0">
            <a:spAutoFit/>
          </a:bodyPr>
          <a:lstStyle/>
          <a:p>
            <a:r>
              <a:rPr lang="fr-CA" dirty="0"/>
              <a:t>Associations</a:t>
            </a:r>
          </a:p>
          <a:p>
            <a:r>
              <a:rPr lang="fr-CA" dirty="0"/>
              <a:t>locales </a:t>
            </a:r>
          </a:p>
          <a:p>
            <a:r>
              <a:rPr lang="fr-CA" dirty="0"/>
              <a:t>et d’immigrants</a:t>
            </a:r>
          </a:p>
        </p:txBody>
      </p:sp>
      <p:sp>
        <p:nvSpPr>
          <p:cNvPr id="8" name="Arc plein 7"/>
          <p:cNvSpPr/>
          <p:nvPr/>
        </p:nvSpPr>
        <p:spPr>
          <a:xfrm rot="8390199">
            <a:off x="2910116" y="4585316"/>
            <a:ext cx="1752969" cy="1979453"/>
          </a:xfrm>
          <a:prstGeom prst="blockArc">
            <a:avLst>
              <a:gd name="adj1" fmla="val 13500000"/>
              <a:gd name="adj2" fmla="val 10800000"/>
              <a:gd name="adj3" fmla="val 12740"/>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0" name="Arc plein 9"/>
          <p:cNvSpPr/>
          <p:nvPr/>
        </p:nvSpPr>
        <p:spPr>
          <a:xfrm>
            <a:off x="5125247" y="3429584"/>
            <a:ext cx="1752969" cy="1979453"/>
          </a:xfrm>
          <a:prstGeom prst="blockArc">
            <a:avLst>
              <a:gd name="adj1" fmla="val 13500000"/>
              <a:gd name="adj2" fmla="val 10800000"/>
              <a:gd name="adj3" fmla="val 12740"/>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9" name="ZoneTexte 8"/>
          <p:cNvSpPr txBox="1"/>
          <p:nvPr/>
        </p:nvSpPr>
        <p:spPr>
          <a:xfrm>
            <a:off x="3265157" y="5113375"/>
            <a:ext cx="1293752" cy="923330"/>
          </a:xfrm>
          <a:prstGeom prst="rect">
            <a:avLst/>
          </a:prstGeom>
          <a:noFill/>
        </p:spPr>
        <p:txBody>
          <a:bodyPr wrap="none" rtlCol="0">
            <a:spAutoFit/>
          </a:bodyPr>
          <a:lstStyle/>
          <a:p>
            <a:r>
              <a:rPr lang="fr-CA" dirty="0"/>
              <a:t>Entreprises</a:t>
            </a:r>
          </a:p>
          <a:p>
            <a:r>
              <a:rPr lang="fr-CA" dirty="0"/>
              <a:t>Commerces</a:t>
            </a:r>
          </a:p>
          <a:p>
            <a:r>
              <a:rPr lang="fr-CA" dirty="0"/>
              <a:t>Économie </a:t>
            </a:r>
          </a:p>
        </p:txBody>
      </p:sp>
      <p:sp>
        <p:nvSpPr>
          <p:cNvPr id="11" name="ZoneTexte 10"/>
          <p:cNvSpPr txBox="1"/>
          <p:nvPr/>
        </p:nvSpPr>
        <p:spPr>
          <a:xfrm>
            <a:off x="5667362" y="4028307"/>
            <a:ext cx="769506" cy="646331"/>
          </a:xfrm>
          <a:prstGeom prst="rect">
            <a:avLst/>
          </a:prstGeom>
          <a:noFill/>
        </p:spPr>
        <p:txBody>
          <a:bodyPr wrap="none" rtlCol="0">
            <a:spAutoFit/>
          </a:bodyPr>
          <a:lstStyle/>
          <a:p>
            <a:r>
              <a:rPr lang="fr-CA" dirty="0"/>
              <a:t>Écoles</a:t>
            </a:r>
          </a:p>
          <a:p>
            <a:r>
              <a:rPr lang="fr-CA" dirty="0"/>
              <a:t>Santé</a:t>
            </a:r>
          </a:p>
        </p:txBody>
      </p:sp>
      <p:sp>
        <p:nvSpPr>
          <p:cNvPr id="12" name="Double flèche verticale 11"/>
          <p:cNvSpPr/>
          <p:nvPr/>
        </p:nvSpPr>
        <p:spPr>
          <a:xfrm>
            <a:off x="2008721" y="2146041"/>
            <a:ext cx="542530" cy="4419686"/>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dirty="0"/>
              <a:t>Participation</a:t>
            </a:r>
          </a:p>
        </p:txBody>
      </p:sp>
      <p:sp>
        <p:nvSpPr>
          <p:cNvPr id="13" name="Double flèche horizontale 12"/>
          <p:cNvSpPr/>
          <p:nvPr/>
        </p:nvSpPr>
        <p:spPr>
          <a:xfrm>
            <a:off x="2636963" y="1250303"/>
            <a:ext cx="5009401" cy="597159"/>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dirty="0"/>
              <a:t>Participation des immigrants</a:t>
            </a:r>
          </a:p>
        </p:txBody>
      </p:sp>
      <p:sp>
        <p:nvSpPr>
          <p:cNvPr id="3" name="Pentagone régulier 2"/>
          <p:cNvSpPr/>
          <p:nvPr/>
        </p:nvSpPr>
        <p:spPr>
          <a:xfrm>
            <a:off x="2395067" y="2105399"/>
            <a:ext cx="1574743" cy="1882265"/>
          </a:xfrm>
          <a:prstGeom prst="pentag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dirty="0"/>
              <a:t>Communauté  franco</a:t>
            </a:r>
          </a:p>
        </p:txBody>
      </p:sp>
      <p:sp>
        <p:nvSpPr>
          <p:cNvPr id="5" name="Pentagone régulier 4"/>
          <p:cNvSpPr/>
          <p:nvPr/>
        </p:nvSpPr>
        <p:spPr>
          <a:xfrm>
            <a:off x="6436868" y="2146041"/>
            <a:ext cx="1574743" cy="1670736"/>
          </a:xfrm>
          <a:prstGeom prst="pentag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dirty="0"/>
              <a:t>Communautés </a:t>
            </a:r>
            <a:r>
              <a:rPr lang="fr-CA" dirty="0" err="1"/>
              <a:t>anglo</a:t>
            </a:r>
            <a:r>
              <a:rPr lang="fr-CA" dirty="0"/>
              <a:t> et autochtone</a:t>
            </a:r>
          </a:p>
        </p:txBody>
      </p:sp>
      <p:sp>
        <p:nvSpPr>
          <p:cNvPr id="14" name="Flèche courbée vers le haut 13"/>
          <p:cNvSpPr/>
          <p:nvPr/>
        </p:nvSpPr>
        <p:spPr>
          <a:xfrm rot="16200000">
            <a:off x="7456199" y="3917760"/>
            <a:ext cx="2641600" cy="648081"/>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dirty="0">
                <a:solidFill>
                  <a:schemeClr val="tx1"/>
                </a:solidFill>
              </a:rPr>
              <a:t>Réseaux locaux, </a:t>
            </a:r>
            <a:r>
              <a:rPr lang="fr-CA" dirty="0" err="1">
                <a:solidFill>
                  <a:schemeClr val="tx1"/>
                </a:solidFill>
              </a:rPr>
              <a:t>interculturet</a:t>
            </a:r>
            <a:r>
              <a:rPr lang="fr-CA" dirty="0">
                <a:solidFill>
                  <a:schemeClr val="tx1"/>
                </a:solidFill>
              </a:rPr>
              <a:t> transnationaux</a:t>
            </a:r>
          </a:p>
        </p:txBody>
      </p:sp>
    </p:spTree>
    <p:extLst>
      <p:ext uri="{BB962C8B-B14F-4D97-AF65-F5344CB8AC3E}">
        <p14:creationId xmlns:p14="http://schemas.microsoft.com/office/powerpoint/2010/main" val="169443741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577D6B2E-37A3-429E-A37C-F30ED648728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080135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5CEAD642-85CF-4750-8432-7C80C901F00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10385" y="-1"/>
            <a:ext cx="10831429" cy="6868071"/>
          </a:xfrm>
          <a:prstGeom prst="rect">
            <a:avLst/>
          </a:prstGeom>
          <a:gradFill>
            <a:gsLst>
              <a:gs pos="0">
                <a:srgbClr val="000000"/>
              </a:gs>
              <a:gs pos="100000">
                <a:schemeClr val="accent1">
                  <a:lumMod val="7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FA33EEAE-15D5-4119-8C1E-89D943F911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91548" y="-3"/>
            <a:ext cx="10429494" cy="6868074"/>
          </a:xfrm>
          <a:prstGeom prst="rect">
            <a:avLst/>
          </a:prstGeom>
          <a:gradFill>
            <a:gsLst>
              <a:gs pos="21000">
                <a:schemeClr val="accent1">
                  <a:lumMod val="50000"/>
                  <a:alpha val="83000"/>
                </a:schemeClr>
              </a:gs>
              <a:gs pos="100000">
                <a:schemeClr val="accent1">
                  <a:alpha val="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730D8B3B-9B80-4025-B934-26DC7D7CD2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13466" y="0"/>
            <a:ext cx="3210082" cy="6868072"/>
          </a:xfrm>
          <a:prstGeom prst="rect">
            <a:avLst/>
          </a:prstGeom>
          <a:gradFill>
            <a:gsLst>
              <a:gs pos="0">
                <a:schemeClr val="accent1">
                  <a:lumMod val="75000"/>
                  <a:alpha val="0"/>
                </a:schemeClr>
              </a:gs>
              <a:gs pos="99000">
                <a:srgbClr val="000000">
                  <a:alpha val="41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1064D5D5-227B-4F66-9AEA-46F570E793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4064" y="-3"/>
            <a:ext cx="10838187" cy="6868076"/>
          </a:xfrm>
          <a:prstGeom prst="rect">
            <a:avLst/>
          </a:prstGeom>
          <a:gradFill>
            <a:gsLst>
              <a:gs pos="3000">
                <a:schemeClr val="accent1">
                  <a:lumMod val="75000"/>
                  <a:alpha val="0"/>
                </a:schemeClr>
              </a:gs>
              <a:gs pos="100000">
                <a:srgbClr val="000000">
                  <a:alpha val="73000"/>
                </a:srgbClr>
              </a:gs>
            </a:gsLst>
            <a:lin ang="17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646B67A4-D328-4747-A82B-65E84FA463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3581495" y="-371477"/>
            <a:ext cx="6861931" cy="7617166"/>
          </a:xfrm>
          <a:prstGeom prst="rect">
            <a:avLst/>
          </a:prstGeom>
          <a:gradFill>
            <a:gsLst>
              <a:gs pos="3000">
                <a:schemeClr val="accent1">
                  <a:lumMod val="75000"/>
                  <a:alpha val="0"/>
                </a:schemeClr>
              </a:gs>
              <a:gs pos="100000">
                <a:srgbClr val="000000">
                  <a:alpha val="27000"/>
                </a:srgb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Oval 19">
            <a:extLst>
              <a:ext uri="{FF2B5EF4-FFF2-40B4-BE49-F238E27FC236}">
                <a16:creationId xmlns:a16="http://schemas.microsoft.com/office/drawing/2014/main" id="{B5A1B09C-1565-46F8-B70F-621C5EB48A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993193">
            <a:off x="768278" y="1373543"/>
            <a:ext cx="4967533" cy="4419402"/>
          </a:xfrm>
          <a:prstGeom prst="ellipse">
            <a:avLst/>
          </a:prstGeom>
          <a:gradFill>
            <a:gsLst>
              <a:gs pos="0">
                <a:schemeClr val="accent1">
                  <a:alpha val="26000"/>
                </a:schemeClr>
              </a:gs>
              <a:gs pos="85000">
                <a:schemeClr val="accent1">
                  <a:lumMod val="60000"/>
                  <a:lumOff val="40000"/>
                  <a:alpha val="0"/>
                </a:schemeClr>
              </a:gs>
            </a:gsLst>
            <a:lin ang="14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re 1">
            <a:extLst>
              <a:ext uri="{FF2B5EF4-FFF2-40B4-BE49-F238E27FC236}">
                <a16:creationId xmlns:a16="http://schemas.microsoft.com/office/drawing/2014/main" id="{AEF0CA9A-1CF9-B758-FD44-05B494B35337}"/>
              </a:ext>
            </a:extLst>
          </p:cNvPr>
          <p:cNvSpPr>
            <a:spLocks noGrp="1"/>
          </p:cNvSpPr>
          <p:nvPr>
            <p:ph type="title"/>
          </p:nvPr>
        </p:nvSpPr>
        <p:spPr>
          <a:xfrm>
            <a:off x="3687774" y="818984"/>
            <a:ext cx="5948803" cy="3178689"/>
          </a:xfrm>
        </p:spPr>
        <p:txBody>
          <a:bodyPr vert="horz" lIns="91440" tIns="45720" rIns="91440" bIns="45720" rtlCol="0" anchor="b">
            <a:normAutofit/>
          </a:bodyPr>
          <a:lstStyle/>
          <a:p>
            <a:pPr defTabSz="914400"/>
            <a:r>
              <a:rPr lang="en-US" sz="4500" kern="1200">
                <a:solidFill>
                  <a:srgbClr val="FFFFFF"/>
                </a:solidFill>
                <a:latin typeface="+mj-lt"/>
                <a:ea typeface="+mj-ea"/>
                <a:cs typeface="+mj-cs"/>
              </a:rPr>
              <a:t>Arrêt sur les réfugiés dont la première langue officielle parlée est l’Anglais</a:t>
            </a:r>
          </a:p>
        </p:txBody>
      </p:sp>
      <p:sp>
        <p:nvSpPr>
          <p:cNvPr id="22" name="Rectangle 21">
            <a:extLst>
              <a:ext uri="{FF2B5EF4-FFF2-40B4-BE49-F238E27FC236}">
                <a16:creationId xmlns:a16="http://schemas.microsoft.com/office/drawing/2014/main" id="{8C516CC8-80AC-446C-A56E-9F54B72104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4490110"/>
            <a:ext cx="10824126" cy="2377962"/>
          </a:xfrm>
          <a:prstGeom prst="rect">
            <a:avLst/>
          </a:prstGeom>
          <a:gradFill>
            <a:gsLst>
              <a:gs pos="0">
                <a:schemeClr val="accent1">
                  <a:lumMod val="75000"/>
                  <a:alpha val="50000"/>
                </a:schemeClr>
              </a:gs>
              <a:gs pos="99000">
                <a:srgbClr val="000000">
                  <a:alpha val="34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Espace réservé du contenu 2">
            <a:extLst>
              <a:ext uri="{FF2B5EF4-FFF2-40B4-BE49-F238E27FC236}">
                <a16:creationId xmlns:a16="http://schemas.microsoft.com/office/drawing/2014/main" id="{1B30DFF9-8091-3D1B-6C98-52C0F8359074}"/>
              </a:ext>
            </a:extLst>
          </p:cNvPr>
          <p:cNvSpPr>
            <a:spLocks noGrp="1"/>
          </p:cNvSpPr>
          <p:nvPr>
            <p:ph idx="1"/>
          </p:nvPr>
        </p:nvSpPr>
        <p:spPr>
          <a:xfrm>
            <a:off x="3796593" y="4960961"/>
            <a:ext cx="6251081" cy="1078054"/>
          </a:xfrm>
        </p:spPr>
        <p:txBody>
          <a:bodyPr vert="horz" lIns="91440" tIns="45720" rIns="91440" bIns="45720" rtlCol="0">
            <a:normAutofit/>
          </a:bodyPr>
          <a:lstStyle/>
          <a:p>
            <a:pPr marL="0" indent="0" defTabSz="914400">
              <a:spcBef>
                <a:spcPts val="1000"/>
              </a:spcBef>
              <a:buNone/>
            </a:pPr>
            <a:r>
              <a:rPr lang="en-US" sz="2400" kern="1200" dirty="0">
                <a:solidFill>
                  <a:srgbClr val="FFFFFF"/>
                </a:solidFill>
                <a:latin typeface="+mn-lt"/>
                <a:ea typeface="+mn-ea"/>
                <a:cs typeface="+mn-cs"/>
              </a:rPr>
              <a:t>Recherche Montréal Sherbrooke en 2017-2018 (Vatz Laaroussi, Charpentier et al.)</a:t>
            </a:r>
          </a:p>
        </p:txBody>
      </p:sp>
    </p:spTree>
    <p:extLst>
      <p:ext uri="{BB962C8B-B14F-4D97-AF65-F5344CB8AC3E}">
        <p14:creationId xmlns:p14="http://schemas.microsoft.com/office/powerpoint/2010/main" val="36349678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4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080135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0798649"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640367" y="1640365"/>
            <a:ext cx="6858000" cy="3577270"/>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640367" y="1650502"/>
            <a:ext cx="6857999" cy="3577273"/>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537641" y="3818368"/>
            <a:ext cx="2501979" cy="3577275"/>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444507" y="969718"/>
            <a:ext cx="3455471"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640375" y="1630226"/>
            <a:ext cx="6858003" cy="3577269"/>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p:cNvSpPr>
            <a:spLocks noGrp="1"/>
          </p:cNvSpPr>
          <p:nvPr>
            <p:ph type="title"/>
          </p:nvPr>
        </p:nvSpPr>
        <p:spPr>
          <a:xfrm>
            <a:off x="413486" y="586855"/>
            <a:ext cx="2836210" cy="3387497"/>
          </a:xfrm>
        </p:spPr>
        <p:txBody>
          <a:bodyPr anchor="b">
            <a:normAutofit/>
          </a:bodyPr>
          <a:lstStyle/>
          <a:p>
            <a:pPr algn="r"/>
            <a:r>
              <a:rPr lang="fr-CA" sz="3800">
                <a:solidFill>
                  <a:srgbClr val="FFFFFF"/>
                </a:solidFill>
              </a:rPr>
              <a:t>Sherbrooke versus Montréal</a:t>
            </a:r>
          </a:p>
        </p:txBody>
      </p:sp>
      <p:sp>
        <p:nvSpPr>
          <p:cNvPr id="3" name="Espace réservé du contenu 2"/>
          <p:cNvSpPr>
            <a:spLocks noGrp="1"/>
          </p:cNvSpPr>
          <p:nvPr>
            <p:ph idx="1"/>
          </p:nvPr>
        </p:nvSpPr>
        <p:spPr>
          <a:xfrm>
            <a:off x="4261587" y="649480"/>
            <a:ext cx="5963623" cy="6198382"/>
          </a:xfrm>
        </p:spPr>
        <p:txBody>
          <a:bodyPr anchor="ctr">
            <a:normAutofit/>
          </a:bodyPr>
          <a:lstStyle/>
          <a:p>
            <a:r>
              <a:rPr lang="fr-CA" sz="1800" b="1" dirty="0"/>
              <a:t>Le pont entre les communautés semble plus facile à Sherbrooke qu’à Montréal pour les réfugiés</a:t>
            </a:r>
          </a:p>
          <a:p>
            <a:r>
              <a:rPr lang="fr-CA" sz="1800" dirty="0"/>
              <a:t>Montréal: possibilité de rester dans les réseaux ethniques </a:t>
            </a:r>
            <a:r>
              <a:rPr lang="fr-CA" sz="1800" dirty="0" err="1"/>
              <a:t>et-ou</a:t>
            </a:r>
            <a:r>
              <a:rPr lang="fr-CA" sz="1800" dirty="0"/>
              <a:t> anglophones </a:t>
            </a:r>
          </a:p>
          <a:p>
            <a:r>
              <a:rPr lang="fr-CA" sz="1800" b="1" dirty="0"/>
              <a:t>Sherbrooke: nécessité d’élargir avec les réseaux francophones. Le Français est indispensable</a:t>
            </a:r>
          </a:p>
          <a:p>
            <a:r>
              <a:rPr lang="fr-CA" sz="1800" dirty="0"/>
              <a:t>Montréal : les organismes anglophones n’ont pas de préoccupation de rétention donc peu de préoccupation en ce qui concerne les réfugiés. Ces derniers réfèrent plus aux organismes liés à leur situation.</a:t>
            </a:r>
          </a:p>
          <a:p>
            <a:r>
              <a:rPr lang="fr-CA" sz="1800" b="1" dirty="0"/>
              <a:t>Sherbrooke : les organismes anglophones ont une préoccupation de survie de leur communauté et donc de rétention des immigrants et réfugiés. De ce fait ils s’intéressent aux réfugiés et mettent en œuvre des stratégies pour leur offrir des services et les accueillir-intégrer dans la communauté anglophone mais aussi dans la collectivité locale. </a:t>
            </a:r>
          </a:p>
          <a:p>
            <a:r>
              <a:rPr lang="fr-CA" sz="1800" b="1" dirty="0"/>
              <a:t>Montréal-Sherbrooke: importance de la qualité de vie et sentiment d’appartenance à la ville</a:t>
            </a:r>
          </a:p>
          <a:p>
            <a:endParaRPr lang="fr-CA" sz="1800" b="1" dirty="0"/>
          </a:p>
          <a:p>
            <a:pPr marL="0" indent="0">
              <a:buNone/>
            </a:pPr>
            <a:endParaRPr lang="fr-CA" sz="1800" dirty="0"/>
          </a:p>
          <a:p>
            <a:endParaRPr lang="fr-CA" sz="1800" dirty="0"/>
          </a:p>
        </p:txBody>
      </p:sp>
    </p:spTree>
    <p:extLst>
      <p:ext uri="{BB962C8B-B14F-4D97-AF65-F5344CB8AC3E}">
        <p14:creationId xmlns:p14="http://schemas.microsoft.com/office/powerpoint/2010/main" val="10306514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76EFD3D9-44F0-4267-BCC1-1613E79D82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079864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6">
            <a:extLst>
              <a:ext uri="{FF2B5EF4-FFF2-40B4-BE49-F238E27FC236}">
                <a16:creationId xmlns:a16="http://schemas.microsoft.com/office/drawing/2014/main" id="{A779A851-95D6-41AF-937A-B0E4B7F6FA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3669698" y="900814"/>
            <a:ext cx="672974" cy="5710965"/>
          </a:xfrm>
          <a:custGeom>
            <a:avLst/>
            <a:gdLst>
              <a:gd name="T0" fmla="*/ 414 w 414"/>
              <a:gd name="T1" fmla="*/ 2447 h 2447"/>
              <a:gd name="T2" fmla="*/ 0 w 414"/>
              <a:gd name="T3" fmla="*/ 2247 h 2447"/>
              <a:gd name="T4" fmla="*/ 0 w 414"/>
              <a:gd name="T5" fmla="*/ 0 h 2447"/>
              <a:gd name="T6" fmla="*/ 414 w 414"/>
              <a:gd name="T7" fmla="*/ 200 h 2447"/>
              <a:gd name="T8" fmla="*/ 414 w 414"/>
              <a:gd name="T9" fmla="*/ 2447 h 2447"/>
            </a:gdLst>
            <a:ahLst/>
            <a:cxnLst>
              <a:cxn ang="0">
                <a:pos x="T0" y="T1"/>
              </a:cxn>
              <a:cxn ang="0">
                <a:pos x="T2" y="T3"/>
              </a:cxn>
              <a:cxn ang="0">
                <a:pos x="T4" y="T5"/>
              </a:cxn>
              <a:cxn ang="0">
                <a:pos x="T6" y="T7"/>
              </a:cxn>
              <a:cxn ang="0">
                <a:pos x="T8" y="T9"/>
              </a:cxn>
            </a:cxnLst>
            <a:rect l="0" t="0" r="r" b="b"/>
            <a:pathLst>
              <a:path w="414" h="2447">
                <a:moveTo>
                  <a:pt x="414" y="2447"/>
                </a:moveTo>
                <a:lnTo>
                  <a:pt x="0" y="2247"/>
                </a:lnTo>
                <a:lnTo>
                  <a:pt x="0" y="0"/>
                </a:lnTo>
                <a:lnTo>
                  <a:pt x="414" y="200"/>
                </a:lnTo>
                <a:lnTo>
                  <a:pt x="414" y="244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7">
            <a:extLst>
              <a:ext uri="{FF2B5EF4-FFF2-40B4-BE49-F238E27FC236}">
                <a16:creationId xmlns:a16="http://schemas.microsoft.com/office/drawing/2014/main" id="{953FB2E7-B6CB-429C-81EB-D9516D6D5C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3671712" y="633165"/>
            <a:ext cx="427601" cy="5521414"/>
          </a:xfrm>
          <a:custGeom>
            <a:avLst/>
            <a:gdLst>
              <a:gd name="T0" fmla="*/ 209 w 209"/>
              <a:gd name="T1" fmla="*/ 2246 h 2358"/>
              <a:gd name="T2" fmla="*/ 0 w 209"/>
              <a:gd name="T3" fmla="*/ 2358 h 2358"/>
              <a:gd name="T4" fmla="*/ 0 w 209"/>
              <a:gd name="T5" fmla="*/ 111 h 2358"/>
              <a:gd name="T6" fmla="*/ 209 w 209"/>
              <a:gd name="T7" fmla="*/ 0 h 2358"/>
              <a:gd name="T8" fmla="*/ 209 w 209"/>
              <a:gd name="T9" fmla="*/ 2246 h 2358"/>
            </a:gdLst>
            <a:ahLst/>
            <a:cxnLst>
              <a:cxn ang="0">
                <a:pos x="T0" y="T1"/>
              </a:cxn>
              <a:cxn ang="0">
                <a:pos x="T2" y="T3"/>
              </a:cxn>
              <a:cxn ang="0">
                <a:pos x="T4" y="T5"/>
              </a:cxn>
              <a:cxn ang="0">
                <a:pos x="T6" y="T7"/>
              </a:cxn>
              <a:cxn ang="0">
                <a:pos x="T8" y="T9"/>
              </a:cxn>
            </a:cxnLst>
            <a:rect l="0" t="0" r="r" b="b"/>
            <a:pathLst>
              <a:path w="209" h="2358">
                <a:moveTo>
                  <a:pt x="209" y="2246"/>
                </a:moveTo>
                <a:lnTo>
                  <a:pt x="0" y="2358"/>
                </a:lnTo>
                <a:lnTo>
                  <a:pt x="0" y="111"/>
                </a:lnTo>
                <a:lnTo>
                  <a:pt x="209" y="0"/>
                </a:lnTo>
                <a:lnTo>
                  <a:pt x="209" y="2246"/>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Shape 13">
            <a:extLst>
              <a:ext uri="{FF2B5EF4-FFF2-40B4-BE49-F238E27FC236}">
                <a16:creationId xmlns:a16="http://schemas.microsoft.com/office/drawing/2014/main" id="{2EC40DB1-B719-4A13-9A4D-0966B4B278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2234" y="636723"/>
            <a:ext cx="3543805" cy="5257799"/>
          </a:xfrm>
          <a:custGeom>
            <a:avLst/>
            <a:gdLst>
              <a:gd name="connsiteX0" fmla="*/ 0 w 4634682"/>
              <a:gd name="connsiteY0" fmla="*/ 0 h 5257799"/>
              <a:gd name="connsiteX1" fmla="*/ 4634682 w 4634682"/>
              <a:gd name="connsiteY1" fmla="*/ 0 h 5257799"/>
              <a:gd name="connsiteX2" fmla="*/ 4634682 w 4634682"/>
              <a:gd name="connsiteY2" fmla="*/ 5257799 h 5257799"/>
              <a:gd name="connsiteX3" fmla="*/ 0 w 4634682"/>
              <a:gd name="connsiteY3" fmla="*/ 5257799 h 5257799"/>
            </a:gdLst>
            <a:ahLst/>
            <a:cxnLst>
              <a:cxn ang="0">
                <a:pos x="connsiteX0" y="connsiteY0"/>
              </a:cxn>
              <a:cxn ang="0">
                <a:pos x="connsiteX1" y="connsiteY1"/>
              </a:cxn>
              <a:cxn ang="0">
                <a:pos x="connsiteX2" y="connsiteY2"/>
              </a:cxn>
              <a:cxn ang="0">
                <a:pos x="connsiteX3" y="connsiteY3"/>
              </a:cxn>
            </a:cxnLst>
            <a:rect l="l" t="t" r="r" b="b"/>
            <a:pathLst>
              <a:path w="4634682" h="5257799">
                <a:moveTo>
                  <a:pt x="0" y="0"/>
                </a:moveTo>
                <a:lnTo>
                  <a:pt x="4634682" y="0"/>
                </a:lnTo>
                <a:lnTo>
                  <a:pt x="4634682" y="5257799"/>
                </a:lnTo>
                <a:lnTo>
                  <a:pt x="0" y="5257799"/>
                </a:lnTo>
                <a:close/>
              </a:path>
            </a:pathLst>
          </a:cu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re 1">
            <a:extLst>
              <a:ext uri="{FF2B5EF4-FFF2-40B4-BE49-F238E27FC236}">
                <a16:creationId xmlns:a16="http://schemas.microsoft.com/office/drawing/2014/main" id="{A9B3E181-C267-EBE1-8C77-98638354A25A}"/>
              </a:ext>
            </a:extLst>
          </p:cNvPr>
          <p:cNvSpPr>
            <a:spLocks noGrp="1"/>
          </p:cNvSpPr>
          <p:nvPr>
            <p:ph type="title"/>
          </p:nvPr>
        </p:nvSpPr>
        <p:spPr>
          <a:xfrm>
            <a:off x="828238" y="982272"/>
            <a:ext cx="3001927" cy="4560970"/>
          </a:xfrm>
        </p:spPr>
        <p:txBody>
          <a:bodyPr>
            <a:normAutofit/>
          </a:bodyPr>
          <a:lstStyle/>
          <a:p>
            <a:r>
              <a:rPr lang="fr-CA" sz="3800">
                <a:solidFill>
                  <a:srgbClr val="FFFFFF"/>
                </a:solidFill>
              </a:rPr>
              <a:t>Le contexte…</a:t>
            </a:r>
          </a:p>
        </p:txBody>
      </p:sp>
      <p:sp>
        <p:nvSpPr>
          <p:cNvPr id="16" name="Rectangle 8">
            <a:extLst>
              <a:ext uri="{FF2B5EF4-FFF2-40B4-BE49-F238E27FC236}">
                <a16:creationId xmlns:a16="http://schemas.microsoft.com/office/drawing/2014/main" id="{82211336-CFF3-412D-868A-6679C1004C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342672" y="1352302"/>
            <a:ext cx="5896443" cy="5251646"/>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3" name="Espace réservé du contenu 2">
            <a:extLst>
              <a:ext uri="{FF2B5EF4-FFF2-40B4-BE49-F238E27FC236}">
                <a16:creationId xmlns:a16="http://schemas.microsoft.com/office/drawing/2014/main" id="{901918FA-14BD-D606-19AA-01C6F8FD1B07}"/>
              </a:ext>
            </a:extLst>
          </p:cNvPr>
          <p:cNvSpPr>
            <a:spLocks noGrp="1"/>
          </p:cNvSpPr>
          <p:nvPr>
            <p:ph idx="1"/>
          </p:nvPr>
        </p:nvSpPr>
        <p:spPr>
          <a:xfrm>
            <a:off x="4626243" y="1719618"/>
            <a:ext cx="5270292" cy="4334629"/>
          </a:xfrm>
        </p:spPr>
        <p:txBody>
          <a:bodyPr anchor="ctr">
            <a:normAutofit lnSpcReduction="10000"/>
          </a:bodyPr>
          <a:lstStyle/>
          <a:p>
            <a:r>
              <a:rPr lang="fr-CA" sz="2300" dirty="0">
                <a:solidFill>
                  <a:srgbClr val="FEFFFF"/>
                </a:solidFill>
              </a:rPr>
              <a:t>Tous les partis politiques du Québec parlent de régionalisation de l’immigration</a:t>
            </a:r>
          </a:p>
          <a:p>
            <a:r>
              <a:rPr lang="fr-CA" sz="2300" dirty="0">
                <a:solidFill>
                  <a:srgbClr val="FEFFFF"/>
                </a:solidFill>
              </a:rPr>
              <a:t>Les uns pour contrer le déclin du français</a:t>
            </a:r>
          </a:p>
          <a:p>
            <a:r>
              <a:rPr lang="fr-CA" sz="2300" dirty="0">
                <a:solidFill>
                  <a:srgbClr val="FEFFFF"/>
                </a:solidFill>
              </a:rPr>
              <a:t>Les autres pour répondre aux besoins de main d’</a:t>
            </a:r>
            <a:r>
              <a:rPr lang="fr-CA" sz="2300" dirty="0" err="1">
                <a:solidFill>
                  <a:srgbClr val="FEFFFF"/>
                </a:solidFill>
              </a:rPr>
              <a:t>oeuvre</a:t>
            </a:r>
            <a:endParaRPr lang="fr-CA" sz="2300" dirty="0">
              <a:solidFill>
                <a:srgbClr val="FEFFFF"/>
              </a:solidFill>
            </a:endParaRPr>
          </a:p>
          <a:p>
            <a:r>
              <a:rPr lang="fr-CA" sz="2300" dirty="0">
                <a:solidFill>
                  <a:srgbClr val="FEFFFF"/>
                </a:solidFill>
              </a:rPr>
              <a:t>D’autres encore pour limiter la baisse démographique en région</a:t>
            </a:r>
          </a:p>
          <a:p>
            <a:r>
              <a:rPr lang="fr-CA" sz="2300" dirty="0">
                <a:solidFill>
                  <a:srgbClr val="FEFFFF"/>
                </a:solidFill>
              </a:rPr>
              <a:t>Le seuil d’immigration est par ailleurs un enjeu très discuté sur le plan politique…</a:t>
            </a:r>
          </a:p>
          <a:p>
            <a:r>
              <a:rPr lang="fr-CA" sz="2300" dirty="0">
                <a:solidFill>
                  <a:srgbClr val="FEFFFF"/>
                </a:solidFill>
              </a:rPr>
              <a:t>Relever les défis linguistiques, socio-démographiques, politiques et économiques.</a:t>
            </a:r>
          </a:p>
        </p:txBody>
      </p:sp>
    </p:spTree>
    <p:extLst>
      <p:ext uri="{BB962C8B-B14F-4D97-AF65-F5344CB8AC3E}">
        <p14:creationId xmlns:p14="http://schemas.microsoft.com/office/powerpoint/2010/main" val="12437060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080135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0798649"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640367" y="1640365"/>
            <a:ext cx="6858000" cy="3577270"/>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640367" y="1650502"/>
            <a:ext cx="6857999" cy="3577273"/>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537641" y="3818368"/>
            <a:ext cx="2501979" cy="3577275"/>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444507" y="969718"/>
            <a:ext cx="3455471"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640375" y="1630226"/>
            <a:ext cx="6858003" cy="3577269"/>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p:cNvSpPr>
            <a:spLocks noGrp="1"/>
          </p:cNvSpPr>
          <p:nvPr>
            <p:ph type="title"/>
          </p:nvPr>
        </p:nvSpPr>
        <p:spPr>
          <a:xfrm>
            <a:off x="413486" y="586855"/>
            <a:ext cx="2836210" cy="3387497"/>
          </a:xfrm>
        </p:spPr>
        <p:txBody>
          <a:bodyPr anchor="b">
            <a:normAutofit/>
          </a:bodyPr>
          <a:lstStyle/>
          <a:p>
            <a:pPr algn="r"/>
            <a:r>
              <a:rPr lang="fr-CA" sz="3800">
                <a:solidFill>
                  <a:srgbClr val="FFFFFF"/>
                </a:solidFill>
              </a:rPr>
              <a:t>Par contre…</a:t>
            </a:r>
          </a:p>
        </p:txBody>
      </p:sp>
      <p:sp>
        <p:nvSpPr>
          <p:cNvPr id="3" name="Espace réservé du contenu 2"/>
          <p:cNvSpPr>
            <a:spLocks noGrp="1"/>
          </p:cNvSpPr>
          <p:nvPr>
            <p:ph idx="1"/>
          </p:nvPr>
        </p:nvSpPr>
        <p:spPr>
          <a:xfrm>
            <a:off x="4261588" y="649480"/>
            <a:ext cx="5807628" cy="5546047"/>
          </a:xfrm>
        </p:spPr>
        <p:txBody>
          <a:bodyPr anchor="ctr">
            <a:normAutofit/>
          </a:bodyPr>
          <a:lstStyle/>
          <a:p>
            <a:r>
              <a:rPr lang="fr-CA" sz="1900" dirty="0"/>
              <a:t>Communauté anglophone moins reconnue à Sherbrooke</a:t>
            </a:r>
          </a:p>
          <a:p>
            <a:r>
              <a:rPr lang="fr-CA" sz="1900" dirty="0"/>
              <a:t>Bilinguisme moins valorisé à Sherbrooke</a:t>
            </a:r>
          </a:p>
          <a:p>
            <a:r>
              <a:rPr lang="fr-CA" sz="1900" dirty="0"/>
              <a:t>Frilosité de la communauté francophone et des organismes quant aux organismes de la communauté anglophone</a:t>
            </a:r>
          </a:p>
          <a:p>
            <a:r>
              <a:rPr lang="fr-CA" sz="1900" dirty="0"/>
              <a:t>Frilosité de la communauté francophone à utiliser l’anglais avec les réfugiés PLOP anglais</a:t>
            </a:r>
          </a:p>
          <a:p>
            <a:r>
              <a:rPr lang="fr-CA" sz="1900" dirty="0"/>
              <a:t>Forme de fermeture vis-à-vis de ces réfugiés dans certains organismes et pour certains citoyens de la communauté francophone</a:t>
            </a:r>
          </a:p>
          <a:p>
            <a:r>
              <a:rPr lang="fr-CA" sz="1900" dirty="0"/>
              <a:t>Les organismes montréalais sont plus multilingues et multi-ethniques</a:t>
            </a:r>
          </a:p>
        </p:txBody>
      </p:sp>
    </p:spTree>
    <p:extLst>
      <p:ext uri="{BB962C8B-B14F-4D97-AF65-F5344CB8AC3E}">
        <p14:creationId xmlns:p14="http://schemas.microsoft.com/office/powerpoint/2010/main" val="287712564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080135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0798649"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640367" y="1640365"/>
            <a:ext cx="6858000" cy="3577270"/>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640367" y="1650502"/>
            <a:ext cx="6857999" cy="3577273"/>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537641" y="3818368"/>
            <a:ext cx="2501979" cy="3577275"/>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444507" y="969718"/>
            <a:ext cx="3455471"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640375" y="1630226"/>
            <a:ext cx="6858003" cy="3577269"/>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p:cNvSpPr>
            <a:spLocks noGrp="1"/>
          </p:cNvSpPr>
          <p:nvPr>
            <p:ph type="title"/>
          </p:nvPr>
        </p:nvSpPr>
        <p:spPr>
          <a:xfrm>
            <a:off x="413486" y="586855"/>
            <a:ext cx="2836210" cy="3387497"/>
          </a:xfrm>
        </p:spPr>
        <p:txBody>
          <a:bodyPr anchor="b">
            <a:normAutofit fontScale="90000"/>
          </a:bodyPr>
          <a:lstStyle/>
          <a:p>
            <a:pPr algn="r"/>
            <a:r>
              <a:rPr lang="fr-CA" sz="3200" b="1" dirty="0">
                <a:solidFill>
                  <a:srgbClr val="FFFFFF"/>
                </a:solidFill>
              </a:rPr>
              <a:t>Les conditions du succès de la réinstallation-intégration des réfugiés PLOP anglais au Québec et en région</a:t>
            </a:r>
            <a:endParaRPr lang="en-CA" sz="3200" b="1" dirty="0">
              <a:solidFill>
                <a:srgbClr val="FFFFFF"/>
              </a:solidFill>
            </a:endParaRPr>
          </a:p>
        </p:txBody>
      </p:sp>
      <p:sp>
        <p:nvSpPr>
          <p:cNvPr id="3" name="Espace réservé du contenu 2"/>
          <p:cNvSpPr>
            <a:spLocks noGrp="1"/>
          </p:cNvSpPr>
          <p:nvPr>
            <p:ph idx="1"/>
          </p:nvPr>
        </p:nvSpPr>
        <p:spPr>
          <a:xfrm>
            <a:off x="4261588" y="649480"/>
            <a:ext cx="5807628" cy="5546047"/>
          </a:xfrm>
        </p:spPr>
        <p:txBody>
          <a:bodyPr anchor="ctr">
            <a:normAutofit/>
          </a:bodyPr>
          <a:lstStyle/>
          <a:p>
            <a:r>
              <a:rPr lang="fr-CA" sz="1900" dirty="0"/>
              <a:t>Les personnes arrivent plus jeunes (entre 20 et 30 ans)</a:t>
            </a:r>
          </a:p>
          <a:p>
            <a:r>
              <a:rPr lang="fr-CA" sz="1900" dirty="0"/>
              <a:t>Elles sont plus scolarisés (niveau pré-universitaire ou universitaire)</a:t>
            </a:r>
          </a:p>
          <a:p>
            <a:r>
              <a:rPr lang="fr-CA" sz="1900" dirty="0"/>
              <a:t>Elles ont moins de charges de famille (célibataires ou avec parents)</a:t>
            </a:r>
          </a:p>
          <a:p>
            <a:r>
              <a:rPr lang="fr-CA" sz="1900" b="1" dirty="0"/>
              <a:t>Elles sont plus entourées à leur arrivée (parrainage privé par université ou groupes religieux)</a:t>
            </a:r>
          </a:p>
          <a:p>
            <a:r>
              <a:rPr lang="fr-CA" sz="1900" b="1" dirty="0"/>
              <a:t>Elles sont plus soutenues par la communauté anglophone en lien avec la communauté d’origine</a:t>
            </a:r>
          </a:p>
          <a:p>
            <a:r>
              <a:rPr lang="fr-CA" sz="1900" b="1" dirty="0"/>
              <a:t>Elles bénéficient des avantages des diverses communautés</a:t>
            </a:r>
          </a:p>
          <a:p>
            <a:r>
              <a:rPr lang="fr-CA" sz="1900" b="1" dirty="0"/>
              <a:t>Elles participent à des activités d’implication-bénévolat dans l’une ou l’autre ou les diverses communautés</a:t>
            </a:r>
          </a:p>
          <a:p>
            <a:r>
              <a:rPr lang="fr-CA" sz="1900" b="1" dirty="0"/>
              <a:t>Elles ont une insertion socio-professionnelle</a:t>
            </a:r>
          </a:p>
          <a:p>
            <a:endParaRPr lang="en-CA" sz="1900" dirty="0"/>
          </a:p>
        </p:txBody>
      </p:sp>
    </p:spTree>
    <p:extLst>
      <p:ext uri="{BB962C8B-B14F-4D97-AF65-F5344CB8AC3E}">
        <p14:creationId xmlns:p14="http://schemas.microsoft.com/office/powerpoint/2010/main" val="252485869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56D63398-EEE4-4E6A-BEF3-E92924A2821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080135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5CEAD642-85CF-4750-8432-7C80C901F00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50" y="0"/>
            <a:ext cx="10832140" cy="6858000"/>
          </a:xfrm>
          <a:prstGeom prst="rect">
            <a:avLst/>
          </a:prstGeom>
          <a:gradFill>
            <a:gsLst>
              <a:gs pos="0">
                <a:srgbClr val="000000"/>
              </a:gs>
              <a:gs pos="100000">
                <a:schemeClr val="accent1">
                  <a:lumMod val="75000"/>
                </a:schemeClr>
              </a:gs>
            </a:gsLst>
            <a:lin ang="15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6804B24-17AC-406D-9636-1332F5DF9A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2180785" y="-1788904"/>
            <a:ext cx="6859919" cy="10433891"/>
          </a:xfrm>
          <a:prstGeom prst="rect">
            <a:avLst/>
          </a:prstGeom>
          <a:gradFill>
            <a:gsLst>
              <a:gs pos="0">
                <a:schemeClr val="accent1">
                  <a:lumMod val="50000"/>
                  <a:alpha val="0"/>
                </a:schemeClr>
              </a:gs>
              <a:gs pos="100000">
                <a:schemeClr val="accent1">
                  <a:lumMod val="50000"/>
                </a:schemeClr>
              </a:gs>
            </a:gsLst>
            <a:lin ang="21594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730D8B3B-9B80-4025-B934-26DC7D7CD2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50" y="-864"/>
            <a:ext cx="3196621" cy="6858864"/>
          </a:xfrm>
          <a:prstGeom prst="rect">
            <a:avLst/>
          </a:prstGeom>
          <a:gradFill>
            <a:gsLst>
              <a:gs pos="0">
                <a:schemeClr val="accent1">
                  <a:lumMod val="75000"/>
                  <a:alpha val="48000"/>
                </a:schemeClr>
              </a:gs>
              <a:gs pos="99000">
                <a:srgbClr val="000000">
                  <a:alpha val="46000"/>
                </a:srgbClr>
              </a:gs>
            </a:gsLst>
            <a:lin ang="10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a:extLst>
              <a:ext uri="{FF2B5EF4-FFF2-40B4-BE49-F238E27FC236}">
                <a16:creationId xmlns:a16="http://schemas.microsoft.com/office/drawing/2014/main" id="{B5A1B09C-1565-46F8-B70F-621C5EB48A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5626703">
            <a:off x="748759" y="1310082"/>
            <a:ext cx="4967533" cy="4419402"/>
          </a:xfrm>
          <a:prstGeom prst="ellipse">
            <a:avLst/>
          </a:prstGeom>
          <a:gradFill>
            <a:gsLst>
              <a:gs pos="0">
                <a:schemeClr val="accent1">
                  <a:alpha val="24000"/>
                </a:schemeClr>
              </a:gs>
              <a:gs pos="79000">
                <a:schemeClr val="accent1">
                  <a:lumMod val="60000"/>
                  <a:lumOff val="40000"/>
                  <a:alpha val="0"/>
                </a:schemeClr>
              </a:gs>
            </a:gsLst>
            <a:lin ang="14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Rectangle 17">
            <a:extLst>
              <a:ext uri="{FF2B5EF4-FFF2-40B4-BE49-F238E27FC236}">
                <a16:creationId xmlns:a16="http://schemas.microsoft.com/office/drawing/2014/main" id="{570DF94D-F28F-435E-AD56-C40FC99AFA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0" y="2409782"/>
            <a:ext cx="10827690" cy="4443259"/>
          </a:xfrm>
          <a:prstGeom prst="rect">
            <a:avLst/>
          </a:prstGeom>
          <a:gradFill>
            <a:gsLst>
              <a:gs pos="0">
                <a:schemeClr val="accent1">
                  <a:lumMod val="75000"/>
                  <a:alpha val="50000"/>
                </a:schemeClr>
              </a:gs>
              <a:gs pos="99000">
                <a:srgbClr val="000000">
                  <a:alpha val="11000"/>
                </a:srgbClr>
              </a:gs>
            </a:gsLst>
            <a:lin ang="14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84F952EE-9AAE-4D81-BF98-35DF713340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2241083" y="-2179068"/>
            <a:ext cx="6407535" cy="10765679"/>
          </a:xfrm>
          <a:prstGeom prst="rect">
            <a:avLst/>
          </a:prstGeom>
          <a:gradFill>
            <a:gsLst>
              <a:gs pos="1000">
                <a:srgbClr val="000000">
                  <a:alpha val="33000"/>
                </a:srgbClr>
              </a:gs>
              <a:gs pos="100000">
                <a:schemeClr val="accent1">
                  <a:lumMod val="50000"/>
                  <a:alpha val="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a:extLst>
              <a:ext uri="{FF2B5EF4-FFF2-40B4-BE49-F238E27FC236}">
                <a16:creationId xmlns:a16="http://schemas.microsoft.com/office/drawing/2014/main" id="{FE391183-BA72-6D0C-EA0B-97C0759E8067}"/>
              </a:ext>
            </a:extLst>
          </p:cNvPr>
          <p:cNvSpPr>
            <a:spLocks noGrp="1"/>
          </p:cNvSpPr>
          <p:nvPr>
            <p:ph type="title"/>
          </p:nvPr>
        </p:nvSpPr>
        <p:spPr>
          <a:xfrm>
            <a:off x="3760320" y="3006586"/>
            <a:ext cx="6453998" cy="2732297"/>
          </a:xfrm>
        </p:spPr>
        <p:txBody>
          <a:bodyPr vert="horz" lIns="91440" tIns="45720" rIns="91440" bIns="45720" rtlCol="0" anchor="t">
            <a:normAutofit/>
          </a:bodyPr>
          <a:lstStyle/>
          <a:p>
            <a:pPr defTabSz="914400"/>
            <a:r>
              <a:rPr lang="en-US" sz="4500" kern="1200">
                <a:solidFill>
                  <a:srgbClr val="FFFFFF"/>
                </a:solidFill>
                <a:latin typeface="+mj-lt"/>
                <a:ea typeface="+mj-ea"/>
                <a:cs typeface="+mj-cs"/>
              </a:rPr>
              <a:t>De l’intégration à l’inclusion … en région</a:t>
            </a:r>
          </a:p>
        </p:txBody>
      </p:sp>
      <p:sp>
        <p:nvSpPr>
          <p:cNvPr id="3" name="Espace réservé du contenu 2">
            <a:extLst>
              <a:ext uri="{FF2B5EF4-FFF2-40B4-BE49-F238E27FC236}">
                <a16:creationId xmlns:a16="http://schemas.microsoft.com/office/drawing/2014/main" id="{7DE55244-BB74-D255-0FA4-BD82923C64AF}"/>
              </a:ext>
            </a:extLst>
          </p:cNvPr>
          <p:cNvSpPr>
            <a:spLocks noGrp="1"/>
          </p:cNvSpPr>
          <p:nvPr>
            <p:ph idx="1"/>
          </p:nvPr>
        </p:nvSpPr>
        <p:spPr>
          <a:xfrm>
            <a:off x="3760320" y="667911"/>
            <a:ext cx="5985077" cy="1296368"/>
          </a:xfrm>
        </p:spPr>
        <p:txBody>
          <a:bodyPr vert="horz" lIns="91440" tIns="45720" rIns="91440" bIns="45720" rtlCol="0" anchor="b">
            <a:normAutofit/>
          </a:bodyPr>
          <a:lstStyle/>
          <a:p>
            <a:pPr marL="0" indent="0" defTabSz="914400">
              <a:spcBef>
                <a:spcPts val="1000"/>
              </a:spcBef>
              <a:buNone/>
            </a:pPr>
            <a:r>
              <a:rPr lang="en-US" sz="2400" kern="1200" dirty="0">
                <a:solidFill>
                  <a:srgbClr val="FFFFFF"/>
                </a:solidFill>
                <a:latin typeface="+mn-lt"/>
                <a:ea typeface="+mn-ea"/>
                <a:cs typeface="+mn-cs"/>
              </a:rPr>
              <a:t>Pour </a:t>
            </a:r>
            <a:r>
              <a:rPr lang="en-US" sz="2400" kern="1200" dirty="0" err="1">
                <a:solidFill>
                  <a:srgbClr val="FFFFFF"/>
                </a:solidFill>
                <a:latin typeface="+mn-lt"/>
                <a:ea typeface="+mn-ea"/>
                <a:cs typeface="+mn-cs"/>
              </a:rPr>
              <a:t>relever</a:t>
            </a:r>
            <a:r>
              <a:rPr lang="en-US" sz="2400" kern="1200" dirty="0">
                <a:solidFill>
                  <a:srgbClr val="FFFFFF"/>
                </a:solidFill>
                <a:latin typeface="+mn-lt"/>
                <a:ea typeface="+mn-ea"/>
                <a:cs typeface="+mn-cs"/>
              </a:rPr>
              <a:t> les </a:t>
            </a:r>
            <a:r>
              <a:rPr lang="en-US" sz="2400" kern="1200" dirty="0" err="1">
                <a:solidFill>
                  <a:srgbClr val="FFFFFF"/>
                </a:solidFill>
                <a:latin typeface="+mn-lt"/>
                <a:ea typeface="+mn-ea"/>
                <a:cs typeface="+mn-cs"/>
              </a:rPr>
              <a:t>défis</a:t>
            </a:r>
            <a:r>
              <a:rPr lang="en-US" sz="2400" kern="1200" dirty="0">
                <a:solidFill>
                  <a:srgbClr val="FFFFFF"/>
                </a:solidFill>
                <a:latin typeface="+mn-lt"/>
                <a:ea typeface="+mn-ea"/>
                <a:cs typeface="+mn-cs"/>
              </a:rPr>
              <a:t> </a:t>
            </a:r>
            <a:r>
              <a:rPr lang="en-US" sz="2400" kern="1200" dirty="0" err="1">
                <a:solidFill>
                  <a:srgbClr val="FFFFFF"/>
                </a:solidFill>
                <a:latin typeface="+mn-lt"/>
                <a:ea typeface="+mn-ea"/>
                <a:cs typeface="+mn-cs"/>
              </a:rPr>
              <a:t>éthiques</a:t>
            </a:r>
            <a:r>
              <a:rPr lang="en-US" sz="2400" kern="1200" dirty="0">
                <a:solidFill>
                  <a:srgbClr val="FFFFFF"/>
                </a:solidFill>
                <a:latin typeface="+mn-lt"/>
                <a:ea typeface="+mn-ea"/>
                <a:cs typeface="+mn-cs"/>
              </a:rPr>
              <a:t>, </a:t>
            </a:r>
            <a:r>
              <a:rPr lang="en-US" sz="2400" kern="1200" dirty="0" err="1">
                <a:solidFill>
                  <a:srgbClr val="FFFFFF"/>
                </a:solidFill>
                <a:latin typeface="+mn-lt"/>
                <a:ea typeface="+mn-ea"/>
                <a:cs typeface="+mn-cs"/>
              </a:rPr>
              <a:t>sociaux</a:t>
            </a:r>
            <a:r>
              <a:rPr lang="en-US" sz="2400" kern="1200" dirty="0">
                <a:solidFill>
                  <a:srgbClr val="FFFFFF"/>
                </a:solidFill>
                <a:latin typeface="+mn-lt"/>
                <a:ea typeface="+mn-ea"/>
                <a:cs typeface="+mn-cs"/>
              </a:rPr>
              <a:t> et </a:t>
            </a:r>
            <a:r>
              <a:rPr lang="en-US" sz="2400" kern="1200" dirty="0" err="1">
                <a:solidFill>
                  <a:srgbClr val="FFFFFF"/>
                </a:solidFill>
                <a:latin typeface="+mn-lt"/>
                <a:ea typeface="+mn-ea"/>
                <a:cs typeface="+mn-cs"/>
              </a:rPr>
              <a:t>économiques</a:t>
            </a:r>
            <a:endParaRPr lang="en-US" sz="2400" kern="1200" dirty="0">
              <a:solidFill>
                <a:srgbClr val="FFFFFF"/>
              </a:solidFill>
              <a:latin typeface="+mn-lt"/>
              <a:ea typeface="+mn-ea"/>
              <a:cs typeface="+mn-cs"/>
            </a:endParaRPr>
          </a:p>
        </p:txBody>
      </p:sp>
    </p:spTree>
    <p:extLst>
      <p:ext uri="{BB962C8B-B14F-4D97-AF65-F5344CB8AC3E}">
        <p14:creationId xmlns:p14="http://schemas.microsoft.com/office/powerpoint/2010/main" val="263349039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080135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0798649"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640367" y="1640365"/>
            <a:ext cx="6858000" cy="3577270"/>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640367" y="1650502"/>
            <a:ext cx="6857999" cy="3577273"/>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537641" y="3818368"/>
            <a:ext cx="2501979" cy="3577275"/>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444507" y="969718"/>
            <a:ext cx="3455471"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640375" y="1630226"/>
            <a:ext cx="6858003" cy="3577269"/>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p:cNvSpPr>
            <a:spLocks noGrp="1"/>
          </p:cNvSpPr>
          <p:nvPr>
            <p:ph type="title"/>
          </p:nvPr>
        </p:nvSpPr>
        <p:spPr>
          <a:xfrm>
            <a:off x="413486" y="586855"/>
            <a:ext cx="2836210" cy="3387497"/>
          </a:xfrm>
        </p:spPr>
        <p:txBody>
          <a:bodyPr anchor="b">
            <a:normAutofit/>
          </a:bodyPr>
          <a:lstStyle/>
          <a:p>
            <a:pPr algn="r"/>
            <a:r>
              <a:rPr lang="fr-CA" sz="3500">
                <a:solidFill>
                  <a:srgbClr val="FFFFFF"/>
                </a:solidFill>
              </a:rPr>
              <a:t>La sensibilisation des populations locales…</a:t>
            </a:r>
          </a:p>
        </p:txBody>
      </p:sp>
      <p:sp>
        <p:nvSpPr>
          <p:cNvPr id="3" name="Espace réservé du contenu 2"/>
          <p:cNvSpPr>
            <a:spLocks noGrp="1"/>
          </p:cNvSpPr>
          <p:nvPr>
            <p:ph idx="1"/>
          </p:nvPr>
        </p:nvSpPr>
        <p:spPr>
          <a:xfrm>
            <a:off x="4261588" y="649480"/>
            <a:ext cx="5807628" cy="5546047"/>
          </a:xfrm>
        </p:spPr>
        <p:txBody>
          <a:bodyPr anchor="ctr">
            <a:normAutofit/>
          </a:bodyPr>
          <a:lstStyle/>
          <a:p>
            <a:r>
              <a:rPr lang="fr-CA" sz="1900" dirty="0"/>
              <a:t>Des projets mais peu de résultats visibles</a:t>
            </a:r>
          </a:p>
          <a:p>
            <a:r>
              <a:rPr lang="fr-CA" sz="1900" dirty="0"/>
              <a:t>Peu de projets qui visent directement les discriminations</a:t>
            </a:r>
          </a:p>
          <a:p>
            <a:r>
              <a:rPr lang="fr-CA" sz="1900" dirty="0"/>
              <a:t>Place des médias</a:t>
            </a:r>
          </a:p>
          <a:p>
            <a:r>
              <a:rPr lang="fr-CA" sz="1900" dirty="0"/>
              <a:t>Place des informations internationales</a:t>
            </a:r>
          </a:p>
          <a:p>
            <a:r>
              <a:rPr lang="fr-CA" sz="1900" dirty="0"/>
              <a:t>Montée de racisme, islamophobie, groupes d’extrême droite, de groupes identitaires</a:t>
            </a:r>
          </a:p>
          <a:p>
            <a:r>
              <a:rPr lang="fr-CA" sz="1900" dirty="0"/>
              <a:t>Processus: moins on a d’expérience du vivre ensemble dans la diversité, plus on le craint, plus on rejette l’autre.</a:t>
            </a:r>
          </a:p>
          <a:p>
            <a:r>
              <a:rPr lang="fr-CA" sz="1900" dirty="0"/>
              <a:t>Plus on est éduqué, plus on a voyagé, plus on est en contact proche avec des personnes immigrantes, plus on est sensibilisé et plus on développe de compétences interculturelles et d’ouverture à la diversité</a:t>
            </a:r>
          </a:p>
          <a:p>
            <a:r>
              <a:rPr lang="fr-CA" sz="1900" dirty="0"/>
              <a:t>Cercle vicieux de l’immigration en région: manque de masse critique, de réseaux et de groupes diversifiés</a:t>
            </a:r>
          </a:p>
        </p:txBody>
      </p:sp>
    </p:spTree>
    <p:extLst>
      <p:ext uri="{BB962C8B-B14F-4D97-AF65-F5344CB8AC3E}">
        <p14:creationId xmlns:p14="http://schemas.microsoft.com/office/powerpoint/2010/main" val="90316295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80135" y="273050"/>
            <a:ext cx="9181148" cy="635670"/>
          </a:xfrm>
        </p:spPr>
        <p:txBody>
          <a:bodyPr>
            <a:normAutofit/>
          </a:bodyPr>
          <a:lstStyle/>
          <a:p>
            <a:r>
              <a:rPr lang="fr-CA" dirty="0"/>
              <a:t>Intégration et Inclusion</a:t>
            </a:r>
          </a:p>
        </p:txBody>
      </p:sp>
      <p:sp>
        <p:nvSpPr>
          <p:cNvPr id="3" name="Espace réservé du texte 2"/>
          <p:cNvSpPr>
            <a:spLocks noGrp="1"/>
          </p:cNvSpPr>
          <p:nvPr>
            <p:ph type="body" idx="1"/>
          </p:nvPr>
        </p:nvSpPr>
        <p:spPr>
          <a:xfrm>
            <a:off x="1080195" y="836712"/>
            <a:ext cx="4410551" cy="576064"/>
          </a:xfrm>
          <a:solidFill>
            <a:srgbClr val="92D050"/>
          </a:solidFill>
        </p:spPr>
        <p:txBody>
          <a:bodyPr/>
          <a:lstStyle/>
          <a:p>
            <a:r>
              <a:rPr lang="fr-CA" dirty="0"/>
              <a:t>Intégration</a:t>
            </a:r>
          </a:p>
        </p:txBody>
      </p:sp>
      <p:sp>
        <p:nvSpPr>
          <p:cNvPr id="4" name="Espace réservé du contenu 3"/>
          <p:cNvSpPr>
            <a:spLocks noGrp="1"/>
          </p:cNvSpPr>
          <p:nvPr>
            <p:ph sz="half" idx="2"/>
          </p:nvPr>
        </p:nvSpPr>
        <p:spPr>
          <a:xfrm>
            <a:off x="1080135" y="1484784"/>
            <a:ext cx="4410551" cy="4968552"/>
          </a:xfrm>
          <a:ln>
            <a:solidFill>
              <a:srgbClr val="FF0000"/>
            </a:solidFill>
          </a:ln>
        </p:spPr>
        <p:txBody>
          <a:bodyPr>
            <a:noAutofit/>
          </a:bodyPr>
          <a:lstStyle/>
          <a:p>
            <a:r>
              <a:rPr lang="fr-CA" sz="1900" dirty="0">
                <a:latin typeface="Calibri" panose="020F0502020204030204" pitchFamily="34" charset="0"/>
              </a:rPr>
              <a:t>L'intégration est le processus qui permet à une personne ou à un groupe de personnes de se rapprocher et de devenir membre d'un autre groupe plus vaste par l'adoption de ses valeurs et des normes de son système social. </a:t>
            </a:r>
          </a:p>
          <a:p>
            <a:r>
              <a:rPr lang="fr-CA" sz="1900" dirty="0">
                <a:latin typeface="Calibri" panose="020F0502020204030204" pitchFamily="34" charset="0"/>
              </a:rPr>
              <a:t>L'intégration nécessite deux conditions :</a:t>
            </a:r>
          </a:p>
          <a:p>
            <a:r>
              <a:rPr lang="fr-CA" sz="1900" dirty="0">
                <a:latin typeface="Calibri" panose="020F0502020204030204" pitchFamily="34" charset="0"/>
              </a:rPr>
              <a:t>une volonté et une démarche individuelles de s'insérer et de s'adapter, c'est-à-dire l'intégrabilité de la personne,</a:t>
            </a:r>
          </a:p>
          <a:p>
            <a:r>
              <a:rPr lang="fr-CA" sz="1900" dirty="0">
                <a:latin typeface="Calibri" panose="020F0502020204030204" pitchFamily="34" charset="0"/>
              </a:rPr>
              <a:t>la capacité intégratrice de la société par le respect des différences et des particularités de l'individu.</a:t>
            </a:r>
          </a:p>
          <a:p>
            <a:r>
              <a:rPr lang="fr-CA" sz="1900" b="1" dirty="0">
                <a:latin typeface="Calibri" panose="020F0502020204030204" pitchFamily="34" charset="0"/>
              </a:rPr>
              <a:t>Mots clés: adaptation, insertion, ressemblances</a:t>
            </a:r>
          </a:p>
        </p:txBody>
      </p:sp>
      <p:sp>
        <p:nvSpPr>
          <p:cNvPr id="6" name="Espace réservé du texte 5"/>
          <p:cNvSpPr>
            <a:spLocks noGrp="1"/>
          </p:cNvSpPr>
          <p:nvPr>
            <p:ph type="body" sz="quarter" idx="3"/>
          </p:nvPr>
        </p:nvSpPr>
        <p:spPr>
          <a:xfrm>
            <a:off x="5760715" y="836712"/>
            <a:ext cx="4410551" cy="576064"/>
          </a:xfrm>
          <a:solidFill>
            <a:srgbClr val="92D050"/>
          </a:solidFill>
        </p:spPr>
        <p:txBody>
          <a:bodyPr/>
          <a:lstStyle/>
          <a:p>
            <a:r>
              <a:rPr lang="fr-CA" dirty="0"/>
              <a:t>Inclusion</a:t>
            </a:r>
          </a:p>
        </p:txBody>
      </p:sp>
      <p:sp>
        <p:nvSpPr>
          <p:cNvPr id="5" name="Espace réservé du contenu 4"/>
          <p:cNvSpPr>
            <a:spLocks noGrp="1"/>
          </p:cNvSpPr>
          <p:nvPr>
            <p:ph sz="quarter" idx="4"/>
          </p:nvPr>
        </p:nvSpPr>
        <p:spPr>
          <a:xfrm>
            <a:off x="5850731" y="1484784"/>
            <a:ext cx="4410551" cy="4649316"/>
          </a:xfrm>
          <a:ln>
            <a:solidFill>
              <a:srgbClr val="FF0000"/>
            </a:solidFill>
          </a:ln>
        </p:spPr>
        <p:txBody>
          <a:bodyPr>
            <a:normAutofit fontScale="92500"/>
          </a:bodyPr>
          <a:lstStyle/>
          <a:p>
            <a:pPr marL="266700" indent="0">
              <a:lnSpc>
                <a:spcPct val="90000"/>
              </a:lnSpc>
              <a:buNone/>
            </a:pPr>
            <a:endParaRPr lang="fr-CA" dirty="0">
              <a:latin typeface="Calibri" panose="020F0502020204030204" pitchFamily="34" charset="0"/>
              <a:cs typeface="Calibri" panose="020F0502020204030204" pitchFamily="34" charset="0"/>
            </a:endParaRPr>
          </a:p>
          <a:p>
            <a:pPr marL="266700" indent="0">
              <a:lnSpc>
                <a:spcPct val="90000"/>
              </a:lnSpc>
              <a:buNone/>
            </a:pPr>
            <a:r>
              <a:rPr lang="fr-CA" dirty="0">
                <a:latin typeface="Calibri" panose="020F0502020204030204" pitchFamily="34" charset="0"/>
                <a:cs typeface="Calibri" panose="020F0502020204030204" pitchFamily="34" charset="0"/>
              </a:rPr>
              <a:t>« Reconnaissance et valorisation des différences entre les individus en vue d’enrichir la qualité de vie de tous et de toutes. </a:t>
            </a:r>
          </a:p>
          <a:p>
            <a:pPr marL="266700" indent="0">
              <a:lnSpc>
                <a:spcPct val="90000"/>
              </a:lnSpc>
              <a:buNone/>
            </a:pPr>
            <a:r>
              <a:rPr lang="fr-CA" dirty="0">
                <a:latin typeface="Calibri" panose="020F0502020204030204" pitchFamily="34" charset="0"/>
                <a:cs typeface="Calibri" panose="020F0502020204030204" pitchFamily="34" charset="0"/>
              </a:rPr>
              <a:t>Dans une ville inclusive, chaque personne éprouve un sentiment d’appartenance, d’acceptation et de reconnaissance en tant que membre utile et apprécié de la société »</a:t>
            </a:r>
          </a:p>
          <a:p>
            <a:pPr marL="266700" indent="0">
              <a:lnSpc>
                <a:spcPct val="90000"/>
              </a:lnSpc>
              <a:buNone/>
            </a:pPr>
            <a:r>
              <a:rPr lang="fr-CA" b="1" dirty="0">
                <a:latin typeface="Calibri" panose="020F0502020204030204" pitchFamily="34" charset="0"/>
                <a:cs typeface="Calibri" panose="020F0502020204030204" pitchFamily="34" charset="0"/>
              </a:rPr>
              <a:t>Mots clés: besoins, différences</a:t>
            </a:r>
          </a:p>
          <a:p>
            <a:pPr marL="266700" indent="0">
              <a:lnSpc>
                <a:spcPct val="90000"/>
              </a:lnSpc>
              <a:buNone/>
            </a:pPr>
            <a:endParaRPr lang="fr-CA" sz="1200" dirty="0">
              <a:latin typeface="Calibri" panose="020F0502020204030204" pitchFamily="34" charset="0"/>
              <a:cs typeface="Calibri" panose="020F0502020204030204" pitchFamily="34" charset="0"/>
            </a:endParaRPr>
          </a:p>
          <a:p>
            <a:endParaRPr lang="fr-CA" dirty="0"/>
          </a:p>
        </p:txBody>
      </p:sp>
    </p:spTree>
    <p:extLst>
      <p:ext uri="{BB962C8B-B14F-4D97-AF65-F5344CB8AC3E}">
        <p14:creationId xmlns:p14="http://schemas.microsoft.com/office/powerpoint/2010/main" val="264340563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a:xfrm>
            <a:off x="576139" y="273050"/>
            <a:ext cx="9865096" cy="419646"/>
          </a:xfrm>
        </p:spPr>
        <p:txBody>
          <a:bodyPr>
            <a:normAutofit fontScale="90000"/>
          </a:bodyPr>
          <a:lstStyle/>
          <a:p>
            <a:r>
              <a:rPr lang="fr-CA" sz="3200" dirty="0"/>
              <a:t>Approches favorisant l’inclusion et Approche antiraciste</a:t>
            </a:r>
          </a:p>
        </p:txBody>
      </p:sp>
      <p:sp>
        <p:nvSpPr>
          <p:cNvPr id="7" name="Espace réservé du texte 6"/>
          <p:cNvSpPr>
            <a:spLocks noGrp="1"/>
          </p:cNvSpPr>
          <p:nvPr>
            <p:ph type="body" idx="1"/>
          </p:nvPr>
        </p:nvSpPr>
        <p:spPr>
          <a:xfrm>
            <a:off x="576139" y="764704"/>
            <a:ext cx="4752528" cy="504056"/>
          </a:xfrm>
          <a:solidFill>
            <a:schemeClr val="accent6"/>
          </a:solidFill>
        </p:spPr>
        <p:txBody>
          <a:bodyPr>
            <a:normAutofit/>
          </a:bodyPr>
          <a:lstStyle/>
          <a:p>
            <a:r>
              <a:rPr lang="fr-CA" dirty="0"/>
              <a:t>Approches favorisant l’inclusion</a:t>
            </a:r>
          </a:p>
        </p:txBody>
      </p:sp>
      <p:sp>
        <p:nvSpPr>
          <p:cNvPr id="5" name="Espace réservé du contenu 4"/>
          <p:cNvSpPr>
            <a:spLocks noGrp="1"/>
          </p:cNvSpPr>
          <p:nvPr>
            <p:ph sz="half" idx="2"/>
          </p:nvPr>
        </p:nvSpPr>
        <p:spPr>
          <a:xfrm>
            <a:off x="576139" y="1268760"/>
            <a:ext cx="4772472" cy="5570579"/>
          </a:xfrm>
          <a:ln>
            <a:solidFill>
              <a:srgbClr val="FF0000"/>
            </a:solidFill>
          </a:ln>
        </p:spPr>
        <p:txBody>
          <a:bodyPr>
            <a:noAutofit/>
          </a:bodyPr>
          <a:lstStyle/>
          <a:p>
            <a:r>
              <a:rPr lang="fr-CA" sz="2000" dirty="0"/>
              <a:t>La ville inclusive se définit par la volonté d’accueillir toutes les personnes sur son territoire, y compris les publics fragilisés ayant besoin d’une attention particulière : personnes sans domicile fixe, en situation de handicap, en grande précarité, etc. Cela se traduit par des projets, actions et dispositifs mis en œuvre pour favoriser la mixité sociale et permettre à chacun de trouver sa place.</a:t>
            </a:r>
          </a:p>
          <a:p>
            <a:r>
              <a:rPr lang="fr-CA" sz="2000" dirty="0"/>
              <a:t>Les approches favorisant l’inclusion visent à mettre en œuvre un contexte et des conditions qui permettent d’accueillir et d’intégrer chacun selon ses besoins, ses différences et ses caractéristiques</a:t>
            </a:r>
          </a:p>
          <a:p>
            <a:r>
              <a:rPr lang="fr-CA" sz="2000" b="1" dirty="0"/>
              <a:t>Mots clés: besoins, accessibilité, différences, mixité, reconnaissance, Vivre ensemble, pluralisme</a:t>
            </a:r>
          </a:p>
        </p:txBody>
      </p:sp>
      <p:sp>
        <p:nvSpPr>
          <p:cNvPr id="8" name="Espace réservé du texte 7"/>
          <p:cNvSpPr>
            <a:spLocks noGrp="1"/>
          </p:cNvSpPr>
          <p:nvPr>
            <p:ph type="body" sz="quarter" idx="3"/>
          </p:nvPr>
        </p:nvSpPr>
        <p:spPr>
          <a:xfrm>
            <a:off x="5544691" y="764704"/>
            <a:ext cx="4752528" cy="504056"/>
          </a:xfrm>
          <a:solidFill>
            <a:schemeClr val="accent6"/>
          </a:solidFill>
        </p:spPr>
        <p:txBody>
          <a:bodyPr/>
          <a:lstStyle/>
          <a:p>
            <a:r>
              <a:rPr lang="fr-CA" dirty="0"/>
              <a:t>Approche antiraciste</a:t>
            </a:r>
          </a:p>
        </p:txBody>
      </p:sp>
      <p:sp>
        <p:nvSpPr>
          <p:cNvPr id="6" name="Espace réservé du contenu 5"/>
          <p:cNvSpPr>
            <a:spLocks noGrp="1"/>
          </p:cNvSpPr>
          <p:nvPr>
            <p:ph sz="quarter" idx="4"/>
          </p:nvPr>
        </p:nvSpPr>
        <p:spPr>
          <a:xfrm>
            <a:off x="5486936" y="1268760"/>
            <a:ext cx="4774347" cy="5472609"/>
          </a:xfrm>
          <a:ln>
            <a:solidFill>
              <a:srgbClr val="FF0000"/>
            </a:solidFill>
          </a:ln>
        </p:spPr>
        <p:txBody>
          <a:bodyPr>
            <a:normAutofit fontScale="70000" lnSpcReduction="20000"/>
          </a:bodyPr>
          <a:lstStyle/>
          <a:p>
            <a:r>
              <a:rPr lang="fr-CA" sz="2900" dirty="0"/>
              <a:t>Stratégie pragmatique favorisant les changements systémiques ou institutionnels afin d’éliminer non seulement le racisme mais aussi les systèmes imbriqués d’oppression sociale : sexisme, </a:t>
            </a:r>
            <a:r>
              <a:rPr lang="fr-CA" sz="2900" dirty="0" err="1"/>
              <a:t>classisme</a:t>
            </a:r>
            <a:r>
              <a:rPr lang="fr-CA" sz="2900" dirty="0"/>
              <a:t>, etc. </a:t>
            </a:r>
          </a:p>
          <a:p>
            <a:r>
              <a:rPr lang="fr-CA" sz="2900" dirty="0"/>
              <a:t>L’antiracisme vise à transformer les processus de  différenciation sociale en termes de pouvoir et d’équité . </a:t>
            </a:r>
          </a:p>
          <a:p>
            <a:r>
              <a:rPr lang="fr-CA" sz="2900" dirty="0"/>
              <a:t>L’approche antiraciste est proactive  pour changer autant les attitudes que les pratiques des institutions. Au-delà d’un rapprochement interindividuel, elle s’intéresse aux relations de pouvoir et questionne les structures et leur rôle dans la production-reproduction des inégalités, ainsi que la responsabilité de toutes les catégories d’acteurs.</a:t>
            </a:r>
          </a:p>
          <a:p>
            <a:r>
              <a:rPr lang="fr-CA" sz="1800" dirty="0">
                <a:hlinkClick r:id="rId2"/>
              </a:rPr>
              <a:t>https://www.erudit.org/fr/revues/ef/2008-v36-n1-ef2292/018097ar.pdf</a:t>
            </a:r>
            <a:endParaRPr lang="fr-CA" sz="1800" dirty="0"/>
          </a:p>
          <a:p>
            <a:r>
              <a:rPr lang="fr-CA" b="1" dirty="0"/>
              <a:t>Mots clés: rapports de pouvoir, équité, inégalités, injustices,  structures, racisme systémique, reproduction, droits, justice sociale</a:t>
            </a:r>
          </a:p>
          <a:p>
            <a:endParaRPr lang="fr-CA" dirty="0"/>
          </a:p>
        </p:txBody>
      </p:sp>
    </p:spTree>
    <p:extLst>
      <p:ext uri="{BB962C8B-B14F-4D97-AF65-F5344CB8AC3E}">
        <p14:creationId xmlns:p14="http://schemas.microsoft.com/office/powerpoint/2010/main" val="19016354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4" name="Rectangle 32">
            <a:extLst>
              <a:ext uri="{FF2B5EF4-FFF2-40B4-BE49-F238E27FC236}">
                <a16:creationId xmlns:a16="http://schemas.microsoft.com/office/drawing/2014/main" id="{AB8C311F-7253-4AED-9701-7FC0708C41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080135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Rectangle 34">
            <a:extLst>
              <a:ext uri="{FF2B5EF4-FFF2-40B4-BE49-F238E27FC236}">
                <a16:creationId xmlns:a16="http://schemas.microsoft.com/office/drawing/2014/main" id="{E2384209-CB15-4CDF-9D31-C44FD9A3F20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1971336" y="-1970907"/>
            <a:ext cx="6858000" cy="10800670"/>
          </a:xfrm>
          <a:prstGeom prst="rect">
            <a:avLst/>
          </a:prstGeom>
          <a:gradFill>
            <a:gsLst>
              <a:gs pos="8000">
                <a:schemeClr val="accent1"/>
              </a:gs>
              <a:gs pos="100000">
                <a:schemeClr val="accent1">
                  <a:lumMod val="5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Rectangle 36">
            <a:extLst>
              <a:ext uri="{FF2B5EF4-FFF2-40B4-BE49-F238E27FC236}">
                <a16:creationId xmlns:a16="http://schemas.microsoft.com/office/drawing/2014/main" id="{2633B3B5-CC90-43F0-8714-D31D1F3F02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2047" y="0"/>
            <a:ext cx="8036202" cy="6857572"/>
          </a:xfrm>
          <a:prstGeom prst="rect">
            <a:avLst/>
          </a:prstGeom>
          <a:gradFill>
            <a:gsLst>
              <a:gs pos="8000">
                <a:srgbClr val="000000">
                  <a:alpha val="52000"/>
                </a:srgbClr>
              </a:gs>
              <a:gs pos="100000">
                <a:schemeClr val="accent1"/>
              </a:gs>
            </a:gsLst>
            <a:lin ang="4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38">
            <a:extLst>
              <a:ext uri="{FF2B5EF4-FFF2-40B4-BE49-F238E27FC236}">
                <a16:creationId xmlns:a16="http://schemas.microsoft.com/office/drawing/2014/main" id="{A8D57A06-A426-446D-B02C-A2DC6B62E45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2954078" y="-990427"/>
            <a:ext cx="4894564" cy="10802720"/>
          </a:xfrm>
          <a:prstGeom prst="rect">
            <a:avLst/>
          </a:prstGeom>
          <a:gradFill>
            <a:gsLst>
              <a:gs pos="0">
                <a:schemeClr val="accent5">
                  <a:lumMod val="60000"/>
                  <a:lumOff val="40000"/>
                  <a:alpha val="0"/>
                </a:schemeClr>
              </a:gs>
              <a:gs pos="100000">
                <a:srgbClr val="000000">
                  <a:alpha val="46000"/>
                </a:srgbClr>
              </a:gs>
            </a:gsLst>
            <a:lin ang="1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p:cNvSpPr>
            <a:spLocks noGrp="1"/>
          </p:cNvSpPr>
          <p:nvPr>
            <p:ph type="title"/>
          </p:nvPr>
        </p:nvSpPr>
        <p:spPr>
          <a:xfrm>
            <a:off x="1215149" y="260649"/>
            <a:ext cx="8898376" cy="360040"/>
          </a:xfrm>
        </p:spPr>
        <p:txBody>
          <a:bodyPr anchor="ctr">
            <a:normAutofit fontScale="90000"/>
          </a:bodyPr>
          <a:lstStyle/>
          <a:p>
            <a:r>
              <a:rPr lang="fr-CA" sz="3800" dirty="0">
                <a:solidFill>
                  <a:srgbClr val="FFFFFF"/>
                </a:solidFill>
              </a:rPr>
              <a:t>Des bonnes pratiques</a:t>
            </a:r>
          </a:p>
        </p:txBody>
      </p:sp>
      <p:graphicFrame>
        <p:nvGraphicFramePr>
          <p:cNvPr id="18" name="Espace réservé du contenu 2">
            <a:extLst>
              <a:ext uri="{FF2B5EF4-FFF2-40B4-BE49-F238E27FC236}">
                <a16:creationId xmlns:a16="http://schemas.microsoft.com/office/drawing/2014/main" id="{B2DFF24C-C336-4898-79DA-2AE44E66AF84}"/>
              </a:ext>
            </a:extLst>
          </p:cNvPr>
          <p:cNvGraphicFramePr>
            <a:graphicFrameLocks noGrp="1"/>
          </p:cNvGraphicFramePr>
          <p:nvPr>
            <p:ph idx="1"/>
            <p:extLst>
              <p:ext uri="{D42A27DB-BD31-4B8C-83A1-F6EECF244321}">
                <p14:modId xmlns:p14="http://schemas.microsoft.com/office/powerpoint/2010/main" val="2078943249"/>
              </p:ext>
            </p:extLst>
          </p:nvPr>
        </p:nvGraphicFramePr>
        <p:xfrm>
          <a:off x="576139" y="980728"/>
          <a:ext cx="10081120" cy="587727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88508177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bg>
      <p:bgPr>
        <a:solidFill>
          <a:schemeClr val="accent5">
            <a:lumMod val="50000"/>
          </a:schemeClr>
        </a:solidFill>
        <a:effectLst/>
      </p:bgPr>
    </p:bg>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2A6B319F-86FE-4754-878E-06F0804D882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737441" cy="6858000"/>
          </a:xfrm>
          <a:prstGeom prst="rect">
            <a:avLst/>
          </a:prstGeom>
          <a:solidFill>
            <a:schemeClr val="accent5">
              <a:alpha val="70000"/>
            </a:schemeClr>
          </a:solidFill>
          <a:ln>
            <a:no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en-US">
              <a:solidFill>
                <a:schemeClr val="accent2"/>
              </a:solidFill>
            </a:endParaRPr>
          </a:p>
        </p:txBody>
      </p:sp>
      <p:sp>
        <p:nvSpPr>
          <p:cNvPr id="21" name="Rectangle 20">
            <a:extLst>
              <a:ext uri="{FF2B5EF4-FFF2-40B4-BE49-F238E27FC236}">
                <a16:creationId xmlns:a16="http://schemas.microsoft.com/office/drawing/2014/main" id="{DCF7D1B5-3477-499F-ACC5-2C8B07F4ED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37441" y="0"/>
            <a:ext cx="2851756" cy="6858000"/>
          </a:xfrm>
          <a:prstGeom prst="rect">
            <a:avLst/>
          </a:prstGeom>
          <a:solidFill>
            <a:schemeClr val="accent5">
              <a:lumMod val="75000"/>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p:cNvSpPr>
            <a:spLocks noGrp="1"/>
          </p:cNvSpPr>
          <p:nvPr>
            <p:ph type="title"/>
          </p:nvPr>
        </p:nvSpPr>
        <p:spPr>
          <a:xfrm>
            <a:off x="879032" y="1608667"/>
            <a:ext cx="2501245" cy="4501127"/>
          </a:xfrm>
        </p:spPr>
        <p:txBody>
          <a:bodyPr anchor="t">
            <a:normAutofit/>
          </a:bodyPr>
          <a:lstStyle/>
          <a:p>
            <a:pPr algn="r"/>
            <a:r>
              <a:rPr lang="fr-CA" sz="3000" dirty="0">
                <a:solidFill>
                  <a:srgbClr val="FFFFFF"/>
                </a:solidFill>
              </a:rPr>
              <a:t>Ce qui facilite…</a:t>
            </a:r>
          </a:p>
        </p:txBody>
      </p:sp>
      <p:sp>
        <p:nvSpPr>
          <p:cNvPr id="3" name="Espace réservé du contenu 2"/>
          <p:cNvSpPr>
            <a:spLocks noGrp="1"/>
          </p:cNvSpPr>
          <p:nvPr>
            <p:ph sz="half" idx="1"/>
          </p:nvPr>
        </p:nvSpPr>
        <p:spPr>
          <a:xfrm>
            <a:off x="4028976" y="1608667"/>
            <a:ext cx="3031641" cy="3476517"/>
          </a:xfrm>
        </p:spPr>
        <p:txBody>
          <a:bodyPr>
            <a:normAutofit/>
          </a:bodyPr>
          <a:lstStyle/>
          <a:p>
            <a:r>
              <a:rPr lang="fr-CA" sz="1900" dirty="0">
                <a:solidFill>
                  <a:srgbClr val="FF0000"/>
                </a:solidFill>
              </a:rPr>
              <a:t>L’attraction</a:t>
            </a:r>
          </a:p>
          <a:p>
            <a:r>
              <a:rPr lang="fr-CA" sz="1900" dirty="0"/>
              <a:t>Des possibilités d’emploi</a:t>
            </a:r>
          </a:p>
          <a:p>
            <a:r>
              <a:rPr lang="fr-CA" sz="1900" dirty="0"/>
              <a:t>Des réseaux ethniques ou religieux</a:t>
            </a:r>
          </a:p>
          <a:p>
            <a:r>
              <a:rPr lang="fr-CA" sz="1900" dirty="0"/>
              <a:t>Passage d’un statut temporaire au statut permanent</a:t>
            </a:r>
          </a:p>
          <a:p>
            <a:pPr marL="0" indent="0">
              <a:buNone/>
            </a:pPr>
            <a:endParaRPr lang="fr-CA" sz="1900" dirty="0"/>
          </a:p>
        </p:txBody>
      </p:sp>
      <p:sp>
        <p:nvSpPr>
          <p:cNvPr id="4" name="Espace réservé du contenu 3"/>
          <p:cNvSpPr>
            <a:spLocks noGrp="1"/>
          </p:cNvSpPr>
          <p:nvPr>
            <p:ph sz="half" idx="2"/>
          </p:nvPr>
        </p:nvSpPr>
        <p:spPr>
          <a:xfrm>
            <a:off x="7060617" y="620688"/>
            <a:ext cx="3596642" cy="5760639"/>
          </a:xfrm>
        </p:spPr>
        <p:txBody>
          <a:bodyPr>
            <a:noAutofit/>
          </a:bodyPr>
          <a:lstStyle/>
          <a:p>
            <a:r>
              <a:rPr lang="fr-CA" sz="1400" dirty="0">
                <a:solidFill>
                  <a:srgbClr val="FF0000"/>
                </a:solidFill>
              </a:rPr>
              <a:t>L’installation durable</a:t>
            </a:r>
          </a:p>
          <a:p>
            <a:r>
              <a:rPr lang="fr-CA" sz="1400" dirty="0"/>
              <a:t>La prise en compte de tous les statuts d’immigration</a:t>
            </a:r>
          </a:p>
          <a:p>
            <a:r>
              <a:rPr lang="fr-CA" sz="1400" dirty="0"/>
              <a:t>Les possibilités de promotion en emploi dans le domaine de formation</a:t>
            </a:r>
          </a:p>
          <a:p>
            <a:r>
              <a:rPr lang="fr-CA" sz="1400" dirty="0"/>
              <a:t>L’emploi pour les différents membres de la famille</a:t>
            </a:r>
          </a:p>
          <a:p>
            <a:r>
              <a:rPr lang="fr-CA" sz="1400" dirty="0"/>
              <a:t>Les possibilités d’éducation et de formation pour les différents membres de la famille</a:t>
            </a:r>
          </a:p>
          <a:p>
            <a:r>
              <a:rPr lang="fr-CA" sz="1400" dirty="0"/>
              <a:t>Le logement et les possibilités d’achat</a:t>
            </a:r>
          </a:p>
          <a:p>
            <a:r>
              <a:rPr lang="fr-CA" sz="1400" dirty="0"/>
              <a:t>Les réseaux ethniques, interculturels et religieux</a:t>
            </a:r>
          </a:p>
          <a:p>
            <a:r>
              <a:rPr lang="fr-CA" sz="1400" dirty="0"/>
              <a:t>La participation sociale et citoyenne</a:t>
            </a:r>
          </a:p>
          <a:p>
            <a:r>
              <a:rPr lang="fr-CA" sz="1400" dirty="0"/>
              <a:t>La reconnaissance des compétences, expériences et spécificités dans le capital et les réseaux locaux</a:t>
            </a:r>
          </a:p>
          <a:p>
            <a:r>
              <a:rPr lang="fr-CA" sz="1400" dirty="0"/>
              <a:t>La qualité de vie pour la famille</a:t>
            </a:r>
          </a:p>
          <a:p>
            <a:r>
              <a:rPr lang="fr-CA" sz="1400" dirty="0"/>
              <a:t>Le sentiment de sécurité physique, matérielle, sociale, culturelle. linguistique et religieuse</a:t>
            </a:r>
          </a:p>
          <a:p>
            <a:r>
              <a:rPr lang="fr-CA" sz="1400" dirty="0"/>
              <a:t>Le développement d’une collectivité inclusive</a:t>
            </a:r>
          </a:p>
          <a:p>
            <a:r>
              <a:rPr lang="fr-CA" sz="1400" dirty="0"/>
              <a:t>La lutte contre le racisme et les discriminations</a:t>
            </a:r>
          </a:p>
        </p:txBody>
      </p:sp>
    </p:spTree>
    <p:extLst>
      <p:ext uri="{BB962C8B-B14F-4D97-AF65-F5344CB8AC3E}">
        <p14:creationId xmlns:p14="http://schemas.microsoft.com/office/powerpoint/2010/main" val="615921135"/>
      </p:ext>
    </p:extLst>
  </p:cSld>
  <p:clrMapOvr>
    <a:overrideClrMapping bg1="dk1" tx1="lt1" bg2="dk2" tx2="lt2" accent1="accent1" accent2="accent2" accent3="accent3" accent4="accent4" accent5="accent5" accent6="accent6" hlink="hlink" folHlink="folHlink"/>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720155" y="332656"/>
            <a:ext cx="9316164" cy="1242808"/>
          </a:xfrm>
          <a:solidFill>
            <a:schemeClr val="accent1"/>
          </a:solidFill>
        </p:spPr>
        <p:txBody>
          <a:bodyPr>
            <a:normAutofit/>
          </a:bodyPr>
          <a:lstStyle/>
          <a:p>
            <a:r>
              <a:rPr lang="fr-CA" dirty="0"/>
              <a:t>Les incontournables de l’immigration… </a:t>
            </a:r>
            <a:br>
              <a:rPr lang="fr-CA" dirty="0"/>
            </a:br>
            <a:r>
              <a:rPr lang="fr-CA" dirty="0"/>
              <a:t>En région…</a:t>
            </a:r>
          </a:p>
        </p:txBody>
      </p:sp>
      <p:graphicFrame>
        <p:nvGraphicFramePr>
          <p:cNvPr id="4" name="Espace réservé du contenu 3"/>
          <p:cNvGraphicFramePr>
            <a:graphicFrameLocks noGrp="1"/>
          </p:cNvGraphicFramePr>
          <p:nvPr>
            <p:ph idx="1"/>
            <p:extLst>
              <p:ext uri="{D42A27DB-BD31-4B8C-83A1-F6EECF244321}">
                <p14:modId xmlns:p14="http://schemas.microsoft.com/office/powerpoint/2010/main" val="3100578673"/>
              </p:ext>
            </p:extLst>
          </p:nvPr>
        </p:nvGraphicFramePr>
        <p:xfrm>
          <a:off x="342296" y="1825625"/>
          <a:ext cx="9716462" cy="487138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Ellipse 4"/>
          <p:cNvSpPr/>
          <p:nvPr/>
        </p:nvSpPr>
        <p:spPr>
          <a:xfrm>
            <a:off x="1872283" y="2032713"/>
            <a:ext cx="2281977" cy="97879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dirty="0"/>
              <a:t>Compétences interculturelles</a:t>
            </a:r>
          </a:p>
        </p:txBody>
      </p:sp>
      <p:sp>
        <p:nvSpPr>
          <p:cNvPr id="6" name="Ellipse 5"/>
          <p:cNvSpPr/>
          <p:nvPr/>
        </p:nvSpPr>
        <p:spPr>
          <a:xfrm>
            <a:off x="6845925" y="2150770"/>
            <a:ext cx="2281977" cy="111887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dirty="0"/>
              <a:t>Flexibilité, adaptation et ouverture des services</a:t>
            </a:r>
          </a:p>
        </p:txBody>
      </p:sp>
      <p:sp>
        <p:nvSpPr>
          <p:cNvPr id="7" name="Ellipse 6"/>
          <p:cNvSpPr/>
          <p:nvPr/>
        </p:nvSpPr>
        <p:spPr>
          <a:xfrm>
            <a:off x="6935978" y="5157192"/>
            <a:ext cx="2133647" cy="96591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dirty="0"/>
              <a:t>Sensibilisation monde du travail</a:t>
            </a:r>
          </a:p>
        </p:txBody>
      </p:sp>
      <p:sp>
        <p:nvSpPr>
          <p:cNvPr id="8" name="Ellipse 7"/>
          <p:cNvSpPr/>
          <p:nvPr/>
        </p:nvSpPr>
        <p:spPr>
          <a:xfrm>
            <a:off x="1355277" y="5282486"/>
            <a:ext cx="2520280" cy="96591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dirty="0"/>
              <a:t>Reconnaissance mutuelle</a:t>
            </a:r>
          </a:p>
          <a:p>
            <a:pPr algn="ctr"/>
            <a:endParaRPr lang="fr-CA" dirty="0"/>
          </a:p>
        </p:txBody>
      </p:sp>
      <p:sp>
        <p:nvSpPr>
          <p:cNvPr id="9" name="Parchemin horizontal 8"/>
          <p:cNvSpPr/>
          <p:nvPr/>
        </p:nvSpPr>
        <p:spPr>
          <a:xfrm>
            <a:off x="42785" y="2983049"/>
            <a:ext cx="2784011" cy="2458275"/>
          </a:xfrm>
          <a:prstGeom prst="horizontalScroll">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dirty="0">
                <a:solidFill>
                  <a:schemeClr val="tx1"/>
                </a:solidFill>
              </a:rPr>
              <a:t>Multiples acteurs</a:t>
            </a:r>
          </a:p>
          <a:p>
            <a:pPr algn="ctr"/>
            <a:r>
              <a:rPr lang="fr-CA" dirty="0">
                <a:solidFill>
                  <a:schemeClr val="tx1"/>
                </a:solidFill>
              </a:rPr>
              <a:t>Médias</a:t>
            </a:r>
          </a:p>
          <a:p>
            <a:pPr algn="ctr"/>
            <a:r>
              <a:rPr lang="fr-CA" dirty="0">
                <a:solidFill>
                  <a:schemeClr val="tx1"/>
                </a:solidFill>
              </a:rPr>
              <a:t>Élus</a:t>
            </a:r>
          </a:p>
          <a:p>
            <a:pPr algn="ctr"/>
            <a:r>
              <a:rPr lang="fr-CA" dirty="0">
                <a:solidFill>
                  <a:schemeClr val="tx1"/>
                </a:solidFill>
              </a:rPr>
              <a:t>Employeurs</a:t>
            </a:r>
          </a:p>
          <a:p>
            <a:pPr algn="ctr"/>
            <a:r>
              <a:rPr lang="fr-CA" dirty="0">
                <a:solidFill>
                  <a:schemeClr val="tx1"/>
                </a:solidFill>
              </a:rPr>
              <a:t>Organismes </a:t>
            </a:r>
          </a:p>
          <a:p>
            <a:pPr algn="ctr"/>
            <a:r>
              <a:rPr lang="fr-CA" dirty="0">
                <a:solidFill>
                  <a:schemeClr val="tx1"/>
                </a:solidFill>
              </a:rPr>
              <a:t>Communautés</a:t>
            </a:r>
          </a:p>
          <a:p>
            <a:pPr algn="ctr"/>
            <a:r>
              <a:rPr lang="fr-CA" dirty="0">
                <a:solidFill>
                  <a:schemeClr val="tx1"/>
                </a:solidFill>
              </a:rPr>
              <a:t>Tous immigrant-e-s</a:t>
            </a:r>
          </a:p>
        </p:txBody>
      </p:sp>
    </p:spTree>
    <p:extLst>
      <p:ext uri="{BB962C8B-B14F-4D97-AF65-F5344CB8AC3E}">
        <p14:creationId xmlns:p14="http://schemas.microsoft.com/office/powerpoint/2010/main" val="237981094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9" name="Rectangle 7">
            <a:extLst>
              <a:ext uri="{FF2B5EF4-FFF2-40B4-BE49-F238E27FC236}">
                <a16:creationId xmlns:a16="http://schemas.microsoft.com/office/drawing/2014/main" id="{DEE2AD96-B495-4E06-9291-B71706F728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080135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9">
            <a:extLst>
              <a:ext uri="{FF2B5EF4-FFF2-40B4-BE49-F238E27FC236}">
                <a16:creationId xmlns:a16="http://schemas.microsoft.com/office/drawing/2014/main" id="{53CF6D67-C5A8-4ADD-9E8E-1E38CA1D31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956805" y="957482"/>
            <a:ext cx="6858000" cy="4943035"/>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11">
            <a:extLst>
              <a:ext uri="{FF2B5EF4-FFF2-40B4-BE49-F238E27FC236}">
                <a16:creationId xmlns:a16="http://schemas.microsoft.com/office/drawing/2014/main" id="{86909FA0-B515-4681-B7A8-FA281D133B9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10288" y="713217"/>
            <a:ext cx="6346209" cy="4940058"/>
          </a:xfrm>
          <a:prstGeom prst="rect">
            <a:avLst/>
          </a:prstGeom>
          <a:gradFill>
            <a:gsLst>
              <a:gs pos="0">
                <a:srgbClr val="000000">
                  <a:alpha val="0"/>
                </a:srgbClr>
              </a:gs>
              <a:gs pos="99000">
                <a:schemeClr val="accent1">
                  <a:alpha val="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13">
            <a:extLst>
              <a:ext uri="{FF2B5EF4-FFF2-40B4-BE49-F238E27FC236}">
                <a16:creationId xmlns:a16="http://schemas.microsoft.com/office/drawing/2014/main" id="{21C9FE86-FCC3-4A31-AA1C-C882262B7F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211825" y="3136978"/>
            <a:ext cx="2501979" cy="4940058"/>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Rectangle 15">
            <a:extLst>
              <a:ext uri="{FF2B5EF4-FFF2-40B4-BE49-F238E27FC236}">
                <a16:creationId xmlns:a16="http://schemas.microsoft.com/office/drawing/2014/main" id="{7D96243B-ECED-4B71-8E06-AE9A285EAD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646" y="1146641"/>
            <a:ext cx="6858001" cy="4564715"/>
          </a:xfrm>
          <a:prstGeom prst="rect">
            <a:avLst/>
          </a:prstGeom>
          <a:gradFill>
            <a:gsLst>
              <a:gs pos="0">
                <a:srgbClr val="000000">
                  <a:alpha val="0"/>
                </a:srgbClr>
              </a:gs>
              <a:gs pos="99000">
                <a:schemeClr val="accent1">
                  <a:alpha val="11000"/>
                </a:scheme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a:extLst>
              <a:ext uri="{FF2B5EF4-FFF2-40B4-BE49-F238E27FC236}">
                <a16:creationId xmlns:a16="http://schemas.microsoft.com/office/drawing/2014/main" id="{A09989E4-EFDC-4A90-A633-E0525FB413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6097846">
            <a:off x="479086" y="1374775"/>
            <a:ext cx="4318303" cy="3825747"/>
          </a:xfrm>
          <a:prstGeom prst="ellipse">
            <a:avLst/>
          </a:prstGeom>
          <a:gradFill>
            <a:gsLst>
              <a:gs pos="39000">
                <a:schemeClr val="accent1">
                  <a:alpha val="0"/>
                </a:schemeClr>
              </a:gs>
              <a:gs pos="100000">
                <a:schemeClr val="accent1">
                  <a:lumMod val="60000"/>
                  <a:lumOff val="40000"/>
                  <a:alpha val="15000"/>
                </a:schemeClr>
              </a:gs>
            </a:gsLst>
            <a:lin ang="17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re 1"/>
          <p:cNvSpPr>
            <a:spLocks noGrp="1"/>
          </p:cNvSpPr>
          <p:nvPr>
            <p:ph type="title"/>
          </p:nvPr>
        </p:nvSpPr>
        <p:spPr>
          <a:xfrm>
            <a:off x="732135" y="586855"/>
            <a:ext cx="3747604" cy="3387497"/>
          </a:xfrm>
        </p:spPr>
        <p:txBody>
          <a:bodyPr anchor="b">
            <a:normAutofit/>
          </a:bodyPr>
          <a:lstStyle/>
          <a:p>
            <a:pPr algn="r"/>
            <a:r>
              <a:rPr lang="fr-CA" sz="3800">
                <a:solidFill>
                  <a:srgbClr val="FFFFFF"/>
                </a:solidFill>
              </a:rPr>
              <a:t>Conclusion locale</a:t>
            </a:r>
            <a:br>
              <a:rPr lang="fr-CA" sz="3800">
                <a:solidFill>
                  <a:srgbClr val="FFFFFF"/>
                </a:solidFill>
              </a:rPr>
            </a:br>
            <a:r>
              <a:rPr lang="fr-CA" sz="3800">
                <a:solidFill>
                  <a:srgbClr val="FFFFFF"/>
                </a:solidFill>
              </a:rPr>
              <a:t>Vers une région plus attractive et plus inclusive</a:t>
            </a:r>
          </a:p>
        </p:txBody>
      </p:sp>
      <p:sp>
        <p:nvSpPr>
          <p:cNvPr id="3" name="Espace réservé du contenu 2"/>
          <p:cNvSpPr>
            <a:spLocks noGrp="1"/>
          </p:cNvSpPr>
          <p:nvPr>
            <p:ph idx="1"/>
          </p:nvPr>
        </p:nvSpPr>
        <p:spPr>
          <a:xfrm>
            <a:off x="4993362" y="188640"/>
            <a:ext cx="5591889" cy="6669357"/>
          </a:xfrm>
        </p:spPr>
        <p:txBody>
          <a:bodyPr anchor="ctr">
            <a:normAutofit/>
          </a:bodyPr>
          <a:lstStyle/>
          <a:p>
            <a:r>
              <a:rPr lang="fr-CA" sz="1400" b="1" dirty="0"/>
              <a:t>Défis spécifiques à l’Estrie</a:t>
            </a:r>
            <a:endParaRPr lang="fr-CA" sz="1400" dirty="0"/>
          </a:p>
          <a:p>
            <a:pPr>
              <a:buFont typeface="Wingdings" panose="05000000000000000000" pitchFamily="2" charset="2"/>
              <a:buChar char="v"/>
            </a:pPr>
            <a:r>
              <a:rPr lang="fr-CA" sz="1400" dirty="0"/>
              <a:t>Présence de plusieurs acteurs aux mandats similaires : Réseau d’accueil estrien, Programme de régionalisation , Place aux jeunes…</a:t>
            </a:r>
          </a:p>
          <a:p>
            <a:pPr>
              <a:buFont typeface="Wingdings" panose="05000000000000000000" pitchFamily="2" charset="2"/>
              <a:buChar char="v"/>
            </a:pPr>
            <a:r>
              <a:rPr lang="fr-CA" sz="1400" dirty="0"/>
              <a:t>Ajout de nouveaux territoires, passant de 7 à 9</a:t>
            </a:r>
          </a:p>
          <a:p>
            <a:pPr>
              <a:buFont typeface="Wingdings" panose="05000000000000000000" pitchFamily="2" charset="2"/>
              <a:buChar char="v"/>
            </a:pPr>
            <a:r>
              <a:rPr lang="fr-CA" sz="1400" dirty="0"/>
              <a:t>Présence de deux villes d’accueil et de réinstallation pour les personnes réfugiées,</a:t>
            </a:r>
          </a:p>
          <a:p>
            <a:pPr>
              <a:buFont typeface="Wingdings" panose="05000000000000000000" pitchFamily="2" charset="2"/>
              <a:buChar char="v"/>
            </a:pPr>
            <a:r>
              <a:rPr lang="fr-CA" sz="1400" dirty="0"/>
              <a:t>Présence de communautés anglophones</a:t>
            </a:r>
          </a:p>
          <a:p>
            <a:pPr>
              <a:buFont typeface="Wingdings" panose="05000000000000000000" pitchFamily="2" charset="2"/>
              <a:buChar char="v"/>
            </a:pPr>
            <a:r>
              <a:rPr lang="fr-CA" sz="1400" dirty="0"/>
              <a:t>Présence peu visible de personnes et communautés autochtones</a:t>
            </a:r>
          </a:p>
          <a:p>
            <a:pPr>
              <a:buFont typeface="Wingdings" panose="05000000000000000000" pitchFamily="2" charset="2"/>
              <a:buChar char="v"/>
            </a:pPr>
            <a:r>
              <a:rPr lang="fr-CA" sz="1400" dirty="0"/>
              <a:t>Présence d’immigration ancienne </a:t>
            </a:r>
          </a:p>
          <a:p>
            <a:pPr>
              <a:buFont typeface="Wingdings" panose="05000000000000000000" pitchFamily="2" charset="2"/>
              <a:buChar char="v"/>
            </a:pPr>
            <a:r>
              <a:rPr lang="fr-CA" sz="1400" dirty="0"/>
              <a:t>Présence de réfugiés, demandeurs d’asile, immigrants économiques, familles et immigrants temporaires</a:t>
            </a:r>
          </a:p>
          <a:p>
            <a:r>
              <a:rPr lang="fr-CA" sz="1400" b="1" dirty="0"/>
              <a:t>Des pistes</a:t>
            </a:r>
          </a:p>
          <a:p>
            <a:r>
              <a:rPr lang="fr-CA" sz="1400" dirty="0"/>
              <a:t>Agir en complémentarité et non en compétition (entre organismes et avec les acteurs immigrants et réfugiés de diverses origines)</a:t>
            </a:r>
          </a:p>
          <a:p>
            <a:r>
              <a:rPr lang="fr-CA" sz="1400" dirty="0"/>
              <a:t>Définir un partenariat intégrant les organismes, les municipalités, des comités de citoyen-ne-s locaux et immigrants et réfugiés, des représentant-e-s des communautés anglophones et autochtones, des entreprises, des services scolaires et de formation, les universités et CEGEP,  visant un plan d’action régional d’attraction-intégration-inclusion antiraciste</a:t>
            </a:r>
          </a:p>
          <a:p>
            <a:r>
              <a:rPr lang="fr-CA" sz="1400" dirty="0"/>
              <a:t>Se servir des concertations déjà existantes (ICI) comme levier</a:t>
            </a:r>
          </a:p>
          <a:p>
            <a:r>
              <a:rPr lang="fr-CA" sz="1400" dirty="0"/>
              <a:t>Donner des formations transversales à ces divers acteurs locaux</a:t>
            </a:r>
          </a:p>
          <a:p>
            <a:r>
              <a:rPr lang="fr-CA" sz="1400" dirty="0"/>
              <a:t>Prendre en compte les projets des immigrants</a:t>
            </a:r>
          </a:p>
          <a:p>
            <a:r>
              <a:rPr lang="fr-CA" sz="1400" dirty="0"/>
              <a:t>…</a:t>
            </a:r>
          </a:p>
          <a:p>
            <a:endParaRPr lang="fr-CA" sz="1000" dirty="0"/>
          </a:p>
        </p:txBody>
      </p:sp>
    </p:spTree>
    <p:extLst>
      <p:ext uri="{BB962C8B-B14F-4D97-AF65-F5344CB8AC3E}">
        <p14:creationId xmlns:p14="http://schemas.microsoft.com/office/powerpoint/2010/main" val="6735679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76EFD3D9-44F0-4267-BCC1-1613E79D82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079864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6">
            <a:extLst>
              <a:ext uri="{FF2B5EF4-FFF2-40B4-BE49-F238E27FC236}">
                <a16:creationId xmlns:a16="http://schemas.microsoft.com/office/drawing/2014/main" id="{A779A851-95D6-41AF-937A-B0E4B7F6FA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3669698" y="900814"/>
            <a:ext cx="672974" cy="5710965"/>
          </a:xfrm>
          <a:custGeom>
            <a:avLst/>
            <a:gdLst>
              <a:gd name="T0" fmla="*/ 414 w 414"/>
              <a:gd name="T1" fmla="*/ 2447 h 2447"/>
              <a:gd name="T2" fmla="*/ 0 w 414"/>
              <a:gd name="T3" fmla="*/ 2247 h 2447"/>
              <a:gd name="T4" fmla="*/ 0 w 414"/>
              <a:gd name="T5" fmla="*/ 0 h 2447"/>
              <a:gd name="T6" fmla="*/ 414 w 414"/>
              <a:gd name="T7" fmla="*/ 200 h 2447"/>
              <a:gd name="T8" fmla="*/ 414 w 414"/>
              <a:gd name="T9" fmla="*/ 2447 h 2447"/>
            </a:gdLst>
            <a:ahLst/>
            <a:cxnLst>
              <a:cxn ang="0">
                <a:pos x="T0" y="T1"/>
              </a:cxn>
              <a:cxn ang="0">
                <a:pos x="T2" y="T3"/>
              </a:cxn>
              <a:cxn ang="0">
                <a:pos x="T4" y="T5"/>
              </a:cxn>
              <a:cxn ang="0">
                <a:pos x="T6" y="T7"/>
              </a:cxn>
              <a:cxn ang="0">
                <a:pos x="T8" y="T9"/>
              </a:cxn>
            </a:cxnLst>
            <a:rect l="0" t="0" r="r" b="b"/>
            <a:pathLst>
              <a:path w="414" h="2447">
                <a:moveTo>
                  <a:pt x="414" y="2447"/>
                </a:moveTo>
                <a:lnTo>
                  <a:pt x="0" y="2247"/>
                </a:lnTo>
                <a:lnTo>
                  <a:pt x="0" y="0"/>
                </a:lnTo>
                <a:lnTo>
                  <a:pt x="414" y="200"/>
                </a:lnTo>
                <a:lnTo>
                  <a:pt x="414" y="244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7">
            <a:extLst>
              <a:ext uri="{FF2B5EF4-FFF2-40B4-BE49-F238E27FC236}">
                <a16:creationId xmlns:a16="http://schemas.microsoft.com/office/drawing/2014/main" id="{953FB2E7-B6CB-429C-81EB-D9516D6D5C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3671712" y="633165"/>
            <a:ext cx="427601" cy="5521414"/>
          </a:xfrm>
          <a:custGeom>
            <a:avLst/>
            <a:gdLst>
              <a:gd name="T0" fmla="*/ 209 w 209"/>
              <a:gd name="T1" fmla="*/ 2246 h 2358"/>
              <a:gd name="T2" fmla="*/ 0 w 209"/>
              <a:gd name="T3" fmla="*/ 2358 h 2358"/>
              <a:gd name="T4" fmla="*/ 0 w 209"/>
              <a:gd name="T5" fmla="*/ 111 h 2358"/>
              <a:gd name="T6" fmla="*/ 209 w 209"/>
              <a:gd name="T7" fmla="*/ 0 h 2358"/>
              <a:gd name="T8" fmla="*/ 209 w 209"/>
              <a:gd name="T9" fmla="*/ 2246 h 2358"/>
            </a:gdLst>
            <a:ahLst/>
            <a:cxnLst>
              <a:cxn ang="0">
                <a:pos x="T0" y="T1"/>
              </a:cxn>
              <a:cxn ang="0">
                <a:pos x="T2" y="T3"/>
              </a:cxn>
              <a:cxn ang="0">
                <a:pos x="T4" y="T5"/>
              </a:cxn>
              <a:cxn ang="0">
                <a:pos x="T6" y="T7"/>
              </a:cxn>
              <a:cxn ang="0">
                <a:pos x="T8" y="T9"/>
              </a:cxn>
            </a:cxnLst>
            <a:rect l="0" t="0" r="r" b="b"/>
            <a:pathLst>
              <a:path w="209" h="2358">
                <a:moveTo>
                  <a:pt x="209" y="2246"/>
                </a:moveTo>
                <a:lnTo>
                  <a:pt x="0" y="2358"/>
                </a:lnTo>
                <a:lnTo>
                  <a:pt x="0" y="111"/>
                </a:lnTo>
                <a:lnTo>
                  <a:pt x="209" y="0"/>
                </a:lnTo>
                <a:lnTo>
                  <a:pt x="209" y="2246"/>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Shape 13">
            <a:extLst>
              <a:ext uri="{FF2B5EF4-FFF2-40B4-BE49-F238E27FC236}">
                <a16:creationId xmlns:a16="http://schemas.microsoft.com/office/drawing/2014/main" id="{2EC40DB1-B719-4A13-9A4D-0966B4B278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2234" y="636723"/>
            <a:ext cx="3543805" cy="5257799"/>
          </a:xfrm>
          <a:custGeom>
            <a:avLst/>
            <a:gdLst>
              <a:gd name="connsiteX0" fmla="*/ 0 w 4634682"/>
              <a:gd name="connsiteY0" fmla="*/ 0 h 5257799"/>
              <a:gd name="connsiteX1" fmla="*/ 4634682 w 4634682"/>
              <a:gd name="connsiteY1" fmla="*/ 0 h 5257799"/>
              <a:gd name="connsiteX2" fmla="*/ 4634682 w 4634682"/>
              <a:gd name="connsiteY2" fmla="*/ 5257799 h 5257799"/>
              <a:gd name="connsiteX3" fmla="*/ 0 w 4634682"/>
              <a:gd name="connsiteY3" fmla="*/ 5257799 h 5257799"/>
            </a:gdLst>
            <a:ahLst/>
            <a:cxnLst>
              <a:cxn ang="0">
                <a:pos x="connsiteX0" y="connsiteY0"/>
              </a:cxn>
              <a:cxn ang="0">
                <a:pos x="connsiteX1" y="connsiteY1"/>
              </a:cxn>
              <a:cxn ang="0">
                <a:pos x="connsiteX2" y="connsiteY2"/>
              </a:cxn>
              <a:cxn ang="0">
                <a:pos x="connsiteX3" y="connsiteY3"/>
              </a:cxn>
            </a:cxnLst>
            <a:rect l="l" t="t" r="r" b="b"/>
            <a:pathLst>
              <a:path w="4634682" h="5257799">
                <a:moveTo>
                  <a:pt x="0" y="0"/>
                </a:moveTo>
                <a:lnTo>
                  <a:pt x="4634682" y="0"/>
                </a:lnTo>
                <a:lnTo>
                  <a:pt x="4634682" y="5257799"/>
                </a:lnTo>
                <a:lnTo>
                  <a:pt x="0" y="5257799"/>
                </a:lnTo>
                <a:close/>
              </a:path>
            </a:pathLst>
          </a:cu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re 1"/>
          <p:cNvSpPr>
            <a:spLocks noGrp="1"/>
          </p:cNvSpPr>
          <p:nvPr>
            <p:ph type="title"/>
          </p:nvPr>
        </p:nvSpPr>
        <p:spPr>
          <a:xfrm>
            <a:off x="828238" y="982272"/>
            <a:ext cx="3001927" cy="4560970"/>
          </a:xfrm>
        </p:spPr>
        <p:txBody>
          <a:bodyPr>
            <a:normAutofit/>
          </a:bodyPr>
          <a:lstStyle/>
          <a:p>
            <a:r>
              <a:rPr lang="fr-CA" sz="3800">
                <a:solidFill>
                  <a:srgbClr val="FFFFFF"/>
                </a:solidFill>
              </a:rPr>
              <a:t>Les objectifs</a:t>
            </a:r>
          </a:p>
        </p:txBody>
      </p:sp>
      <p:sp>
        <p:nvSpPr>
          <p:cNvPr id="16" name="Rectangle 8">
            <a:extLst>
              <a:ext uri="{FF2B5EF4-FFF2-40B4-BE49-F238E27FC236}">
                <a16:creationId xmlns:a16="http://schemas.microsoft.com/office/drawing/2014/main" id="{82211336-CFF3-412D-868A-6679C1004C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342672" y="1352302"/>
            <a:ext cx="5896443" cy="5251646"/>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3" name="Espace réservé du contenu 2"/>
          <p:cNvSpPr>
            <a:spLocks noGrp="1"/>
          </p:cNvSpPr>
          <p:nvPr>
            <p:ph idx="1"/>
          </p:nvPr>
        </p:nvSpPr>
        <p:spPr>
          <a:xfrm>
            <a:off x="4626243" y="1719618"/>
            <a:ext cx="5270292" cy="4334629"/>
          </a:xfrm>
        </p:spPr>
        <p:txBody>
          <a:bodyPr anchor="ctr">
            <a:normAutofit/>
          </a:bodyPr>
          <a:lstStyle/>
          <a:p>
            <a:r>
              <a:rPr lang="fr-CA" sz="2000" dirty="0">
                <a:solidFill>
                  <a:srgbClr val="FEFFFF"/>
                </a:solidFill>
              </a:rPr>
              <a:t>Dresser un portrait de l’immigration en région</a:t>
            </a:r>
          </a:p>
          <a:p>
            <a:r>
              <a:rPr lang="fr-CA" sz="2000" dirty="0">
                <a:solidFill>
                  <a:srgbClr val="FEFFFF"/>
                </a:solidFill>
              </a:rPr>
              <a:t>Identifier les enjeux et défis politiques, sociaux, économiques et éthiques pour l’ensemble des acteurs et de la société québécoise: organismes, municipalités, MRC, entreprises, </a:t>
            </a:r>
            <a:r>
              <a:rPr lang="fr-CA" sz="2000" dirty="0" err="1">
                <a:solidFill>
                  <a:srgbClr val="FEFFFF"/>
                </a:solidFill>
              </a:rPr>
              <a:t>citoyen.ne.s</a:t>
            </a:r>
            <a:r>
              <a:rPr lang="fr-CA" sz="2000" dirty="0">
                <a:solidFill>
                  <a:srgbClr val="FEFFFF"/>
                </a:solidFill>
              </a:rPr>
              <a:t>, personnes immigrantes et réfugiées</a:t>
            </a:r>
          </a:p>
          <a:p>
            <a:r>
              <a:rPr lang="fr-CA" sz="2000" dirty="0">
                <a:solidFill>
                  <a:srgbClr val="FEFFFF"/>
                </a:solidFill>
              </a:rPr>
              <a:t>Proposer des modèles de gouvernance, des bonnes pratiques et les conditions favorables à l’installation durable de personnes immigrantes et réfugiées en région</a:t>
            </a:r>
          </a:p>
          <a:p>
            <a:r>
              <a:rPr lang="fr-CA" sz="2000" dirty="0">
                <a:solidFill>
                  <a:srgbClr val="FEFFFF"/>
                </a:solidFill>
              </a:rPr>
              <a:t>Réfléchir à une approche qui  articule attraction-intégration-inclusion-perspective antiraciste</a:t>
            </a:r>
          </a:p>
        </p:txBody>
      </p:sp>
    </p:spTree>
    <p:extLst>
      <p:ext uri="{BB962C8B-B14F-4D97-AF65-F5344CB8AC3E}">
        <p14:creationId xmlns:p14="http://schemas.microsoft.com/office/powerpoint/2010/main" val="305525565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 name="Rectangle 28">
            <a:extLst>
              <a:ext uri="{FF2B5EF4-FFF2-40B4-BE49-F238E27FC236}">
                <a16:creationId xmlns:a16="http://schemas.microsoft.com/office/drawing/2014/main" id="{9228552E-C8B1-4A80-8448-0787CE0FC7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0801350" cy="68580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5" name="Picture 24">
            <a:extLst>
              <a:ext uri="{FF2B5EF4-FFF2-40B4-BE49-F238E27FC236}">
                <a16:creationId xmlns:a16="http://schemas.microsoft.com/office/drawing/2014/main" id="{5CF9BB89-8AB2-F385-6FC4-83D2A7ADE17A}"/>
              </a:ext>
            </a:extLst>
          </p:cNvPr>
          <p:cNvPicPr>
            <a:picLocks noChangeAspect="1"/>
          </p:cNvPicPr>
          <p:nvPr/>
        </p:nvPicPr>
        <p:blipFill rotWithShape="1">
          <a:blip r:embed="rId2">
            <a:alphaModFix amt="35000"/>
          </a:blip>
          <a:srcRect r="-1" b="4880"/>
          <a:stretch/>
        </p:blipFill>
        <p:spPr>
          <a:xfrm>
            <a:off x="20" y="10"/>
            <a:ext cx="10801330" cy="6857990"/>
          </a:xfrm>
          <a:prstGeom prst="rect">
            <a:avLst/>
          </a:prstGeom>
        </p:spPr>
      </p:pic>
      <p:sp>
        <p:nvSpPr>
          <p:cNvPr id="7" name="Titre 6"/>
          <p:cNvSpPr>
            <a:spLocks noGrp="1"/>
          </p:cNvSpPr>
          <p:nvPr>
            <p:ph type="title"/>
          </p:nvPr>
        </p:nvSpPr>
        <p:spPr>
          <a:xfrm>
            <a:off x="742592" y="365125"/>
            <a:ext cx="9316165" cy="1325563"/>
          </a:xfrm>
        </p:spPr>
        <p:txBody>
          <a:bodyPr>
            <a:normAutofit/>
          </a:bodyPr>
          <a:lstStyle/>
          <a:p>
            <a:r>
              <a:rPr lang="fr-CA" sz="2700" dirty="0">
                <a:solidFill>
                  <a:srgbClr val="FFFFFF"/>
                </a:solidFill>
              </a:rPr>
              <a:t>Et les seuils d’immigration? Pas vraiment la bonne question! Si on pensait plutôt à développer des villes et des régions plus inclusives…</a:t>
            </a:r>
          </a:p>
        </p:txBody>
      </p:sp>
      <p:graphicFrame>
        <p:nvGraphicFramePr>
          <p:cNvPr id="10" name="Espace réservé du contenu 7">
            <a:extLst>
              <a:ext uri="{FF2B5EF4-FFF2-40B4-BE49-F238E27FC236}">
                <a16:creationId xmlns:a16="http://schemas.microsoft.com/office/drawing/2014/main" id="{481526DA-A176-6D13-FBE3-F15A23B5BB07}"/>
              </a:ext>
            </a:extLst>
          </p:cNvPr>
          <p:cNvGraphicFramePr>
            <a:graphicFrameLocks noGrp="1"/>
          </p:cNvGraphicFramePr>
          <p:nvPr>
            <p:ph idx="1"/>
            <p:extLst>
              <p:ext uri="{D42A27DB-BD31-4B8C-83A1-F6EECF244321}">
                <p14:modId xmlns:p14="http://schemas.microsoft.com/office/powerpoint/2010/main" val="2801100441"/>
              </p:ext>
            </p:extLst>
          </p:nvPr>
        </p:nvGraphicFramePr>
        <p:xfrm>
          <a:off x="742592" y="1825625"/>
          <a:ext cx="9316165"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241486445"/>
      </p:ext>
    </p:extLst>
  </p:cSld>
  <p:clrMapOvr>
    <a:overrideClrMapping bg1="dk1" tx1="lt1" bg2="dk2" tx2="lt2" accent1="accent1" accent2="accent2" accent3="accent3" accent4="accent4" accent5="accent5" accent6="accent6" hlink="hlink" folHlink="folHlink"/>
  </p:clrMapOvr>
</p:sld>
</file>

<file path=ppt/slides/slide4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76EFD3D9-44F0-4267-BCC1-1613E79D82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079864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6">
            <a:extLst>
              <a:ext uri="{FF2B5EF4-FFF2-40B4-BE49-F238E27FC236}">
                <a16:creationId xmlns:a16="http://schemas.microsoft.com/office/drawing/2014/main" id="{A779A851-95D6-41AF-937A-B0E4B7F6FA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3669698" y="900814"/>
            <a:ext cx="672974" cy="5710965"/>
          </a:xfrm>
          <a:custGeom>
            <a:avLst/>
            <a:gdLst>
              <a:gd name="T0" fmla="*/ 414 w 414"/>
              <a:gd name="T1" fmla="*/ 2447 h 2447"/>
              <a:gd name="T2" fmla="*/ 0 w 414"/>
              <a:gd name="T3" fmla="*/ 2247 h 2447"/>
              <a:gd name="T4" fmla="*/ 0 w 414"/>
              <a:gd name="T5" fmla="*/ 0 h 2447"/>
              <a:gd name="T6" fmla="*/ 414 w 414"/>
              <a:gd name="T7" fmla="*/ 200 h 2447"/>
              <a:gd name="T8" fmla="*/ 414 w 414"/>
              <a:gd name="T9" fmla="*/ 2447 h 2447"/>
            </a:gdLst>
            <a:ahLst/>
            <a:cxnLst>
              <a:cxn ang="0">
                <a:pos x="T0" y="T1"/>
              </a:cxn>
              <a:cxn ang="0">
                <a:pos x="T2" y="T3"/>
              </a:cxn>
              <a:cxn ang="0">
                <a:pos x="T4" y="T5"/>
              </a:cxn>
              <a:cxn ang="0">
                <a:pos x="T6" y="T7"/>
              </a:cxn>
              <a:cxn ang="0">
                <a:pos x="T8" y="T9"/>
              </a:cxn>
            </a:cxnLst>
            <a:rect l="0" t="0" r="r" b="b"/>
            <a:pathLst>
              <a:path w="414" h="2447">
                <a:moveTo>
                  <a:pt x="414" y="2447"/>
                </a:moveTo>
                <a:lnTo>
                  <a:pt x="0" y="2247"/>
                </a:lnTo>
                <a:lnTo>
                  <a:pt x="0" y="0"/>
                </a:lnTo>
                <a:lnTo>
                  <a:pt x="414" y="200"/>
                </a:lnTo>
                <a:lnTo>
                  <a:pt x="414" y="244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7">
            <a:extLst>
              <a:ext uri="{FF2B5EF4-FFF2-40B4-BE49-F238E27FC236}">
                <a16:creationId xmlns:a16="http://schemas.microsoft.com/office/drawing/2014/main" id="{953FB2E7-B6CB-429C-81EB-D9516D6D5C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3671712" y="633165"/>
            <a:ext cx="427601" cy="5521414"/>
          </a:xfrm>
          <a:custGeom>
            <a:avLst/>
            <a:gdLst>
              <a:gd name="T0" fmla="*/ 209 w 209"/>
              <a:gd name="T1" fmla="*/ 2246 h 2358"/>
              <a:gd name="T2" fmla="*/ 0 w 209"/>
              <a:gd name="T3" fmla="*/ 2358 h 2358"/>
              <a:gd name="T4" fmla="*/ 0 w 209"/>
              <a:gd name="T5" fmla="*/ 111 h 2358"/>
              <a:gd name="T6" fmla="*/ 209 w 209"/>
              <a:gd name="T7" fmla="*/ 0 h 2358"/>
              <a:gd name="T8" fmla="*/ 209 w 209"/>
              <a:gd name="T9" fmla="*/ 2246 h 2358"/>
            </a:gdLst>
            <a:ahLst/>
            <a:cxnLst>
              <a:cxn ang="0">
                <a:pos x="T0" y="T1"/>
              </a:cxn>
              <a:cxn ang="0">
                <a:pos x="T2" y="T3"/>
              </a:cxn>
              <a:cxn ang="0">
                <a:pos x="T4" y="T5"/>
              </a:cxn>
              <a:cxn ang="0">
                <a:pos x="T6" y="T7"/>
              </a:cxn>
              <a:cxn ang="0">
                <a:pos x="T8" y="T9"/>
              </a:cxn>
            </a:cxnLst>
            <a:rect l="0" t="0" r="r" b="b"/>
            <a:pathLst>
              <a:path w="209" h="2358">
                <a:moveTo>
                  <a:pt x="209" y="2246"/>
                </a:moveTo>
                <a:lnTo>
                  <a:pt x="0" y="2358"/>
                </a:lnTo>
                <a:lnTo>
                  <a:pt x="0" y="111"/>
                </a:lnTo>
                <a:lnTo>
                  <a:pt x="209" y="0"/>
                </a:lnTo>
                <a:lnTo>
                  <a:pt x="209" y="2246"/>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Shape 13">
            <a:extLst>
              <a:ext uri="{FF2B5EF4-FFF2-40B4-BE49-F238E27FC236}">
                <a16:creationId xmlns:a16="http://schemas.microsoft.com/office/drawing/2014/main" id="{2EC40DB1-B719-4A13-9A4D-0966B4B278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2234" y="636723"/>
            <a:ext cx="3543805" cy="5257799"/>
          </a:xfrm>
          <a:custGeom>
            <a:avLst/>
            <a:gdLst>
              <a:gd name="connsiteX0" fmla="*/ 0 w 4634682"/>
              <a:gd name="connsiteY0" fmla="*/ 0 h 5257799"/>
              <a:gd name="connsiteX1" fmla="*/ 4634682 w 4634682"/>
              <a:gd name="connsiteY1" fmla="*/ 0 h 5257799"/>
              <a:gd name="connsiteX2" fmla="*/ 4634682 w 4634682"/>
              <a:gd name="connsiteY2" fmla="*/ 5257799 h 5257799"/>
              <a:gd name="connsiteX3" fmla="*/ 0 w 4634682"/>
              <a:gd name="connsiteY3" fmla="*/ 5257799 h 5257799"/>
            </a:gdLst>
            <a:ahLst/>
            <a:cxnLst>
              <a:cxn ang="0">
                <a:pos x="connsiteX0" y="connsiteY0"/>
              </a:cxn>
              <a:cxn ang="0">
                <a:pos x="connsiteX1" y="connsiteY1"/>
              </a:cxn>
              <a:cxn ang="0">
                <a:pos x="connsiteX2" y="connsiteY2"/>
              </a:cxn>
              <a:cxn ang="0">
                <a:pos x="connsiteX3" y="connsiteY3"/>
              </a:cxn>
            </a:cxnLst>
            <a:rect l="l" t="t" r="r" b="b"/>
            <a:pathLst>
              <a:path w="4634682" h="5257799">
                <a:moveTo>
                  <a:pt x="0" y="0"/>
                </a:moveTo>
                <a:lnTo>
                  <a:pt x="4634682" y="0"/>
                </a:lnTo>
                <a:lnTo>
                  <a:pt x="4634682" y="5257799"/>
                </a:lnTo>
                <a:lnTo>
                  <a:pt x="0" y="5257799"/>
                </a:lnTo>
                <a:close/>
              </a:path>
            </a:pathLst>
          </a:cu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re 1"/>
          <p:cNvSpPr>
            <a:spLocks noGrp="1"/>
          </p:cNvSpPr>
          <p:nvPr>
            <p:ph type="title"/>
          </p:nvPr>
        </p:nvSpPr>
        <p:spPr>
          <a:xfrm>
            <a:off x="828238" y="982272"/>
            <a:ext cx="3001927" cy="4560970"/>
          </a:xfrm>
        </p:spPr>
        <p:txBody>
          <a:bodyPr>
            <a:normAutofit/>
          </a:bodyPr>
          <a:lstStyle/>
          <a:p>
            <a:r>
              <a:rPr lang="fr-CA" sz="3800">
                <a:solidFill>
                  <a:srgbClr val="FFFFFF"/>
                </a:solidFill>
              </a:rPr>
              <a:t>Merci à…</a:t>
            </a:r>
          </a:p>
        </p:txBody>
      </p:sp>
      <p:sp>
        <p:nvSpPr>
          <p:cNvPr id="16" name="Rectangle 8">
            <a:extLst>
              <a:ext uri="{FF2B5EF4-FFF2-40B4-BE49-F238E27FC236}">
                <a16:creationId xmlns:a16="http://schemas.microsoft.com/office/drawing/2014/main" id="{82211336-CFF3-412D-868A-6679C1004C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342672" y="1352302"/>
            <a:ext cx="5896443" cy="5251646"/>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3" name="Espace réservé du contenu 2"/>
          <p:cNvSpPr>
            <a:spLocks noGrp="1"/>
          </p:cNvSpPr>
          <p:nvPr>
            <p:ph idx="1"/>
          </p:nvPr>
        </p:nvSpPr>
        <p:spPr>
          <a:xfrm>
            <a:off x="4626243" y="1719618"/>
            <a:ext cx="5270292" cy="4334629"/>
          </a:xfrm>
        </p:spPr>
        <p:txBody>
          <a:bodyPr anchor="ctr">
            <a:normAutofit/>
          </a:bodyPr>
          <a:lstStyle/>
          <a:p>
            <a:r>
              <a:rPr lang="fr-CA" sz="1800">
                <a:solidFill>
                  <a:srgbClr val="FEFFFF"/>
                </a:solidFill>
              </a:rPr>
              <a:t>CRSH</a:t>
            </a:r>
          </a:p>
          <a:p>
            <a:r>
              <a:rPr lang="fr-CA" sz="1800">
                <a:solidFill>
                  <a:srgbClr val="FEFFFF"/>
                </a:solidFill>
              </a:rPr>
              <a:t>IRCC évaluation et recherche</a:t>
            </a:r>
          </a:p>
          <a:p>
            <a:r>
              <a:rPr lang="fr-CA" sz="1800">
                <a:solidFill>
                  <a:srgbClr val="FEFFFF"/>
                </a:solidFill>
              </a:rPr>
              <a:t>P2P-VVP</a:t>
            </a:r>
          </a:p>
          <a:p>
            <a:r>
              <a:rPr lang="fr-CA" sz="1800">
                <a:solidFill>
                  <a:srgbClr val="FEFFFF"/>
                </a:solidFill>
              </a:rPr>
              <a:t>Immigration et métropoles- Centre Métropolis</a:t>
            </a:r>
          </a:p>
          <a:p>
            <a:r>
              <a:rPr lang="fr-CA" sz="1800">
                <a:solidFill>
                  <a:srgbClr val="FEFFFF"/>
                </a:solidFill>
              </a:rPr>
              <a:t>Chedly Belkhodja et Éric Quimper avec qui nombre de ces recherches ont été développées…</a:t>
            </a:r>
          </a:p>
          <a:p>
            <a:r>
              <a:rPr lang="fr-CA" sz="1800">
                <a:solidFill>
                  <a:srgbClr val="FEFFFF"/>
                </a:solidFill>
              </a:rPr>
              <a:t>À mes collègues et étudiant-e-s des équipes de recherche</a:t>
            </a:r>
          </a:p>
          <a:p>
            <a:r>
              <a:rPr lang="fr-CA" sz="1800">
                <a:solidFill>
                  <a:srgbClr val="FEFFFF"/>
                </a:solidFill>
              </a:rPr>
              <a:t>Et merci aux centaines de personnes immigrantes, d’actrices et d’acteurs locaux rencontrés en entrevues et en groupes de discussion dans les vingt cinq dernières années </a:t>
            </a:r>
          </a:p>
        </p:txBody>
      </p:sp>
    </p:spTree>
    <p:extLst>
      <p:ext uri="{BB962C8B-B14F-4D97-AF65-F5344CB8AC3E}">
        <p14:creationId xmlns:p14="http://schemas.microsoft.com/office/powerpoint/2010/main" val="123620562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080135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1"/>
            <a:ext cx="10801347"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2" y="0"/>
            <a:ext cx="7189653"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7189647" y="-1"/>
            <a:ext cx="3611700"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6955" y="-1"/>
            <a:ext cx="10394391"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p:cNvSpPr>
            <a:spLocks noGrp="1"/>
          </p:cNvSpPr>
          <p:nvPr>
            <p:ph type="title"/>
          </p:nvPr>
        </p:nvSpPr>
        <p:spPr>
          <a:xfrm>
            <a:off x="1215150" y="294538"/>
            <a:ext cx="8767195" cy="1033669"/>
          </a:xfrm>
        </p:spPr>
        <p:txBody>
          <a:bodyPr>
            <a:normAutofit/>
          </a:bodyPr>
          <a:lstStyle/>
          <a:p>
            <a:r>
              <a:rPr lang="fr-CA" sz="3800">
                <a:solidFill>
                  <a:srgbClr val="FFFFFF"/>
                </a:solidFill>
              </a:rPr>
              <a:t>Références</a:t>
            </a:r>
          </a:p>
        </p:txBody>
      </p:sp>
      <p:sp>
        <p:nvSpPr>
          <p:cNvPr id="3" name="Espace réservé du contenu 2"/>
          <p:cNvSpPr>
            <a:spLocks noGrp="1"/>
          </p:cNvSpPr>
          <p:nvPr>
            <p:ph idx="1"/>
          </p:nvPr>
        </p:nvSpPr>
        <p:spPr>
          <a:xfrm>
            <a:off x="360115" y="1772816"/>
            <a:ext cx="10081119" cy="4896543"/>
          </a:xfrm>
        </p:spPr>
        <p:txBody>
          <a:bodyPr anchor="ctr">
            <a:normAutofit/>
          </a:bodyPr>
          <a:lstStyle/>
          <a:p>
            <a:r>
              <a:rPr lang="fr-CA" sz="1200" dirty="0" err="1"/>
              <a:t>Belkhodja</a:t>
            </a:r>
            <a:r>
              <a:rPr lang="fr-CA" sz="1200" dirty="0"/>
              <a:t> C. et Vatz Laaroussi M. (directeurs), 2012, </a:t>
            </a:r>
            <a:r>
              <a:rPr lang="fr-CA" sz="1200" i="1" dirty="0"/>
              <a:t>Immigration hors des grands centres : enjeux, politiques et pratiques dans cinq états fédéraux</a:t>
            </a:r>
            <a:r>
              <a:rPr lang="fr-CA" sz="1200" dirty="0"/>
              <a:t>. Ed. L’Harmattan, collection Compétences interculturelles, Paris : 257 p. </a:t>
            </a:r>
          </a:p>
          <a:p>
            <a:r>
              <a:rPr lang="fr-CA" sz="1200" dirty="0"/>
              <a:t>Blaise, F, .</a:t>
            </a:r>
            <a:r>
              <a:rPr lang="fr-CA" sz="1200" dirty="0" err="1"/>
              <a:t>Danielli</a:t>
            </a:r>
            <a:r>
              <a:rPr lang="fr-CA" sz="1200" dirty="0"/>
              <a:t>, N. , Dorceus, S., Vatz Laaroussi, M., 2021, </a:t>
            </a:r>
            <a:r>
              <a:rPr lang="fr-CA" sz="1200" i="1" dirty="0"/>
              <a:t>Racisme et discriminations à Sherbrooke. Portrait préliminaire</a:t>
            </a:r>
            <a:r>
              <a:rPr lang="fr-CA" sz="1200" dirty="0"/>
              <a:t>. Rapport du comité racisme présenté à l’Instance de Concertation en Immigration de Sherbrooke, 2 juin 2021,  152 p. </a:t>
            </a:r>
          </a:p>
          <a:p>
            <a:r>
              <a:rPr lang="fr-CA" sz="1200" dirty="0"/>
              <a:t>IRCC, 2016, </a:t>
            </a:r>
            <a:r>
              <a:rPr lang="fr-CA" sz="1200" i="1" dirty="0"/>
              <a:t>Modélisation des stratégies et pratiques des ONG et des associations favorisant l’accueil et la rétention dans les CLOSM à Edmonton et Sherbrooke</a:t>
            </a:r>
            <a:r>
              <a:rPr lang="fr-CA" sz="1200" dirty="0"/>
              <a:t>. </a:t>
            </a:r>
            <a:r>
              <a:rPr lang="fr-CA" sz="1200" dirty="0">
                <a:hlinkClick r:id="rId2"/>
              </a:rPr>
              <a:t>https://www.canada.ca/fr/immigration-refugies-citoyennete/organisation/rapports-statistiques/recherche/modelisation-strategies-pratiques-associations-favorisant-accueil-retention-closm-edmonton-sherbrooke.html</a:t>
            </a:r>
            <a:endParaRPr lang="fr-CA" sz="1200" dirty="0"/>
          </a:p>
          <a:p>
            <a:r>
              <a:rPr lang="fr-CA" sz="1200" dirty="0"/>
              <a:t>Vatz Laaroussi et al., 2018, </a:t>
            </a:r>
            <a:r>
              <a:rPr lang="fr-CA" sz="1200" i="1" dirty="0"/>
              <a:t>Trajectoires de réinstallation et d’intégration de réfugiés d’expression anglaise dans les villes de Montréal et Sherbrooke. </a:t>
            </a:r>
            <a:r>
              <a:rPr lang="fr-CA" sz="1200" dirty="0"/>
              <a:t>Rapport présenté à IRCC branche recherche et évaluation, 43p.</a:t>
            </a:r>
          </a:p>
          <a:p>
            <a:r>
              <a:rPr lang="fr-CA" sz="1200" dirty="0"/>
              <a:t>Vatz Laaroussi, M., (sous la direction de.), 2016, </a:t>
            </a:r>
            <a:r>
              <a:rPr lang="fr-CA" sz="1200" i="1" dirty="0"/>
              <a:t>Dynamiques familiales, </a:t>
            </a:r>
            <a:r>
              <a:rPr lang="fr-CA" sz="1200" i="1" dirty="0" err="1"/>
              <a:t>socio-juridiques</a:t>
            </a:r>
            <a:r>
              <a:rPr lang="fr-CA" sz="1200" i="1" dirty="0"/>
              <a:t> et citoyennes dans la migration. Regards entrelacés « Nord Sud » sur les réseaux transnationaux</a:t>
            </a:r>
            <a:r>
              <a:rPr lang="fr-CA" sz="1200" dirty="0"/>
              <a:t>. Éd. L’Harmattan : collection compétences interculturelles, 365 p.</a:t>
            </a:r>
          </a:p>
          <a:p>
            <a:r>
              <a:rPr lang="fr-CA" sz="1200" dirty="0"/>
              <a:t>Vatz Laaroussi M., 2016,  </a:t>
            </a:r>
            <a:r>
              <a:rPr lang="fr-CA" sz="1200" i="1" dirty="0"/>
              <a:t>Quand la diversité change de visage</a:t>
            </a:r>
            <a:r>
              <a:rPr lang="fr-CA" sz="1200" dirty="0"/>
              <a:t>, JETS-ETRC, 2016 </a:t>
            </a:r>
            <a:r>
              <a:rPr lang="fr-CA" sz="1200" dirty="0">
                <a:hlinkClick r:id="rId3"/>
              </a:rPr>
              <a:t>http://www.etrc.ca/wp-content/uploads/2016/12/JETS_39-5-Laaroussi.pdf</a:t>
            </a:r>
            <a:endParaRPr lang="fr-CA" sz="1200" dirty="0"/>
          </a:p>
          <a:p>
            <a:r>
              <a:rPr lang="fr-CA" sz="1200" dirty="0"/>
              <a:t>Vatz Laaroussi, </a:t>
            </a:r>
            <a:r>
              <a:rPr lang="fr-CA" sz="1200" dirty="0" err="1"/>
              <a:t>Duteau</a:t>
            </a:r>
            <a:r>
              <a:rPr lang="fr-CA" sz="1200" dirty="0"/>
              <a:t> et </a:t>
            </a:r>
            <a:r>
              <a:rPr lang="fr-CA" sz="1200" dirty="0" err="1"/>
              <a:t>Amla</a:t>
            </a:r>
            <a:r>
              <a:rPr lang="fr-CA" sz="1200" dirty="0"/>
              <a:t>, 2015, </a:t>
            </a:r>
            <a:r>
              <a:rPr lang="fr-CA" sz="1200" i="1" dirty="0"/>
              <a:t>Les pratiques d’organismes de régionalisation de l’immigration auprès des milieux d’emploi dans 5 régions du Québec: les points de vue des organismes, des employeurs et des immigrants. </a:t>
            </a:r>
            <a:r>
              <a:rPr lang="fr-CA" sz="1200" dirty="0"/>
              <a:t>Rapport VVP-P2P. </a:t>
            </a:r>
            <a:r>
              <a:rPr lang="fr-CA" sz="1200" dirty="0">
                <a:hlinkClick r:id="rId4"/>
              </a:rPr>
              <a:t>http://p2pcanada.ca/files/2015/11/Les-pratiques-dorganismes-de-regionalisation-de-limmigration-aupres-des-milieux-demplois-dans-cinq-regions-du-Quebec-les-points-de-vue-des-organismes-des-employeurs-et-des-immigrants.pdf</a:t>
            </a:r>
            <a:endParaRPr lang="fr-CA" sz="1200" dirty="0"/>
          </a:p>
          <a:p>
            <a:r>
              <a:rPr lang="fr-CA" sz="1200" dirty="0"/>
              <a:t>Vatz Laaroussi M., Guilbert, L. et Bernier, E. (directeurs), 2013, « </a:t>
            </a:r>
            <a:r>
              <a:rPr lang="fr-CA" sz="1200" i="1" dirty="0"/>
              <a:t>Les collectivités locales au cœur de l’intégration des immigrants : questions identitaires et stratégies régionales »</a:t>
            </a:r>
            <a:r>
              <a:rPr lang="fr-CA" sz="1200" dirty="0"/>
              <a:t>,  Presses de l’Université Laval, 241p. </a:t>
            </a:r>
          </a:p>
          <a:p>
            <a:r>
              <a:rPr lang="fr-CA" sz="1200" dirty="0"/>
              <a:t>Vatz Laaroussi M., </a:t>
            </a:r>
            <a:r>
              <a:rPr lang="fr-CA" sz="1200" i="1" dirty="0"/>
              <a:t>Le vivre ensemble dans un contexte de pluralisme culturel</a:t>
            </a:r>
            <a:r>
              <a:rPr lang="fr-CA" sz="1200" dirty="0"/>
              <a:t>. Webzine Vivre ensemble. Publié le 2 avril 2012. </a:t>
            </a:r>
            <a:r>
              <a:rPr lang="fr-CA" sz="1200" dirty="0">
                <a:hlinkClick r:id="rId5"/>
              </a:rPr>
              <a:t>https://cjf.qc.ca/vivre-ensemble/webzine/article/le-vivre-ensemble-dans-un-contexte-de-pluralisme-culturel/</a:t>
            </a:r>
            <a:endParaRPr lang="fr-CA" sz="1200" dirty="0"/>
          </a:p>
          <a:p>
            <a:endParaRPr lang="fr-CA" sz="900" dirty="0"/>
          </a:p>
        </p:txBody>
      </p:sp>
    </p:spTree>
    <p:extLst>
      <p:ext uri="{BB962C8B-B14F-4D97-AF65-F5344CB8AC3E}">
        <p14:creationId xmlns:p14="http://schemas.microsoft.com/office/powerpoint/2010/main" val="26771695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76EFD3D9-44F0-4267-BCC1-1613E79D82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079864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6">
            <a:extLst>
              <a:ext uri="{FF2B5EF4-FFF2-40B4-BE49-F238E27FC236}">
                <a16:creationId xmlns:a16="http://schemas.microsoft.com/office/drawing/2014/main" id="{A779A851-95D6-41AF-937A-B0E4B7F6FA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3669698" y="900814"/>
            <a:ext cx="672974" cy="5710965"/>
          </a:xfrm>
          <a:custGeom>
            <a:avLst/>
            <a:gdLst>
              <a:gd name="T0" fmla="*/ 414 w 414"/>
              <a:gd name="T1" fmla="*/ 2447 h 2447"/>
              <a:gd name="T2" fmla="*/ 0 w 414"/>
              <a:gd name="T3" fmla="*/ 2247 h 2447"/>
              <a:gd name="T4" fmla="*/ 0 w 414"/>
              <a:gd name="T5" fmla="*/ 0 h 2447"/>
              <a:gd name="T6" fmla="*/ 414 w 414"/>
              <a:gd name="T7" fmla="*/ 200 h 2447"/>
              <a:gd name="T8" fmla="*/ 414 w 414"/>
              <a:gd name="T9" fmla="*/ 2447 h 2447"/>
            </a:gdLst>
            <a:ahLst/>
            <a:cxnLst>
              <a:cxn ang="0">
                <a:pos x="T0" y="T1"/>
              </a:cxn>
              <a:cxn ang="0">
                <a:pos x="T2" y="T3"/>
              </a:cxn>
              <a:cxn ang="0">
                <a:pos x="T4" y="T5"/>
              </a:cxn>
              <a:cxn ang="0">
                <a:pos x="T6" y="T7"/>
              </a:cxn>
              <a:cxn ang="0">
                <a:pos x="T8" y="T9"/>
              </a:cxn>
            </a:cxnLst>
            <a:rect l="0" t="0" r="r" b="b"/>
            <a:pathLst>
              <a:path w="414" h="2447">
                <a:moveTo>
                  <a:pt x="414" y="2447"/>
                </a:moveTo>
                <a:lnTo>
                  <a:pt x="0" y="2247"/>
                </a:lnTo>
                <a:lnTo>
                  <a:pt x="0" y="0"/>
                </a:lnTo>
                <a:lnTo>
                  <a:pt x="414" y="200"/>
                </a:lnTo>
                <a:lnTo>
                  <a:pt x="414" y="244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7">
            <a:extLst>
              <a:ext uri="{FF2B5EF4-FFF2-40B4-BE49-F238E27FC236}">
                <a16:creationId xmlns:a16="http://schemas.microsoft.com/office/drawing/2014/main" id="{953FB2E7-B6CB-429C-81EB-D9516D6D5C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3671712" y="633165"/>
            <a:ext cx="427601" cy="5521414"/>
          </a:xfrm>
          <a:custGeom>
            <a:avLst/>
            <a:gdLst>
              <a:gd name="T0" fmla="*/ 209 w 209"/>
              <a:gd name="T1" fmla="*/ 2246 h 2358"/>
              <a:gd name="T2" fmla="*/ 0 w 209"/>
              <a:gd name="T3" fmla="*/ 2358 h 2358"/>
              <a:gd name="T4" fmla="*/ 0 w 209"/>
              <a:gd name="T5" fmla="*/ 111 h 2358"/>
              <a:gd name="T6" fmla="*/ 209 w 209"/>
              <a:gd name="T7" fmla="*/ 0 h 2358"/>
              <a:gd name="T8" fmla="*/ 209 w 209"/>
              <a:gd name="T9" fmla="*/ 2246 h 2358"/>
            </a:gdLst>
            <a:ahLst/>
            <a:cxnLst>
              <a:cxn ang="0">
                <a:pos x="T0" y="T1"/>
              </a:cxn>
              <a:cxn ang="0">
                <a:pos x="T2" y="T3"/>
              </a:cxn>
              <a:cxn ang="0">
                <a:pos x="T4" y="T5"/>
              </a:cxn>
              <a:cxn ang="0">
                <a:pos x="T6" y="T7"/>
              </a:cxn>
              <a:cxn ang="0">
                <a:pos x="T8" y="T9"/>
              </a:cxn>
            </a:cxnLst>
            <a:rect l="0" t="0" r="r" b="b"/>
            <a:pathLst>
              <a:path w="209" h="2358">
                <a:moveTo>
                  <a:pt x="209" y="2246"/>
                </a:moveTo>
                <a:lnTo>
                  <a:pt x="0" y="2358"/>
                </a:lnTo>
                <a:lnTo>
                  <a:pt x="0" y="111"/>
                </a:lnTo>
                <a:lnTo>
                  <a:pt x="209" y="0"/>
                </a:lnTo>
                <a:lnTo>
                  <a:pt x="209" y="2246"/>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Shape 13">
            <a:extLst>
              <a:ext uri="{FF2B5EF4-FFF2-40B4-BE49-F238E27FC236}">
                <a16:creationId xmlns:a16="http://schemas.microsoft.com/office/drawing/2014/main" id="{2EC40DB1-B719-4A13-9A4D-0966B4B278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2234" y="636723"/>
            <a:ext cx="3543805" cy="5257799"/>
          </a:xfrm>
          <a:custGeom>
            <a:avLst/>
            <a:gdLst>
              <a:gd name="connsiteX0" fmla="*/ 0 w 4634682"/>
              <a:gd name="connsiteY0" fmla="*/ 0 h 5257799"/>
              <a:gd name="connsiteX1" fmla="*/ 4634682 w 4634682"/>
              <a:gd name="connsiteY1" fmla="*/ 0 h 5257799"/>
              <a:gd name="connsiteX2" fmla="*/ 4634682 w 4634682"/>
              <a:gd name="connsiteY2" fmla="*/ 5257799 h 5257799"/>
              <a:gd name="connsiteX3" fmla="*/ 0 w 4634682"/>
              <a:gd name="connsiteY3" fmla="*/ 5257799 h 5257799"/>
            </a:gdLst>
            <a:ahLst/>
            <a:cxnLst>
              <a:cxn ang="0">
                <a:pos x="connsiteX0" y="connsiteY0"/>
              </a:cxn>
              <a:cxn ang="0">
                <a:pos x="connsiteX1" y="connsiteY1"/>
              </a:cxn>
              <a:cxn ang="0">
                <a:pos x="connsiteX2" y="connsiteY2"/>
              </a:cxn>
              <a:cxn ang="0">
                <a:pos x="connsiteX3" y="connsiteY3"/>
              </a:cxn>
            </a:cxnLst>
            <a:rect l="l" t="t" r="r" b="b"/>
            <a:pathLst>
              <a:path w="4634682" h="5257799">
                <a:moveTo>
                  <a:pt x="0" y="0"/>
                </a:moveTo>
                <a:lnTo>
                  <a:pt x="4634682" y="0"/>
                </a:lnTo>
                <a:lnTo>
                  <a:pt x="4634682" y="5257799"/>
                </a:lnTo>
                <a:lnTo>
                  <a:pt x="0" y="5257799"/>
                </a:lnTo>
                <a:close/>
              </a:path>
            </a:pathLst>
          </a:cu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re 1">
            <a:extLst>
              <a:ext uri="{FF2B5EF4-FFF2-40B4-BE49-F238E27FC236}">
                <a16:creationId xmlns:a16="http://schemas.microsoft.com/office/drawing/2014/main" id="{FFD601E4-6D0A-C275-9F8F-9C4AD9446BCB}"/>
              </a:ext>
            </a:extLst>
          </p:cNvPr>
          <p:cNvSpPr>
            <a:spLocks noGrp="1"/>
          </p:cNvSpPr>
          <p:nvPr>
            <p:ph type="title"/>
          </p:nvPr>
        </p:nvSpPr>
        <p:spPr>
          <a:xfrm>
            <a:off x="828238" y="982272"/>
            <a:ext cx="3001927" cy="4560970"/>
          </a:xfrm>
        </p:spPr>
        <p:txBody>
          <a:bodyPr>
            <a:normAutofit/>
          </a:bodyPr>
          <a:lstStyle/>
          <a:p>
            <a:r>
              <a:rPr lang="fr-CA" sz="3800">
                <a:solidFill>
                  <a:srgbClr val="FFFFFF"/>
                </a:solidFill>
              </a:rPr>
              <a:t>Quelques statistiques</a:t>
            </a:r>
          </a:p>
        </p:txBody>
      </p:sp>
      <p:sp>
        <p:nvSpPr>
          <p:cNvPr id="16" name="Rectangle 8">
            <a:extLst>
              <a:ext uri="{FF2B5EF4-FFF2-40B4-BE49-F238E27FC236}">
                <a16:creationId xmlns:a16="http://schemas.microsoft.com/office/drawing/2014/main" id="{82211336-CFF3-412D-868A-6679C1004C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342672" y="1352302"/>
            <a:ext cx="5896443" cy="5251646"/>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3" name="Espace réservé du contenu 2">
            <a:extLst>
              <a:ext uri="{FF2B5EF4-FFF2-40B4-BE49-F238E27FC236}">
                <a16:creationId xmlns:a16="http://schemas.microsoft.com/office/drawing/2014/main" id="{277AB16A-880C-9E81-A839-3147B3A2E2FF}"/>
              </a:ext>
            </a:extLst>
          </p:cNvPr>
          <p:cNvSpPr>
            <a:spLocks noGrp="1"/>
          </p:cNvSpPr>
          <p:nvPr>
            <p:ph idx="1"/>
          </p:nvPr>
        </p:nvSpPr>
        <p:spPr>
          <a:xfrm>
            <a:off x="4626243" y="1719618"/>
            <a:ext cx="5270292" cy="4334629"/>
          </a:xfrm>
        </p:spPr>
        <p:txBody>
          <a:bodyPr anchor="ctr">
            <a:normAutofit/>
          </a:bodyPr>
          <a:lstStyle/>
          <a:p>
            <a:r>
              <a:rPr lang="fr-CA" sz="2300">
                <a:solidFill>
                  <a:srgbClr val="FEFFFF"/>
                </a:solidFill>
              </a:rPr>
              <a:t>Une immigration en région qui stagne mais aussi qui se diversifie…</a:t>
            </a:r>
          </a:p>
        </p:txBody>
      </p:sp>
    </p:spTree>
    <p:extLst>
      <p:ext uri="{BB962C8B-B14F-4D97-AF65-F5344CB8AC3E}">
        <p14:creationId xmlns:p14="http://schemas.microsoft.com/office/powerpoint/2010/main" val="21107038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4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D335A262-7106-4571-BE09-CFA60A9DB0F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0798648"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7A6F043C-2A2A-4ECE-99FC-9670FAF956C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1890236" y="685800"/>
            <a:ext cx="8911114" cy="5486400"/>
          </a:xfrm>
          <a:prstGeom prst="rect">
            <a:avLst/>
          </a:prstGeom>
          <a:solidFill>
            <a:schemeClr val="bg1">
              <a:lumMod val="95000"/>
            </a:schemeClr>
          </a:solidFill>
          <a:ln w="25400" cap="flat">
            <a:noFill/>
            <a:prstDash val="solid"/>
            <a:round/>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endParaRPr kumimoji="0" lang="en-US" sz="3000" b="0" i="0" u="none" strike="noStrike" cap="none" spc="0" normalizeH="0" baseline="0" dirty="0">
              <a:ln>
                <a:noFill/>
              </a:ln>
              <a:solidFill>
                <a:srgbClr val="000000"/>
              </a:solidFill>
              <a:effectLst/>
              <a:uFillTx/>
              <a:latin typeface="Helvetica Neue Medium"/>
              <a:ea typeface="Helvetica Neue Medium"/>
              <a:cs typeface="Helvetica Neue Medium"/>
              <a:sym typeface="Helvetica Neue Medium"/>
            </a:endParaRPr>
          </a:p>
        </p:txBody>
      </p:sp>
      <p:sp>
        <p:nvSpPr>
          <p:cNvPr id="2" name="Titre 1">
            <a:extLst>
              <a:ext uri="{FF2B5EF4-FFF2-40B4-BE49-F238E27FC236}">
                <a16:creationId xmlns:a16="http://schemas.microsoft.com/office/drawing/2014/main" id="{8B207F77-F82B-9249-62CF-F7952F9C9BB0}"/>
              </a:ext>
            </a:extLst>
          </p:cNvPr>
          <p:cNvSpPr>
            <a:spLocks noGrp="1"/>
          </p:cNvSpPr>
          <p:nvPr>
            <p:ph type="title"/>
          </p:nvPr>
        </p:nvSpPr>
        <p:spPr>
          <a:xfrm>
            <a:off x="1296162" y="685800"/>
            <a:ext cx="4506916" cy="1692835"/>
          </a:xfrm>
        </p:spPr>
        <p:txBody>
          <a:bodyPr anchor="t">
            <a:normAutofit/>
          </a:bodyPr>
          <a:lstStyle/>
          <a:p>
            <a:r>
              <a:rPr lang="fr-CA" sz="4700" dirty="0"/>
              <a:t>Les enjeux en région</a:t>
            </a:r>
          </a:p>
        </p:txBody>
      </p:sp>
      <p:sp>
        <p:nvSpPr>
          <p:cNvPr id="14" name="Rectangle 13">
            <a:extLst>
              <a:ext uri="{FF2B5EF4-FFF2-40B4-BE49-F238E27FC236}">
                <a16:creationId xmlns:a16="http://schemas.microsoft.com/office/drawing/2014/main" id="{046FE5A8-8C9A-4D97-A7C4-214929653AC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7478" y="685797"/>
            <a:ext cx="105313" cy="155045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a:extLst>
              <a:ext uri="{FF2B5EF4-FFF2-40B4-BE49-F238E27FC236}">
                <a16:creationId xmlns:a16="http://schemas.microsoft.com/office/drawing/2014/main" id="{64B8C574-2078-F62F-F9AD-0242A32650AE}"/>
              </a:ext>
            </a:extLst>
          </p:cNvPr>
          <p:cNvPicPr>
            <a:picLocks noChangeAspect="1"/>
          </p:cNvPicPr>
          <p:nvPr/>
        </p:nvPicPr>
        <p:blipFill rotWithShape="1">
          <a:blip r:embed="rId2"/>
          <a:srcRect l="28435" r="21731"/>
          <a:stretch/>
        </p:blipFill>
        <p:spPr>
          <a:xfrm>
            <a:off x="6078407" y="1048447"/>
            <a:ext cx="4257002" cy="4805082"/>
          </a:xfrm>
          <a:prstGeom prst="rect">
            <a:avLst/>
          </a:prstGeom>
        </p:spPr>
      </p:pic>
      <p:sp>
        <p:nvSpPr>
          <p:cNvPr id="16" name="Rectangle 15">
            <a:extLst>
              <a:ext uri="{FF2B5EF4-FFF2-40B4-BE49-F238E27FC236}">
                <a16:creationId xmlns:a16="http://schemas.microsoft.com/office/drawing/2014/main" id="{B6297F2B-78AD-4022-83A4-78FC55E1136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696036" y="6172201"/>
            <a:ext cx="105314" cy="6858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11" name="Espace réservé du contenu 2">
            <a:extLst>
              <a:ext uri="{FF2B5EF4-FFF2-40B4-BE49-F238E27FC236}">
                <a16:creationId xmlns:a16="http://schemas.microsoft.com/office/drawing/2014/main" id="{921B9A16-5823-A9B8-2793-A6D395C7053B}"/>
              </a:ext>
            </a:extLst>
          </p:cNvPr>
          <p:cNvGraphicFramePr>
            <a:graphicFrameLocks noGrp="1"/>
          </p:cNvGraphicFramePr>
          <p:nvPr>
            <p:ph idx="1"/>
            <p:extLst>
              <p:ext uri="{D42A27DB-BD31-4B8C-83A1-F6EECF244321}">
                <p14:modId xmlns:p14="http://schemas.microsoft.com/office/powerpoint/2010/main" val="1124424579"/>
              </p:ext>
            </p:extLst>
          </p:nvPr>
        </p:nvGraphicFramePr>
        <p:xfrm>
          <a:off x="1296162" y="2562784"/>
          <a:ext cx="4506916" cy="360941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9047039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27B839B-9ADE-406B-8590-F1CAEDED4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079864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362977" y="1022350"/>
            <a:ext cx="62867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362977" y="837744"/>
            <a:ext cx="357232"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571128" y="640894"/>
            <a:ext cx="149081"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9943056" y="635716"/>
            <a:ext cx="291130"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Rectangle 17">
            <a:extLst>
              <a:ext uri="{FF2B5EF4-FFF2-40B4-BE49-F238E27FC236}">
                <a16:creationId xmlns:a16="http://schemas.microsoft.com/office/drawing/2014/main" id="{14E91B64-9FCC-451E-AFB4-A827D63293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570592" y="635715"/>
            <a:ext cx="9663685"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re 1"/>
          <p:cNvSpPr>
            <a:spLocks noGrp="1"/>
          </p:cNvSpPr>
          <p:nvPr>
            <p:ph type="title"/>
          </p:nvPr>
        </p:nvSpPr>
        <p:spPr>
          <a:xfrm>
            <a:off x="849176" y="800392"/>
            <a:ext cx="9093880" cy="1212102"/>
          </a:xfrm>
        </p:spPr>
        <p:txBody>
          <a:bodyPr>
            <a:normAutofit/>
          </a:bodyPr>
          <a:lstStyle/>
          <a:p>
            <a:r>
              <a:rPr lang="fr-CA" sz="3800">
                <a:solidFill>
                  <a:srgbClr val="FFFFFF"/>
                </a:solidFill>
              </a:rPr>
              <a:t>Des chiffres d’immigration en région qui stagnent</a:t>
            </a:r>
          </a:p>
        </p:txBody>
      </p:sp>
      <p:sp>
        <p:nvSpPr>
          <p:cNvPr id="3" name="Espace réservé du contenu 2"/>
          <p:cNvSpPr>
            <a:spLocks noGrp="1"/>
          </p:cNvSpPr>
          <p:nvPr>
            <p:ph idx="1"/>
          </p:nvPr>
        </p:nvSpPr>
        <p:spPr>
          <a:xfrm>
            <a:off x="1211629" y="2490436"/>
            <a:ext cx="8601563" cy="3567173"/>
          </a:xfrm>
        </p:spPr>
        <p:txBody>
          <a:bodyPr anchor="ctr">
            <a:normAutofit/>
          </a:bodyPr>
          <a:lstStyle/>
          <a:p>
            <a:r>
              <a:rPr lang="fr-CA" sz="2300" dirty="0"/>
              <a:t>Entre 55 000 (2012) et 40 000 (2019) immigrants par an de 2010 à 2019 au Québec.</a:t>
            </a:r>
          </a:p>
          <a:p>
            <a:r>
              <a:rPr lang="fr-CA" sz="2300" dirty="0"/>
              <a:t>Au cours de la période 2016 à 2020, 57,0 % des personnes immigrantes admises avaient été sélectionnées dans de la catégorie de l'immigration économique. </a:t>
            </a:r>
            <a:r>
              <a:rPr lang="fr-CA" sz="2300" b="1" dirty="0"/>
              <a:t>23,8 % des personnes immigrantes ont été admises dans la catégorie du regroupement familial et 17,5 % dans celle des réfugiés et des personnes en situation semblable</a:t>
            </a:r>
            <a:r>
              <a:rPr lang="fr-CA" sz="2300" dirty="0"/>
              <a:t>. </a:t>
            </a:r>
          </a:p>
          <a:p>
            <a:r>
              <a:rPr lang="fr-CA" sz="2300" dirty="0"/>
              <a:t>Près de </a:t>
            </a:r>
            <a:r>
              <a:rPr lang="fr-CA" sz="2300" b="1" dirty="0"/>
              <a:t>75% projetaient de s’installer à Montréal, plus de 5% en Montérégie,</a:t>
            </a:r>
            <a:r>
              <a:rPr lang="fr-CA" sz="2300" dirty="0"/>
              <a:t> près de 6% dans la capitale nationale, plus de 4% à Laval  et </a:t>
            </a:r>
            <a:r>
              <a:rPr lang="fr-CA" sz="2300" b="1" dirty="0"/>
              <a:t>2,4% en Estrie</a:t>
            </a:r>
            <a:r>
              <a:rPr lang="fr-CA" sz="2300" dirty="0"/>
              <a:t>.</a:t>
            </a:r>
          </a:p>
        </p:txBody>
      </p:sp>
    </p:spTree>
    <p:extLst>
      <p:ext uri="{BB962C8B-B14F-4D97-AF65-F5344CB8AC3E}">
        <p14:creationId xmlns:p14="http://schemas.microsoft.com/office/powerpoint/2010/main" val="30906163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27B839B-9ADE-406B-8590-F1CAEDED4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079864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362977" y="1022350"/>
            <a:ext cx="62867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362977" y="837744"/>
            <a:ext cx="357232"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571128" y="640894"/>
            <a:ext cx="149081"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9943056" y="635716"/>
            <a:ext cx="291130"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Rectangle 17">
            <a:extLst>
              <a:ext uri="{FF2B5EF4-FFF2-40B4-BE49-F238E27FC236}">
                <a16:creationId xmlns:a16="http://schemas.microsoft.com/office/drawing/2014/main" id="{14E91B64-9FCC-451E-AFB4-A827D63293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570592" y="635715"/>
            <a:ext cx="9663685"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re 1"/>
          <p:cNvSpPr>
            <a:spLocks noGrp="1"/>
          </p:cNvSpPr>
          <p:nvPr>
            <p:ph type="title"/>
          </p:nvPr>
        </p:nvSpPr>
        <p:spPr>
          <a:xfrm>
            <a:off x="849176" y="800392"/>
            <a:ext cx="9093880" cy="1212102"/>
          </a:xfrm>
        </p:spPr>
        <p:txBody>
          <a:bodyPr>
            <a:normAutofit/>
          </a:bodyPr>
          <a:lstStyle/>
          <a:p>
            <a:r>
              <a:rPr lang="fr-CA" sz="3800" dirty="0">
                <a:solidFill>
                  <a:srgbClr val="FFFFFF"/>
                </a:solidFill>
              </a:rPr>
              <a:t>En 2021, au Québec… Immigration en régions…. Questions de statut…</a:t>
            </a:r>
          </a:p>
        </p:txBody>
      </p:sp>
      <p:sp>
        <p:nvSpPr>
          <p:cNvPr id="3" name="Espace réservé du contenu 2"/>
          <p:cNvSpPr>
            <a:spLocks noGrp="1"/>
          </p:cNvSpPr>
          <p:nvPr>
            <p:ph idx="1"/>
          </p:nvPr>
        </p:nvSpPr>
        <p:spPr>
          <a:xfrm>
            <a:off x="1211629" y="2490436"/>
            <a:ext cx="8869566" cy="4178924"/>
          </a:xfrm>
        </p:spPr>
        <p:txBody>
          <a:bodyPr anchor="ctr">
            <a:normAutofit/>
          </a:bodyPr>
          <a:lstStyle/>
          <a:p>
            <a:r>
              <a:rPr lang="fr-CA" sz="1400" b="1" dirty="0"/>
              <a:t>En janvier 2021, le taux de présence était de 72,6 % </a:t>
            </a:r>
            <a:r>
              <a:rPr lang="fr-CA" sz="1400" dirty="0"/>
              <a:t>: sur l’ensemble des 509 270 personnes immigrantes admises au Québec de 2010 à 2019, 369 956 étaient présentes en janvier 2021.</a:t>
            </a:r>
          </a:p>
          <a:p>
            <a:r>
              <a:rPr lang="fr-CA" sz="1400" b="1" dirty="0"/>
              <a:t>83,7 % pour le regroupement familial;</a:t>
            </a:r>
          </a:p>
          <a:p>
            <a:r>
              <a:rPr lang="fr-CA" sz="1400" b="1" dirty="0"/>
              <a:t>81,2 % pour les réfugiés et personnes en situation semblable</a:t>
            </a:r>
            <a:r>
              <a:rPr lang="fr-CA" sz="1400" dirty="0"/>
              <a:t>;</a:t>
            </a:r>
          </a:p>
          <a:p>
            <a:r>
              <a:rPr lang="fr-CA" sz="1400" dirty="0"/>
              <a:t>66,8 % pour l’immigration économique.</a:t>
            </a:r>
          </a:p>
          <a:p>
            <a:r>
              <a:rPr lang="fr-CA" sz="1400" dirty="0"/>
              <a:t>73,4 % pour les travailleurs qualifiés;</a:t>
            </a:r>
          </a:p>
          <a:p>
            <a:r>
              <a:rPr lang="fr-CA" sz="1400" dirty="0"/>
              <a:t>18,3 % pour les gens d’affaires.</a:t>
            </a:r>
          </a:p>
          <a:p>
            <a:r>
              <a:rPr lang="fr-CA" sz="1400" dirty="0"/>
              <a:t>83% pour les personnes originaires de l’Amérique (83,0 %) et 81,6% de l’Afrique </a:t>
            </a:r>
          </a:p>
          <a:p>
            <a:r>
              <a:rPr lang="fr-CA" sz="1400" dirty="0"/>
              <a:t>76,9 % pour l’Europe</a:t>
            </a:r>
          </a:p>
          <a:p>
            <a:r>
              <a:rPr lang="fr-CA" sz="1400" dirty="0"/>
              <a:t>56,9 %pour l’Asie </a:t>
            </a:r>
          </a:p>
          <a:p>
            <a:r>
              <a:rPr lang="fr-CA" sz="1400" dirty="0"/>
              <a:t>69,6 % résidaient dans la région métropolitaine de Montréal (contre 71,4% en 2020);</a:t>
            </a:r>
          </a:p>
          <a:p>
            <a:r>
              <a:rPr lang="fr-CA" sz="1400" b="1" dirty="0"/>
              <a:t>27,8 % résidaient hors de la RMM </a:t>
            </a:r>
            <a:r>
              <a:rPr lang="fr-CA" sz="1400" dirty="0"/>
              <a:t>(contre 25,8% en 2020)</a:t>
            </a:r>
          </a:p>
          <a:p>
            <a:r>
              <a:rPr lang="fr-CA" sz="1100" dirty="0"/>
              <a:t>http://www.mifi.gouv.qc.ca/publications/fr/recherches-statistiques/PUB_Presence_Regions_2020.pdf</a:t>
            </a:r>
          </a:p>
          <a:p>
            <a:endParaRPr lang="fr-CA" sz="1100" b="1" dirty="0"/>
          </a:p>
        </p:txBody>
      </p:sp>
    </p:spTree>
    <p:extLst>
      <p:ext uri="{BB962C8B-B14F-4D97-AF65-F5344CB8AC3E}">
        <p14:creationId xmlns:p14="http://schemas.microsoft.com/office/powerpoint/2010/main" val="19373644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27B839B-9ADE-406B-8590-F1CAEDED4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079864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362977" y="1022350"/>
            <a:ext cx="62867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362977" y="837744"/>
            <a:ext cx="357232"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571128" y="640894"/>
            <a:ext cx="149081"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9943056" y="635716"/>
            <a:ext cx="291130"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Rectangle 17">
            <a:extLst>
              <a:ext uri="{FF2B5EF4-FFF2-40B4-BE49-F238E27FC236}">
                <a16:creationId xmlns:a16="http://schemas.microsoft.com/office/drawing/2014/main" id="{14E91B64-9FCC-451E-AFB4-A827D63293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570592" y="635715"/>
            <a:ext cx="9663685"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re 1">
            <a:extLst>
              <a:ext uri="{FF2B5EF4-FFF2-40B4-BE49-F238E27FC236}">
                <a16:creationId xmlns:a16="http://schemas.microsoft.com/office/drawing/2014/main" id="{26A6B1E1-2F66-889C-B667-36C618FBA96E}"/>
              </a:ext>
            </a:extLst>
          </p:cNvPr>
          <p:cNvSpPr>
            <a:spLocks noGrp="1"/>
          </p:cNvSpPr>
          <p:nvPr>
            <p:ph type="title"/>
          </p:nvPr>
        </p:nvSpPr>
        <p:spPr>
          <a:xfrm>
            <a:off x="849176" y="800392"/>
            <a:ext cx="9093880" cy="1212102"/>
          </a:xfrm>
        </p:spPr>
        <p:txBody>
          <a:bodyPr>
            <a:normAutofit/>
          </a:bodyPr>
          <a:lstStyle/>
          <a:p>
            <a:r>
              <a:rPr lang="fr-CA" sz="3800">
                <a:solidFill>
                  <a:srgbClr val="FFFFFF"/>
                </a:solidFill>
              </a:rPr>
              <a:t>Et selon les pays de naissance, le taux de présence depuis 10 ans…</a:t>
            </a:r>
          </a:p>
        </p:txBody>
      </p:sp>
      <p:sp>
        <p:nvSpPr>
          <p:cNvPr id="3" name="Espace réservé du contenu 2">
            <a:extLst>
              <a:ext uri="{FF2B5EF4-FFF2-40B4-BE49-F238E27FC236}">
                <a16:creationId xmlns:a16="http://schemas.microsoft.com/office/drawing/2014/main" id="{D87BCCD5-48D9-C399-F3A3-3E7F8E9F215D}"/>
              </a:ext>
            </a:extLst>
          </p:cNvPr>
          <p:cNvSpPr>
            <a:spLocks noGrp="1"/>
          </p:cNvSpPr>
          <p:nvPr>
            <p:ph idx="1"/>
          </p:nvPr>
        </p:nvSpPr>
        <p:spPr>
          <a:xfrm>
            <a:off x="1211629" y="2490436"/>
            <a:ext cx="8601563" cy="3567173"/>
          </a:xfrm>
        </p:spPr>
        <p:txBody>
          <a:bodyPr anchor="ctr">
            <a:normAutofit/>
          </a:bodyPr>
          <a:lstStyle/>
          <a:p>
            <a:r>
              <a:rPr lang="fr-CA" sz="2300" b="1" dirty="0"/>
              <a:t>Ceux qui arrivent et restent le plus</a:t>
            </a:r>
            <a:r>
              <a:rPr lang="fr-CA" sz="2300" dirty="0"/>
              <a:t>: • Haïti (91,4 %); • l’Algérie (87,8 %); • la Tunisie (87,0 %); • les Philippines (85,7 %); • la République démocratique du Congo (85,4 %); • le Maroc (83,4 %); • la </a:t>
            </a:r>
            <a:r>
              <a:rPr lang="fr-CA" sz="2300" dirty="0" err="1"/>
              <a:t>Moldovie</a:t>
            </a:r>
            <a:r>
              <a:rPr lang="fr-CA" sz="2300" dirty="0"/>
              <a:t> (83,2 %); • le Mexique (82,1 %); • le Burundi (82,0 %); • le Cameroun (81,8 %); • la Côte d’Ivoire (81,6 %); • la Syrie (81,4 %); • Cuba (80,4 %); • l’Afghanistan (80,4 %); • la Colombie (80,2 %).</a:t>
            </a:r>
          </a:p>
          <a:p>
            <a:r>
              <a:rPr lang="fr-CA" sz="2300" b="1" dirty="0"/>
              <a:t>Ceux qui arrivent et qui restent le moins</a:t>
            </a:r>
            <a:r>
              <a:rPr lang="fr-CA" sz="2300" dirty="0"/>
              <a:t>: Pakistan (54,6 %);  l’Iran ; (45,4 %); l’Inde (45,1 %);  la Chine (39,7 %)</a:t>
            </a:r>
          </a:p>
          <a:p>
            <a:r>
              <a:rPr lang="fr-CA" sz="2300" b="1" dirty="0"/>
              <a:t>Ceux qui ont eu un statut temporaire avant d’avoir un statut permanent restent plus </a:t>
            </a:r>
            <a:r>
              <a:rPr lang="fr-CA" sz="2300" dirty="0"/>
              <a:t>(82% contre 70%)</a:t>
            </a:r>
          </a:p>
        </p:txBody>
      </p:sp>
    </p:spTree>
    <p:extLst>
      <p:ext uri="{BB962C8B-B14F-4D97-AF65-F5344CB8AC3E}">
        <p14:creationId xmlns:p14="http://schemas.microsoft.com/office/powerpoint/2010/main" val="2892686864"/>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NUM" val="1"/>
</p:tagLst>
</file>

<file path=ppt/tags/tag10.xml><?xml version="1.0" encoding="utf-8"?>
<p:tagLst xmlns:a="http://schemas.openxmlformats.org/drawingml/2006/main" xmlns:r="http://schemas.openxmlformats.org/officeDocument/2006/relationships" xmlns:p="http://schemas.openxmlformats.org/presentationml/2006/main">
  <p:tag name="NUM" val="8"/>
</p:tagLst>
</file>

<file path=ppt/tags/tag11.xml><?xml version="1.0" encoding="utf-8"?>
<p:tagLst xmlns:a="http://schemas.openxmlformats.org/drawingml/2006/main" xmlns:r="http://schemas.openxmlformats.org/officeDocument/2006/relationships" xmlns:p="http://schemas.openxmlformats.org/presentationml/2006/main">
  <p:tag name="NUM" val="9"/>
</p:tagLst>
</file>

<file path=ppt/tags/tag12.xml><?xml version="1.0" encoding="utf-8"?>
<p:tagLst xmlns:a="http://schemas.openxmlformats.org/drawingml/2006/main" xmlns:r="http://schemas.openxmlformats.org/officeDocument/2006/relationships" xmlns:p="http://schemas.openxmlformats.org/presentationml/2006/main">
  <p:tag name="NUM" val="10"/>
</p:tagLst>
</file>

<file path=ppt/tags/tag13.xml><?xml version="1.0" encoding="utf-8"?>
<p:tagLst xmlns:a="http://schemas.openxmlformats.org/drawingml/2006/main" xmlns:r="http://schemas.openxmlformats.org/officeDocument/2006/relationships" xmlns:p="http://schemas.openxmlformats.org/presentationml/2006/main">
  <p:tag name="NUM" val="11"/>
</p:tagLst>
</file>

<file path=ppt/tags/tag14.xml><?xml version="1.0" encoding="utf-8"?>
<p:tagLst xmlns:a="http://schemas.openxmlformats.org/drawingml/2006/main" xmlns:r="http://schemas.openxmlformats.org/officeDocument/2006/relationships" xmlns:p="http://schemas.openxmlformats.org/presentationml/2006/main">
  <p:tag name="NUM" val="12"/>
</p:tagLst>
</file>

<file path=ppt/tags/tag15.xml><?xml version="1.0" encoding="utf-8"?>
<p:tagLst xmlns:a="http://schemas.openxmlformats.org/drawingml/2006/main" xmlns:r="http://schemas.openxmlformats.org/officeDocument/2006/relationships" xmlns:p="http://schemas.openxmlformats.org/presentationml/2006/main">
  <p:tag name="NUM" val="13"/>
</p:tagLst>
</file>

<file path=ppt/tags/tag16.xml><?xml version="1.0" encoding="utf-8"?>
<p:tagLst xmlns:a="http://schemas.openxmlformats.org/drawingml/2006/main" xmlns:r="http://schemas.openxmlformats.org/officeDocument/2006/relationships" xmlns:p="http://schemas.openxmlformats.org/presentationml/2006/main">
  <p:tag name="NUM" val="14"/>
</p:tagLst>
</file>

<file path=ppt/tags/tag17.xml><?xml version="1.0" encoding="utf-8"?>
<p:tagLst xmlns:a="http://schemas.openxmlformats.org/drawingml/2006/main" xmlns:r="http://schemas.openxmlformats.org/officeDocument/2006/relationships" xmlns:p="http://schemas.openxmlformats.org/presentationml/2006/main">
  <p:tag name="NUM" val="15"/>
</p:tagLst>
</file>

<file path=ppt/tags/tag18.xml><?xml version="1.0" encoding="utf-8"?>
<p:tagLst xmlns:a="http://schemas.openxmlformats.org/drawingml/2006/main" xmlns:r="http://schemas.openxmlformats.org/officeDocument/2006/relationships" xmlns:p="http://schemas.openxmlformats.org/presentationml/2006/main">
  <p:tag name="NUM" val="16"/>
</p:tagLst>
</file>

<file path=ppt/tags/tag19.xml><?xml version="1.0" encoding="utf-8"?>
<p:tagLst xmlns:a="http://schemas.openxmlformats.org/drawingml/2006/main" xmlns:r="http://schemas.openxmlformats.org/officeDocument/2006/relationships" xmlns:p="http://schemas.openxmlformats.org/presentationml/2006/main">
  <p:tag name="NUM" val="17"/>
</p:tagLst>
</file>

<file path=ppt/tags/tag2.xml><?xml version="1.0" encoding="utf-8"?>
<p:tagLst xmlns:a="http://schemas.openxmlformats.org/drawingml/2006/main" xmlns:r="http://schemas.openxmlformats.org/officeDocument/2006/relationships" xmlns:p="http://schemas.openxmlformats.org/presentationml/2006/main">
  <p:tag name="NUM" val="2"/>
</p:tagLst>
</file>

<file path=ppt/tags/tag20.xml><?xml version="1.0" encoding="utf-8"?>
<p:tagLst xmlns:a="http://schemas.openxmlformats.org/drawingml/2006/main" xmlns:r="http://schemas.openxmlformats.org/officeDocument/2006/relationships" xmlns:p="http://schemas.openxmlformats.org/presentationml/2006/main">
  <p:tag name="NUM" val="18"/>
</p:tagLst>
</file>

<file path=ppt/tags/tag21.xml><?xml version="1.0" encoding="utf-8"?>
<p:tagLst xmlns:a="http://schemas.openxmlformats.org/drawingml/2006/main" xmlns:r="http://schemas.openxmlformats.org/officeDocument/2006/relationships" xmlns:p="http://schemas.openxmlformats.org/presentationml/2006/main">
  <p:tag name="NUM" val="18"/>
</p:tagLst>
</file>

<file path=ppt/tags/tag3.xml><?xml version="1.0" encoding="utf-8"?>
<p:tagLst xmlns:a="http://schemas.openxmlformats.org/drawingml/2006/main" xmlns:r="http://schemas.openxmlformats.org/officeDocument/2006/relationships" xmlns:p="http://schemas.openxmlformats.org/presentationml/2006/main">
  <p:tag name="NUM" val="1"/>
</p:tagLst>
</file>

<file path=ppt/tags/tag4.xml><?xml version="1.0" encoding="utf-8"?>
<p:tagLst xmlns:a="http://schemas.openxmlformats.org/drawingml/2006/main" xmlns:r="http://schemas.openxmlformats.org/officeDocument/2006/relationships" xmlns:p="http://schemas.openxmlformats.org/presentationml/2006/main">
  <p:tag name="NUM" val="2"/>
</p:tagLst>
</file>

<file path=ppt/tags/tag5.xml><?xml version="1.0" encoding="utf-8"?>
<p:tagLst xmlns:a="http://schemas.openxmlformats.org/drawingml/2006/main" xmlns:r="http://schemas.openxmlformats.org/officeDocument/2006/relationships" xmlns:p="http://schemas.openxmlformats.org/presentationml/2006/main">
  <p:tag name="NUM" val="3"/>
</p:tagLst>
</file>

<file path=ppt/tags/tag6.xml><?xml version="1.0" encoding="utf-8"?>
<p:tagLst xmlns:a="http://schemas.openxmlformats.org/drawingml/2006/main" xmlns:r="http://schemas.openxmlformats.org/officeDocument/2006/relationships" xmlns:p="http://schemas.openxmlformats.org/presentationml/2006/main">
  <p:tag name="NUM" val="4"/>
</p:tagLst>
</file>

<file path=ppt/tags/tag7.xml><?xml version="1.0" encoding="utf-8"?>
<p:tagLst xmlns:a="http://schemas.openxmlformats.org/drawingml/2006/main" xmlns:r="http://schemas.openxmlformats.org/officeDocument/2006/relationships" xmlns:p="http://schemas.openxmlformats.org/presentationml/2006/main">
  <p:tag name="NUM" val="5"/>
</p:tagLst>
</file>

<file path=ppt/tags/tag8.xml><?xml version="1.0" encoding="utf-8"?>
<p:tagLst xmlns:a="http://schemas.openxmlformats.org/drawingml/2006/main" xmlns:r="http://schemas.openxmlformats.org/officeDocument/2006/relationships" xmlns:p="http://schemas.openxmlformats.org/presentationml/2006/main">
  <p:tag name="NUM" val="6"/>
</p:tagLst>
</file>

<file path=ppt/tags/tag9.xml><?xml version="1.0" encoding="utf-8"?>
<p:tagLst xmlns:a="http://schemas.openxmlformats.org/drawingml/2006/main" xmlns:r="http://schemas.openxmlformats.org/officeDocument/2006/relationships" xmlns:p="http://schemas.openxmlformats.org/presentationml/2006/main">
  <p:tag name="NUM" val="7"/>
</p:tagLst>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1312</TotalTime>
  <Words>4477</Words>
  <Application>Microsoft Office PowerPoint</Application>
  <PresentationFormat>Personnalisé</PresentationFormat>
  <Paragraphs>368</Paragraphs>
  <Slides>42</Slides>
  <Notes>1</Notes>
  <HiddenSlides>0</HiddenSlides>
  <MMClips>0</MMClips>
  <ScaleCrop>false</ScaleCrop>
  <HeadingPairs>
    <vt:vector size="6" baseType="variant">
      <vt:variant>
        <vt:lpstr>Polices utilisées</vt:lpstr>
      </vt:variant>
      <vt:variant>
        <vt:i4>6</vt:i4>
      </vt:variant>
      <vt:variant>
        <vt:lpstr>Thème</vt:lpstr>
      </vt:variant>
      <vt:variant>
        <vt:i4>1</vt:i4>
      </vt:variant>
      <vt:variant>
        <vt:lpstr>Titres des diapositives</vt:lpstr>
      </vt:variant>
      <vt:variant>
        <vt:i4>42</vt:i4>
      </vt:variant>
    </vt:vector>
  </HeadingPairs>
  <TitlesOfParts>
    <vt:vector size="49" baseType="lpstr">
      <vt:lpstr>Arial</vt:lpstr>
      <vt:lpstr>Calibri</vt:lpstr>
      <vt:lpstr>Calibri Light</vt:lpstr>
      <vt:lpstr>Helvetica Neue Medium</vt:lpstr>
      <vt:lpstr>Times New Roman</vt:lpstr>
      <vt:lpstr>Wingdings</vt:lpstr>
      <vt:lpstr>Thème Office</vt:lpstr>
      <vt:lpstr>Conférence APPRUS L’immigration dans les régions du Québec : des enjeux politiques, sociaux et éthiques </vt:lpstr>
      <vt:lpstr>D’où je parle et qui je suis?</vt:lpstr>
      <vt:lpstr>Le contexte…</vt:lpstr>
      <vt:lpstr>Les objectifs</vt:lpstr>
      <vt:lpstr>Quelques statistiques</vt:lpstr>
      <vt:lpstr>Les enjeux en région</vt:lpstr>
      <vt:lpstr>Des chiffres d’immigration en région qui stagnent</vt:lpstr>
      <vt:lpstr>En 2021, au Québec… Immigration en régions…. Questions de statut…</vt:lpstr>
      <vt:lpstr>Et selon les pays de naissance, le taux de présence depuis 10 ans…</vt:lpstr>
      <vt:lpstr>La connaissance du Français joue pour le taux de présence des  …</vt:lpstr>
      <vt:lpstr>Une petite  tendance à l’augmentation de la rétention</vt:lpstr>
      <vt:lpstr>Plus de réfugiés et regroupement familial en régions…</vt:lpstr>
      <vt:lpstr>Et les personnes réfugiées en région: enjeux politiques, éthiques et économiques</vt:lpstr>
      <vt:lpstr>Qui sont les « réfugiés »</vt:lpstr>
      <vt:lpstr>Réfugiés parrainés privés</vt:lpstr>
      <vt:lpstr>Réfugiés parrainés publics </vt:lpstr>
      <vt:lpstr>Le statut particulier des réfugiés ukrainiens</vt:lpstr>
      <vt:lpstr>Les enjeux pour les réfugiés… si proches des immigrants économiques</vt:lpstr>
      <vt:lpstr>Et les résidents temporaires en nette augmentation partout au Québec dont en région Passage au statut de résident permanent?</vt:lpstr>
      <vt:lpstr>La régionalisation de l’immigration</vt:lpstr>
      <vt:lpstr>Cadre conceptuel immigration-interculturalité-territoire</vt:lpstr>
      <vt:lpstr>Défis et obstacles de la régionalisation: ce qu’en disent les recherches et les acteurs-actrices</vt:lpstr>
      <vt:lpstr>Dynamique d’accueil, d’intégration et de rétention en région incluant les divers acteurs</vt:lpstr>
      <vt:lpstr>Le modèle touristique: toujours vrai dans les régions éloignées</vt:lpstr>
      <vt:lpstr>Le modèle humanitaire: les réfugiés publics, les réfugiés syriens, afghans, ukrainiens… et les autres à venir!</vt:lpstr>
      <vt:lpstr>L’ouverture par les besoins: le modèle qui perdure et qui domine actuellement</vt:lpstr>
      <vt:lpstr>Modélisation pour de bonnes pratiques de concertation en  gouvernance territoriale de l’accueil et de l’intégration des immigrants</vt:lpstr>
      <vt:lpstr>Arrêt sur les réfugiés dont la première langue officielle parlée est l’Anglais</vt:lpstr>
      <vt:lpstr>Sherbrooke versus Montréal</vt:lpstr>
      <vt:lpstr>Par contre…</vt:lpstr>
      <vt:lpstr>Les conditions du succès de la réinstallation-intégration des réfugiés PLOP anglais au Québec et en région</vt:lpstr>
      <vt:lpstr>De l’intégration à l’inclusion … en région</vt:lpstr>
      <vt:lpstr>La sensibilisation des populations locales…</vt:lpstr>
      <vt:lpstr>Intégration et Inclusion</vt:lpstr>
      <vt:lpstr>Approches favorisant l’inclusion et Approche antiraciste</vt:lpstr>
      <vt:lpstr>Des bonnes pratiques</vt:lpstr>
      <vt:lpstr>Ce qui facilite…</vt:lpstr>
      <vt:lpstr>Les incontournables de l’immigration…  En région…</vt:lpstr>
      <vt:lpstr>Conclusion locale Vers une région plus attractive et plus inclusive</vt:lpstr>
      <vt:lpstr>Et les seuils d’immigration? Pas vraiment la bonne question! Si on pensait plutôt à développer des villes et des régions plus inclusives…</vt:lpstr>
      <vt:lpstr>Merci à…</vt:lpstr>
      <vt:lpstr>Références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L’immigration en région Entre intégration et inclusion</dc:title>
  <dc:creator>michèle</dc:creator>
  <cp:lastModifiedBy>Michèle Vatz-Laaroussi</cp:lastModifiedBy>
  <cp:revision>55</cp:revision>
  <dcterms:created xsi:type="dcterms:W3CDTF">2022-02-15T20:35:09Z</dcterms:created>
  <dcterms:modified xsi:type="dcterms:W3CDTF">2023-01-31T15:04:32Z</dcterms:modified>
</cp:coreProperties>
</file>