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259" r:id="rId3"/>
    <p:sldId id="260" r:id="rId4"/>
    <p:sldId id="262" r:id="rId5"/>
    <p:sldId id="263" r:id="rId6"/>
    <p:sldId id="266" r:id="rId7"/>
    <p:sldId id="265" r:id="rId8"/>
    <p:sldId id="264" r:id="rId9"/>
    <p:sldId id="256" r:id="rId10"/>
    <p:sldId id="267" r:id="rId11"/>
    <p:sldId id="277" r:id="rId12"/>
    <p:sldId id="275" r:id="rId13"/>
    <p:sldId id="257" r:id="rId14"/>
    <p:sldId id="268" r:id="rId15"/>
    <p:sldId id="276" r:id="rId16"/>
    <p:sldId id="269" r:id="rId17"/>
    <p:sldId id="270" r:id="rId18"/>
    <p:sldId id="271" r:id="rId19"/>
    <p:sldId id="272" r:id="rId20"/>
    <p:sldId id="278" r:id="rId21"/>
    <p:sldId id="273" r:id="rId22"/>
    <p:sldId id="274" r:id="rId23"/>
  </p:sldIdLst>
  <p:sldSz cx="12192000" cy="6858000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FF6600"/>
    <a:srgbClr val="EC3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DDCB34-3D06-4996-B1ED-4F7B5477006B}" type="datetimeFigureOut">
              <a:rPr lang="fr-CA" smtClean="0"/>
              <a:t>2020-09-30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1A383F-D96D-4EC8-BC02-05E0DD66C6C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8716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A383F-D96D-4EC8-BC02-05E0DD66C6C9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65819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A383F-D96D-4EC8-BC02-05E0DD66C6C9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99208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A383F-D96D-4EC8-BC02-05E0DD66C6C9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64169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A383F-D96D-4EC8-BC02-05E0DD66C6C9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86602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A383F-D96D-4EC8-BC02-05E0DD66C6C9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82709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A383F-D96D-4EC8-BC02-05E0DD66C6C9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8780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A383F-D96D-4EC8-BC02-05E0DD66C6C9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269830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A383F-D96D-4EC8-BC02-05E0DD66C6C9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40154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A383F-D96D-4EC8-BC02-05E0DD66C6C9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39211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A383F-D96D-4EC8-BC02-05E0DD66C6C9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722971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A383F-D96D-4EC8-BC02-05E0DD66C6C9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24759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A383F-D96D-4EC8-BC02-05E0DD66C6C9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670205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A383F-D96D-4EC8-BC02-05E0DD66C6C9}" type="slidenum">
              <a:rPr lang="fr-CA" smtClean="0"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828154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A383F-D96D-4EC8-BC02-05E0DD66C6C9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514993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A383F-D96D-4EC8-BC02-05E0DD66C6C9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91925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A383F-D96D-4EC8-BC02-05E0DD66C6C9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88200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A383F-D96D-4EC8-BC02-05E0DD66C6C9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423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A383F-D96D-4EC8-BC02-05E0DD66C6C9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97254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A383F-D96D-4EC8-BC02-05E0DD66C6C9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14023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A383F-D96D-4EC8-BC02-05E0DD66C6C9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6881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A383F-D96D-4EC8-BC02-05E0DD66C6C9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56348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A383F-D96D-4EC8-BC02-05E0DD66C6C9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71203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24520F-AB76-4009-9105-45F15ADC6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7FDCEFD-7ACC-4FC9-BF37-6318810C86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1E689F-5A5E-44CF-BEB5-3B7A93A0C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FA50-570C-47D8-BE0B-64A752C5988D}" type="datetimeFigureOut">
              <a:rPr lang="fr-CA" smtClean="0"/>
              <a:t>2020-09-30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E6E275-3CD6-465C-9CE9-BF21DC04C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4D7275-B9F1-4D36-8D2C-2F01353CE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396-0592-4BF6-9DE8-DD5C8E90C1E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52762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12D1B4-FD0F-4598-826F-BCE440B19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8B931A6-CC11-4BBA-9ADB-E7F8C11AC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603364-3DBF-4713-96C1-1D094714D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FA50-570C-47D8-BE0B-64A752C5988D}" type="datetimeFigureOut">
              <a:rPr lang="fr-CA" smtClean="0"/>
              <a:t>2020-09-30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469177-6D68-49C8-98CA-1C90CEC06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F64118-AC9E-407E-87A9-197CDED8D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396-0592-4BF6-9DE8-DD5C8E90C1E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6062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FC3282F-99E6-4F1D-8836-F20F900E91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85B3D25-5ABF-4CA6-9C26-13CCA3450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CAB39D-54CE-493A-B26E-71D9FEA3E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FA50-570C-47D8-BE0B-64A752C5988D}" type="datetimeFigureOut">
              <a:rPr lang="fr-CA" smtClean="0"/>
              <a:t>2020-09-30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F6EF64-9992-442C-B5ED-7FF6EE176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1B8E00-CBBF-4E50-9E88-B5449911F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396-0592-4BF6-9DE8-DD5C8E90C1E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00520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3185CD-B0C4-47D9-A299-061D68799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5264A3-CDF3-4BF3-A94D-C0B13E730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A3AAD3-B8F5-4654-B35C-C9B82561B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FA50-570C-47D8-BE0B-64A752C5988D}" type="datetimeFigureOut">
              <a:rPr lang="fr-CA" smtClean="0"/>
              <a:t>2020-09-30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21BA95-3316-48EC-8F06-A962B1AB3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DB720C-EC71-46A8-853B-83C5189E1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396-0592-4BF6-9DE8-DD5C8E90C1E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9535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D607F7-3417-4077-888C-FAF6E86A3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B5D7C11-56B6-4F0A-A78C-75AC8F58C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F48E54-E478-4666-A48D-A55B7177E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FA50-570C-47D8-BE0B-64A752C5988D}" type="datetimeFigureOut">
              <a:rPr lang="fr-CA" smtClean="0"/>
              <a:t>2020-09-30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9772AD-675B-4026-B352-12B5282A8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ABCCCD-D240-4BAD-B0B1-D91C12477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396-0592-4BF6-9DE8-DD5C8E90C1E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53098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58BCCA-81D1-4CA6-94CC-7D1D4C0C6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36F8F3-C5EA-4433-97B7-8E4C134F4B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B843F55-E75D-403A-9E60-A5597999D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143272D-99CB-44E1-B47B-FA31E2C1C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FA50-570C-47D8-BE0B-64A752C5988D}" type="datetimeFigureOut">
              <a:rPr lang="fr-CA" smtClean="0"/>
              <a:t>2020-09-30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BE21C43-28E8-48FA-800F-7C09DDB8D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ABD806-B987-45F4-B6B2-5E7E25A54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396-0592-4BF6-9DE8-DD5C8E90C1E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53530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B620F1-0C80-4644-BF74-697279C17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B0FE40-D2FD-447C-A6C7-E449FDE0F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17EA998-5419-480E-B3A8-62C682ACC6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3B72B06-739F-40C1-B621-00EBA099B9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12DC44A-EE68-48C6-A288-CA0C059F27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62A8BA2-FB53-4898-989D-5357A702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FA50-570C-47D8-BE0B-64A752C5988D}" type="datetimeFigureOut">
              <a:rPr lang="fr-CA" smtClean="0"/>
              <a:t>2020-09-30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29CADF0-D06C-4DBB-8B0F-2D97FA05C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0EC62BA-EC56-4A8C-AB81-BD7EE60A2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396-0592-4BF6-9DE8-DD5C8E90C1E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08063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48274E-2FBB-4110-8245-EFF1FCAFB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7DC667F-2BB7-4783-A773-AEA680DA7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FA50-570C-47D8-BE0B-64A752C5988D}" type="datetimeFigureOut">
              <a:rPr lang="fr-CA" smtClean="0"/>
              <a:t>2020-09-30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7B9BDE2-8DD9-47AD-A1BD-84F2D1ED6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361A39-FF31-43FB-A184-3205482E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396-0592-4BF6-9DE8-DD5C8E90C1E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19881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5C0B22C-892A-4D12-BC6D-572230D52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FA50-570C-47D8-BE0B-64A752C5988D}" type="datetimeFigureOut">
              <a:rPr lang="fr-CA" smtClean="0"/>
              <a:t>2020-09-30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1EF3D93-1D11-4837-A88D-271AD2DD8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614BA9A-D0BB-4DBD-8403-CF83DFEF4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396-0592-4BF6-9DE8-DD5C8E90C1E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91524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1070D-9F94-4D22-A2D1-8DFB64FB6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208387-8A4F-4B99-8A8C-37FACF497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0ACC21B-8DB6-4095-B2FD-B4868477A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F5492D5-D56E-4C0E-8103-328C8A2B0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FA50-570C-47D8-BE0B-64A752C5988D}" type="datetimeFigureOut">
              <a:rPr lang="fr-CA" smtClean="0"/>
              <a:t>2020-09-30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AB0A87D-36F8-45D0-86BE-C11E3F6BE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89AE3F-6654-4927-BE8E-79AD98D84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396-0592-4BF6-9DE8-DD5C8E90C1E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8109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6AC471-8451-4EEF-A7F6-B210BF84A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551ACA9-2A44-488A-93B2-5D2F936EC6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00D09A3-EB75-4F95-AC4F-76127ACD4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A44A24-7295-430F-AC53-9A4667965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FA50-570C-47D8-BE0B-64A752C5988D}" type="datetimeFigureOut">
              <a:rPr lang="fr-CA" smtClean="0"/>
              <a:t>2020-09-30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0D08DB7-C7AA-4A64-AE65-AFEA3377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5F9FCDD-4055-4435-AD41-D484FA72B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396-0592-4BF6-9DE8-DD5C8E90C1E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954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032F947-2DBE-442A-A429-88829FAD8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62E3FF-C896-4C9C-9713-B4D3A3728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785287-620C-4450-A429-3EC468832A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0FA50-570C-47D8-BE0B-64A752C5988D}" type="datetimeFigureOut">
              <a:rPr lang="fr-CA" smtClean="0"/>
              <a:t>2020-09-30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8A6F20-0F0B-40E2-9725-A0F6B32837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F9F9F2-5587-4498-B9C1-69FF9A4302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85396-0592-4BF6-9DE8-DD5C8E90C1E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6148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2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2A2D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F24577FD-9EFC-449B-9602-E6B92A6178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77356"/>
            <a:ext cx="9966960" cy="919112"/>
          </a:xfrm>
        </p:spPr>
        <p:txBody>
          <a:bodyPr>
            <a:noAutofit/>
          </a:bodyPr>
          <a:lstStyle/>
          <a:p>
            <a:r>
              <a:rPr lang="fr-CA" sz="3600" b="1" dirty="0">
                <a:solidFill>
                  <a:srgbClr val="2A2D5C"/>
                </a:solidFill>
              </a:rPr>
              <a:t>Les enjeux de l’élection présidentielle américaine de novembre 2020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B0025E8-F583-4330-8979-49248BA36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341434"/>
            <a:ext cx="8767860" cy="11485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r-CA" dirty="0">
                <a:solidFill>
                  <a:srgbClr val="2A2D5C"/>
                </a:solidFill>
              </a:rPr>
              <a:t>Karine Prémont, Ph. D.</a:t>
            </a:r>
          </a:p>
          <a:p>
            <a:pPr>
              <a:spcBef>
                <a:spcPts val="0"/>
              </a:spcBef>
            </a:pPr>
            <a:endParaRPr lang="fr-CA" sz="1600" dirty="0">
              <a:solidFill>
                <a:srgbClr val="2A2D5C"/>
              </a:solidFill>
            </a:endParaRPr>
          </a:p>
          <a:p>
            <a:pPr>
              <a:spcBef>
                <a:spcPts val="0"/>
              </a:spcBef>
            </a:pPr>
            <a:r>
              <a:rPr lang="fr-CA" sz="1800" dirty="0">
                <a:solidFill>
                  <a:srgbClr val="2A2D5C"/>
                </a:solidFill>
              </a:rPr>
              <a:t>Professeure, École de politique appliquée, Université de Sherbrooke</a:t>
            </a:r>
          </a:p>
          <a:p>
            <a:pPr>
              <a:spcBef>
                <a:spcPts val="0"/>
              </a:spcBef>
            </a:pPr>
            <a:r>
              <a:rPr lang="fr-CA" sz="1800" dirty="0">
                <a:solidFill>
                  <a:srgbClr val="2A2D5C"/>
                </a:solidFill>
              </a:rPr>
              <a:t>Directrice adjointe, Observatoire sur les États-Unis, Chaire Raoul-Dandurand, UQÀM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E7C73EC-CFDA-440D-A4FF-9A3F843AFD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769" r="1" b="9934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0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8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462044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EBD651E-FA57-44DE-A09A-67FBC0077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4615840"/>
            <a:ext cx="3885141" cy="1526741"/>
          </a:xfrm>
        </p:spPr>
        <p:txBody>
          <a:bodyPr>
            <a:normAutofit/>
          </a:bodyPr>
          <a:lstStyle/>
          <a:p>
            <a:pPr algn="r"/>
            <a:r>
              <a:rPr lang="fr-CA" sz="4800" b="1" dirty="0">
                <a:solidFill>
                  <a:schemeClr val="bg1"/>
                </a:solidFill>
              </a:rPr>
              <a:t>Donald Trump : portrait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64BA402-A165-472E-BDBF-8C6F441AE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98"/>
          <a:stretch/>
        </p:blipFill>
        <p:spPr>
          <a:xfrm>
            <a:off x="393308" y="352931"/>
            <a:ext cx="5559480" cy="374904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448F34A-4312-4684-B834-C95FADD6FB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7" r="-3" b="17324"/>
          <a:stretch/>
        </p:blipFill>
        <p:spPr>
          <a:xfrm>
            <a:off x="6251736" y="357013"/>
            <a:ext cx="5546955" cy="374904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4690076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8EE491-F675-4910-B5E5-EA1A9890D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336" y="4615840"/>
            <a:ext cx="6609921" cy="1526741"/>
          </a:xfrm>
        </p:spPr>
        <p:txBody>
          <a:bodyPr anchor="ctr">
            <a:normAutofit lnSpcReduction="10000"/>
          </a:bodyPr>
          <a:lstStyle/>
          <a:p>
            <a:r>
              <a:rPr lang="fr-CA" sz="3200" dirty="0">
                <a:solidFill>
                  <a:schemeClr val="bg1"/>
                </a:solidFill>
              </a:rPr>
              <a:t>Promesses tenues ?</a:t>
            </a:r>
          </a:p>
          <a:p>
            <a:r>
              <a:rPr lang="fr-CA" sz="3200" dirty="0">
                <a:solidFill>
                  <a:schemeClr val="bg1"/>
                </a:solidFill>
              </a:rPr>
              <a:t>Forces et faiblesses</a:t>
            </a:r>
          </a:p>
          <a:p>
            <a:r>
              <a:rPr lang="fr-CA" sz="3200" dirty="0">
                <a:solidFill>
                  <a:schemeClr val="bg1"/>
                </a:solidFill>
              </a:rPr>
              <a:t>Conseil stratégique : élargir la base</a:t>
            </a:r>
          </a:p>
        </p:txBody>
      </p:sp>
    </p:spTree>
    <p:extLst>
      <p:ext uri="{BB962C8B-B14F-4D97-AF65-F5344CB8AC3E}">
        <p14:creationId xmlns:p14="http://schemas.microsoft.com/office/powerpoint/2010/main" val="2747196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9762C8-4485-49C8-A418-EE9BC3632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1080"/>
          </a:xfrm>
        </p:spPr>
        <p:txBody>
          <a:bodyPr>
            <a:noAutofit/>
          </a:bodyPr>
          <a:lstStyle/>
          <a:p>
            <a:r>
              <a:rPr lang="fr-CA" sz="4800" b="1" dirty="0"/>
              <a:t>Les promesses de Trump </a:t>
            </a: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1E8811AD-66A6-4F41-9C8A-48F814F5E5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162729"/>
              </p:ext>
            </p:extLst>
          </p:nvPr>
        </p:nvGraphicFramePr>
        <p:xfrm>
          <a:off x="838200" y="1533237"/>
          <a:ext cx="10515600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10763972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5480082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3200" dirty="0"/>
                        <a:t>Promesses tenues (24 %)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dirty="0"/>
                        <a:t>Promesses non tenues (49 %)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412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2000" dirty="0"/>
                        <a:t>Dérégulation des règles gouvernementales</a:t>
                      </a:r>
                    </a:p>
                    <a:p>
                      <a:r>
                        <a:rPr lang="fr-CA" sz="2000" dirty="0"/>
                        <a:t>Nomination de juges conservateurs à la Cour suprême</a:t>
                      </a:r>
                    </a:p>
                    <a:p>
                      <a:r>
                        <a:rPr lang="fr-CA" sz="2000" dirty="0"/>
                        <a:t>Renégociation de l’ALENA</a:t>
                      </a:r>
                    </a:p>
                    <a:p>
                      <a:r>
                        <a:rPr lang="fr-CA" sz="2000" dirty="0"/>
                        <a:t>Suspension de l’immigration en provenance de pays à majorité musulmane</a:t>
                      </a:r>
                    </a:p>
                    <a:p>
                      <a:pPr algn="ctr"/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dirty="0"/>
                        <a:t>Soins de santé pour tous</a:t>
                      </a:r>
                    </a:p>
                    <a:p>
                      <a:r>
                        <a:rPr lang="fr-CA" sz="2000" dirty="0"/>
                        <a:t>Baisses d’impôts qui ne profiteront pas aux ultra-riches</a:t>
                      </a:r>
                    </a:p>
                    <a:p>
                      <a:r>
                        <a:rPr lang="fr-CA" sz="2000" dirty="0"/>
                        <a:t>Diminution de la dette nationale</a:t>
                      </a:r>
                    </a:p>
                    <a:p>
                      <a:r>
                        <a:rPr lang="fr-CA" sz="2000" dirty="0"/>
                        <a:t>Construction d’un mur sur la frontière avec le Mexique</a:t>
                      </a:r>
                    </a:p>
                    <a:p>
                      <a:r>
                        <a:rPr lang="fr-CA" sz="2000" dirty="0"/>
                        <a:t>Dépense de 1000 milliards dans un programme d’infrastructure</a:t>
                      </a:r>
                    </a:p>
                    <a:p>
                      <a:r>
                        <a:rPr lang="fr-CA" sz="2000" dirty="0"/>
                        <a:t>Six semaines de congé de maternité payées</a:t>
                      </a:r>
                    </a:p>
                    <a:p>
                      <a:r>
                        <a:rPr lang="fr-CA" sz="2000" dirty="0"/>
                        <a:t>Fin de la loi Obamacare</a:t>
                      </a:r>
                    </a:p>
                    <a:p>
                      <a:r>
                        <a:rPr lang="fr-CA" sz="2000" dirty="0"/>
                        <a:t>Croissance de l’économie de 4 % par année</a:t>
                      </a:r>
                    </a:p>
                    <a:p>
                      <a:r>
                        <a:rPr lang="fr-CA" sz="2000" dirty="0"/>
                        <a:t>Renégociation de l’accord nucléaire avec l’Iran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407389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45562D4B-22B5-488A-BF9D-9CAA388DBE3B}"/>
              </a:ext>
            </a:extLst>
          </p:cNvPr>
          <p:cNvSpPr txBox="1"/>
          <p:nvPr/>
        </p:nvSpPr>
        <p:spPr>
          <a:xfrm>
            <a:off x="838200" y="5256849"/>
            <a:ext cx="52578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CA" sz="3200" b="1" dirty="0">
                <a:solidFill>
                  <a:schemeClr val="bg1"/>
                </a:solidFill>
              </a:rPr>
              <a:t>Compromis (20 %)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6EE7145-7C3B-4041-A5FF-C0AEC3E06D80}"/>
              </a:ext>
            </a:extLst>
          </p:cNvPr>
          <p:cNvSpPr txBox="1"/>
          <p:nvPr/>
        </p:nvSpPr>
        <p:spPr>
          <a:xfrm>
            <a:off x="838200" y="6031209"/>
            <a:ext cx="10515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1200" dirty="0"/>
              <a:t>Nicolas Bérubé, « Trump jusqu’en 2025 », </a:t>
            </a:r>
            <a:r>
              <a:rPr lang="fr-CA" sz="1200" i="1" dirty="0"/>
              <a:t>La Presse </a:t>
            </a:r>
            <a:r>
              <a:rPr lang="fr-CA" sz="1200" dirty="0"/>
              <a:t>+, 27 septembre 2020, écran 16, [https://plus.lapresse.ca/screens/4cce7c18-5c4a-469e-bc61-ed875fec8522__7C___0.html?utm_content=email&amp;utm_source=lpp&amp;utm_medium=referral&amp;utm_campaign=internal+share].</a:t>
            </a:r>
          </a:p>
        </p:txBody>
      </p:sp>
    </p:spTree>
    <p:extLst>
      <p:ext uri="{BB962C8B-B14F-4D97-AF65-F5344CB8AC3E}">
        <p14:creationId xmlns:p14="http://schemas.microsoft.com/office/powerpoint/2010/main" val="3738589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4093C97-50EA-4E55-B74C-D70738794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452" y="707325"/>
            <a:ext cx="3627169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Pourquoi</a:t>
            </a: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voter Trump 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507C098-CFD4-4C96-8C8C-CAB4FDF19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538" y="931043"/>
            <a:ext cx="6553545" cy="494036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861C7D8-E558-45F4-B899-8ED2EB9D6A11}"/>
              </a:ext>
            </a:extLst>
          </p:cNvPr>
          <p:cNvSpPr txBox="1"/>
          <p:nvPr/>
        </p:nvSpPr>
        <p:spPr>
          <a:xfrm>
            <a:off x="4809505" y="5926957"/>
            <a:ext cx="7045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i="1" dirty="0" err="1"/>
              <a:t>Election</a:t>
            </a:r>
            <a:r>
              <a:rPr lang="fr-CA" sz="1200" i="1" dirty="0"/>
              <a:t> 2020</a:t>
            </a:r>
            <a:r>
              <a:rPr lang="fr-CA" sz="1200" dirty="0"/>
              <a:t>, Pew </a:t>
            </a:r>
            <a:r>
              <a:rPr lang="fr-CA" sz="1200" dirty="0" err="1"/>
              <a:t>Research</a:t>
            </a:r>
            <a:r>
              <a:rPr lang="fr-CA" sz="1200" dirty="0"/>
              <a:t> Center, 13 août 2020, [https://www.pewresearch.org/politics/2020/08/13/election-2020-voters-are-highly-engaged-but-nearly-half-expect-to-have-difficulties-voting/pp_2020-08-13_voter-attitudes_0-04/].</a:t>
            </a:r>
            <a:endParaRPr lang="fr-CA" sz="1200" i="1" dirty="0"/>
          </a:p>
        </p:txBody>
      </p:sp>
    </p:spTree>
    <p:extLst>
      <p:ext uri="{BB962C8B-B14F-4D97-AF65-F5344CB8AC3E}">
        <p14:creationId xmlns:p14="http://schemas.microsoft.com/office/powerpoint/2010/main" val="3470208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homme, personne, portant, complet&#10;&#10;Description générée automatiquement">
            <a:extLst>
              <a:ext uri="{FF2B5EF4-FFF2-40B4-BE49-F238E27FC236}">
                <a16:creationId xmlns:a16="http://schemas.microsoft.com/office/drawing/2014/main" id="{19C80F21-59CF-4028-98FE-F306BD1021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5" r="27032" b="9091"/>
          <a:stretch/>
        </p:blipFill>
        <p:spPr>
          <a:xfrm>
            <a:off x="2562726" y="1"/>
            <a:ext cx="9629274" cy="6857999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6820929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6012496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952543-C6A3-46B9-A02B-60918ACE9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042611"/>
            <a:ext cx="3879232" cy="21772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800" b="1" dirty="0"/>
              <a:t>Joe Biden</a:t>
            </a:r>
            <a:br>
              <a:rPr lang="en-US" sz="4000" dirty="0"/>
            </a:b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5316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462044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A216829-DF25-45FA-87B9-7221B2634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4615840"/>
            <a:ext cx="3885141" cy="1526741"/>
          </a:xfrm>
        </p:spPr>
        <p:txBody>
          <a:bodyPr>
            <a:normAutofit/>
          </a:bodyPr>
          <a:lstStyle/>
          <a:p>
            <a:pPr algn="r"/>
            <a:r>
              <a:rPr lang="fr-CA" sz="4800" b="1" dirty="0">
                <a:solidFill>
                  <a:schemeClr val="bg1"/>
                </a:solidFill>
              </a:rPr>
              <a:t>Joe Biden : portrait</a:t>
            </a:r>
          </a:p>
        </p:txBody>
      </p:sp>
      <p:pic>
        <p:nvPicPr>
          <p:cNvPr id="5" name="Image 4" descr="Une image contenant personne, extérieur, homme, souriant&#10;&#10;Description générée automatiquement">
            <a:extLst>
              <a:ext uri="{FF2B5EF4-FFF2-40B4-BE49-F238E27FC236}">
                <a16:creationId xmlns:a16="http://schemas.microsoft.com/office/drawing/2014/main" id="{1E77790B-D2EE-4558-A546-8C13E49D84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" r="14722" b="-2"/>
          <a:stretch/>
        </p:blipFill>
        <p:spPr>
          <a:xfrm>
            <a:off x="393308" y="352931"/>
            <a:ext cx="5559480" cy="374904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F66D40D-B8E2-4BE6-8118-EED78DB634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7" r="-3" b="16204"/>
          <a:stretch/>
        </p:blipFill>
        <p:spPr>
          <a:xfrm>
            <a:off x="6251736" y="357013"/>
            <a:ext cx="5546955" cy="374904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4690076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C3E42A-8880-4C9C-9E59-062AC02E6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336" y="4615840"/>
            <a:ext cx="6609921" cy="1526741"/>
          </a:xfrm>
        </p:spPr>
        <p:txBody>
          <a:bodyPr anchor="ctr">
            <a:normAutofit lnSpcReduction="10000"/>
          </a:bodyPr>
          <a:lstStyle/>
          <a:p>
            <a:r>
              <a:rPr lang="fr-CA" sz="3200" dirty="0">
                <a:solidFill>
                  <a:schemeClr val="bg1"/>
                </a:solidFill>
              </a:rPr>
              <a:t>Le candidat idéal ?</a:t>
            </a:r>
          </a:p>
          <a:p>
            <a:r>
              <a:rPr lang="fr-CA" sz="3200" dirty="0">
                <a:solidFill>
                  <a:schemeClr val="bg1"/>
                </a:solidFill>
              </a:rPr>
              <a:t>Forces et faiblesses</a:t>
            </a:r>
          </a:p>
          <a:p>
            <a:r>
              <a:rPr lang="fr-CA" sz="3200" dirty="0">
                <a:solidFill>
                  <a:schemeClr val="bg1"/>
                </a:solidFill>
              </a:rPr>
              <a:t>Conseil stratégique : plus de visibilité</a:t>
            </a:r>
          </a:p>
        </p:txBody>
      </p:sp>
    </p:spTree>
    <p:extLst>
      <p:ext uri="{BB962C8B-B14F-4D97-AF65-F5344CB8AC3E}">
        <p14:creationId xmlns:p14="http://schemas.microsoft.com/office/powerpoint/2010/main" val="2250839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DFE9AFA-41B5-412E-9B8D-ABF5149E1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705" y="1070112"/>
            <a:ext cx="5752843" cy="425948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5493CFF-E43B-4B10-ACE1-C8A124662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3" y="0"/>
            <a:ext cx="4062127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4093C97-50EA-4E55-B74C-D70738794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2104" y="643467"/>
            <a:ext cx="3515096" cy="25563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Pourquoi</a:t>
            </a:r>
            <a:r>
              <a:rPr lang="en-US" sz="4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voter Biden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861C7D8-E558-45F4-B899-8ED2EB9D6A11}"/>
              </a:ext>
            </a:extLst>
          </p:cNvPr>
          <p:cNvSpPr txBox="1"/>
          <p:nvPr/>
        </p:nvSpPr>
        <p:spPr>
          <a:xfrm>
            <a:off x="287440" y="6046052"/>
            <a:ext cx="7549375" cy="510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200" i="1" dirty="0"/>
              <a:t>Election 2020</a:t>
            </a:r>
            <a:r>
              <a:rPr lang="en-US" sz="1200" dirty="0"/>
              <a:t>, Pew Research Center, 13 </a:t>
            </a:r>
            <a:r>
              <a:rPr lang="en-US" sz="1200" dirty="0" err="1"/>
              <a:t>août</a:t>
            </a:r>
            <a:r>
              <a:rPr lang="en-US" sz="1200" dirty="0"/>
              <a:t> 2020, [https://www.pewresearch.org/politics/2020/08/13/election-2020-voters-are-highly-engaged-but-nearly-half-expect-to-have-difficulties-voting/pp_2020-08-13_voter-attitudes_0-04/].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641911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0DE45CD-5603-4814-801D-8D2CF2C21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3" y="1422400"/>
            <a:ext cx="450555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b="1">
                <a:solidFill>
                  <a:schemeClr val="bg1"/>
                </a:solidFill>
              </a:rPr>
              <a:t>Les sondages : s’y fier ou pas ?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277405F-0B4F-4418-B773-1B3881412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0421" y="226893"/>
            <a:ext cx="5968658" cy="6085007"/>
          </a:xfrm>
          <a:custGeom>
            <a:avLst/>
            <a:gdLst>
              <a:gd name="connsiteX0" fmla="*/ 0 w 5968658"/>
              <a:gd name="connsiteY0" fmla="*/ 0 h 6085007"/>
              <a:gd name="connsiteX1" fmla="*/ 3557919 w 5968658"/>
              <a:gd name="connsiteY1" fmla="*/ 0 h 6085007"/>
              <a:gd name="connsiteX2" fmla="*/ 3557919 w 5968658"/>
              <a:gd name="connsiteY2" fmla="*/ 2195749 h 6085007"/>
              <a:gd name="connsiteX3" fmla="*/ 5968658 w 5968658"/>
              <a:gd name="connsiteY3" fmla="*/ 2195749 h 6085007"/>
              <a:gd name="connsiteX4" fmla="*/ 5968658 w 5968658"/>
              <a:gd name="connsiteY4" fmla="*/ 6085007 h 6085007"/>
              <a:gd name="connsiteX5" fmla="*/ 2058230 w 5968658"/>
              <a:gd name="connsiteY5" fmla="*/ 6085007 h 6085007"/>
              <a:gd name="connsiteX6" fmla="*/ 2058230 w 5968658"/>
              <a:gd name="connsiteY6" fmla="*/ 3538657 h 6085007"/>
              <a:gd name="connsiteX7" fmla="*/ 0 w 5968658"/>
              <a:gd name="connsiteY7" fmla="*/ 3538657 h 608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8658" h="6085007">
                <a:moveTo>
                  <a:pt x="0" y="0"/>
                </a:moveTo>
                <a:lnTo>
                  <a:pt x="3557919" y="0"/>
                </a:lnTo>
                <a:lnTo>
                  <a:pt x="3557919" y="2195749"/>
                </a:lnTo>
                <a:lnTo>
                  <a:pt x="5968658" y="2195749"/>
                </a:lnTo>
                <a:lnTo>
                  <a:pt x="5968658" y="6085007"/>
                </a:lnTo>
                <a:lnTo>
                  <a:pt x="2058230" y="6085007"/>
                </a:lnTo>
                <a:lnTo>
                  <a:pt x="2058230" y="3538657"/>
                </a:lnTo>
                <a:lnTo>
                  <a:pt x="0" y="353865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B7DE6F6-7F5F-48A5-BF47-AE23B6178F2D}"/>
              </a:ext>
            </a:extLst>
          </p:cNvPr>
          <p:cNvSpPr txBox="1"/>
          <p:nvPr/>
        </p:nvSpPr>
        <p:spPr>
          <a:xfrm>
            <a:off x="7990878" y="6037728"/>
            <a:ext cx="3105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dirty="0">
                <a:solidFill>
                  <a:schemeClr val="bg1"/>
                </a:solidFill>
              </a:rPr>
              <a:t>RealClearPolitics.com, 30/09/2020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202B434-F8E7-464D-8310-4B6D71FA739B}"/>
              </a:ext>
            </a:extLst>
          </p:cNvPr>
          <p:cNvSpPr txBox="1"/>
          <p:nvPr/>
        </p:nvSpPr>
        <p:spPr>
          <a:xfrm>
            <a:off x="5572812" y="3194443"/>
            <a:ext cx="2735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dirty="0">
                <a:solidFill>
                  <a:schemeClr val="bg1"/>
                </a:solidFill>
              </a:rPr>
              <a:t>FiveThirtyEight.com, 30/09/2020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5E1F84D-91CD-42F4-8654-1E2BC5F1F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244" y="384763"/>
            <a:ext cx="3323924" cy="273148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387106D-E783-4061-A776-C200F0F5D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8341" y="2628576"/>
            <a:ext cx="2771048" cy="344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93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0EAC3B-B0D8-4981-B747-0101D420A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pPr algn="ctr"/>
            <a:r>
              <a:rPr lang="fr-CA" sz="4800" b="1" dirty="0"/>
              <a:t>Les enjeux 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B5D0576A-C502-4390-A330-D1E580374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pPr algn="ctr"/>
            <a:r>
              <a:rPr lang="fr-CA" sz="3200" dirty="0"/>
              <a:t>sortir Trump de la Maison-Blanche </a:t>
            </a:r>
          </a:p>
          <a:p>
            <a:pPr algn="ctr"/>
            <a:r>
              <a:rPr lang="fr-CA" sz="3200" dirty="0"/>
              <a:t>majorité au Sénat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7ED2EF8-FF1E-4C1A-87CE-5DD2AB05A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898" y="807593"/>
            <a:ext cx="4139258" cy="5239568"/>
          </a:xfrm>
          <a:prstGeom prst="rect">
            <a:avLst/>
          </a:prstGeom>
          <a:effectLst/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350BD68-7E5A-42ED-9837-7A0535445A3C}"/>
              </a:ext>
            </a:extLst>
          </p:cNvPr>
          <p:cNvSpPr txBox="1"/>
          <p:nvPr/>
        </p:nvSpPr>
        <p:spPr>
          <a:xfrm>
            <a:off x="5123688" y="6296971"/>
            <a:ext cx="6584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i="1" dirty="0" err="1"/>
              <a:t>Election</a:t>
            </a:r>
            <a:r>
              <a:rPr lang="fr-CA" sz="1200" i="1" dirty="0"/>
              <a:t> 2020</a:t>
            </a:r>
            <a:r>
              <a:rPr lang="fr-CA" sz="1200" dirty="0"/>
              <a:t>, Pew </a:t>
            </a:r>
            <a:r>
              <a:rPr lang="fr-CA" sz="1200" dirty="0" err="1"/>
              <a:t>Research</a:t>
            </a:r>
            <a:r>
              <a:rPr lang="fr-CA" sz="1200" dirty="0"/>
              <a:t> Center, 13 août 2020, [https://www.pewresearch.org/politics/2020/08/13/important-issues-in-the-2020-election/].</a:t>
            </a:r>
            <a:endParaRPr lang="fr-CA" sz="1200" i="1" dirty="0"/>
          </a:p>
        </p:txBody>
      </p:sp>
    </p:spTree>
    <p:extLst>
      <p:ext uri="{BB962C8B-B14F-4D97-AF65-F5344CB8AC3E}">
        <p14:creationId xmlns:p14="http://schemas.microsoft.com/office/powerpoint/2010/main" val="25835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B22BC4F-5743-4510-8CAA-B181B41C5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Majorité</a:t>
            </a: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démocrate</a:t>
            </a: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au </a:t>
            </a:r>
            <a:r>
              <a:rPr lang="en-US" sz="4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Sénat</a:t>
            </a: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?</a:t>
            </a:r>
          </a:p>
        </p:txBody>
      </p:sp>
      <p:pic>
        <p:nvPicPr>
          <p:cNvPr id="6" name="Image 5" descr="Une image contenant carte&#10;&#10;Description générée automatiquement">
            <a:extLst>
              <a:ext uri="{FF2B5EF4-FFF2-40B4-BE49-F238E27FC236}">
                <a16:creationId xmlns:a16="http://schemas.microsoft.com/office/drawing/2014/main" id="{0B0E2BA1-3B02-45D6-935A-92BFF9007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822" y="311449"/>
            <a:ext cx="6553545" cy="571796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4C196D1-8D29-4561-86AA-274144C6E9AC}"/>
              </a:ext>
            </a:extLst>
          </p:cNvPr>
          <p:cNvSpPr txBox="1"/>
          <p:nvPr/>
        </p:nvSpPr>
        <p:spPr>
          <a:xfrm>
            <a:off x="5153822" y="6074726"/>
            <a:ext cx="6553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/>
              <a:t>Amber Phillips, « </a:t>
            </a:r>
            <a:r>
              <a:rPr lang="fr-CA" sz="1200" dirty="0" err="1"/>
              <a:t>Which</a:t>
            </a:r>
            <a:r>
              <a:rPr lang="fr-CA" sz="1200" dirty="0"/>
              <a:t> </a:t>
            </a:r>
            <a:r>
              <a:rPr lang="fr-CA" sz="1200" dirty="0" err="1"/>
              <a:t>Senate</a:t>
            </a:r>
            <a:r>
              <a:rPr lang="fr-CA" sz="1200" dirty="0"/>
              <a:t> </a:t>
            </a:r>
            <a:r>
              <a:rPr lang="fr-CA" sz="1200" dirty="0" err="1"/>
              <a:t>seats</a:t>
            </a:r>
            <a:r>
              <a:rPr lang="fr-CA" sz="1200" dirty="0"/>
              <a:t> are </a:t>
            </a:r>
            <a:r>
              <a:rPr lang="fr-CA" sz="1200" dirty="0" err="1"/>
              <a:t>most</a:t>
            </a:r>
            <a:r>
              <a:rPr lang="fr-CA" sz="1200" dirty="0"/>
              <a:t> </a:t>
            </a:r>
            <a:r>
              <a:rPr lang="fr-CA" sz="1200" dirty="0" err="1"/>
              <a:t>likely</a:t>
            </a:r>
            <a:r>
              <a:rPr lang="fr-CA" sz="1200" dirty="0"/>
              <a:t> to flip in </a:t>
            </a:r>
            <a:r>
              <a:rPr lang="fr-CA" sz="1200" dirty="0" err="1"/>
              <a:t>November</a:t>
            </a:r>
            <a:r>
              <a:rPr lang="fr-CA" sz="1200" dirty="0"/>
              <a:t> », </a:t>
            </a:r>
            <a:r>
              <a:rPr lang="fr-CA" sz="1200" i="1" dirty="0"/>
              <a:t>Washington Post</a:t>
            </a:r>
            <a:r>
              <a:rPr lang="fr-CA" sz="1200" dirty="0"/>
              <a:t>, 24 avril 2020, [https://www.washingtonpost.com/politics/2020/04/24/senate-rankings/].</a:t>
            </a:r>
          </a:p>
        </p:txBody>
      </p:sp>
    </p:spTree>
    <p:extLst>
      <p:ext uri="{BB962C8B-B14F-4D97-AF65-F5344CB8AC3E}">
        <p14:creationId xmlns:p14="http://schemas.microsoft.com/office/powerpoint/2010/main" val="104435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drapeau, extérieur, objet, texte&#10;&#10;Description générée automatiquement">
            <a:extLst>
              <a:ext uri="{FF2B5EF4-FFF2-40B4-BE49-F238E27FC236}">
                <a16:creationId xmlns:a16="http://schemas.microsoft.com/office/drawing/2014/main" id="{519F779A-5A9B-43BF-B5B8-3EDF5B56BC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7" b="1059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94A127E-6908-46FA-B003-74569F149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Impact pour le Canada et le Québec 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882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EECAE101-635D-4F09-9353-0C1A06A1D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796" y="1044123"/>
            <a:ext cx="4378880" cy="3098057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B38642C-62C4-4E31-A5D3-BB1DD8CA3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583" cy="6858478"/>
          </a:xfrm>
          <a:custGeom>
            <a:avLst/>
            <a:gdLst>
              <a:gd name="connsiteX0" fmla="*/ 0 w 8663583"/>
              <a:gd name="connsiteY0" fmla="*/ 0 h 6858478"/>
              <a:gd name="connsiteX1" fmla="*/ 480486 w 8663583"/>
              <a:gd name="connsiteY1" fmla="*/ 0 h 6858478"/>
              <a:gd name="connsiteX2" fmla="*/ 4415403 w 8663583"/>
              <a:gd name="connsiteY2" fmla="*/ 0 h 6858478"/>
              <a:gd name="connsiteX3" fmla="*/ 5481631 w 8663583"/>
              <a:gd name="connsiteY3" fmla="*/ 0 h 6858478"/>
              <a:gd name="connsiteX4" fmla="*/ 5487208 w 8663583"/>
              <a:gd name="connsiteY4" fmla="*/ 0 h 6858478"/>
              <a:gd name="connsiteX5" fmla="*/ 8663583 w 8663583"/>
              <a:gd name="connsiteY5" fmla="*/ 6858478 h 6858478"/>
              <a:gd name="connsiteX6" fmla="*/ 1239028 w 8663583"/>
              <a:gd name="connsiteY6" fmla="*/ 6858478 h 6858478"/>
              <a:gd name="connsiteX7" fmla="*/ 1239288 w 8663583"/>
              <a:gd name="connsiteY7" fmla="*/ 6857916 h 6858478"/>
              <a:gd name="connsiteX8" fmla="*/ 480486 w 8663583"/>
              <a:gd name="connsiteY8" fmla="*/ 6857916 h 6858478"/>
              <a:gd name="connsiteX9" fmla="*/ 480486 w 8663583"/>
              <a:gd name="connsiteY9" fmla="*/ 6858000 h 6858478"/>
              <a:gd name="connsiteX10" fmla="*/ 0 w 8663583"/>
              <a:gd name="connsiteY10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3583" h="6858478">
                <a:moveTo>
                  <a:pt x="0" y="0"/>
                </a:moveTo>
                <a:lnTo>
                  <a:pt x="480486" y="0"/>
                </a:lnTo>
                <a:lnTo>
                  <a:pt x="4415403" y="0"/>
                </a:lnTo>
                <a:lnTo>
                  <a:pt x="5481631" y="0"/>
                </a:lnTo>
                <a:lnTo>
                  <a:pt x="5487208" y="0"/>
                </a:lnTo>
                <a:lnTo>
                  <a:pt x="8663583" y="6858478"/>
                </a:lnTo>
                <a:lnTo>
                  <a:pt x="1239028" y="6858478"/>
                </a:lnTo>
                <a:lnTo>
                  <a:pt x="1239288" y="6857916"/>
                </a:lnTo>
                <a:lnTo>
                  <a:pt x="480486" y="6857916"/>
                </a:lnTo>
                <a:lnTo>
                  <a:pt x="4804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9F66240-8C38-4069-A5C9-2D3FCD97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234957" cy="6858478"/>
          </a:xfrm>
          <a:custGeom>
            <a:avLst/>
            <a:gdLst>
              <a:gd name="connsiteX0" fmla="*/ 156905 w 8234957"/>
              <a:gd name="connsiteY0" fmla="*/ 0 h 6858478"/>
              <a:gd name="connsiteX1" fmla="*/ 3986777 w 8234957"/>
              <a:gd name="connsiteY1" fmla="*/ 0 h 6858478"/>
              <a:gd name="connsiteX2" fmla="*/ 5053005 w 8234957"/>
              <a:gd name="connsiteY2" fmla="*/ 0 h 6858478"/>
              <a:gd name="connsiteX3" fmla="*/ 5058582 w 8234957"/>
              <a:gd name="connsiteY3" fmla="*/ 0 h 6858478"/>
              <a:gd name="connsiteX4" fmla="*/ 8234957 w 8234957"/>
              <a:gd name="connsiteY4" fmla="*/ 6858478 h 6858478"/>
              <a:gd name="connsiteX5" fmla="*/ 810402 w 8234957"/>
              <a:gd name="connsiteY5" fmla="*/ 6858478 h 6858478"/>
              <a:gd name="connsiteX6" fmla="*/ 810662 w 8234957"/>
              <a:gd name="connsiteY6" fmla="*/ 6857916 h 6858478"/>
              <a:gd name="connsiteX7" fmla="*/ 156905 w 8234957"/>
              <a:gd name="connsiteY7" fmla="*/ 6857916 h 6858478"/>
              <a:gd name="connsiteX8" fmla="*/ 156905 w 8234957"/>
              <a:gd name="connsiteY8" fmla="*/ 6858478 h 6858478"/>
              <a:gd name="connsiteX9" fmla="*/ 0 w 8234957"/>
              <a:gd name="connsiteY9" fmla="*/ 6858478 h 6858478"/>
              <a:gd name="connsiteX10" fmla="*/ 0 w 8234957"/>
              <a:gd name="connsiteY10" fmla="*/ 479 h 6858478"/>
              <a:gd name="connsiteX11" fmla="*/ 156905 w 8234957"/>
              <a:gd name="connsiteY11" fmla="*/ 479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34957" h="6858478">
                <a:moveTo>
                  <a:pt x="156905" y="0"/>
                </a:moveTo>
                <a:lnTo>
                  <a:pt x="3986777" y="0"/>
                </a:lnTo>
                <a:lnTo>
                  <a:pt x="5053005" y="0"/>
                </a:lnTo>
                <a:lnTo>
                  <a:pt x="5058582" y="0"/>
                </a:lnTo>
                <a:lnTo>
                  <a:pt x="8234957" y="6858478"/>
                </a:lnTo>
                <a:lnTo>
                  <a:pt x="810402" y="6858478"/>
                </a:lnTo>
                <a:lnTo>
                  <a:pt x="810662" y="6857916"/>
                </a:lnTo>
                <a:lnTo>
                  <a:pt x="156905" y="6857916"/>
                </a:lnTo>
                <a:lnTo>
                  <a:pt x="156905" y="6858478"/>
                </a:lnTo>
                <a:lnTo>
                  <a:pt x="0" y="6858478"/>
                </a:lnTo>
                <a:lnTo>
                  <a:pt x="0" y="479"/>
                </a:lnTo>
                <a:lnTo>
                  <a:pt x="15690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376FBE0-94DA-4C79-94C9-C3A83FC21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4378881" cy="1325563"/>
          </a:xfrm>
        </p:spPr>
        <p:txBody>
          <a:bodyPr>
            <a:normAutofit/>
          </a:bodyPr>
          <a:lstStyle/>
          <a:p>
            <a:r>
              <a:rPr lang="fr-CA" sz="4800" b="1" dirty="0"/>
              <a:t>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274C87-B70C-4A76-B150-04F3A96D5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0824"/>
            <a:ext cx="6365562" cy="415137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fr-CA" sz="3200" dirty="0"/>
              <a:t>Le système électoral</a:t>
            </a:r>
          </a:p>
          <a:p>
            <a:pPr marL="514350" indent="-514350">
              <a:buAutoNum type="arabicPeriod"/>
            </a:pPr>
            <a:r>
              <a:rPr lang="fr-CA" sz="3200" dirty="0"/>
              <a:t>Les candidats</a:t>
            </a:r>
          </a:p>
          <a:p>
            <a:pPr marL="514350" indent="-514350">
              <a:buAutoNum type="arabicPeriod"/>
            </a:pPr>
            <a:r>
              <a:rPr lang="fr-CA" sz="3200" dirty="0"/>
              <a:t>Les enjeux</a:t>
            </a:r>
          </a:p>
          <a:p>
            <a:pPr marL="514350" indent="-514350">
              <a:buAutoNum type="arabicPeriod"/>
            </a:pPr>
            <a:r>
              <a:rPr lang="fr-CA" sz="3200" dirty="0"/>
              <a:t>L’impact sur le Canada et le Québec</a:t>
            </a:r>
          </a:p>
          <a:p>
            <a:pPr marL="514350" indent="-514350">
              <a:buAutoNum type="arabicPeriod"/>
            </a:pPr>
            <a:r>
              <a:rPr lang="fr-CA" sz="3200" dirty="0"/>
              <a:t>À quoi s’attendre le 3 novembre ?</a:t>
            </a:r>
          </a:p>
        </p:txBody>
      </p:sp>
    </p:spTree>
    <p:extLst>
      <p:ext uri="{BB962C8B-B14F-4D97-AF65-F5344CB8AC3E}">
        <p14:creationId xmlns:p14="http://schemas.microsoft.com/office/powerpoint/2010/main" val="4097955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447E8E0-E73A-4FB8-83EA-564EA5561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fr-CA" sz="4800" b="1" dirty="0">
                <a:solidFill>
                  <a:schemeClr val="bg1"/>
                </a:solidFill>
              </a:rPr>
              <a:t>Des dossiers chauds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86A72D1-DF9C-4FEA-B35C-20192E18E7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7" r="1270" b="-1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7C8A43-FAAF-49D7-B4F5-BA4629FA2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7" y="2516777"/>
            <a:ext cx="4102608" cy="3660185"/>
          </a:xfrm>
        </p:spPr>
        <p:txBody>
          <a:bodyPr anchor="ctr">
            <a:normAutofit/>
          </a:bodyPr>
          <a:lstStyle/>
          <a:p>
            <a:r>
              <a:rPr lang="fr-CA" sz="3200" dirty="0"/>
              <a:t>La frontière</a:t>
            </a:r>
          </a:p>
          <a:p>
            <a:r>
              <a:rPr lang="fr-CA" sz="3200" dirty="0"/>
              <a:t>Le commerce</a:t>
            </a:r>
          </a:p>
          <a:p>
            <a:r>
              <a:rPr lang="fr-CA" sz="3200" dirty="0"/>
              <a:t>La COVID-19</a:t>
            </a:r>
          </a:p>
          <a:p>
            <a:r>
              <a:rPr lang="fr-CA" sz="3200" dirty="0"/>
              <a:t>La diplomatie</a:t>
            </a:r>
          </a:p>
          <a:p>
            <a:r>
              <a:rPr lang="fr-CA" sz="3200" dirty="0"/>
              <a:t>Et le Québec ?</a:t>
            </a:r>
          </a:p>
        </p:txBody>
      </p:sp>
    </p:spTree>
    <p:extLst>
      <p:ext uri="{BB962C8B-B14F-4D97-AF65-F5344CB8AC3E}">
        <p14:creationId xmlns:p14="http://schemas.microsoft.com/office/powerpoint/2010/main" val="500780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41802D64-2C08-4814-B590-874B778D4E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10248" b="9043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BF0B8BC-C730-49D7-9909-51DCB5370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14" y="541727"/>
            <a:ext cx="4803636" cy="846306"/>
          </a:xfrm>
        </p:spPr>
        <p:txBody>
          <a:bodyPr>
            <a:noAutofit/>
          </a:bodyPr>
          <a:lstStyle/>
          <a:p>
            <a:r>
              <a:rPr lang="fr-CA" sz="4800" b="1" dirty="0">
                <a:solidFill>
                  <a:srgbClr val="000000"/>
                </a:solidFill>
              </a:rPr>
              <a:t>Et si Trump perd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E9B267-2353-43E2-B928-3DFFA8E14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214" y="1757548"/>
            <a:ext cx="5731807" cy="4730937"/>
          </a:xfrm>
        </p:spPr>
        <p:txBody>
          <a:bodyPr anchor="ctr">
            <a:noAutofit/>
          </a:bodyPr>
          <a:lstStyle/>
          <a:p>
            <a:r>
              <a:rPr lang="fr-CA" sz="3200" dirty="0">
                <a:solidFill>
                  <a:srgbClr val="000000"/>
                </a:solidFill>
              </a:rPr>
              <a:t>Va-t-il reconnaître une défaite ?</a:t>
            </a:r>
          </a:p>
          <a:p>
            <a:r>
              <a:rPr lang="fr-CA" sz="3200" dirty="0">
                <a:solidFill>
                  <a:srgbClr val="000000"/>
                </a:solidFill>
              </a:rPr>
              <a:t>Va-t-il permettre une transition pacifique du pouvoir ?</a:t>
            </a:r>
          </a:p>
          <a:p>
            <a:r>
              <a:rPr lang="fr-CA" sz="3200" dirty="0">
                <a:solidFill>
                  <a:srgbClr val="000000"/>
                </a:solidFill>
              </a:rPr>
              <a:t>Sortira-t-il menotté de la Maison-Blanche ?</a:t>
            </a:r>
          </a:p>
          <a:p>
            <a:r>
              <a:rPr lang="fr-CA" sz="3200" dirty="0">
                <a:solidFill>
                  <a:srgbClr val="000000"/>
                </a:solidFill>
              </a:rPr>
              <a:t>Et s’il gagne, un troisième mandat est-il possible ?</a:t>
            </a:r>
          </a:p>
          <a:p>
            <a:endParaRPr lang="fr-CA" sz="3200" dirty="0">
              <a:solidFill>
                <a:srgbClr val="00000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2BBDA78-5ED2-44F7-8287-A04A4E02FCEC}"/>
              </a:ext>
            </a:extLst>
          </p:cNvPr>
          <p:cNvSpPr txBox="1"/>
          <p:nvPr/>
        </p:nvSpPr>
        <p:spPr>
          <a:xfrm rot="16200000">
            <a:off x="10374817" y="5041121"/>
            <a:ext cx="33567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A" sz="1200" dirty="0"/>
              <a:t>© </a:t>
            </a:r>
            <a:r>
              <a:rPr lang="fr-CA" sz="1200" dirty="0" err="1"/>
              <a:t>Bendik</a:t>
            </a:r>
            <a:r>
              <a:rPr lang="fr-CA" sz="1200" dirty="0"/>
              <a:t> </a:t>
            </a:r>
            <a:r>
              <a:rPr lang="fr-CA" sz="1200" dirty="0" err="1"/>
              <a:t>Kaltenborn</a:t>
            </a:r>
            <a:r>
              <a:rPr lang="fr-CA" sz="1200" dirty="0"/>
              <a:t>, The Washington Post, 2020</a:t>
            </a:r>
          </a:p>
        </p:txBody>
      </p:sp>
    </p:spTree>
    <p:extLst>
      <p:ext uri="{BB962C8B-B14F-4D97-AF65-F5344CB8AC3E}">
        <p14:creationId xmlns:p14="http://schemas.microsoft.com/office/powerpoint/2010/main" val="1481103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334A2EF-69D9-41C1-9876-91D7FCF7C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4C0C03-1202-4DC9-BA33-998DDFB3F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60BF984B-F4C1-4BF0-B296-72CAD8814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2E887C16-A8CC-48BD-A34B-69B5D14BE1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1194B805-0CE2-4FD6-804E-2771E18BB4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96000EBD-113B-4BB5-94F2-B2C961094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C2C37892-BF6A-4DDB-BAA9-48B6A051E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B3A53A2B-EB9B-4318-A7F9-E371D211E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59001F5F-9338-43E1-BB4B-21C681CA2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24781ABE-347F-40E9-9BB2-3E35C8F15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6D8A7767-4D16-4AB7-8277-D66FEC7F7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1B7D649D-9559-4E1D-937A-351948350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45AA5D21-8C7B-4C77-815C-C3A8EA0A5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7A46675-AA96-41DB-B9DB-CAA471A207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82090F8A-ECF2-423C-98D0-8EF2262203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EA5DE46B-A4BE-407F-835A-693D3E979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429E4297-5489-465D-A6D7-03BD468E0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69A4CFA1-B603-453B-AC53-49E8A8DF7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7A997EDF-8927-490B-AD5F-046317B8B2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3C91BE84-B1A4-4592-A942-2C72C86DD8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A0AAA5CD-6E44-429A-91FA-D650BAF9E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78D6A241-95A4-4715-BE70-3A1EFBFED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663" y="1455611"/>
            <a:ext cx="3849624" cy="23125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 dirty="0">
                <a:latin typeface="+mj-lt"/>
                <a:ea typeface="+mj-ea"/>
                <a:cs typeface="+mj-cs"/>
              </a:rPr>
              <a:t>Merci beaucoup !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8CA0C52-5ACA-4F17-AA4A-312E0E110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E4E19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Image 16" descr="Une image contenant fenêtre, table, photo, rideau&#10;&#10;Description générée automatiquement">
            <a:extLst>
              <a:ext uri="{FF2B5EF4-FFF2-40B4-BE49-F238E27FC236}">
                <a16:creationId xmlns:a16="http://schemas.microsoft.com/office/drawing/2014/main" id="{E09D3EBA-DF8F-457D-885B-C7D49E9584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0" r="6146" b="3"/>
          <a:stretch/>
        </p:blipFill>
        <p:spPr>
          <a:xfrm>
            <a:off x="3850968" y="969122"/>
            <a:ext cx="2740491" cy="4919472"/>
          </a:xfrm>
          <a:prstGeom prst="rect">
            <a:avLst/>
          </a:prstGeom>
          <a:ln w="12700">
            <a:noFill/>
          </a:ln>
        </p:spPr>
      </p:pic>
      <p:pic>
        <p:nvPicPr>
          <p:cNvPr id="15" name="Image 14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90D04119-8BDE-4939-A860-60A6CE0A8D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9" r="2666" b="3"/>
          <a:stretch/>
        </p:blipFill>
        <p:spPr>
          <a:xfrm>
            <a:off x="967814" y="969122"/>
            <a:ext cx="2746812" cy="4919472"/>
          </a:xfrm>
          <a:prstGeom prst="rect">
            <a:avLst/>
          </a:prstGeom>
        </p:spPr>
      </p:pic>
      <p:sp>
        <p:nvSpPr>
          <p:cNvPr id="47" name="Isosceles Triangle 39">
            <a:extLst>
              <a:ext uri="{FF2B5EF4-FFF2-40B4-BE49-F238E27FC236}">
                <a16:creationId xmlns:a16="http://schemas.microsoft.com/office/drawing/2014/main" id="{4F37E7FB-7372-47E3-914E-7CF7E94B1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50273" y="3291386"/>
            <a:ext cx="407233" cy="35106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C741ABF-2381-40D1-9C73-7616FE047C86}"/>
              </a:ext>
            </a:extLst>
          </p:cNvPr>
          <p:cNvSpPr txBox="1"/>
          <p:nvPr/>
        </p:nvSpPr>
        <p:spPr>
          <a:xfrm>
            <a:off x="7691889" y="4776846"/>
            <a:ext cx="24797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000" dirty="0"/>
              <a:t>@premontk_rine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7F98ECE1-364B-44F8-ACA3-825146CBB8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078" y="4737931"/>
            <a:ext cx="657811" cy="477941"/>
          </a:xfrm>
          <a:prstGeom prst="rect">
            <a:avLst/>
          </a:prstGeom>
        </p:spPr>
      </p:pic>
      <p:pic>
        <p:nvPicPr>
          <p:cNvPr id="1028" name="Picture 4" descr="Université de Sherbrooke - Home | Facebook">
            <a:extLst>
              <a:ext uri="{FF2B5EF4-FFF2-40B4-BE49-F238E27FC236}">
                <a16:creationId xmlns:a16="http://schemas.microsoft.com/office/drawing/2014/main" id="{644CC46D-93B8-4979-943A-D52E9E2E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646" y="4199251"/>
            <a:ext cx="399026" cy="39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562C356D-804F-4B1B-93CE-D7AD0BBBB6A1}"/>
              </a:ext>
            </a:extLst>
          </p:cNvPr>
          <p:cNvSpPr txBox="1"/>
          <p:nvPr/>
        </p:nvSpPr>
        <p:spPr>
          <a:xfrm>
            <a:off x="7695435" y="4235132"/>
            <a:ext cx="38496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000" dirty="0"/>
              <a:t>karine.premont@usherbrooke.ca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C292126-EF07-4980-8007-692C1A34A9CC}"/>
              </a:ext>
            </a:extLst>
          </p:cNvPr>
          <p:cNvSpPr txBox="1"/>
          <p:nvPr/>
        </p:nvSpPr>
        <p:spPr>
          <a:xfrm>
            <a:off x="782111" y="6178751"/>
            <a:ext cx="2932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/>
              <a:t>Septentrion, 2019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1C1FE6D-1D88-4F74-8F86-5CD6B7283572}"/>
              </a:ext>
            </a:extLst>
          </p:cNvPr>
          <p:cNvSpPr txBox="1"/>
          <p:nvPr/>
        </p:nvSpPr>
        <p:spPr>
          <a:xfrm>
            <a:off x="3699993" y="6187864"/>
            <a:ext cx="2932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/>
              <a:t>McGill/</a:t>
            </a:r>
            <a:r>
              <a:rPr lang="fr-CA" sz="1200" dirty="0" err="1"/>
              <a:t>Queen’s</a:t>
            </a:r>
            <a:r>
              <a:rPr lang="fr-CA" sz="1200" dirty="0"/>
              <a:t> </a:t>
            </a:r>
            <a:r>
              <a:rPr lang="fr-CA" sz="1200" dirty="0" err="1"/>
              <a:t>University</a:t>
            </a:r>
            <a:r>
              <a:rPr lang="fr-CA" sz="1200" dirty="0"/>
              <a:t> </a:t>
            </a:r>
            <a:r>
              <a:rPr lang="fr-CA" sz="1200" dirty="0" err="1"/>
              <a:t>Press</a:t>
            </a:r>
            <a:r>
              <a:rPr lang="fr-CA" sz="1200" dirty="0"/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2161855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D412D81-BF80-4C87-A10E-380EF0433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 </a:t>
            </a:r>
            <a:r>
              <a:rPr lang="en-US" sz="4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système</a:t>
            </a: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électoral</a:t>
            </a: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: </a:t>
            </a:r>
            <a:r>
              <a:rPr lang="en-US" sz="3200" kern="1200" dirty="0" err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pourquoi</a:t>
            </a:r>
            <a:r>
              <a:rPr lang="en-US" sz="3200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faire simple </a:t>
            </a:r>
            <a:r>
              <a:rPr lang="en-US" sz="3200" kern="1200" dirty="0" err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quand</a:t>
            </a:r>
            <a:r>
              <a:rPr lang="en-US" sz="3200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on </a:t>
            </a:r>
            <a:r>
              <a:rPr lang="en-US" sz="3200" kern="1200" dirty="0" err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peut</a:t>
            </a:r>
            <a:r>
              <a:rPr lang="en-US" sz="3200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faire </a:t>
            </a:r>
            <a:r>
              <a:rPr lang="en-US" sz="3200" kern="1200" dirty="0" err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compliqué</a:t>
            </a:r>
            <a:r>
              <a:rPr lang="en-US" sz="3200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01FC049-6FB5-4E7E-93C3-1C159C4298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6046"/>
          <a:stretch/>
        </p:blipFill>
        <p:spPr>
          <a:xfrm>
            <a:off x="5075257" y="311449"/>
            <a:ext cx="6951740" cy="574773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3903460-8152-46DA-B2AC-7D88904B5E33}"/>
              </a:ext>
            </a:extLst>
          </p:cNvPr>
          <p:cNvSpPr txBox="1"/>
          <p:nvPr/>
        </p:nvSpPr>
        <p:spPr>
          <a:xfrm>
            <a:off x="5075257" y="6029336"/>
            <a:ext cx="6951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/>
              <a:t>Andy </a:t>
            </a:r>
            <a:r>
              <a:rPr lang="fr-CA" sz="1200" dirty="0" err="1"/>
              <a:t>Kiersz</a:t>
            </a:r>
            <a:r>
              <a:rPr lang="fr-CA" sz="1200" dirty="0"/>
              <a:t>, « </a:t>
            </a:r>
            <a:r>
              <a:rPr lang="fr-CA" sz="1200" dirty="0" err="1"/>
              <a:t>Here’s</a:t>
            </a:r>
            <a:r>
              <a:rPr lang="fr-CA" sz="1200" dirty="0"/>
              <a:t> the final 2016 </a:t>
            </a:r>
            <a:r>
              <a:rPr lang="fr-CA" sz="1200" dirty="0" err="1"/>
              <a:t>Electoral</a:t>
            </a:r>
            <a:r>
              <a:rPr lang="fr-CA" sz="1200" dirty="0"/>
              <a:t> </a:t>
            </a:r>
            <a:r>
              <a:rPr lang="fr-CA" sz="1200" dirty="0" err="1"/>
              <a:t>College</a:t>
            </a:r>
            <a:r>
              <a:rPr lang="fr-CA" sz="1200" dirty="0"/>
              <a:t> </a:t>
            </a:r>
            <a:r>
              <a:rPr lang="fr-CA" sz="1200" dirty="0" err="1"/>
              <a:t>map</a:t>
            </a:r>
            <a:r>
              <a:rPr lang="fr-CA" sz="1200" dirty="0"/>
              <a:t> », </a:t>
            </a:r>
            <a:r>
              <a:rPr lang="fr-CA" sz="1200" i="1" dirty="0"/>
              <a:t>Business </a:t>
            </a:r>
            <a:r>
              <a:rPr lang="fr-CA" sz="1200" i="1" dirty="0" err="1"/>
              <a:t>Insider</a:t>
            </a:r>
            <a:r>
              <a:rPr lang="fr-CA" sz="1200" dirty="0"/>
              <a:t>, 28 novembre 2016, [https://www.businessinsider.com/final-electoral-college-map-trump-clinton-2016-11].</a:t>
            </a:r>
          </a:p>
        </p:txBody>
      </p:sp>
    </p:spTree>
    <p:extLst>
      <p:ext uri="{BB962C8B-B14F-4D97-AF65-F5344CB8AC3E}">
        <p14:creationId xmlns:p14="http://schemas.microsoft.com/office/powerpoint/2010/main" val="1393284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52ED868-CBFB-4DE8-A642-5DE97D1FD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</a:rPr>
              <a:t>Les </a:t>
            </a:r>
            <a:r>
              <a:rPr lang="en-US" sz="4800" b="1" dirty="0" err="1">
                <a:solidFill>
                  <a:srgbClr val="FFFFFF"/>
                </a:solidFill>
              </a:rPr>
              <a:t>États</a:t>
            </a:r>
            <a:r>
              <a:rPr lang="en-US" sz="4800" b="1" dirty="0">
                <a:solidFill>
                  <a:srgbClr val="FFFFFF"/>
                </a:solidFill>
              </a:rPr>
              <a:t> </a:t>
            </a:r>
            <a:r>
              <a:rPr lang="en-US" sz="4800" b="1" dirty="0" err="1">
                <a:solidFill>
                  <a:srgbClr val="FFFFFF"/>
                </a:solidFill>
              </a:rPr>
              <a:t>clés</a:t>
            </a:r>
            <a:endParaRPr lang="en-US" sz="4800" b="1" dirty="0">
              <a:solidFill>
                <a:srgbClr val="FFFFFF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>
            <a:extLst>
              <a:ext uri="{FF2B5EF4-FFF2-40B4-BE49-F238E27FC236}">
                <a16:creationId xmlns:a16="http://schemas.microsoft.com/office/drawing/2014/main" id="{A1E4909D-CC9B-48BF-9905-D78E05098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67" y="2651308"/>
            <a:ext cx="5455917" cy="3548657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46EDAF08-CD01-45BD-A58A-714DB6B99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5073" y="2888270"/>
            <a:ext cx="5455917" cy="307473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3F13ECE-E734-477E-85A8-A31FEFBDFEE8}"/>
              </a:ext>
            </a:extLst>
          </p:cNvPr>
          <p:cNvSpPr txBox="1"/>
          <p:nvPr/>
        </p:nvSpPr>
        <p:spPr>
          <a:xfrm>
            <a:off x="451349" y="6399515"/>
            <a:ext cx="11289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/>
              <a:t>« The 8 states </a:t>
            </a:r>
            <a:r>
              <a:rPr lang="fr-CA" sz="1200" dirty="0" err="1"/>
              <a:t>where</a:t>
            </a:r>
            <a:r>
              <a:rPr lang="fr-CA" sz="1200" dirty="0"/>
              <a:t> 2020 </a:t>
            </a:r>
            <a:r>
              <a:rPr lang="fr-CA" sz="1200" dirty="0" err="1"/>
              <a:t>will</a:t>
            </a:r>
            <a:r>
              <a:rPr lang="fr-CA" sz="1200" dirty="0"/>
              <a:t> </a:t>
            </a:r>
            <a:r>
              <a:rPr lang="fr-CA" sz="1200" dirty="0" err="1"/>
              <a:t>be</a:t>
            </a:r>
            <a:r>
              <a:rPr lang="fr-CA" sz="1200" dirty="0"/>
              <a:t> won or </a:t>
            </a:r>
            <a:r>
              <a:rPr lang="fr-CA" sz="1200" dirty="0" err="1"/>
              <a:t>lost</a:t>
            </a:r>
            <a:r>
              <a:rPr lang="fr-CA" sz="1200" dirty="0"/>
              <a:t> », </a:t>
            </a:r>
            <a:r>
              <a:rPr lang="fr-CA" sz="1200" i="1" dirty="0"/>
              <a:t>Politico</a:t>
            </a:r>
            <a:r>
              <a:rPr lang="fr-CA" sz="1200" dirty="0"/>
              <a:t>, 9 septembre 2020, [https://www.politico.com/news/2020/09/08/swing-states-2020-presidential-election-409000].</a:t>
            </a:r>
          </a:p>
        </p:txBody>
      </p:sp>
    </p:spTree>
    <p:extLst>
      <p:ext uri="{BB962C8B-B14F-4D97-AF65-F5344CB8AC3E}">
        <p14:creationId xmlns:p14="http://schemas.microsoft.com/office/powerpoint/2010/main" val="1003285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F799033-8AB8-44A6-B8FE-CDD4DDBA5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fr-CA" sz="4800" b="1" dirty="0">
                <a:solidFill>
                  <a:schemeClr val="bg1"/>
                </a:solidFill>
              </a:rPr>
              <a:t>Le taux de participation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DB33463-F871-4BFD-B7E3-AD004AFE5A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" r="-1" b="971"/>
          <a:stretch/>
        </p:blipFill>
        <p:spPr>
          <a:xfrm>
            <a:off x="542545" y="2516777"/>
            <a:ext cx="6327303" cy="3713651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0B0EC18-9552-4FB3-BE47-33951DFA3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7571" y="2661743"/>
            <a:ext cx="4601884" cy="3713651"/>
          </a:xfrm>
        </p:spPr>
        <p:txBody>
          <a:bodyPr anchor="ctr">
            <a:noAutofit/>
          </a:bodyPr>
          <a:lstStyle/>
          <a:p>
            <a:r>
              <a:rPr lang="fr-CA" sz="3200" dirty="0"/>
              <a:t>Citoyens en âge de voter vs. électeurs inscrits</a:t>
            </a:r>
          </a:p>
          <a:p>
            <a:r>
              <a:rPr lang="fr-CA" sz="3200" dirty="0"/>
              <a:t>Qui ira voter ?</a:t>
            </a:r>
          </a:p>
          <a:p>
            <a:r>
              <a:rPr lang="fr-CA" sz="3200" dirty="0"/>
              <a:t>Le vote par anticipation et le vote postal : fraudes en vue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04B40BB-FE92-4B64-9612-B1AC80E2F862}"/>
              </a:ext>
            </a:extLst>
          </p:cNvPr>
          <p:cNvSpPr txBox="1"/>
          <p:nvPr/>
        </p:nvSpPr>
        <p:spPr>
          <a:xfrm>
            <a:off x="542545" y="6230428"/>
            <a:ext cx="6327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/>
              <a:t>« Voter </a:t>
            </a:r>
            <a:r>
              <a:rPr lang="fr-CA" sz="1200" dirty="0" err="1"/>
              <a:t>Turnout</a:t>
            </a:r>
            <a:r>
              <a:rPr lang="fr-CA" sz="1200" dirty="0"/>
              <a:t> </a:t>
            </a:r>
            <a:r>
              <a:rPr lang="fr-CA" sz="1200" dirty="0" err="1"/>
              <a:t>Demographics</a:t>
            </a:r>
            <a:r>
              <a:rPr lang="fr-CA" sz="1200" dirty="0"/>
              <a:t> », </a:t>
            </a:r>
            <a:r>
              <a:rPr lang="fr-CA" sz="1200" i="1" dirty="0" err="1"/>
              <a:t>Elections</a:t>
            </a:r>
            <a:r>
              <a:rPr lang="fr-CA" sz="1200" i="1" dirty="0"/>
              <a:t> Project</a:t>
            </a:r>
            <a:r>
              <a:rPr lang="fr-CA" sz="1200" dirty="0"/>
              <a:t>, [http://www.electproject.org/home/voter-turnout/demographics].</a:t>
            </a:r>
          </a:p>
        </p:txBody>
      </p:sp>
    </p:spTree>
    <p:extLst>
      <p:ext uri="{BB962C8B-B14F-4D97-AF65-F5344CB8AC3E}">
        <p14:creationId xmlns:p14="http://schemas.microsoft.com/office/powerpoint/2010/main" val="792353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F66A575-7835-4400-BEDE-89F2EF034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3C4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F6CF3D7-FD71-4E3B-BB9E-1CD11B048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</a:rPr>
              <a:t>Le vote par la poste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AA0E903-79F8-4FD5-BBAC-CE7813D0243F}"/>
              </a:ext>
            </a:extLst>
          </p:cNvPr>
          <p:cNvSpPr txBox="1"/>
          <p:nvPr/>
        </p:nvSpPr>
        <p:spPr>
          <a:xfrm>
            <a:off x="5572403" y="6218896"/>
            <a:ext cx="63980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1000" i="1" dirty="0"/>
              <a:t>The State of the Nation: A 50-State COVID-19 Survey</a:t>
            </a:r>
            <a:r>
              <a:rPr lang="fr-CA" sz="1000" dirty="0"/>
              <a:t>, COVID-19 Consortium, 30 juillet 2020, [https://www.kateto.net/covid19/COVID19%20CONSORTIUM%20REPORT%207%20VBM%20JULY%202020.pdf], p. 6.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308FC94-4192-47F7-A54E-63D3AC8D8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962" y="258186"/>
            <a:ext cx="6179452" cy="596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25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E9C8EA3-5513-4921-B618-88BD13F3FB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3" r="31469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46" name="Freeform: Shape 45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8" name="Freeform: Shape 47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2" name="Tableau 4">
            <a:extLst>
              <a:ext uri="{FF2B5EF4-FFF2-40B4-BE49-F238E27FC236}">
                <a16:creationId xmlns:a16="http://schemas.microsoft.com/office/drawing/2014/main" id="{FB6839A1-55CF-4BF6-8F38-F5D6A5A06F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9524471"/>
              </p:ext>
            </p:extLst>
          </p:nvPr>
        </p:nvGraphicFramePr>
        <p:xfrm>
          <a:off x="649394" y="912485"/>
          <a:ext cx="3649474" cy="5450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9474">
                  <a:extLst>
                    <a:ext uri="{9D8B030D-6E8A-4147-A177-3AD203B41FA5}">
                      <a16:colId xmlns:a16="http://schemas.microsoft.com/office/drawing/2014/main" val="2920875523"/>
                    </a:ext>
                  </a:extLst>
                </a:gridCol>
              </a:tblGrid>
              <a:tr h="906720">
                <a:tc>
                  <a:txBody>
                    <a:bodyPr/>
                    <a:lstStyle/>
                    <a:p>
                      <a:pPr algn="ctr"/>
                      <a:r>
                        <a:rPr lang="fr-CA" sz="2800" dirty="0"/>
                        <a:t>Date limite pour recevoir les bulletins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783962"/>
                  </a:ext>
                </a:extLst>
              </a:tr>
              <a:tr h="13162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b="1" dirty="0"/>
                        <a:t>3 novembre </a:t>
                      </a:r>
                      <a:r>
                        <a:rPr lang="fr-CA" sz="2800" dirty="0"/>
                        <a:t>: Arizona, Michigan, Floride, Wisconsin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584565"/>
                  </a:ext>
                </a:extLst>
              </a:tr>
              <a:tr h="587470">
                <a:tc>
                  <a:txBody>
                    <a:bodyPr/>
                    <a:lstStyle/>
                    <a:p>
                      <a:pPr algn="ctr"/>
                      <a:r>
                        <a:rPr lang="fr-CA" sz="2800" b="1" dirty="0"/>
                        <a:t>4 novembre </a:t>
                      </a:r>
                      <a:r>
                        <a:rPr lang="fr-CA" sz="2800" dirty="0"/>
                        <a:t>: Texas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397870"/>
                  </a:ext>
                </a:extLst>
              </a:tr>
              <a:tr h="13162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b="1" dirty="0"/>
                        <a:t>6 novembre </a:t>
                      </a:r>
                      <a:r>
                        <a:rPr lang="fr-CA" sz="2800" dirty="0"/>
                        <a:t>: Caroline du Nord, Pennsylvanie, Géorgie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402371"/>
                  </a:ext>
                </a:extLst>
              </a:tr>
              <a:tr h="5874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b="1" dirty="0"/>
                        <a:t>9 novembre </a:t>
                      </a:r>
                      <a:r>
                        <a:rPr lang="fr-CA" sz="2800" dirty="0"/>
                        <a:t>: Iowa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200536"/>
                  </a:ext>
                </a:extLst>
              </a:tr>
              <a:tr h="587470">
                <a:tc>
                  <a:txBody>
                    <a:bodyPr/>
                    <a:lstStyle/>
                    <a:p>
                      <a:pPr algn="ctr"/>
                      <a:r>
                        <a:rPr lang="fr-CA" sz="2800" b="1" dirty="0"/>
                        <a:t>13 novembre </a:t>
                      </a:r>
                      <a:r>
                        <a:rPr lang="fr-CA" sz="2800" dirty="0"/>
                        <a:t>: Ohio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169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2726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F799033-8AB8-44A6-B8FE-CDD4DDBA5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7455" y="1031716"/>
            <a:ext cx="3099460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Les restrictions au droit de vote</a:t>
            </a:r>
          </a:p>
        </p:txBody>
      </p:sp>
      <p:sp>
        <p:nvSpPr>
          <p:cNvPr id="2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B6FCB855-DF1E-4DF5-A044-624DFFDF25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6" r="7355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  <p:pic>
        <p:nvPicPr>
          <p:cNvPr id="10" name="Graphique 9" descr="Argent">
            <a:extLst>
              <a:ext uri="{FF2B5EF4-FFF2-40B4-BE49-F238E27FC236}">
                <a16:creationId xmlns:a16="http://schemas.microsoft.com/office/drawing/2014/main" id="{E197CE31-4364-4424-92B7-3F40D5231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992586" y="4807525"/>
            <a:ext cx="512619" cy="512619"/>
          </a:xfrm>
          <a:prstGeom prst="rect">
            <a:avLst/>
          </a:prstGeom>
        </p:spPr>
      </p:pic>
      <p:pic>
        <p:nvPicPr>
          <p:cNvPr id="13" name="Graphique 12" descr="Presse-papiers vérifié">
            <a:extLst>
              <a:ext uri="{FF2B5EF4-FFF2-40B4-BE49-F238E27FC236}">
                <a16:creationId xmlns:a16="http://schemas.microsoft.com/office/drawing/2014/main" id="{409AC4F2-A086-450B-AAD6-2CD4AA1767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31677" y="2766951"/>
            <a:ext cx="451261" cy="451261"/>
          </a:xfrm>
          <a:prstGeom prst="rect">
            <a:avLst/>
          </a:prstGeom>
        </p:spPr>
      </p:pic>
      <p:pic>
        <p:nvPicPr>
          <p:cNvPr id="19" name="Graphique 18" descr="Faire défiler">
            <a:extLst>
              <a:ext uri="{FF2B5EF4-FFF2-40B4-BE49-F238E27FC236}">
                <a16:creationId xmlns:a16="http://schemas.microsoft.com/office/drawing/2014/main" id="{FCCA9566-9F3E-4EA8-B180-A65EDEAE90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84421" y="2051462"/>
            <a:ext cx="457200" cy="457200"/>
          </a:xfrm>
          <a:prstGeom prst="rect">
            <a:avLst/>
          </a:prstGeom>
        </p:spPr>
      </p:pic>
      <p:pic>
        <p:nvPicPr>
          <p:cNvPr id="22" name="Graphique 21" descr="Maison rénovée (avec étincelles)">
            <a:extLst>
              <a:ext uri="{FF2B5EF4-FFF2-40B4-BE49-F238E27FC236}">
                <a16:creationId xmlns:a16="http://schemas.microsoft.com/office/drawing/2014/main" id="{5E8F94F1-90BC-4AA9-B420-4D21211FAB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03582" y="1499258"/>
            <a:ext cx="457201" cy="457201"/>
          </a:xfrm>
          <a:prstGeom prst="rect">
            <a:avLst/>
          </a:prstGeom>
        </p:spPr>
      </p:pic>
      <p:pic>
        <p:nvPicPr>
          <p:cNvPr id="25" name="Graphique 24" descr="Cercle avec flèche gauche">
            <a:extLst>
              <a:ext uri="{FF2B5EF4-FFF2-40B4-BE49-F238E27FC236}">
                <a16:creationId xmlns:a16="http://schemas.microsoft.com/office/drawing/2014/main" id="{E11A357D-81A3-4D12-A4C3-6F02A45E05F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08712" y="3690257"/>
            <a:ext cx="457200" cy="457200"/>
          </a:xfrm>
          <a:prstGeom prst="rect">
            <a:avLst/>
          </a:prstGeom>
        </p:spPr>
      </p:pic>
      <p:pic>
        <p:nvPicPr>
          <p:cNvPr id="27" name="Graphique 26" descr="Appareil photo">
            <a:extLst>
              <a:ext uri="{FF2B5EF4-FFF2-40B4-BE49-F238E27FC236}">
                <a16:creationId xmlns:a16="http://schemas.microsoft.com/office/drawing/2014/main" id="{02036AE9-B209-4B25-95A6-509745EC0AD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244864" y="4350324"/>
            <a:ext cx="457201" cy="457201"/>
          </a:xfrm>
          <a:prstGeom prst="rect">
            <a:avLst/>
          </a:prstGeom>
        </p:spPr>
      </p:pic>
      <p:pic>
        <p:nvPicPr>
          <p:cNvPr id="29" name="Graphique 28" descr="Calendrier mensuel">
            <a:extLst>
              <a:ext uri="{FF2B5EF4-FFF2-40B4-BE49-F238E27FC236}">
                <a16:creationId xmlns:a16="http://schemas.microsoft.com/office/drawing/2014/main" id="{78FC4339-4129-4190-B99F-F44E2ACCB0A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027221" y="2505693"/>
            <a:ext cx="457200" cy="4572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CF61F96-E24C-4948-80BC-4ED4C0E13AB2}"/>
              </a:ext>
            </a:extLst>
          </p:cNvPr>
          <p:cNvSpPr txBox="1"/>
          <p:nvPr/>
        </p:nvSpPr>
        <p:spPr>
          <a:xfrm>
            <a:off x="493354" y="6310489"/>
            <a:ext cx="8129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/>
              <a:t>« New </a:t>
            </a:r>
            <a:r>
              <a:rPr lang="fr-CA" sz="1200" dirty="0" err="1"/>
              <a:t>Voting</a:t>
            </a:r>
            <a:r>
              <a:rPr lang="fr-CA" sz="1200" dirty="0"/>
              <a:t> Restrictions in America », Brennan Center for Justice, 19 novembre 2019, [https://www.brennancenter.org/our-work/research-reports/new-voting-restrictions-america].</a:t>
            </a:r>
          </a:p>
        </p:txBody>
      </p:sp>
    </p:spTree>
    <p:extLst>
      <p:ext uri="{BB962C8B-B14F-4D97-AF65-F5344CB8AC3E}">
        <p14:creationId xmlns:p14="http://schemas.microsoft.com/office/powerpoint/2010/main" val="811283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homme, cravate, complet&#10;&#10;Description générée automatiquement">
            <a:extLst>
              <a:ext uri="{FF2B5EF4-FFF2-40B4-BE49-F238E27FC236}">
                <a16:creationId xmlns:a16="http://schemas.microsoft.com/office/drawing/2014/main" id="{FFEC7307-C749-4B6E-89A3-D50E51FE68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3D96A2C-9C9F-44C3-BEF2-2220404EE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fr-CA" sz="4800" b="1" dirty="0"/>
              <a:t>Donald Trump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1047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807</Words>
  <Application>Microsoft Office PowerPoint</Application>
  <PresentationFormat>Grand écran</PresentationFormat>
  <Paragraphs>111</Paragraphs>
  <Slides>22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Thème Office</vt:lpstr>
      <vt:lpstr>Les enjeux de l’élection présidentielle américaine de novembre 2020</vt:lpstr>
      <vt:lpstr>Plan</vt:lpstr>
      <vt:lpstr>Le système électoral : pourquoi faire simple quand on peut faire compliqué ?</vt:lpstr>
      <vt:lpstr>Les États clés</vt:lpstr>
      <vt:lpstr>Le taux de participation</vt:lpstr>
      <vt:lpstr>Le vote par la poste</vt:lpstr>
      <vt:lpstr>Présentation PowerPoint</vt:lpstr>
      <vt:lpstr>Les restrictions au droit de vote</vt:lpstr>
      <vt:lpstr>Donald Trump</vt:lpstr>
      <vt:lpstr>Donald Trump : portrait</vt:lpstr>
      <vt:lpstr>Les promesses de Trump </vt:lpstr>
      <vt:lpstr>Pourquoi voter Trump ?</vt:lpstr>
      <vt:lpstr>Joe Biden </vt:lpstr>
      <vt:lpstr>Joe Biden : portrait</vt:lpstr>
      <vt:lpstr>Pourquoi voter Biden ?</vt:lpstr>
      <vt:lpstr>Les sondages : s’y fier ou pas ?</vt:lpstr>
      <vt:lpstr>Les enjeux </vt:lpstr>
      <vt:lpstr>Majorité démocrate au Sénat ?</vt:lpstr>
      <vt:lpstr>Impact pour le Canada et le Québec ?</vt:lpstr>
      <vt:lpstr>Des dossiers chauds</vt:lpstr>
      <vt:lpstr>Et si Trump perd ?</vt:lpstr>
      <vt:lpstr>Merci beaucoup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enjeux de l’élection présidentielle américaine de novembre 2020</dc:title>
  <dc:creator>Karine Prémont</dc:creator>
  <cp:lastModifiedBy>Karine Prémont</cp:lastModifiedBy>
  <cp:revision>9</cp:revision>
  <cp:lastPrinted>2020-09-30T17:24:19Z</cp:lastPrinted>
  <dcterms:created xsi:type="dcterms:W3CDTF">2020-09-25T21:34:14Z</dcterms:created>
  <dcterms:modified xsi:type="dcterms:W3CDTF">2020-09-30T18:10:05Z</dcterms:modified>
</cp:coreProperties>
</file>