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5" r:id="rId19"/>
    <p:sldId id="276" r:id="rId20"/>
    <p:sldId id="273" r:id="rId21"/>
    <p:sldId id="27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138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36555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160935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806295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277345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32556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6" name="Espace réservé du pied de page 5"/>
          <p:cNvSpPr>
            <a:spLocks noGrp="1"/>
          </p:cNvSpPr>
          <p:nvPr>
            <p:ph type="ftr" sz="quarter" idx="11"/>
          </p:nvPr>
        </p:nvSpPr>
        <p:spPr/>
        <p:txBody>
          <a:bodyPr/>
          <a:lstStyle/>
          <a:p>
            <a:endParaRPr lang="fr-CA" dirty="0"/>
          </a:p>
        </p:txBody>
      </p:sp>
      <p:sp>
        <p:nvSpPr>
          <p:cNvPr id="7" name="Espace réservé du numéro de diapositive 6"/>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338012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8" name="Espace réservé du pied de page 7"/>
          <p:cNvSpPr>
            <a:spLocks noGrp="1"/>
          </p:cNvSpPr>
          <p:nvPr>
            <p:ph type="ftr" sz="quarter" idx="11"/>
          </p:nvPr>
        </p:nvSpPr>
        <p:spPr/>
        <p:txBody>
          <a:bodyPr/>
          <a:lstStyle/>
          <a:p>
            <a:endParaRPr lang="fr-CA" dirty="0"/>
          </a:p>
        </p:txBody>
      </p:sp>
      <p:sp>
        <p:nvSpPr>
          <p:cNvPr id="9" name="Espace réservé du numéro de diapositive 8"/>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391857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4" name="Espace réservé du pied de page 3"/>
          <p:cNvSpPr>
            <a:spLocks noGrp="1"/>
          </p:cNvSpPr>
          <p:nvPr>
            <p:ph type="ftr" sz="quarter" idx="11"/>
          </p:nvPr>
        </p:nvSpPr>
        <p:spPr/>
        <p:txBody>
          <a:bodyPr/>
          <a:lstStyle/>
          <a:p>
            <a:endParaRPr lang="fr-CA" dirty="0"/>
          </a:p>
        </p:txBody>
      </p:sp>
      <p:sp>
        <p:nvSpPr>
          <p:cNvPr id="5" name="Espace réservé du numéro de diapositive 4"/>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77122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3" name="Espace réservé du pied de page 2"/>
          <p:cNvSpPr>
            <a:spLocks noGrp="1"/>
          </p:cNvSpPr>
          <p:nvPr>
            <p:ph type="ftr" sz="quarter" idx="11"/>
          </p:nvPr>
        </p:nvSpPr>
        <p:spPr/>
        <p:txBody>
          <a:bodyPr/>
          <a:lstStyle/>
          <a:p>
            <a:endParaRPr lang="fr-CA" dirty="0"/>
          </a:p>
        </p:txBody>
      </p:sp>
      <p:sp>
        <p:nvSpPr>
          <p:cNvPr id="4" name="Espace réservé du numéro de diapositive 3"/>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418103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6" name="Espace réservé du pied de page 5"/>
          <p:cNvSpPr>
            <a:spLocks noGrp="1"/>
          </p:cNvSpPr>
          <p:nvPr>
            <p:ph type="ftr" sz="quarter" idx="11"/>
          </p:nvPr>
        </p:nvSpPr>
        <p:spPr/>
        <p:txBody>
          <a:bodyPr/>
          <a:lstStyle/>
          <a:p>
            <a:endParaRPr lang="fr-CA" dirty="0"/>
          </a:p>
        </p:txBody>
      </p:sp>
      <p:sp>
        <p:nvSpPr>
          <p:cNvPr id="7" name="Espace réservé du numéro de diapositive 6"/>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146505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1D7B34-C58A-4D8F-B1DA-03CCE6F78CA9}" type="datetimeFigureOut">
              <a:rPr lang="fr-CA" smtClean="0"/>
              <a:t>2016-04-18</a:t>
            </a:fld>
            <a:endParaRPr lang="fr-CA" dirty="0"/>
          </a:p>
        </p:txBody>
      </p:sp>
      <p:sp>
        <p:nvSpPr>
          <p:cNvPr id="6" name="Espace réservé du pied de page 5"/>
          <p:cNvSpPr>
            <a:spLocks noGrp="1"/>
          </p:cNvSpPr>
          <p:nvPr>
            <p:ph type="ftr" sz="quarter" idx="11"/>
          </p:nvPr>
        </p:nvSpPr>
        <p:spPr/>
        <p:txBody>
          <a:bodyPr/>
          <a:lstStyle/>
          <a:p>
            <a:endParaRPr lang="fr-CA" dirty="0"/>
          </a:p>
        </p:txBody>
      </p:sp>
      <p:sp>
        <p:nvSpPr>
          <p:cNvPr id="7" name="Espace réservé du numéro de diapositive 6"/>
          <p:cNvSpPr>
            <a:spLocks noGrp="1"/>
          </p:cNvSpPr>
          <p:nvPr>
            <p:ph type="sldNum" sz="quarter" idx="12"/>
          </p:nvPr>
        </p:nvSpPr>
        <p:spPr/>
        <p:txBody>
          <a:bodyPr/>
          <a:lstStyle/>
          <a:p>
            <a:fld id="{E4C4EFB4-7DFC-471D-B709-5993513C3C44}" type="slidenum">
              <a:rPr lang="fr-CA" smtClean="0"/>
              <a:t>‹N°›</a:t>
            </a:fld>
            <a:endParaRPr lang="fr-CA" dirty="0"/>
          </a:p>
        </p:txBody>
      </p:sp>
    </p:spTree>
    <p:extLst>
      <p:ext uri="{BB962C8B-B14F-4D97-AF65-F5344CB8AC3E}">
        <p14:creationId xmlns:p14="http://schemas.microsoft.com/office/powerpoint/2010/main" val="176244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D7B34-C58A-4D8F-B1DA-03CCE6F78CA9}" type="datetimeFigureOut">
              <a:rPr lang="fr-CA" smtClean="0"/>
              <a:t>2016-04-18</a:t>
            </a:fld>
            <a:endParaRPr lang="fr-CA"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4EFB4-7DFC-471D-B709-5993513C3C44}" type="slidenum">
              <a:rPr lang="fr-CA" smtClean="0"/>
              <a:t>‹N°›</a:t>
            </a:fld>
            <a:endParaRPr lang="fr-CA" dirty="0"/>
          </a:p>
        </p:txBody>
      </p:sp>
    </p:spTree>
    <p:extLst>
      <p:ext uri="{BB962C8B-B14F-4D97-AF65-F5344CB8AC3E}">
        <p14:creationId xmlns:p14="http://schemas.microsoft.com/office/powerpoint/2010/main" val="3677710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55976" y="775844"/>
            <a:ext cx="4318248" cy="1861068"/>
          </a:xfrm>
        </p:spPr>
        <p:txBody>
          <a:bodyPr>
            <a:normAutofit fontScale="90000"/>
          </a:bodyPr>
          <a:lstStyle/>
          <a:p>
            <a:r>
              <a:rPr lang="fr-CA" dirty="0" smtClean="0"/>
              <a:t>Indonésie         entre tradition et modernisme</a:t>
            </a:r>
            <a:endParaRPr lang="fr-CA" dirty="0"/>
          </a:p>
        </p:txBody>
      </p:sp>
      <p:sp>
        <p:nvSpPr>
          <p:cNvPr id="3" name="Sous-titre 2"/>
          <p:cNvSpPr>
            <a:spLocks noGrp="1"/>
          </p:cNvSpPr>
          <p:nvPr>
            <p:ph type="subTitle" idx="1"/>
          </p:nvPr>
        </p:nvSpPr>
        <p:spPr>
          <a:xfrm>
            <a:off x="3890070" y="3886200"/>
            <a:ext cx="4930402" cy="1752600"/>
          </a:xfrm>
        </p:spPr>
        <p:txBody>
          <a:bodyPr>
            <a:normAutofit/>
          </a:bodyPr>
          <a:lstStyle/>
          <a:p>
            <a:r>
              <a:rPr lang="fr-CA" sz="4000" b="1" dirty="0" smtClean="0"/>
              <a:t>Jean M. Trudel Ph.D.</a:t>
            </a:r>
            <a:endParaRPr lang="fr-CA" sz="4000" b="1" dirty="0"/>
          </a:p>
        </p:txBody>
      </p:sp>
      <p:pic>
        <p:nvPicPr>
          <p:cNvPr id="1026" name="Picture 2" descr="C:\Users\Utilisateur\Pictures\Asie\Présentation UdeS Avril 201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8350"/>
            <a:ext cx="3638550" cy="532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44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religions se côtoient</a:t>
            </a:r>
            <a:endParaRPr lang="fr-CA" dirty="0"/>
          </a:p>
        </p:txBody>
      </p:sp>
      <p:pic>
        <p:nvPicPr>
          <p:cNvPr id="5122" name="Picture 2" descr="C:\Users\Utilisateur\Pictures\Asie\Présentation UdeS Avril 2016\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3172968" cy="448056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tilisateur\Pictures\Asie\Indonésie\Jakarta et environs\10-9-2012_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204864"/>
            <a:ext cx="4462463"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99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découpage de l’Indonésie</a:t>
            </a:r>
            <a:endParaRPr lang="fr-CA" dirty="0"/>
          </a:p>
        </p:txBody>
      </p:sp>
      <p:sp>
        <p:nvSpPr>
          <p:cNvPr id="3" name="Espace réservé du contenu 2"/>
          <p:cNvSpPr>
            <a:spLocks noGrp="1"/>
          </p:cNvSpPr>
          <p:nvPr>
            <p:ph idx="1"/>
          </p:nvPr>
        </p:nvSpPr>
        <p:spPr/>
        <p:txBody>
          <a:bodyPr/>
          <a:lstStyle/>
          <a:p>
            <a:r>
              <a:rPr lang="fr-CA" dirty="0" smtClean="0"/>
              <a:t>13 000 iles  -  250M d’habitants</a:t>
            </a:r>
          </a:p>
          <a:p>
            <a:r>
              <a:rPr lang="fr-CA" dirty="0" smtClean="0"/>
              <a:t>Le plus grand pays musulman                                         au monde</a:t>
            </a:r>
          </a:p>
          <a:p>
            <a:r>
              <a:rPr lang="fr-CA" dirty="0" smtClean="0"/>
              <a:t>Java – Sumatra – Célèbes –                                                 Bali – Timor  - Lombok – Irian                                      Jaya</a:t>
            </a:r>
          </a:p>
          <a:p>
            <a:endParaRPr lang="fr-CA" dirty="0"/>
          </a:p>
        </p:txBody>
      </p:sp>
      <p:pic>
        <p:nvPicPr>
          <p:cNvPr id="6146" name="Picture 2" descr="C:\Users\Utilisateur\Pictures\Asie\Indonésie\Iles de Bali, Kaliage, Sulawesi\10-8-2012_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391" y="1700808"/>
            <a:ext cx="310832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89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Ile de Java</a:t>
            </a:r>
            <a:endParaRPr lang="fr-CA" dirty="0"/>
          </a:p>
        </p:txBody>
      </p:sp>
      <p:sp>
        <p:nvSpPr>
          <p:cNvPr id="3" name="Espace réservé du contenu 2"/>
          <p:cNvSpPr>
            <a:spLocks noGrp="1"/>
          </p:cNvSpPr>
          <p:nvPr>
            <p:ph idx="1"/>
          </p:nvPr>
        </p:nvSpPr>
        <p:spPr/>
        <p:txBody>
          <a:bodyPr/>
          <a:lstStyle/>
          <a:p>
            <a:r>
              <a:rPr lang="fr-CA" dirty="0" smtClean="0"/>
              <a:t>Jakarta, capitale avec plus de 15M d’habitants. Accueille beaucoup d’Indonésiens de partout à travers le pays – les Kampungs</a:t>
            </a:r>
          </a:p>
          <a:p>
            <a:r>
              <a:rPr lang="fr-CA" dirty="0" smtClean="0"/>
              <a:t>Pas tellement loin dans les montagnes, Bandung, ville d’une certaine importance </a:t>
            </a:r>
          </a:p>
          <a:p>
            <a:r>
              <a:rPr lang="fr-CA" dirty="0" smtClean="0"/>
              <a:t>et Puncak pour la culture du thé et les centres de villégiature</a:t>
            </a:r>
            <a:endParaRPr lang="fr-CA" dirty="0"/>
          </a:p>
        </p:txBody>
      </p:sp>
    </p:spTree>
    <p:extLst>
      <p:ext uri="{BB962C8B-B14F-4D97-AF65-F5344CB8AC3E}">
        <p14:creationId xmlns:p14="http://schemas.microsoft.com/office/powerpoint/2010/main" val="219295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Culture du thé  Vendeur ambulant</a:t>
            </a:r>
            <a:endParaRPr lang="fr-CA"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455251"/>
            <a:ext cx="4549140" cy="3104388"/>
          </a:xfrm>
        </p:spPr>
      </p:pic>
      <p:pic>
        <p:nvPicPr>
          <p:cNvPr id="7170" name="Picture 2" descr="C:\Users\Utilisateur\Pictures\Asie\Présentation UdeS Avril 2016\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00808"/>
            <a:ext cx="3108325" cy="46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314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Yogyakarta</a:t>
            </a:r>
            <a:endParaRPr lang="fr-CA" dirty="0"/>
          </a:p>
        </p:txBody>
      </p:sp>
      <p:sp>
        <p:nvSpPr>
          <p:cNvPr id="3" name="Espace réservé du contenu 2"/>
          <p:cNvSpPr>
            <a:spLocks noGrp="1"/>
          </p:cNvSpPr>
          <p:nvPr>
            <p:ph idx="1"/>
          </p:nvPr>
        </p:nvSpPr>
        <p:spPr/>
        <p:txBody>
          <a:bodyPr/>
          <a:lstStyle/>
          <a:p>
            <a:r>
              <a:rPr lang="fr-CA" dirty="0" smtClean="0"/>
              <a:t>Centre culturel et des arts. Palais du Sultan et temples de Borobudur – Prambanan tout près </a:t>
            </a:r>
            <a:endParaRPr lang="fr-CA" dirty="0"/>
          </a:p>
        </p:txBody>
      </p:sp>
      <p:pic>
        <p:nvPicPr>
          <p:cNvPr id="8195" name="Picture 3" descr="C:\Users\Utilisateur\Pictures\Asie\Présentation UdeS Avril 201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051" y="2852936"/>
            <a:ext cx="5326063" cy="36163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Utilisateur\Pictures\Asie\Présentation UdeS Avril 2016\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08919"/>
            <a:ext cx="3132137" cy="46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16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Surabaya</a:t>
            </a:r>
            <a:endParaRPr lang="fr-CA" dirty="0"/>
          </a:p>
        </p:txBody>
      </p:sp>
      <p:sp>
        <p:nvSpPr>
          <p:cNvPr id="3" name="Espace réservé du contenu 2"/>
          <p:cNvSpPr>
            <a:spLocks noGrp="1"/>
          </p:cNvSpPr>
          <p:nvPr>
            <p:ph idx="1"/>
          </p:nvPr>
        </p:nvSpPr>
        <p:spPr/>
        <p:txBody>
          <a:bodyPr/>
          <a:lstStyle/>
          <a:p>
            <a:r>
              <a:rPr lang="fr-CA" dirty="0" smtClean="0"/>
              <a:t>Centre industriel important tout                           près de Trétès en montagne</a:t>
            </a:r>
            <a:endParaRPr lang="fr-CA" dirty="0"/>
          </a:p>
        </p:txBody>
      </p:sp>
      <p:pic>
        <p:nvPicPr>
          <p:cNvPr id="9218" name="Picture 2" descr="C:\Users\Utilisateur\Pictures\Asie\Présentation UdeS Avril 2016\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68960"/>
            <a:ext cx="4618037" cy="319087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tilisateur\Pictures\Asie\Présentation UdeS Avril 2016\1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196355"/>
            <a:ext cx="3132137" cy="454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0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vie en Indonésie</a:t>
            </a:r>
            <a:endParaRPr lang="fr-CA" dirty="0"/>
          </a:p>
        </p:txBody>
      </p:sp>
      <p:sp>
        <p:nvSpPr>
          <p:cNvPr id="3" name="Espace réservé du contenu 2"/>
          <p:cNvSpPr>
            <a:spLocks noGrp="1"/>
          </p:cNvSpPr>
          <p:nvPr>
            <p:ph idx="1"/>
          </p:nvPr>
        </p:nvSpPr>
        <p:spPr/>
        <p:txBody>
          <a:bodyPr>
            <a:normAutofit fontScale="92500"/>
          </a:bodyPr>
          <a:lstStyle/>
          <a:p>
            <a:r>
              <a:rPr lang="fr-CA" dirty="0" smtClean="0"/>
              <a:t>Au travail: personnel de soutien nécessaire mais à apprivoiser, rythme de travail lent, culture empêchant le transfert de connaissances nord-américaines</a:t>
            </a:r>
          </a:p>
          <a:p>
            <a:r>
              <a:rPr lang="fr-CA" dirty="0" smtClean="0"/>
              <a:t>À la maison: partage de la maison avec domestiques – un apprentissage parfois pénible</a:t>
            </a:r>
          </a:p>
          <a:p>
            <a:r>
              <a:rPr lang="fr-CA" dirty="0" smtClean="0"/>
              <a:t>Activités sociales: circuit des ambassades – course à pied dans les Kampungs – séjours dans les montagnes</a:t>
            </a:r>
            <a:endParaRPr lang="fr-CA" dirty="0"/>
          </a:p>
        </p:txBody>
      </p:sp>
    </p:spTree>
    <p:extLst>
      <p:ext uri="{BB962C8B-B14F-4D97-AF65-F5344CB8AC3E}">
        <p14:creationId xmlns:p14="http://schemas.microsoft.com/office/powerpoint/2010/main" val="3734267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domestiques</a:t>
            </a:r>
            <a:endParaRPr lang="fr-CA" dirty="0"/>
          </a:p>
        </p:txBody>
      </p:sp>
      <p:pic>
        <p:nvPicPr>
          <p:cNvPr id="10242" name="Picture 2" descr="C:\Users\Utilisateur\Pictures\Asie\Indonésie\Jakarta et environs\10-9-2012_04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024" y="2389984"/>
            <a:ext cx="4572000" cy="31272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Utilisateur\Pictures\Asie\Indonésie\Jakarta II\10-10-2012_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90663"/>
            <a:ext cx="3575050" cy="536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75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Ile de Sumatra</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Ile très vaste qui comporte des cultures multiples. La ville de Padang tout au sud n’a rien en commun avec la ville de Médan tout au nord de l’ile. L’intérêt de cette visite est sans contredit le Royaume de Minangkabau – plus grande société matrilinéaire au monde</a:t>
            </a:r>
          </a:p>
          <a:p>
            <a:r>
              <a:rPr lang="fr-CA" dirty="0" smtClean="0"/>
              <a:t>Le clou de l’Ile demeure la région du Lac Toba au </a:t>
            </a:r>
            <a:r>
              <a:rPr lang="fr-CA" smtClean="0"/>
              <a:t>centre </a:t>
            </a:r>
            <a:r>
              <a:rPr lang="fr-CA" smtClean="0"/>
              <a:t>o</a:t>
            </a:r>
            <a:r>
              <a:rPr lang="fr-CA" smtClean="0"/>
              <a:t>ù</a:t>
            </a:r>
            <a:r>
              <a:rPr lang="fr-CA" dirty="0"/>
              <a:t> </a:t>
            </a:r>
            <a:r>
              <a:rPr lang="fr-CA" smtClean="0"/>
              <a:t>vit </a:t>
            </a:r>
            <a:r>
              <a:rPr lang="fr-CA" dirty="0" smtClean="0"/>
              <a:t>une tribu Batak aux allures austères</a:t>
            </a:r>
          </a:p>
          <a:p>
            <a:endParaRPr lang="fr-CA" dirty="0"/>
          </a:p>
        </p:txBody>
      </p:sp>
    </p:spTree>
    <p:extLst>
      <p:ext uri="{BB962C8B-B14F-4D97-AF65-F5344CB8AC3E}">
        <p14:creationId xmlns:p14="http://schemas.microsoft.com/office/powerpoint/2010/main" val="50154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Palais Pararuyung            Lac Toba</a:t>
            </a:r>
            <a:endParaRPr lang="fr-CA" dirty="0"/>
          </a:p>
        </p:txBody>
      </p:sp>
      <p:pic>
        <p:nvPicPr>
          <p:cNvPr id="12290" name="Picture 2" descr="C:\Users\Utilisateur\Pictures\Asie\Présentation UdeS Avril 2016\10-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496" y="1268760"/>
            <a:ext cx="4503420" cy="3127248"/>
          </a:xfrm>
        </p:spPr>
      </p:pic>
      <p:pic>
        <p:nvPicPr>
          <p:cNvPr id="12291" name="Picture 3" descr="C:\Users\Utilisateur\Pictures\Asie\Présentation UdeS Avril 2016\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687" y="3686001"/>
            <a:ext cx="4659313" cy="312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84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Introduction à la vie d’expatrié</a:t>
            </a:r>
            <a:endParaRPr lang="fr-CA" dirty="0"/>
          </a:p>
        </p:txBody>
      </p:sp>
      <p:sp>
        <p:nvSpPr>
          <p:cNvPr id="3" name="Espace réservé du contenu 2"/>
          <p:cNvSpPr>
            <a:spLocks noGrp="1"/>
          </p:cNvSpPr>
          <p:nvPr>
            <p:ph idx="1"/>
          </p:nvPr>
        </p:nvSpPr>
        <p:spPr/>
        <p:txBody>
          <a:bodyPr>
            <a:normAutofit fontScale="92500"/>
          </a:bodyPr>
          <a:lstStyle/>
          <a:p>
            <a:r>
              <a:rPr lang="fr-CA" dirty="0" smtClean="0"/>
              <a:t>Mai 1983 – contrat de deux ans </a:t>
            </a:r>
          </a:p>
          <a:p>
            <a:r>
              <a:rPr lang="fr-CA" dirty="0" smtClean="0"/>
              <a:t>Conseiller avec expérience du domaine bancaire, de la GRH et de l’international</a:t>
            </a:r>
          </a:p>
          <a:p>
            <a:r>
              <a:rPr lang="fr-CA" dirty="0" smtClean="0"/>
              <a:t>L’Indonésie se développe, devient un tigre plus puissant dans la région</a:t>
            </a:r>
          </a:p>
          <a:p>
            <a:r>
              <a:rPr lang="fr-CA" dirty="0" smtClean="0"/>
              <a:t>Prêt de 200M du FMI pour revoir la gouvernance de la Banque Fédérale de Développement (Bapindo) associé à une condition d’investir 5M au niveau de 4 pratiques jugées plus importantes</a:t>
            </a:r>
            <a:endParaRPr lang="fr-CA" dirty="0"/>
          </a:p>
        </p:txBody>
      </p:sp>
    </p:spTree>
    <p:extLst>
      <p:ext uri="{BB962C8B-B14F-4D97-AF65-F5344CB8AC3E}">
        <p14:creationId xmlns:p14="http://schemas.microsoft.com/office/powerpoint/2010/main" val="214832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voie du retour</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Après deux années, c’est le retour qui s’organise. Trois semaines seront nécessaires pour négocier le retour avec des arrêts planifiés à Singapore, Thaïlande, Hong Kong, Chine, Japon, Taiwan et Vancouver</a:t>
            </a:r>
          </a:p>
          <a:p>
            <a:r>
              <a:rPr lang="fr-CA" dirty="0" smtClean="0"/>
              <a:t>Au retour s’ensuit une période de questionnement sur la façon d’entrevoir l’avenir. Un certain inconfort passager mais rapidement comblé par un autre départ</a:t>
            </a:r>
          </a:p>
        </p:txBody>
      </p:sp>
    </p:spTree>
    <p:extLst>
      <p:ext uri="{BB962C8B-B14F-4D97-AF65-F5344CB8AC3E}">
        <p14:creationId xmlns:p14="http://schemas.microsoft.com/office/powerpoint/2010/main" val="337766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CA" dirty="0" smtClean="0"/>
              <a:t>          Kyoto                       Taipei</a:t>
            </a:r>
            <a:endParaRPr lang="fr-CA" dirty="0"/>
          </a:p>
        </p:txBody>
      </p:sp>
      <p:pic>
        <p:nvPicPr>
          <p:cNvPr id="11267" name="Picture 3" descr="C:\Users\Utilisateur\Pictures\Asie\Retour d'Asie 1985\9-27-2012_1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717032"/>
            <a:ext cx="4462463" cy="30591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Utilisateur\Pictures\Asie\Retour d'Asie 1985\9-27-2012_1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412776"/>
            <a:ext cx="4572000" cy="312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3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Deuxième séjour 1996-1998 </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Recrutement par téléphone. Cette fois je suis connu. Je retourne m’installer à l’hôtel Borobudur tout près du Ministère des Finances (1</a:t>
            </a:r>
            <a:r>
              <a:rPr lang="fr-CA" baseline="30000" dirty="0" smtClean="0"/>
              <a:t>er</a:t>
            </a:r>
            <a:r>
              <a:rPr lang="fr-CA" dirty="0" smtClean="0"/>
              <a:t> bureau). J’aurai un autre bureau à la Tour de la Bourse en construction</a:t>
            </a:r>
          </a:p>
          <a:p>
            <a:r>
              <a:rPr lang="fr-CA" dirty="0" smtClean="0"/>
              <a:t>Tout a changé: des tours à bureaux, des hôtels fantastiques, une restauration contemporaine, des bars branchés, des antennes paraboliques. Une certaine richesse se perçoit aisément</a:t>
            </a:r>
            <a:endParaRPr lang="fr-CA" dirty="0"/>
          </a:p>
        </p:txBody>
      </p:sp>
    </p:spTree>
    <p:extLst>
      <p:ext uri="{BB962C8B-B14F-4D97-AF65-F5344CB8AC3E}">
        <p14:creationId xmlns:p14="http://schemas.microsoft.com/office/powerpoint/2010/main" val="2673179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Deuxième séjour 1996-1998 </a:t>
            </a:r>
            <a:r>
              <a:rPr lang="fr-CA" dirty="0" smtClean="0"/>
              <a:t> (2)</a:t>
            </a:r>
            <a:endParaRPr lang="fr-CA" dirty="0"/>
          </a:p>
        </p:txBody>
      </p:sp>
      <p:sp>
        <p:nvSpPr>
          <p:cNvPr id="3" name="Espace réservé du contenu 2"/>
          <p:cNvSpPr>
            <a:spLocks noGrp="1"/>
          </p:cNvSpPr>
          <p:nvPr>
            <p:ph idx="1"/>
          </p:nvPr>
        </p:nvSpPr>
        <p:spPr/>
        <p:txBody>
          <a:bodyPr/>
          <a:lstStyle/>
          <a:p>
            <a:r>
              <a:rPr lang="fr-CA" dirty="0" smtClean="0"/>
              <a:t>La ville a changé: les canaux ont disparu, remplacés par des voies de transport élargies. Les Kampungs font place à des quartiers revitalisés. La circulation de Bécak est désormais interdite au centre-ville. Les petits vendeurs sont repoussés dans les zones éloignées du centre. Serait-ce le modèle chinois en action?</a:t>
            </a:r>
            <a:endParaRPr lang="fr-CA" dirty="0"/>
          </a:p>
        </p:txBody>
      </p:sp>
    </p:spTree>
    <p:extLst>
      <p:ext uri="{BB962C8B-B14F-4D97-AF65-F5344CB8AC3E}">
        <p14:creationId xmlns:p14="http://schemas.microsoft.com/office/powerpoint/2010/main" val="132335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vie politique (2em prise)</a:t>
            </a:r>
            <a:endParaRPr lang="fr-CA" dirty="0"/>
          </a:p>
        </p:txBody>
      </p:sp>
      <p:sp>
        <p:nvSpPr>
          <p:cNvPr id="3" name="Espace réservé du contenu 2"/>
          <p:cNvSpPr>
            <a:spLocks noGrp="1"/>
          </p:cNvSpPr>
          <p:nvPr>
            <p:ph idx="1"/>
          </p:nvPr>
        </p:nvSpPr>
        <p:spPr/>
        <p:txBody>
          <a:bodyPr>
            <a:normAutofit fontScale="92500"/>
          </a:bodyPr>
          <a:lstStyle/>
          <a:p>
            <a:r>
              <a:rPr lang="fr-CA" dirty="0" smtClean="0"/>
              <a:t>Soeharto est toujours en selle, mais il est de plus en plus contesté. À mon arrivée en juin 1996, des démonstrations ont lieu dans les environs de l’hôtel Borobudur et du Ministère des Finances dans le quartier universitaire de Senin</a:t>
            </a:r>
          </a:p>
          <a:p>
            <a:r>
              <a:rPr lang="fr-CA" dirty="0" smtClean="0"/>
              <a:t>Le fils Tommy est désormais à la tête de l’industrie automobile. La Timor est née (véhicule coréen) et tous les Ministères se doivent de les acheter et rien d’autre.</a:t>
            </a:r>
            <a:endParaRPr lang="fr-CA" dirty="0"/>
          </a:p>
        </p:txBody>
      </p:sp>
    </p:spTree>
    <p:extLst>
      <p:ext uri="{BB962C8B-B14F-4D97-AF65-F5344CB8AC3E}">
        <p14:creationId xmlns:p14="http://schemas.microsoft.com/office/powerpoint/2010/main" val="4288608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six premiers mois du séjour</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Installation des familles de consultants – la plupart dans des condos localisés près du Ministère des Finances</a:t>
            </a:r>
          </a:p>
          <a:p>
            <a:r>
              <a:rPr lang="fr-CA" dirty="0" smtClean="0"/>
              <a:t>Installation du programme: identification des clients potentiels dans les domaines des Fonds de Pension et des Assurances</a:t>
            </a:r>
          </a:p>
          <a:p>
            <a:r>
              <a:rPr lang="fr-CA" dirty="0" smtClean="0"/>
              <a:t>Mise sur pied de groupes de discussion pour établir les besoins de chacun et des meilleures pratiques pour les combler avec les consultants du programme</a:t>
            </a:r>
            <a:endParaRPr lang="fr-CA" dirty="0"/>
          </a:p>
        </p:txBody>
      </p:sp>
    </p:spTree>
    <p:extLst>
      <p:ext uri="{BB962C8B-B14F-4D97-AF65-F5344CB8AC3E}">
        <p14:creationId xmlns:p14="http://schemas.microsoft.com/office/powerpoint/2010/main" val="3352648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centres d’intérêt </a:t>
            </a:r>
            <a:endParaRPr lang="fr-CA" dirty="0"/>
          </a:p>
        </p:txBody>
      </p:sp>
      <p:sp>
        <p:nvSpPr>
          <p:cNvPr id="3" name="Espace réservé du contenu 2"/>
          <p:cNvSpPr>
            <a:spLocks noGrp="1"/>
          </p:cNvSpPr>
          <p:nvPr>
            <p:ph idx="1"/>
          </p:nvPr>
        </p:nvSpPr>
        <p:spPr/>
        <p:txBody>
          <a:bodyPr/>
          <a:lstStyle/>
          <a:p>
            <a:r>
              <a:rPr lang="fr-CA" dirty="0" smtClean="0"/>
              <a:t>Taman Mini: sorte de parc style Disney qui reproduit l’Indonésie en miniature. La visite de ce parc permet aux visiteurs d’admirer les différentes architectures de ce vaste pays</a:t>
            </a:r>
          </a:p>
          <a:p>
            <a:r>
              <a:rPr lang="fr-CA" dirty="0" smtClean="0"/>
              <a:t>Sans devoir se déplacer, le visiteur peut comparer les styles de vie des principales iles formant ce pays. Un arrêt s’impose</a:t>
            </a:r>
            <a:endParaRPr lang="fr-CA" dirty="0"/>
          </a:p>
        </p:txBody>
      </p:sp>
    </p:spTree>
    <p:extLst>
      <p:ext uri="{BB962C8B-B14F-4D97-AF65-F5344CB8AC3E}">
        <p14:creationId xmlns:p14="http://schemas.microsoft.com/office/powerpoint/2010/main" val="2780107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Irian Jaya               Sulawesi</a:t>
            </a:r>
            <a:endParaRPr lang="fr-CA" dirty="0"/>
          </a:p>
        </p:txBody>
      </p:sp>
      <p:pic>
        <p:nvPicPr>
          <p:cNvPr id="4" name="Picture 2" descr="C:\Users\Utilisateur\Pictures\Asie\Présentation UdeS Avril 2016\6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132930"/>
            <a:ext cx="301473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tilisateur\Pictures\Asie\Présentation UdeS Avril 2016\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042929"/>
            <a:ext cx="31496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157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Ile de Bali</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Endroit rêvé pour les touristes de part le monde: la plage et les couchers de soleil sur la plage sont des attraits importants</a:t>
            </a:r>
          </a:p>
          <a:p>
            <a:r>
              <a:rPr lang="fr-CA" dirty="0" smtClean="0"/>
              <a:t>Les activités se passent à Denpasar, ville  importante et à Ubud dans les montagnes: Ubud est un joyau culturel: peinture, arts, céramique </a:t>
            </a:r>
          </a:p>
          <a:p>
            <a:r>
              <a:rPr lang="fr-CA" dirty="0" smtClean="0"/>
              <a:t>Danse Barong, danse des singes, cérémonie des offrandes</a:t>
            </a:r>
            <a:endParaRPr lang="fr-CA" dirty="0"/>
          </a:p>
        </p:txBody>
      </p:sp>
    </p:spTree>
    <p:extLst>
      <p:ext uri="{BB962C8B-B14F-4D97-AF65-F5344CB8AC3E}">
        <p14:creationId xmlns:p14="http://schemas.microsoft.com/office/powerpoint/2010/main" val="1408832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CA" dirty="0" smtClean="0"/>
              <a:t>   Offrandes          Coucher de soleil</a:t>
            </a:r>
            <a:endParaRPr lang="fr-CA" dirty="0"/>
          </a:p>
        </p:txBody>
      </p:sp>
      <p:pic>
        <p:nvPicPr>
          <p:cNvPr id="3074" name="Picture 2" descr="C:\Users\Utilisateur\Pictures\Asie\Présentation UdeS Avril 2016\5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56" y="1772816"/>
            <a:ext cx="302793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tilisateur\Pictures\Asie\Présentation UdeS Avril 2016\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140968"/>
            <a:ext cx="4484687" cy="317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285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BAPINDO</a:t>
            </a:r>
            <a:endParaRPr lang="fr-CA" dirty="0"/>
          </a:p>
        </p:txBody>
      </p:sp>
      <p:pic>
        <p:nvPicPr>
          <p:cNvPr id="2050" name="Picture 2" descr="C:\Users\Utilisateur\Pictures\Asie\Présentation UdeS Avril 2016\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4636008" cy="31272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tilisateur\Pictures\Asie\Présentation UdeS Avril 20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465513"/>
            <a:ext cx="4618037" cy="312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760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Ancol en bord de mer</a:t>
            </a:r>
            <a:endParaRPr lang="fr-CA" dirty="0"/>
          </a:p>
        </p:txBody>
      </p:sp>
      <p:sp>
        <p:nvSpPr>
          <p:cNvPr id="3" name="Espace réservé du contenu 2"/>
          <p:cNvSpPr>
            <a:spLocks noGrp="1"/>
          </p:cNvSpPr>
          <p:nvPr>
            <p:ph idx="1"/>
          </p:nvPr>
        </p:nvSpPr>
        <p:spPr/>
        <p:txBody>
          <a:bodyPr/>
          <a:lstStyle/>
          <a:p>
            <a:r>
              <a:rPr lang="fr-CA" dirty="0" smtClean="0"/>
              <a:t>Parc multifonctionnel en bordure de mer à Jakarta: port de mer, port de plaisance, golf, baignade, centre des arts et de la culture: peintres, sculpteurs, artisans, bijoutiers</a:t>
            </a:r>
          </a:p>
          <a:p>
            <a:r>
              <a:rPr lang="fr-CA" dirty="0" smtClean="0"/>
              <a:t>Hôtels de luxe et restauration haut de gamme</a:t>
            </a:r>
            <a:endParaRPr lang="fr-CA" dirty="0"/>
          </a:p>
        </p:txBody>
      </p:sp>
    </p:spTree>
    <p:extLst>
      <p:ext uri="{BB962C8B-B14F-4D97-AF65-F5344CB8AC3E}">
        <p14:creationId xmlns:p14="http://schemas.microsoft.com/office/powerpoint/2010/main" val="1382353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683790" cy="1143000"/>
          </a:xfrm>
        </p:spPr>
        <p:txBody>
          <a:bodyPr/>
          <a:lstStyle/>
          <a:p>
            <a:pPr algn="l"/>
            <a:r>
              <a:rPr lang="fr-CA" dirty="0" smtClean="0"/>
              <a:t>           Fêtes             Fruits de la pêche</a:t>
            </a:r>
            <a:endParaRPr lang="fr-CA" dirty="0"/>
          </a:p>
        </p:txBody>
      </p:sp>
      <p:pic>
        <p:nvPicPr>
          <p:cNvPr id="4098" name="Picture 2" descr="C:\Users\Utilisateur\Pictures\Asie\Présentation UdeS Avril 2016\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4485132" cy="315010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tilisateur\Pictures\Asie\Indonésie\Jakarta et environs\10-9-2012_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953" y="3739397"/>
            <a:ext cx="4618037"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947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L’année 1997</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La vie au travail s’organise autour de deux lieux distincts: les déplacements sont éprouvants. Les activités sont limitées à la Capitale et sa région immédiate</a:t>
            </a:r>
          </a:p>
          <a:p>
            <a:r>
              <a:rPr lang="fr-CA" dirty="0" smtClean="0"/>
              <a:t>Accent sur séminaires de formation pilotés par des conseillers invités. Démarchage constant et contacts avec représentants de divers pays</a:t>
            </a:r>
          </a:p>
          <a:p>
            <a:r>
              <a:rPr lang="fr-CA" dirty="0" smtClean="0"/>
              <a:t>Rencontres inattendues d’anciens collègues, amis ou connaissances</a:t>
            </a:r>
            <a:endParaRPr lang="fr-CA" dirty="0"/>
          </a:p>
        </p:txBody>
      </p:sp>
    </p:spTree>
    <p:extLst>
      <p:ext uri="{BB962C8B-B14F-4D97-AF65-F5344CB8AC3E}">
        <p14:creationId xmlns:p14="http://schemas.microsoft.com/office/powerpoint/2010/main" val="3454509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Signes avant-coureur</a:t>
            </a:r>
            <a:endParaRPr lang="fr-CA" dirty="0"/>
          </a:p>
        </p:txBody>
      </p:sp>
      <p:sp>
        <p:nvSpPr>
          <p:cNvPr id="3" name="Espace réservé du contenu 2"/>
          <p:cNvSpPr>
            <a:spLocks noGrp="1"/>
          </p:cNvSpPr>
          <p:nvPr>
            <p:ph idx="1"/>
          </p:nvPr>
        </p:nvSpPr>
        <p:spPr/>
        <p:txBody>
          <a:bodyPr>
            <a:normAutofit fontScale="92500" lnSpcReduction="20000"/>
          </a:bodyPr>
          <a:lstStyle/>
          <a:p>
            <a:r>
              <a:rPr lang="fr-CA" dirty="0" smtClean="0"/>
              <a:t>Dévaluation du rupiah à vitesse grand V</a:t>
            </a:r>
          </a:p>
          <a:p>
            <a:r>
              <a:rPr lang="fr-CA" dirty="0" smtClean="0"/>
              <a:t>Flambée des prix des biens à la consommation</a:t>
            </a:r>
          </a:p>
          <a:p>
            <a:r>
              <a:rPr lang="fr-CA" dirty="0" smtClean="0"/>
              <a:t>Gouvernement en défaut de paiement, FMI se doit d’intervenir. Insulte pour les Indonésiens</a:t>
            </a:r>
          </a:p>
          <a:p>
            <a:r>
              <a:rPr lang="fr-CA" dirty="0" smtClean="0"/>
              <a:t>Liquidation de seize banques dont une appartenant au frère du Président</a:t>
            </a:r>
          </a:p>
          <a:p>
            <a:r>
              <a:rPr lang="fr-CA" dirty="0" smtClean="0"/>
              <a:t>Bourse à la baisse, industrie de l’automobile en baisse de 40%</a:t>
            </a:r>
          </a:p>
          <a:p>
            <a:r>
              <a:rPr lang="fr-CA" dirty="0" smtClean="0"/>
              <a:t>Les grues s’arrêtent, interdiction d’organiser des fêtes du nouvel an, le vin rouge se fait rare</a:t>
            </a:r>
          </a:p>
          <a:p>
            <a:endParaRPr lang="fr-CA" dirty="0"/>
          </a:p>
        </p:txBody>
      </p:sp>
    </p:spTree>
    <p:extLst>
      <p:ext uri="{BB962C8B-B14F-4D97-AF65-F5344CB8AC3E}">
        <p14:creationId xmlns:p14="http://schemas.microsoft.com/office/powerpoint/2010/main" val="422053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L</a:t>
            </a:r>
            <a:r>
              <a:rPr lang="fr-CA" dirty="0" smtClean="0"/>
              <a:t>a visite s’annonce</a:t>
            </a:r>
            <a:br>
              <a:rPr lang="fr-CA" dirty="0" smtClean="0"/>
            </a:br>
            <a:r>
              <a:rPr lang="fr-CA" dirty="0" smtClean="0"/>
              <a:t>début 1998</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On veut voir de près comment un tel pays a pu en arriver là: Prof. Louis Hébert de Concordia s’amène avec 35 étudiants du MBA Exécutif. Des représentants de firmes canadiennes les rencontrent</a:t>
            </a:r>
          </a:p>
          <a:p>
            <a:r>
              <a:rPr lang="fr-CA" dirty="0" smtClean="0"/>
              <a:t>Un journaliste et photographe du journal The Gazette s’amènent pour faire une évaluation de la situation sur place</a:t>
            </a:r>
          </a:p>
          <a:p>
            <a:r>
              <a:rPr lang="fr-CA" dirty="0" smtClean="0"/>
              <a:t>Notre projet est au neutre. Les activités s’annulent les unes après les autres</a:t>
            </a:r>
            <a:endParaRPr lang="fr-CA" dirty="0"/>
          </a:p>
        </p:txBody>
      </p:sp>
    </p:spTree>
    <p:extLst>
      <p:ext uri="{BB962C8B-B14F-4D97-AF65-F5344CB8AC3E}">
        <p14:creationId xmlns:p14="http://schemas.microsoft.com/office/powerpoint/2010/main" val="1064079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début de la fin</a:t>
            </a:r>
            <a:endParaRPr lang="fr-CA" dirty="0"/>
          </a:p>
        </p:txBody>
      </p:sp>
      <p:sp>
        <p:nvSpPr>
          <p:cNvPr id="3" name="Espace réservé du contenu 2"/>
          <p:cNvSpPr>
            <a:spLocks noGrp="1"/>
          </p:cNvSpPr>
          <p:nvPr>
            <p:ph idx="1"/>
          </p:nvPr>
        </p:nvSpPr>
        <p:spPr/>
        <p:txBody>
          <a:bodyPr>
            <a:normAutofit fontScale="85000" lnSpcReduction="20000"/>
          </a:bodyPr>
          <a:lstStyle/>
          <a:p>
            <a:r>
              <a:rPr lang="fr-CA" dirty="0" smtClean="0"/>
              <a:t>11 mai: deux étudiants sont tués près de l’Université Trisakti</a:t>
            </a:r>
          </a:p>
          <a:p>
            <a:r>
              <a:rPr lang="fr-CA" dirty="0" smtClean="0"/>
              <a:t>12 mai: les étudiants récidivent. 6 morts. Le quartier chinois de Glodok est rasé ainsi que le centre Lippo Karawachi. Plus d’une centaine de morts au centre d’achat</a:t>
            </a:r>
          </a:p>
          <a:p>
            <a:r>
              <a:rPr lang="fr-CA" dirty="0" smtClean="0"/>
              <a:t>13 mai: en route vers le bureau, les rues sont désertes et sans policiers. Pilleurs et incendiaires s’en donnent à cœur joie</a:t>
            </a:r>
          </a:p>
          <a:p>
            <a:r>
              <a:rPr lang="fr-CA" dirty="0" smtClean="0"/>
              <a:t>Fermeture des bureaux du Ministère, l’Ambassade du Canada </a:t>
            </a:r>
            <a:r>
              <a:rPr lang="fr-CA" dirty="0"/>
              <a:t>d</a:t>
            </a:r>
            <a:r>
              <a:rPr lang="fr-CA" dirty="0" smtClean="0"/>
              <a:t>éploie ses mesures de sécurité. Évacuation imminente</a:t>
            </a:r>
            <a:endParaRPr lang="fr-CA" dirty="0"/>
          </a:p>
        </p:txBody>
      </p:sp>
    </p:spTree>
    <p:extLst>
      <p:ext uri="{BB962C8B-B14F-4D97-AF65-F5344CB8AC3E}">
        <p14:creationId xmlns:p14="http://schemas.microsoft.com/office/powerpoint/2010/main" val="3866809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départ</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Samedi en matinée, les messages provenant de l’Ambassade se font plus insistants. Après trois conversations, on finit par m’aviser que notre sécurité ne peut plus être assurée</a:t>
            </a:r>
          </a:p>
          <a:p>
            <a:r>
              <a:rPr lang="fr-CA" dirty="0" smtClean="0"/>
              <a:t>Départ pour la maison de l’Ambassadeur Américain. Autobus vers l’aéroport militaire Halim. Attente interminable. Finalement embarquement sur un vol de Tower Air de New York. Arrivée à Singapore vers 6h.30 a.m.</a:t>
            </a:r>
            <a:endParaRPr lang="fr-CA" dirty="0"/>
          </a:p>
        </p:txBody>
      </p:sp>
    </p:spTree>
    <p:extLst>
      <p:ext uri="{BB962C8B-B14F-4D97-AF65-F5344CB8AC3E}">
        <p14:creationId xmlns:p14="http://schemas.microsoft.com/office/powerpoint/2010/main" val="270080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fin d’une époque</a:t>
            </a:r>
            <a:endParaRPr lang="fr-CA" dirty="0"/>
          </a:p>
        </p:txBody>
      </p:sp>
      <p:pic>
        <p:nvPicPr>
          <p:cNvPr id="5122" name="Picture 2" descr="C:\Users\Utilisateur\Pictures\Asie\Indonésie\Jakarta et environs\10-9-2012_14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9444" y="1730343"/>
            <a:ext cx="4325112" cy="426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8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Introduction à l’Indonésie</a:t>
            </a:r>
            <a:endParaRPr lang="fr-CA" dirty="0"/>
          </a:p>
        </p:txBody>
      </p:sp>
      <p:sp>
        <p:nvSpPr>
          <p:cNvPr id="3" name="Espace réservé du contenu 2"/>
          <p:cNvSpPr>
            <a:spLocks noGrp="1"/>
          </p:cNvSpPr>
          <p:nvPr>
            <p:ph idx="1"/>
          </p:nvPr>
        </p:nvSpPr>
        <p:spPr/>
        <p:txBody>
          <a:bodyPr/>
          <a:lstStyle/>
          <a:p>
            <a:r>
              <a:rPr lang="fr-CA" dirty="0" smtClean="0"/>
              <a:t>Colonisation par les Néerlandais</a:t>
            </a:r>
          </a:p>
          <a:p>
            <a:r>
              <a:rPr lang="fr-CA" dirty="0" smtClean="0"/>
              <a:t>Canaux à ciel ouvert</a:t>
            </a:r>
          </a:p>
          <a:p>
            <a:r>
              <a:rPr lang="fr-CA" dirty="0" smtClean="0"/>
              <a:t>Présence japonaise lors de la 2em guerre - peu d’affinités</a:t>
            </a:r>
          </a:p>
          <a:p>
            <a:r>
              <a:rPr lang="fr-CA" dirty="0" smtClean="0"/>
              <a:t>Présence chinoise : des gens d’affaires un peu comme les Libanais en Afrique de l’Ouest</a:t>
            </a:r>
          </a:p>
          <a:p>
            <a:r>
              <a:rPr lang="fr-CA" dirty="0" smtClean="0"/>
              <a:t>Quelques incursions russes qui y ont laissé des traces plutôt visibles</a:t>
            </a:r>
            <a:endParaRPr lang="fr-CA" dirty="0"/>
          </a:p>
        </p:txBody>
      </p:sp>
    </p:spTree>
    <p:extLst>
      <p:ext uri="{BB962C8B-B14F-4D97-AF65-F5344CB8AC3E}">
        <p14:creationId xmlns:p14="http://schemas.microsoft.com/office/powerpoint/2010/main" val="17356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Pizza man                  Lavandière</a:t>
            </a:r>
            <a:endParaRPr lang="fr-CA" dirty="0"/>
          </a:p>
        </p:txBody>
      </p:sp>
      <p:pic>
        <p:nvPicPr>
          <p:cNvPr id="3074" name="Picture 2" descr="C:\Users\Utilisateur\Pictures\Asie\Présentation UdeS Avril 2016\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531421"/>
            <a:ext cx="3150108" cy="45034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tilisateur\Pictures\Asie\Présentation UdeS Avril 2016\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56792"/>
            <a:ext cx="3132137" cy="46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23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traits visibles des Indonésiens</a:t>
            </a:r>
            <a:endParaRPr lang="fr-CA" dirty="0"/>
          </a:p>
        </p:txBody>
      </p:sp>
      <p:sp>
        <p:nvSpPr>
          <p:cNvPr id="3" name="Espace réservé du contenu 2"/>
          <p:cNvSpPr>
            <a:spLocks noGrp="1"/>
          </p:cNvSpPr>
          <p:nvPr>
            <p:ph idx="1"/>
          </p:nvPr>
        </p:nvSpPr>
        <p:spPr/>
        <p:txBody>
          <a:bodyPr>
            <a:normAutofit fontScale="92500"/>
          </a:bodyPr>
          <a:lstStyle/>
          <a:p>
            <a:r>
              <a:rPr lang="fr-CA" dirty="0" smtClean="0"/>
              <a:t>Cultures diversifiées: les Javanais, les Batak, les résidents d’Irian Jaya</a:t>
            </a:r>
          </a:p>
          <a:p>
            <a:r>
              <a:rPr lang="fr-CA" dirty="0" smtClean="0"/>
              <a:t>Une langue commune: Bahasa Indonesia – Saya senang bertemu dengang anda</a:t>
            </a:r>
          </a:p>
          <a:p>
            <a:r>
              <a:rPr lang="fr-CA" dirty="0" smtClean="0"/>
              <a:t>Souriants, humoristiques, fumeurs (Kretek), accueillants</a:t>
            </a:r>
          </a:p>
          <a:p>
            <a:r>
              <a:rPr lang="fr-CA" dirty="0" smtClean="0"/>
              <a:t>Autres traits particuliers: la troisième personne, le oui en trois versions, la cérémonie du thé, l’effacement devant l’autorité</a:t>
            </a:r>
            <a:endParaRPr lang="fr-CA" dirty="0"/>
          </a:p>
        </p:txBody>
      </p:sp>
    </p:spTree>
    <p:extLst>
      <p:ext uri="{BB962C8B-B14F-4D97-AF65-F5344CB8AC3E}">
        <p14:creationId xmlns:p14="http://schemas.microsoft.com/office/powerpoint/2010/main" val="44010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vie politique</a:t>
            </a:r>
            <a:endParaRPr lang="fr-CA" dirty="0"/>
          </a:p>
        </p:txBody>
      </p:sp>
      <p:sp>
        <p:nvSpPr>
          <p:cNvPr id="3" name="Espace réservé du contenu 2"/>
          <p:cNvSpPr>
            <a:spLocks noGrp="1"/>
          </p:cNvSpPr>
          <p:nvPr>
            <p:ph idx="1"/>
          </p:nvPr>
        </p:nvSpPr>
        <p:spPr/>
        <p:txBody>
          <a:bodyPr>
            <a:normAutofit fontScale="85000" lnSpcReduction="10000"/>
          </a:bodyPr>
          <a:lstStyle/>
          <a:p>
            <a:r>
              <a:rPr lang="fr-CA" dirty="0" smtClean="0"/>
              <a:t>La couleur jaune (Golkar), la couleur rouge (Mégawati), la couleur verte… Chaque partie à tour de rôle a un droit de sortie publique</a:t>
            </a:r>
          </a:p>
          <a:p>
            <a:r>
              <a:rPr lang="fr-CA" dirty="0" smtClean="0"/>
              <a:t>Sukarno (Bung Karno), premier Président de l’Indépendance 1945</a:t>
            </a:r>
          </a:p>
          <a:p>
            <a:r>
              <a:rPr lang="fr-CA" dirty="0" smtClean="0"/>
              <a:t>Soeharto (Pak Harto), le remplace en 1967 par un coup militaire</a:t>
            </a:r>
          </a:p>
          <a:p>
            <a:r>
              <a:rPr lang="fr-CA" dirty="0" smtClean="0"/>
              <a:t>Règne sans conteste de 1967 à 1998 (main de fer, stabilité, santé-éducation, corruption. Famille très impliquée dans les affaires: femme Trin (Mme. 10%), fils Tommy au transport, fille dans l’immobilier</a:t>
            </a:r>
            <a:endParaRPr lang="fr-CA" dirty="0"/>
          </a:p>
        </p:txBody>
      </p:sp>
    </p:spTree>
    <p:extLst>
      <p:ext uri="{BB962C8B-B14F-4D97-AF65-F5344CB8AC3E}">
        <p14:creationId xmlns:p14="http://schemas.microsoft.com/office/powerpoint/2010/main" val="288899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CA" dirty="0" smtClean="0"/>
              <a:t>         Monas              Palais présidentiel</a:t>
            </a:r>
            <a:endParaRPr lang="fr-CA" dirty="0"/>
          </a:p>
        </p:txBody>
      </p:sp>
      <p:pic>
        <p:nvPicPr>
          <p:cNvPr id="4098" name="Picture 2" descr="C:\Users\Utilisateur\Pictures\Asie\Présentation UdeS Avril 2016\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903413"/>
            <a:ext cx="3172745" cy="45259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tilisateur\Pictures\Asie\Présentation UdeS Avril 201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03413"/>
            <a:ext cx="4521200" cy="30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31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Pancasila (5 principes de vie)</a:t>
            </a:r>
            <a:endParaRPr lang="fr-CA" dirty="0"/>
          </a:p>
        </p:txBody>
      </p:sp>
      <p:sp>
        <p:nvSpPr>
          <p:cNvPr id="3" name="Espace réservé du contenu 2"/>
          <p:cNvSpPr>
            <a:spLocks noGrp="1"/>
          </p:cNvSpPr>
          <p:nvPr>
            <p:ph idx="1"/>
          </p:nvPr>
        </p:nvSpPr>
        <p:spPr/>
        <p:txBody>
          <a:bodyPr>
            <a:normAutofit/>
          </a:bodyPr>
          <a:lstStyle/>
          <a:p>
            <a:r>
              <a:rPr lang="fr-CA" dirty="0" smtClean="0"/>
              <a:t>Croyance en un Dieu unique</a:t>
            </a:r>
          </a:p>
          <a:p>
            <a:r>
              <a:rPr lang="fr-CA" dirty="0" smtClean="0"/>
              <a:t>Une humanité juste et civilisée</a:t>
            </a:r>
          </a:p>
          <a:p>
            <a:r>
              <a:rPr lang="fr-CA" dirty="0" smtClean="0"/>
              <a:t>Unité de l’Indonésie. Le rassemblement des archipels : «le désir d’être ensemble»</a:t>
            </a:r>
          </a:p>
          <a:p>
            <a:r>
              <a:rPr lang="fr-CA" dirty="0" smtClean="0"/>
              <a:t>Démocratie guidée par la sagesse à travers la délibération et la représentation: «un pour tous, tous pour un»</a:t>
            </a:r>
          </a:p>
          <a:p>
            <a:r>
              <a:rPr lang="fr-CA" dirty="0" smtClean="0"/>
              <a:t>Justice sociale pour tout le peuple Indonésien</a:t>
            </a:r>
            <a:endParaRPr lang="fr-CA" dirty="0"/>
          </a:p>
        </p:txBody>
      </p:sp>
    </p:spTree>
    <p:extLst>
      <p:ext uri="{BB962C8B-B14F-4D97-AF65-F5344CB8AC3E}">
        <p14:creationId xmlns:p14="http://schemas.microsoft.com/office/powerpoint/2010/main" val="5463672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TotalTime>
  <Words>1445</Words>
  <Application>Microsoft Office PowerPoint</Application>
  <PresentationFormat>Affichage à l'écran (4:3)</PresentationFormat>
  <Paragraphs>108</Paragraphs>
  <Slides>37</Slides>
  <Notes>0</Notes>
  <HiddenSlides>0</HiddenSlides>
  <MMClips>0</MMClips>
  <ScaleCrop>false</ScaleCrop>
  <HeadingPairs>
    <vt:vector size="4" baseType="variant">
      <vt:variant>
        <vt:lpstr>Thème</vt:lpstr>
      </vt:variant>
      <vt:variant>
        <vt:i4>1</vt:i4>
      </vt:variant>
      <vt:variant>
        <vt:lpstr>Titres des diapositives</vt:lpstr>
      </vt:variant>
      <vt:variant>
        <vt:i4>37</vt:i4>
      </vt:variant>
    </vt:vector>
  </HeadingPairs>
  <TitlesOfParts>
    <vt:vector size="38" baseType="lpstr">
      <vt:lpstr>Thème Office</vt:lpstr>
      <vt:lpstr>Indonésie         entre tradition et modernisme</vt:lpstr>
      <vt:lpstr>Introduction à la vie d’expatrié</vt:lpstr>
      <vt:lpstr>                                 BAPINDO</vt:lpstr>
      <vt:lpstr>Introduction à l’Indonésie</vt:lpstr>
      <vt:lpstr>Pizza man                  Lavandière</vt:lpstr>
      <vt:lpstr>Les traits visibles des Indonésiens</vt:lpstr>
      <vt:lpstr>La vie politique</vt:lpstr>
      <vt:lpstr>         Monas              Palais présidentiel</vt:lpstr>
      <vt:lpstr>La Pancasila (5 principes de vie)</vt:lpstr>
      <vt:lpstr>Les religions se côtoient</vt:lpstr>
      <vt:lpstr>Le découpage de l’Indonésie</vt:lpstr>
      <vt:lpstr>Ile de Java</vt:lpstr>
      <vt:lpstr>Culture du thé  Vendeur ambulant</vt:lpstr>
      <vt:lpstr>Yogyakarta</vt:lpstr>
      <vt:lpstr>Surabaya</vt:lpstr>
      <vt:lpstr>La vie en Indonésie</vt:lpstr>
      <vt:lpstr>Les domestiques</vt:lpstr>
      <vt:lpstr>Ile de Sumatra</vt:lpstr>
      <vt:lpstr>Palais Pararuyung            Lac Toba</vt:lpstr>
      <vt:lpstr>La voie du retour</vt:lpstr>
      <vt:lpstr>          Kyoto                       Taipei</vt:lpstr>
      <vt:lpstr>Deuxième séjour 1996-1998 </vt:lpstr>
      <vt:lpstr>Deuxième séjour 1996-1998  (2)</vt:lpstr>
      <vt:lpstr>La vie politique (2em prise)</vt:lpstr>
      <vt:lpstr>Les six premiers mois du séjour</vt:lpstr>
      <vt:lpstr>Les centres d’intérêt </vt:lpstr>
      <vt:lpstr>Irian Jaya               Sulawesi</vt:lpstr>
      <vt:lpstr>Ile de Bali</vt:lpstr>
      <vt:lpstr>   Offrandes          Coucher de soleil</vt:lpstr>
      <vt:lpstr>Ancol en bord de mer</vt:lpstr>
      <vt:lpstr>           Fêtes             Fruits de la pêche</vt:lpstr>
      <vt:lpstr>L’année 1997</vt:lpstr>
      <vt:lpstr>Signes avant-coureur</vt:lpstr>
      <vt:lpstr>La visite s’annonce début 1998</vt:lpstr>
      <vt:lpstr>Le début de la fin</vt:lpstr>
      <vt:lpstr>Le départ</vt:lpstr>
      <vt:lpstr>La fin d’une époque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Indonésie         entre tradition et modernisme</dc:title>
  <dc:creator>Utilisateur</dc:creator>
  <cp:lastModifiedBy>Utilisateur</cp:lastModifiedBy>
  <cp:revision>39</cp:revision>
  <dcterms:created xsi:type="dcterms:W3CDTF">2016-02-16T13:41:42Z</dcterms:created>
  <dcterms:modified xsi:type="dcterms:W3CDTF">2016-04-18T20:06:41Z</dcterms:modified>
</cp:coreProperties>
</file>