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316" r:id="rId6"/>
    <p:sldId id="317" r:id="rId7"/>
    <p:sldId id="318" r:id="rId8"/>
    <p:sldId id="261" r:id="rId9"/>
    <p:sldId id="262" r:id="rId10"/>
    <p:sldId id="263" r:id="rId11"/>
    <p:sldId id="319" r:id="rId12"/>
    <p:sldId id="264" r:id="rId13"/>
    <p:sldId id="320" r:id="rId14"/>
    <p:sldId id="265" r:id="rId15"/>
    <p:sldId id="266" r:id="rId16"/>
    <p:sldId id="267" r:id="rId17"/>
    <p:sldId id="268" r:id="rId18"/>
    <p:sldId id="321" r:id="rId19"/>
    <p:sldId id="322" r:id="rId20"/>
    <p:sldId id="269" r:id="rId21"/>
    <p:sldId id="270" r:id="rId22"/>
    <p:sldId id="323" r:id="rId23"/>
    <p:sldId id="271" r:id="rId24"/>
    <p:sldId id="272" r:id="rId25"/>
    <p:sldId id="273" r:id="rId26"/>
    <p:sldId id="274" r:id="rId27"/>
    <p:sldId id="275" r:id="rId28"/>
    <p:sldId id="276" r:id="rId29"/>
    <p:sldId id="277" r:id="rId30"/>
    <p:sldId id="278" r:id="rId31"/>
    <p:sldId id="324" r:id="rId32"/>
    <p:sldId id="279" r:id="rId33"/>
    <p:sldId id="280" r:id="rId34"/>
    <p:sldId id="281" r:id="rId35"/>
    <p:sldId id="282" r:id="rId36"/>
    <p:sldId id="283" r:id="rId37"/>
    <p:sldId id="284" r:id="rId38"/>
    <p:sldId id="285" r:id="rId39"/>
    <p:sldId id="325" r:id="rId40"/>
    <p:sldId id="286" r:id="rId41"/>
    <p:sldId id="326" r:id="rId42"/>
    <p:sldId id="287" r:id="rId43"/>
    <p:sldId id="288" r:id="rId44"/>
    <p:sldId id="289" r:id="rId45"/>
    <p:sldId id="327" r:id="rId46"/>
    <p:sldId id="328" r:id="rId47"/>
    <p:sldId id="292" r:id="rId48"/>
    <p:sldId id="293" r:id="rId49"/>
    <p:sldId id="294" r:id="rId50"/>
    <p:sldId id="295" r:id="rId51"/>
    <p:sldId id="329" r:id="rId52"/>
    <p:sldId id="331" r:id="rId53"/>
    <p:sldId id="330" r:id="rId54"/>
    <p:sldId id="335" r:id="rId55"/>
    <p:sldId id="296" r:id="rId56"/>
    <p:sldId id="336" r:id="rId57"/>
    <p:sldId id="342" r:id="rId58"/>
    <p:sldId id="343" r:id="rId59"/>
    <p:sldId id="298" r:id="rId60"/>
    <p:sldId id="299" r:id="rId61"/>
    <p:sldId id="300" r:id="rId62"/>
    <p:sldId id="301" r:id="rId63"/>
    <p:sldId id="348" r:id="rId64"/>
    <p:sldId id="345" r:id="rId65"/>
    <p:sldId id="302" r:id="rId66"/>
    <p:sldId id="303" r:id="rId67"/>
    <p:sldId id="304" r:id="rId68"/>
    <p:sldId id="305" r:id="rId69"/>
    <p:sldId id="306" r:id="rId70"/>
    <p:sldId id="307" r:id="rId71"/>
    <p:sldId id="308" r:id="rId72"/>
    <p:sldId id="309" r:id="rId73"/>
    <p:sldId id="310" r:id="rId74"/>
    <p:sldId id="311" r:id="rId75"/>
    <p:sldId id="312" r:id="rId76"/>
    <p:sldId id="347" r:id="rId77"/>
    <p:sldId id="313" r:id="rId78"/>
    <p:sldId id="314" r:id="rId79"/>
    <p:sldId id="315" r:id="rId8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Laperrière" initials="GL" lastIdx="1" clrIdx="0">
    <p:extLst>
      <p:ext uri="{19B8F6BF-5375-455C-9EA6-DF929625EA0E}">
        <p15:presenceInfo xmlns:p15="http://schemas.microsoft.com/office/powerpoint/2012/main" userId="a0efe93a3d4d80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3T15:55:14.082"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6F994-B74F-A28A-AD69-8D76206E6FA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3D767D5-7A7F-15BF-ACC7-DBC609DDB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25629BE-CB71-8E45-EBF5-06D20EE93C44}"/>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8E29AFC1-5878-5002-DAAE-F2DD942D16E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914AC74-C6F6-0D01-954D-5F64F37E8113}"/>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19822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74AD5-0F68-AE3D-DFB1-832A8A27440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8EA815D-5072-3433-F2C9-61F23F9BF7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0745618-A2EC-210E-BEB0-0FF55CBC7504}"/>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99B91B9E-7CAB-77BC-D4CB-F1B2B7ABB2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7875926-A55F-AA6B-2A32-D3732BC4FF68}"/>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35184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AAF530-6016-413B-D342-BE3ACA5E9B4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5E7C0D3-666B-8F82-C3E0-1A95D3EACCF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025E41D-1C92-13FF-AEE5-02ECA43B0825}"/>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C7C92F43-F335-D740-8F24-2BB9CFC0147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2A860D4-75C0-E773-B4DE-D2986FD40AF0}"/>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147206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807B0-C535-C31B-9307-9EB0F0F5578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E85DEB9-1F40-45C1-E0B6-1EA6863DFD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CB90EE1-C517-49E2-F1C8-AA456813E9DC}"/>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8B45C496-CFAF-FCB1-8750-DC5CA6B734B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95ABE0-501D-C5DA-B673-4DD93D278A80}"/>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41080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944AD-7303-F641-D863-14404D0B0BD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41539CB-DB5A-452F-771B-F731F4B38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86E7B6-2EC0-DB28-B8DE-0BE4AC38503B}"/>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5275C584-5C51-0AC7-7B05-6235A8557C1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4C3477D-39B9-603C-5AA6-FB2E4BC796F6}"/>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147086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A79C45-A881-1B83-D0F5-8C03D71CA4A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16EA4A9-8EEE-F7F6-75F1-79C0B8A2CAA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3BC6A4C-08B9-86FD-C201-54BEADD190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ADC9D2D-8320-B480-9282-7EBCE823ECFA}"/>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6" name="Espace réservé du pied de page 5">
            <a:extLst>
              <a:ext uri="{FF2B5EF4-FFF2-40B4-BE49-F238E27FC236}">
                <a16:creationId xmlns:a16="http://schemas.microsoft.com/office/drawing/2014/main" id="{2106ECA9-F431-C041-B57E-26B81636E17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60FAD6B-1859-9C9E-CC9F-7576CF3D9F79}"/>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97793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EEBBE-1A16-C2D9-3640-19F0094C531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C189C71-440D-89E3-67F3-50485C739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224A32-58D7-F645-F7C7-EB504CCBBA5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8C285A94-430F-57C1-22A9-1D088A11F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4C581F-CB3E-55EA-F26F-53CBB0EB66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98A6BDE-0425-9731-FD9A-EAFA91163DF9}"/>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8" name="Espace réservé du pied de page 7">
            <a:extLst>
              <a:ext uri="{FF2B5EF4-FFF2-40B4-BE49-F238E27FC236}">
                <a16:creationId xmlns:a16="http://schemas.microsoft.com/office/drawing/2014/main" id="{CE6660C3-0129-E833-2F91-9E790A33E87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8CF6087-C64C-CC8E-471E-B1E6825C4699}"/>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47292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70F57-3A0A-FC69-3050-15BDC376DC4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A991810-CC34-159E-6B11-0C0731F83693}"/>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4" name="Espace réservé du pied de page 3">
            <a:extLst>
              <a:ext uri="{FF2B5EF4-FFF2-40B4-BE49-F238E27FC236}">
                <a16:creationId xmlns:a16="http://schemas.microsoft.com/office/drawing/2014/main" id="{288ECA53-5BC3-31B6-53B0-C0175DD8A9A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73F805FE-9C14-B13C-E410-68AE6F974970}"/>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193897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597FFC-96CB-BAAC-C380-518BCD4FFFC2}"/>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3" name="Espace réservé du pied de page 2">
            <a:extLst>
              <a:ext uri="{FF2B5EF4-FFF2-40B4-BE49-F238E27FC236}">
                <a16:creationId xmlns:a16="http://schemas.microsoft.com/office/drawing/2014/main" id="{42BF332A-68DA-C24F-D010-D4B2909BC78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74B6A24-0CD2-8E32-A3DA-F35AB6DED353}"/>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184231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A14FC-2797-7A1C-BCFC-29652E608A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A4D41D3-8F64-6007-B75C-CAD535D37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352C494-AF4B-E1FF-DC96-F9C75B413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3778A6-190E-B29E-4538-487B2ADDA3AD}"/>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6" name="Espace réservé du pied de page 5">
            <a:extLst>
              <a:ext uri="{FF2B5EF4-FFF2-40B4-BE49-F238E27FC236}">
                <a16:creationId xmlns:a16="http://schemas.microsoft.com/office/drawing/2014/main" id="{3744BA35-F681-A845-CBFE-F98CE87359C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018B364-1DC1-0EAE-238B-6BAE2E3F1853}"/>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246023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412FD-36C7-51FE-827E-32C3CB7102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701281B-8C30-2B67-9CC4-A8A116E32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B492EC1A-E6FB-E7B6-1B76-17311DDD3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50BB6C-A5AA-4324-9B46-EA2186D0FD17}"/>
              </a:ext>
            </a:extLst>
          </p:cNvPr>
          <p:cNvSpPr>
            <a:spLocks noGrp="1"/>
          </p:cNvSpPr>
          <p:nvPr>
            <p:ph type="dt" sz="half" idx="10"/>
          </p:nvPr>
        </p:nvSpPr>
        <p:spPr/>
        <p:txBody>
          <a:bodyPr/>
          <a:lstStyle/>
          <a:p>
            <a:fld id="{9C4F0AC5-2E39-4843-AB52-ECB7C11E296A}" type="datetimeFigureOut">
              <a:rPr lang="fr-CA" smtClean="0"/>
              <a:t>2022-05-13</a:t>
            </a:fld>
            <a:endParaRPr lang="fr-CA"/>
          </a:p>
        </p:txBody>
      </p:sp>
      <p:sp>
        <p:nvSpPr>
          <p:cNvPr id="6" name="Espace réservé du pied de page 5">
            <a:extLst>
              <a:ext uri="{FF2B5EF4-FFF2-40B4-BE49-F238E27FC236}">
                <a16:creationId xmlns:a16="http://schemas.microsoft.com/office/drawing/2014/main" id="{FAD3BFFA-C982-CE12-81B9-4F2D571F135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91D92CB-ABF7-69B5-6293-78BA3844C2DB}"/>
              </a:ext>
            </a:extLst>
          </p:cNvPr>
          <p:cNvSpPr>
            <a:spLocks noGrp="1"/>
          </p:cNvSpPr>
          <p:nvPr>
            <p:ph type="sldNum" sz="quarter" idx="12"/>
          </p:nvPr>
        </p:nvSpPr>
        <p:spPr/>
        <p:txBody>
          <a:bodyPr/>
          <a:lstStyle/>
          <a:p>
            <a:fld id="{05EF00E8-EBBD-4068-8612-0AC0298B3A14}" type="slidenum">
              <a:rPr lang="fr-CA" smtClean="0"/>
              <a:t>‹N°›</a:t>
            </a:fld>
            <a:endParaRPr lang="fr-CA"/>
          </a:p>
        </p:txBody>
      </p:sp>
    </p:spTree>
    <p:extLst>
      <p:ext uri="{BB962C8B-B14F-4D97-AF65-F5344CB8AC3E}">
        <p14:creationId xmlns:p14="http://schemas.microsoft.com/office/powerpoint/2010/main" val="373582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586D4B-37F0-A90C-25E6-B374F386E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EF0F0EA-8728-D1B7-F469-A7CB0E13B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CC50709-1FCC-2990-89D6-AA8EF0F0E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F0AC5-2E39-4843-AB52-ECB7C11E296A}" type="datetimeFigureOut">
              <a:rPr lang="fr-CA" smtClean="0"/>
              <a:t>2022-05-13</a:t>
            </a:fld>
            <a:endParaRPr lang="fr-CA"/>
          </a:p>
        </p:txBody>
      </p:sp>
      <p:sp>
        <p:nvSpPr>
          <p:cNvPr id="5" name="Espace réservé du pied de page 4">
            <a:extLst>
              <a:ext uri="{FF2B5EF4-FFF2-40B4-BE49-F238E27FC236}">
                <a16:creationId xmlns:a16="http://schemas.microsoft.com/office/drawing/2014/main" id="{BDEA7401-0D42-C9A6-DBEB-BAFD32CC6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C755141-78BA-B562-0413-8CCEFB214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F00E8-EBBD-4068-8612-0AC0298B3A14}" type="slidenum">
              <a:rPr lang="fr-CA" smtClean="0"/>
              <a:t>‹N°›</a:t>
            </a:fld>
            <a:endParaRPr lang="fr-CA"/>
          </a:p>
        </p:txBody>
      </p:sp>
    </p:spTree>
    <p:extLst>
      <p:ext uri="{BB962C8B-B14F-4D97-AF65-F5344CB8AC3E}">
        <p14:creationId xmlns:p14="http://schemas.microsoft.com/office/powerpoint/2010/main" val="81287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744F7-58A1-73E8-5FB6-4D6ABE8206D1}"/>
              </a:ext>
            </a:extLst>
          </p:cNvPr>
          <p:cNvSpPr>
            <a:spLocks noGrp="1"/>
          </p:cNvSpPr>
          <p:nvPr>
            <p:ph type="ctrTitle"/>
          </p:nvPr>
        </p:nvSpPr>
        <p:spPr/>
        <p:txBody>
          <a:bodyPr>
            <a:normAutofit fontScale="90000"/>
          </a:bodyPr>
          <a:lstStyle/>
          <a:p>
            <a:r>
              <a:rPr lang="fr-FR" sz="36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La Révolution tranquille est-elle le phénomène le plus important de l’histoire du Québec au 20</a:t>
            </a:r>
            <a:r>
              <a:rPr lang="fr-FR" sz="3600" b="1" baseline="30000"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e</a:t>
            </a:r>
            <a:r>
              <a:rPr lang="fr-FR" sz="36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 siècle ?</a:t>
            </a:r>
            <a:r>
              <a:rPr lang="fr-FR" sz="18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 </a:t>
            </a:r>
            <a:br>
              <a:rPr lang="fr-CA" sz="1800" dirty="0">
                <a:effectLst/>
                <a:latin typeface="Cambria" panose="02040503050406030204" pitchFamily="18" charset="0"/>
                <a:ea typeface="MS Mincho" panose="02020609040205080304" pitchFamily="49" charset="-128"/>
                <a:cs typeface="Times New Roman" panose="02020603050405020304" pitchFamily="18" charset="0"/>
              </a:rPr>
            </a:br>
            <a:endParaRPr lang="fr-CA" dirty="0"/>
          </a:p>
        </p:txBody>
      </p:sp>
      <p:sp>
        <p:nvSpPr>
          <p:cNvPr id="3" name="Sous-titre 2">
            <a:extLst>
              <a:ext uri="{FF2B5EF4-FFF2-40B4-BE49-F238E27FC236}">
                <a16:creationId xmlns:a16="http://schemas.microsoft.com/office/drawing/2014/main" id="{E82C8A73-7FC3-28B5-1D8D-603231B9CF79}"/>
              </a:ext>
            </a:extLst>
          </p:cNvPr>
          <p:cNvSpPr>
            <a:spLocks noGrp="1"/>
          </p:cNvSpPr>
          <p:nvPr>
            <p:ph type="subTitle" idx="1"/>
          </p:nvPr>
        </p:nvSpPr>
        <p:spPr>
          <a:xfrm>
            <a:off x="1524000" y="3509963"/>
            <a:ext cx="9144000" cy="2253330"/>
          </a:xfrm>
        </p:spPr>
        <p:txBody>
          <a:bodyPr>
            <a:normAutofit/>
          </a:bodyPr>
          <a:lstStyle/>
          <a:p>
            <a:r>
              <a:rPr lang="fr-CA" sz="2800" b="1" dirty="0"/>
              <a:t>Conférence à l’APPRUS</a:t>
            </a:r>
          </a:p>
          <a:p>
            <a:r>
              <a:rPr lang="fr-CA" sz="2800" b="1" dirty="0"/>
              <a:t>18 mai 2022</a:t>
            </a:r>
          </a:p>
          <a:p>
            <a:r>
              <a:rPr lang="fr-CA" sz="2800" b="1" dirty="0"/>
              <a:t>par</a:t>
            </a:r>
          </a:p>
          <a:p>
            <a:r>
              <a:rPr lang="fr-CA" sz="2800" b="1" dirty="0"/>
              <a:t>Guy Laperrière</a:t>
            </a:r>
          </a:p>
        </p:txBody>
      </p:sp>
    </p:spTree>
    <p:extLst>
      <p:ext uri="{BB962C8B-B14F-4D97-AF65-F5344CB8AC3E}">
        <p14:creationId xmlns:p14="http://schemas.microsoft.com/office/powerpoint/2010/main" val="302500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p:txBody>
          <a:bodyPr>
            <a:normAutofit fontScale="92500" lnSpcReduction="10000"/>
          </a:bodyPr>
          <a:lstStyle/>
          <a:p>
            <a:pPr marL="0" indent="0">
              <a:buNone/>
            </a:pPr>
            <a:r>
              <a:rPr lang="fr-CA" sz="3200" b="1" dirty="0"/>
              <a:t>Sources d’information : </a:t>
            </a:r>
          </a:p>
          <a:p>
            <a:pPr marL="450215" indent="-450215"/>
            <a:r>
              <a:rPr lang="fr-FR" b="1" dirty="0">
                <a:effectLst/>
                <a:latin typeface="Cambria" panose="02040503050406030204" pitchFamily="18" charset="0"/>
                <a:ea typeface="MS Mincho" panose="02020609040205080304" pitchFamily="49" charset="-128"/>
                <a:cs typeface="Times New Roman" panose="02020603050405020304" pitchFamily="18" charset="0"/>
              </a:rPr>
              <a:t>Martin PÂQUET et Stéphane SAVARD, </a:t>
            </a:r>
            <a:r>
              <a:rPr lang="fr-FR" b="1" i="1" dirty="0">
                <a:effectLst/>
                <a:latin typeface="Cambria" panose="02040503050406030204" pitchFamily="18" charset="0"/>
                <a:ea typeface="MS Mincho" panose="02020609040205080304" pitchFamily="49" charset="-128"/>
                <a:cs typeface="Times New Roman" panose="02020603050405020304" pitchFamily="18" charset="0"/>
              </a:rPr>
              <a:t>Brève histoire de la Révolution tranquille</a:t>
            </a:r>
            <a:r>
              <a:rPr lang="fr-FR" b="1" dirty="0">
                <a:effectLst/>
                <a:latin typeface="Cambria" panose="02040503050406030204" pitchFamily="18" charset="0"/>
                <a:ea typeface="MS Mincho" panose="02020609040205080304" pitchFamily="49" charset="-128"/>
                <a:cs typeface="Times New Roman" panose="02020603050405020304" pitchFamily="18" charset="0"/>
              </a:rPr>
              <a:t>, Montréal, Boréal, 2021, 276 p.</a:t>
            </a:r>
            <a:endParaRPr lang="fr-CA" b="1" dirty="0">
              <a:latin typeface="Cambria" panose="02040503050406030204" pitchFamily="18" charset="0"/>
              <a:ea typeface="MS Mincho" panose="02020609040205080304" pitchFamily="49" charset="-128"/>
              <a:cs typeface="Times New Roman" panose="02020603050405020304" pitchFamily="18" charset="0"/>
            </a:endParaRPr>
          </a:p>
          <a:p>
            <a:pPr marL="450215" indent="-450215"/>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50215" indent="-450215"/>
            <a:r>
              <a:rPr lang="fr-FR" b="1" dirty="0">
                <a:effectLst/>
                <a:latin typeface="Cambria" panose="02040503050406030204" pitchFamily="18" charset="0"/>
                <a:ea typeface="MS Mincho" panose="02020609040205080304" pitchFamily="49" charset="-128"/>
                <a:cs typeface="Times New Roman" panose="02020603050405020304" pitchFamily="18" charset="0"/>
              </a:rPr>
              <a:t>Jacques LACOURSIÈRE, </a:t>
            </a:r>
            <a:r>
              <a:rPr lang="fr-FR" b="1" i="1" dirty="0">
                <a:effectLst/>
                <a:latin typeface="Cambria" panose="02040503050406030204" pitchFamily="18" charset="0"/>
                <a:ea typeface="MS Mincho" panose="02020609040205080304" pitchFamily="49" charset="-128"/>
                <a:cs typeface="Times New Roman" panose="02020603050405020304" pitchFamily="18" charset="0"/>
              </a:rPr>
              <a:t>Histoire populaire du Québec</a:t>
            </a:r>
            <a:r>
              <a:rPr lang="fr-FR" b="1"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tome 5 : </a:t>
            </a:r>
            <a:r>
              <a:rPr lang="fr-FR" b="1" i="1" dirty="0">
                <a:effectLst/>
                <a:latin typeface="Cambria" panose="02040503050406030204" pitchFamily="18" charset="0"/>
                <a:ea typeface="MS Mincho" panose="02020609040205080304" pitchFamily="49" charset="-128"/>
                <a:cs typeface="Times New Roman" panose="02020603050405020304" pitchFamily="18" charset="0"/>
              </a:rPr>
              <a:t>1960 à 1970</a:t>
            </a:r>
            <a:r>
              <a:rPr lang="fr-FR" b="1" dirty="0">
                <a:effectLst/>
                <a:latin typeface="Cambria" panose="02040503050406030204" pitchFamily="18" charset="0"/>
                <a:ea typeface="MS Mincho" panose="02020609040205080304" pitchFamily="49" charset="-128"/>
                <a:cs typeface="Times New Roman" panose="02020603050405020304" pitchFamily="18" charset="0"/>
              </a:rPr>
              <a:t>, Sillery, Septentrion, 2008, 458 p.</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b="1" dirty="0"/>
          </a:p>
          <a:p>
            <a:r>
              <a:rPr lang="fr-FR" b="1" dirty="0">
                <a:effectLst/>
                <a:latin typeface="Cambria" panose="02040503050406030204" pitchFamily="18" charset="0"/>
                <a:ea typeface="MS Mincho" panose="02020609040205080304" pitchFamily="49" charset="-128"/>
                <a:cs typeface="Times New Roman" panose="02020603050405020304" pitchFamily="18" charset="0"/>
              </a:rPr>
              <a:t>Stéphane PAQUIN et X. Hubert RIOUX,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dir</a:t>
            </a:r>
            <a:r>
              <a:rPr lang="fr-FR" b="1" dirty="0">
                <a:effectLst/>
                <a:latin typeface="Cambria" panose="02040503050406030204" pitchFamily="18" charset="0"/>
                <a:ea typeface="MS Mincho" panose="02020609040205080304" pitchFamily="49" charset="-128"/>
                <a:cs typeface="Times New Roman" panose="02020603050405020304" pitchFamily="18" charset="0"/>
              </a:rPr>
              <a:t>., </a:t>
            </a:r>
            <a:r>
              <a:rPr lang="fr-FR" b="1" i="1" dirty="0">
                <a:effectLst/>
                <a:latin typeface="Cambria" panose="02040503050406030204" pitchFamily="18" charset="0"/>
                <a:ea typeface="MS Mincho" panose="02020609040205080304" pitchFamily="49" charset="-128"/>
                <a:cs typeface="Times New Roman" panose="02020603050405020304" pitchFamily="18" charset="0"/>
              </a:rPr>
              <a:t>La Révolution tranquille, 	60 ans après : rétrospective et avenir</a:t>
            </a:r>
            <a:r>
              <a:rPr lang="fr-FR" b="1"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Les Presses de l’Université de Montréal, 2022, 274 p.</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sz="3200" b="1" dirty="0"/>
          </a:p>
        </p:txBody>
      </p:sp>
    </p:spTree>
    <p:extLst>
      <p:ext uri="{BB962C8B-B14F-4D97-AF65-F5344CB8AC3E}">
        <p14:creationId xmlns:p14="http://schemas.microsoft.com/office/powerpoint/2010/main" val="80602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uverture du livre">
            <a:extLst>
              <a:ext uri="{FF2B5EF4-FFF2-40B4-BE49-F238E27FC236}">
                <a16:creationId xmlns:a16="http://schemas.microsoft.com/office/drawing/2014/main" id="{E90DC424-4AB5-7203-B4F0-5A7137030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1" y="1491916"/>
            <a:ext cx="2652294" cy="39784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stoire populaire du Québec, tome 5">
            <a:extLst>
              <a:ext uri="{FF2B5EF4-FFF2-40B4-BE49-F238E27FC236}">
                <a16:creationId xmlns:a16="http://schemas.microsoft.com/office/drawing/2014/main" id="{6361F7F3-9DBA-4508-C4D5-EB218FCFC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925429"/>
            <a:ext cx="3381375" cy="4686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 Révolution tranquille 60 ans après">
            <a:extLst>
              <a:ext uri="{FF2B5EF4-FFF2-40B4-BE49-F238E27FC236}">
                <a16:creationId xmlns:a16="http://schemas.microsoft.com/office/drawing/2014/main" id="{EA03EA51-2AA4-D700-0003-2148FEC52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474" y="5715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2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r>
              <a:rPr lang="fr-CA" sz="3600" b="1" dirty="0"/>
              <a:t>Un nouveau gouvernement</a:t>
            </a:r>
          </a:p>
          <a:p>
            <a:r>
              <a:rPr lang="fr-CA" sz="3200" b="1" dirty="0"/>
              <a:t>Élection du 22 juin 1960 : </a:t>
            </a:r>
          </a:p>
          <a:p>
            <a:pPr marL="0" indent="0">
              <a:buNone/>
            </a:pPr>
            <a:r>
              <a:rPr lang="fr-CA" sz="3200" b="1" dirty="0"/>
              <a:t>				      52 libéraux,  42 UN,  1 indép.</a:t>
            </a:r>
          </a:p>
          <a:p>
            <a:r>
              <a:rPr lang="fr-CA" sz="3200" b="1" dirty="0"/>
              <a:t>Slogan des libéraux : « C’est l’temps qu’ça change ! »</a:t>
            </a:r>
          </a:p>
          <a:p>
            <a:r>
              <a:rPr lang="fr-CA" sz="3200" b="1" dirty="0"/>
              <a:t>Ministres :</a:t>
            </a:r>
          </a:p>
          <a:p>
            <a:pPr marL="0" indent="0">
              <a:buNone/>
            </a:pPr>
            <a:r>
              <a:rPr lang="fr-CA" b="1" dirty="0"/>
              <a:t>	René Lévesque, Ressources hydrauliques et Travaux publics</a:t>
            </a:r>
          </a:p>
          <a:p>
            <a:pPr marL="0" indent="0">
              <a:buNone/>
            </a:pPr>
            <a:r>
              <a:rPr lang="fr-CA" b="1" dirty="0"/>
              <a:t>	Paul Gérin-Lajoie, Jeunesse (+ D.I.P.)</a:t>
            </a:r>
          </a:p>
          <a:p>
            <a:pPr marL="0" indent="0">
              <a:buNone/>
            </a:pPr>
            <a:r>
              <a:rPr lang="fr-CA" b="1" dirty="0"/>
              <a:t>	Georges-Émile </a:t>
            </a:r>
            <a:r>
              <a:rPr lang="fr-CA" b="1" dirty="0" err="1"/>
              <a:t>Lapalme</a:t>
            </a:r>
            <a:r>
              <a:rPr lang="fr-CA" b="1" dirty="0"/>
              <a:t>, Affaires culturelles</a:t>
            </a:r>
          </a:p>
          <a:p>
            <a:pPr marL="0" indent="0">
              <a:buNone/>
            </a:pPr>
            <a:endParaRPr lang="fr-CA" sz="3200" b="1" dirty="0"/>
          </a:p>
        </p:txBody>
      </p:sp>
    </p:spTree>
    <p:extLst>
      <p:ext uri="{BB962C8B-B14F-4D97-AF65-F5344CB8AC3E}">
        <p14:creationId xmlns:p14="http://schemas.microsoft.com/office/powerpoint/2010/main" val="369252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89D14-23D9-7757-5120-5D591FCD8415}"/>
              </a:ext>
            </a:extLst>
          </p:cNvPr>
          <p:cNvSpPr>
            <a:spLocks noGrp="1"/>
          </p:cNvSpPr>
          <p:nvPr>
            <p:ph type="title"/>
          </p:nvPr>
        </p:nvSpPr>
        <p:spPr>
          <a:xfrm>
            <a:off x="591451" y="4860758"/>
            <a:ext cx="10716228" cy="1620253"/>
          </a:xfrm>
        </p:spPr>
        <p:txBody>
          <a:bodyPr>
            <a:normAutofit/>
          </a:bodyPr>
          <a:lstStyle/>
          <a:p>
            <a:r>
              <a:rPr lang="fr-CA" sz="1600" dirty="0"/>
              <a:t>   </a:t>
            </a:r>
            <a:r>
              <a:rPr lang="fr-CA" sz="3100" dirty="0"/>
              <a:t> </a:t>
            </a:r>
            <a:r>
              <a:rPr lang="fr-CA" sz="2700" b="1" dirty="0"/>
              <a:t>René Lévesque	         Paul Gérin-Lajoie	   Georges-Émile </a:t>
            </a:r>
            <a:r>
              <a:rPr lang="fr-CA" sz="2700" b="1" dirty="0" err="1"/>
              <a:t>Lapalme</a:t>
            </a:r>
            <a:br>
              <a:rPr lang="fr-CA" sz="2700" b="1" dirty="0"/>
            </a:br>
            <a:r>
              <a:rPr lang="fr-CA" sz="2700" b="1" dirty="0"/>
              <a:t>      (1922-1987)		  (1920-2018)			 (1907-1985)</a:t>
            </a:r>
          </a:p>
        </p:txBody>
      </p:sp>
      <p:pic>
        <p:nvPicPr>
          <p:cNvPr id="4098" name="Picture 2" descr="Résultats de recherche d'images pour « René Lévesque photos »">
            <a:extLst>
              <a:ext uri="{FF2B5EF4-FFF2-40B4-BE49-F238E27FC236}">
                <a16:creationId xmlns:a16="http://schemas.microsoft.com/office/drawing/2014/main" id="{B003B3F3-655E-828E-162F-777170ACB8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1451" y="968042"/>
            <a:ext cx="2240504" cy="34852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s de recherche d'images pour « Paul Gérin-Lajoie photos »">
            <a:extLst>
              <a:ext uri="{FF2B5EF4-FFF2-40B4-BE49-F238E27FC236}">
                <a16:creationId xmlns:a16="http://schemas.microsoft.com/office/drawing/2014/main" id="{E17F3C05-5A00-0F1A-15F5-91324A561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540" y="968042"/>
            <a:ext cx="2336270" cy="34513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s de recherche d'images pour « Georges-Émile Lapalme photos »">
            <a:extLst>
              <a:ext uri="{FF2B5EF4-FFF2-40B4-BE49-F238E27FC236}">
                <a16:creationId xmlns:a16="http://schemas.microsoft.com/office/drawing/2014/main" id="{E5CBB7D9-5AE3-295B-981A-6739E7652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410" y="1588168"/>
            <a:ext cx="5052571" cy="283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7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FR" sz="3200" b="1" dirty="0">
                <a:effectLst/>
                <a:latin typeface="Cambria" panose="02040503050406030204" pitchFamily="18" charset="0"/>
                <a:ea typeface="MS Mincho" panose="02020609040205080304" pitchFamily="49" charset="-128"/>
                <a:cs typeface="Times New Roman" panose="02020603050405020304" pitchFamily="18" charset="0"/>
              </a:rPr>
              <a:t>1. L’assurance-hospitalisation</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a:p>
            <a:pPr marL="0" indent="0">
              <a:buNone/>
            </a:pPr>
            <a:r>
              <a:rPr lang="fr-CA" sz="3200" b="1" dirty="0"/>
              <a:t>2. L’économie</a:t>
            </a:r>
          </a:p>
          <a:p>
            <a:pPr marL="0" indent="0">
              <a:buNone/>
            </a:pPr>
            <a:r>
              <a:rPr lang="fr-CA" b="1" dirty="0"/>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Jean Lesage : « Le seul moyen puissant que nous 	possédions, c’est l’État du Québec, c’est notre État. »  								                  (3 juin 1961)</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91491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CA" sz="3200" b="1" dirty="0"/>
              <a:t>2. L’économie</a:t>
            </a: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1962 : la Société générale de financement</a:t>
            </a: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Lesage : « Par la SGF, notre peuple pourra entreprendre 					sa propre libération économique. »  </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1963-1965 : la Régie des rentes</a:t>
            </a: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la Caisse de dépôt et placement du Québec</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1962 : la nationalisation de l’électricité</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Lesage : </a:t>
            </a: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 L’électricité, c’est la clef de l’économie 	moderne. » « Soyons maîtres chez nous ! »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394525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CA" sz="3200" b="1" dirty="0"/>
              <a:t>2. L’économie</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1962 : la nationalisation de l’électricité</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sz="3200" b="1" dirty="0"/>
              <a:t>* Élection du 14 nov. 1962 : 63 lib., 31 UN, 1 indép.</a:t>
            </a: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Le gouv.</a:t>
            </a: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 rachète les actions des compagnies d’électricité</a:t>
            </a:r>
            <a:endParaRPr lang="fr-CA" b="1" dirty="0">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Hydro-Québec devient propriétaire des principales compagnies</a:t>
            </a:r>
          </a:p>
          <a:p>
            <a:r>
              <a:rPr lang="fr-FR" b="1" dirty="0">
                <a:solidFill>
                  <a:srgbClr val="000000"/>
                </a:solidFill>
                <a:latin typeface="Cambria" panose="02040503050406030204" pitchFamily="18" charset="0"/>
                <a:ea typeface="MS Mincho" panose="02020609040205080304" pitchFamily="49" charset="-128"/>
                <a:cs typeface="Calibri" panose="020F0502020204030204" pitchFamily="34" charset="0"/>
              </a:rPr>
              <a:t>Hydro-Québec</a:t>
            </a: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 passe de 9 000 à 14 000 employés</a:t>
            </a: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Travaux sur la Manicouagan</a:t>
            </a: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Dirigeants anglais remplacés par des dirigeants français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65319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CA" sz="3600" b="1" dirty="0"/>
              <a:t>3. </a:t>
            </a:r>
            <a:r>
              <a:rPr lang="fr-FR" sz="3600"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Le ministère de l’Éducation</a:t>
            </a: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24 mars 1961 : commission Parent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84768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A964A-3319-2110-FC29-1CC845DC381A}"/>
              </a:ext>
            </a:extLst>
          </p:cNvPr>
          <p:cNvSpPr>
            <a:spLocks noGrp="1"/>
          </p:cNvSpPr>
          <p:nvPr>
            <p:ph type="title"/>
          </p:nvPr>
        </p:nvSpPr>
        <p:spPr>
          <a:xfrm>
            <a:off x="2004629" y="200516"/>
            <a:ext cx="7893984" cy="890348"/>
          </a:xfrm>
        </p:spPr>
        <p:txBody>
          <a:bodyPr>
            <a:normAutofit/>
          </a:bodyPr>
          <a:lstStyle/>
          <a:p>
            <a:pPr algn="ctr"/>
            <a:r>
              <a:rPr lang="fr-CA" sz="3200" b="1" dirty="0"/>
              <a:t>La Commission Parent</a:t>
            </a:r>
          </a:p>
        </p:txBody>
      </p:sp>
      <p:pic>
        <p:nvPicPr>
          <p:cNvPr id="5124" name="Picture 4" descr="La Commission royale d'enquête sur l'enseignement dans la province de  Québec (Commission Parent) | l'Encyclopédie Canadienne">
            <a:extLst>
              <a:ext uri="{FF2B5EF4-FFF2-40B4-BE49-F238E27FC236}">
                <a16:creationId xmlns:a16="http://schemas.microsoft.com/office/drawing/2014/main" id="{E65FD2E1-507B-0D5D-4062-85B3FCE673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4158" y="1090864"/>
            <a:ext cx="6668708" cy="563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6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lnSpcReduction="10000"/>
          </a:bodyPr>
          <a:lstStyle/>
          <a:p>
            <a:pPr marL="0" indent="0">
              <a:buNone/>
            </a:pPr>
            <a:r>
              <a:rPr lang="fr-CA" sz="3600" b="1" dirty="0"/>
              <a:t>3. </a:t>
            </a:r>
            <a:r>
              <a:rPr lang="fr-FR" sz="3600"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Le ministère de l’Éducation</a:t>
            </a: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24 mars 1961 : commission Parent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8 avril 1961 : Mouvement laïque de langue française (MLF)</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22 avril 1963 : 1</a:t>
            </a:r>
            <a:r>
              <a:rPr lang="fr-FR" b="1" baseline="30000"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re</a:t>
            </a: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 tranche : recommande la création d’un 						  ministère de l’Éducation</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26 juin 1963 : le bill 60. Violents débats, vives tensions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1964 : compromis avec les évêques, pour préserver le 	  		     caractère confessionnel du système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125131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6AF69-90AD-E903-DF97-C062EDD7B420}"/>
              </a:ext>
            </a:extLst>
          </p:cNvPr>
          <p:cNvSpPr>
            <a:spLocks noGrp="1"/>
          </p:cNvSpPr>
          <p:nvPr>
            <p:ph type="title"/>
          </p:nvPr>
        </p:nvSpPr>
        <p:spPr/>
        <p:txBody>
          <a:bodyPr>
            <a:normAutofit/>
          </a:bodyPr>
          <a:lstStyle/>
          <a:p>
            <a:pPr algn="ctr"/>
            <a:r>
              <a:rPr lang="fr-FR" sz="28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La Révolution tranquille est-elle le phénomène le plus important de l’histoire du Québec au 20</a:t>
            </a:r>
            <a:r>
              <a:rPr lang="fr-FR" sz="2800" b="1" baseline="30000"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e</a:t>
            </a:r>
            <a:r>
              <a:rPr lang="fr-FR" sz="28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 siècle ? </a:t>
            </a:r>
            <a:br>
              <a:rPr lang="fr-CA" sz="2800" dirty="0">
                <a:effectLst/>
                <a:latin typeface="Cambria" panose="02040503050406030204" pitchFamily="18" charset="0"/>
                <a:ea typeface="MS Mincho" panose="02020609040205080304" pitchFamily="49" charset="-128"/>
                <a:cs typeface="Times New Roman" panose="02020603050405020304" pitchFamily="18" charset="0"/>
              </a:rPr>
            </a:br>
            <a:endParaRPr lang="fr-CA" sz="2800" dirty="0"/>
          </a:p>
        </p:txBody>
      </p:sp>
      <p:sp>
        <p:nvSpPr>
          <p:cNvPr id="3" name="Espace réservé du contenu 2">
            <a:extLst>
              <a:ext uri="{FF2B5EF4-FFF2-40B4-BE49-F238E27FC236}">
                <a16:creationId xmlns:a16="http://schemas.microsoft.com/office/drawing/2014/main" id="{8F1EC520-BE6C-9EEF-567C-7FD97544449E}"/>
              </a:ext>
            </a:extLst>
          </p:cNvPr>
          <p:cNvSpPr>
            <a:spLocks noGrp="1"/>
          </p:cNvSpPr>
          <p:nvPr>
            <p:ph idx="1"/>
          </p:nvPr>
        </p:nvSpPr>
        <p:spPr/>
        <p:txBody>
          <a:bodyPr>
            <a:normAutofit/>
          </a:bodyPr>
          <a:lstStyle/>
          <a:p>
            <a:r>
              <a:rPr lang="fr-CA" sz="3600" b="1" dirty="0"/>
              <a:t>Un moment que nous avons vécu</a:t>
            </a:r>
          </a:p>
          <a:p>
            <a:endParaRPr lang="fr-CA" sz="3600" b="1" dirty="0"/>
          </a:p>
          <a:p>
            <a:r>
              <a:rPr lang="fr-CA" sz="3600" b="1" dirty="0"/>
              <a:t>Un parti pris</a:t>
            </a:r>
          </a:p>
          <a:p>
            <a:endParaRPr lang="fr-CA" sz="3600" b="1" dirty="0"/>
          </a:p>
          <a:p>
            <a:r>
              <a:rPr lang="fr-CA" sz="3600" b="1" dirty="0"/>
              <a:t>Un historien partial, aussi impartial que possible</a:t>
            </a:r>
          </a:p>
          <a:p>
            <a:endParaRPr lang="fr-CA" sz="3600" b="1" dirty="0"/>
          </a:p>
          <a:p>
            <a:r>
              <a:rPr lang="fr-CA" sz="3600" b="1" dirty="0"/>
              <a:t>Trois périodes d’échange</a:t>
            </a:r>
          </a:p>
        </p:txBody>
      </p:sp>
    </p:spTree>
    <p:extLst>
      <p:ext uri="{BB962C8B-B14F-4D97-AF65-F5344CB8AC3E}">
        <p14:creationId xmlns:p14="http://schemas.microsoft.com/office/powerpoint/2010/main" val="23820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299411"/>
            <a:ext cx="10515600" cy="5558589"/>
          </a:xfrm>
        </p:spPr>
        <p:txBody>
          <a:bodyPr>
            <a:normAutofit/>
          </a:bodyPr>
          <a:lstStyle/>
          <a:p>
            <a:pPr marL="0" indent="0">
              <a:buNone/>
            </a:pPr>
            <a:r>
              <a:rPr lang="fr-CA" sz="3600" b="1" dirty="0"/>
              <a:t>3. </a:t>
            </a:r>
            <a:r>
              <a:rPr lang="fr-FR" sz="3600"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Le ministère de l’Éducation</a:t>
            </a: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5 févr. 1964 : loi adoptée. </a:t>
            </a:r>
          </a:p>
          <a:p>
            <a:pPr marL="0" indent="0">
              <a:buNone/>
            </a:pP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	Johnson : </a:t>
            </a:r>
            <a:r>
              <a:rPr lang="fr-FR" b="1" dirty="0">
                <a:effectLst/>
                <a:latin typeface="Cambria" panose="02040503050406030204" pitchFamily="18" charset="0"/>
                <a:ea typeface="MS Mincho" panose="02020609040205080304" pitchFamily="49" charset="-128"/>
                <a:cs typeface="Calibri" panose="020F0502020204030204" pitchFamily="34" charset="0"/>
              </a:rPr>
              <a:t>« Le bill 60 incarne une conception étatique et 			autocratique de l’enseignement que nous ne 				pouvons pas approuver.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13 mai 1964 : Gérin-Lajoie, ministre de l’Éducation.</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b="1" dirty="0">
                <a:effectLst/>
                <a:latin typeface="Cambria" panose="02040503050406030204" pitchFamily="18" charset="0"/>
                <a:ea typeface="MS Mincho" panose="02020609040205080304" pitchFamily="49" charset="-128"/>
                <a:cs typeface="Calibri" panose="020F0502020204030204" pitchFamily="34" charset="0"/>
              </a:rPr>
              <a:t>Principal changement :                                                                   			le primaire passe à 6 ans, le secondaire à 5 ans          	Mixité, gratuité                                                                              	L’école secondaire polyvalente : général, scientifique, 				        classique, commercial, technique, agricole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84593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62668" y="1321572"/>
            <a:ext cx="10515600" cy="4678027"/>
          </a:xfrm>
        </p:spPr>
        <p:txBody>
          <a:bodyPr>
            <a:normAutofit/>
          </a:bodyPr>
          <a:lstStyle/>
          <a:p>
            <a:pPr marL="0" indent="0">
              <a:buNone/>
            </a:pPr>
            <a:r>
              <a:rPr lang="fr-CA" sz="3600" b="1" dirty="0">
                <a:effectLst/>
                <a:latin typeface="Cambria" panose="02040503050406030204" pitchFamily="18" charset="0"/>
                <a:ea typeface="MS Mincho" panose="02020609040205080304" pitchFamily="49" charset="-128"/>
                <a:cs typeface="Times New Roman" panose="02020603050405020304" pitchFamily="18" charset="0"/>
              </a:rPr>
              <a:t>4. </a:t>
            </a:r>
            <a:r>
              <a:rPr lang="fr-FR" sz="3200" b="1" dirty="0">
                <a:effectLst/>
                <a:latin typeface="Cambria" panose="02040503050406030204" pitchFamily="18" charset="0"/>
                <a:ea typeface="MS Mincho" panose="02020609040205080304" pitchFamily="49" charset="-128"/>
                <a:cs typeface="Calibri" panose="020F0502020204030204" pitchFamily="34" charset="0"/>
              </a:rPr>
              <a:t>Perte d’influence de la religion</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Baisse de la pratique religieuse</a:t>
            </a:r>
          </a:p>
          <a:p>
            <a:r>
              <a:rPr lang="fr-FR" b="1" dirty="0">
                <a:effectLst/>
                <a:latin typeface="Cambria" panose="02040503050406030204" pitchFamily="18" charset="0"/>
                <a:ea typeface="MS Mincho" panose="02020609040205080304" pitchFamily="49" charset="-128"/>
                <a:cs typeface="Calibri" panose="020F0502020204030204" pitchFamily="34" charset="0"/>
              </a:rPr>
              <a:t> mars 1960 : la Grande Mission de Montréal </a:t>
            </a:r>
          </a:p>
          <a:p>
            <a:r>
              <a:rPr lang="fr-FR" b="1" dirty="0">
                <a:effectLst/>
                <a:latin typeface="Cambria" panose="02040503050406030204" pitchFamily="18" charset="0"/>
                <a:ea typeface="MS Mincho" panose="02020609040205080304" pitchFamily="49" charset="-128"/>
                <a:cs typeface="Calibri" panose="020F0502020204030204" pitchFamily="34" charset="0"/>
              </a:rPr>
              <a:t>L’État remplace l’Église dans l’organisation sociale   						        (éducation, santé, services sociaux)</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Perte d’influence de l’Église catholique :                                           						le religieux est dissocié du national</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Surtout : le concile Vatican II (1959, 1962-1965)</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109972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a:xfrm>
            <a:off x="978568" y="365125"/>
            <a:ext cx="10375232" cy="789907"/>
          </a:xfrm>
        </p:spPr>
        <p:txBody>
          <a:bodyPr>
            <a:normAutofit/>
          </a:bodyPr>
          <a:lstStyle/>
          <a:p>
            <a:pPr algn="ctr"/>
            <a:r>
              <a:rPr lang="fr-CA" sz="3200" b="1" dirty="0"/>
              <a:t>Le concile Vatican II (1962-1965)</a:t>
            </a:r>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flipH="1">
            <a:off x="7491662" y="2823411"/>
            <a:ext cx="1658783" cy="8997771"/>
          </a:xfrm>
        </p:spPr>
        <p:txBody>
          <a:bodyPr>
            <a:normAutofit/>
          </a:bodyPr>
          <a:lstStyle/>
          <a:p>
            <a:pPr marL="0" indent="0" algn="ctr">
              <a:buNone/>
            </a:pPr>
            <a:r>
              <a:rPr lang="fr-FR" b="1" dirty="0">
                <a:effectLst/>
                <a:latin typeface="Cambria" panose="02040503050406030204" pitchFamily="18" charset="0"/>
                <a:ea typeface="MS Mincho" panose="02020609040205080304" pitchFamily="49" charset="-128"/>
                <a:cs typeface="Calibri" panose="020F0502020204030204" pitchFamily="34" charset="0"/>
              </a:rPr>
              <a:t>Le concile Vatican II </a:t>
            </a:r>
          </a:p>
          <a:p>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pic>
        <p:nvPicPr>
          <p:cNvPr id="6146" name="Picture 2" descr="Le Concile Vatican II et ses conséquences sur le protestantisme -  Reforme.net">
            <a:extLst>
              <a:ext uri="{FF2B5EF4-FFF2-40B4-BE49-F238E27FC236}">
                <a16:creationId xmlns:a16="http://schemas.microsoft.com/office/drawing/2014/main" id="{B06C00FD-8996-E1DC-D058-551A2861C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89205" y="1155032"/>
            <a:ext cx="7444886" cy="533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8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r>
              <a:rPr lang="fr-FR" b="1" dirty="0">
                <a:effectLst/>
                <a:latin typeface="Cambria" panose="02040503050406030204" pitchFamily="18" charset="0"/>
                <a:ea typeface="MS Mincho" panose="02020609040205080304" pitchFamily="49" charset="-128"/>
                <a:cs typeface="Calibri" panose="020F0502020204030204" pitchFamily="34" charset="0"/>
              </a:rPr>
              <a:t>Le concile Vatican II : réformes</a:t>
            </a:r>
          </a:p>
          <a:p>
            <a:endParaRPr lang="fr-FR" b="1" dirty="0">
              <a:effectLst/>
              <a:latin typeface="Cambria" panose="02040503050406030204" pitchFamily="18" charset="0"/>
              <a:ea typeface="MS Mincho" panose="02020609040205080304" pitchFamily="49" charset="-128"/>
              <a:cs typeface="Calibri" panose="020F0502020204030204" pitchFamily="34" charset="0"/>
            </a:endParaRPr>
          </a:p>
          <a:p>
            <a:r>
              <a:rPr lang="fr-FR" b="1" dirty="0">
                <a:latin typeface="Cambria" panose="02040503050406030204" pitchFamily="18" charset="0"/>
                <a:ea typeface="MS Mincho" panose="02020609040205080304" pitchFamily="49" charset="-128"/>
                <a:cs typeface="Calibri" panose="020F0502020204030204" pitchFamily="34" charset="0"/>
              </a:rPr>
              <a:t>Réforme liturgique</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latin typeface="Cambria" panose="02040503050406030204" pitchFamily="18" charset="0"/>
                <a:ea typeface="MS Mincho" panose="02020609040205080304" pitchFamily="49" charset="-128"/>
                <a:cs typeface="Times New Roman" panose="02020603050405020304" pitchFamily="18" charset="0"/>
              </a:rPr>
              <a:t>Priorité de la Bible sur la tradition</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latin typeface="Cambria" panose="02040503050406030204" pitchFamily="18" charset="0"/>
                <a:ea typeface="MS Mincho" panose="02020609040205080304" pitchFamily="49" charset="-128"/>
                <a:cs typeface="Times New Roman" panose="02020603050405020304" pitchFamily="18" charset="0"/>
              </a:rPr>
              <a:t>Œcuménisme, liberté religieuse</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latin typeface="Cambria" panose="02040503050406030204" pitchFamily="18" charset="0"/>
                <a:ea typeface="MS Mincho" panose="02020609040205080304" pitchFamily="49" charset="-128"/>
                <a:cs typeface="Times New Roman" panose="02020603050405020304" pitchFamily="18" charset="0"/>
              </a:rPr>
              <a:t>Ouverture sur le monde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6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44927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a:xfrm>
            <a:off x="838200" y="365125"/>
            <a:ext cx="10515600" cy="1014495"/>
          </a:xfrm>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0" y="1042737"/>
            <a:ext cx="11630526" cy="5815263"/>
          </a:xfrm>
        </p:spPr>
        <p:txBody>
          <a:bodyPr>
            <a:normAutofit/>
          </a:bodyPr>
          <a:lstStyle/>
          <a:p>
            <a:pPr marL="0" lv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	5. </a:t>
            </a:r>
            <a:r>
              <a:rPr lang="fr-FR" sz="3200" b="1" dirty="0">
                <a:effectLst/>
                <a:latin typeface="Cambria" panose="02040503050406030204" pitchFamily="18" charset="0"/>
                <a:ea typeface="MS Mincho" panose="02020609040205080304" pitchFamily="49" charset="-128"/>
                <a:cs typeface="Calibri" panose="020F0502020204030204" pitchFamily="34" charset="0"/>
              </a:rPr>
              <a:t>Nouvelle place des femmes dans la société</a:t>
            </a:r>
          </a:p>
          <a:p>
            <a:pPr marL="0" indent="0">
              <a:buNone/>
            </a:pPr>
            <a:r>
              <a:rPr lang="fr-FR" dirty="0">
                <a:effectLst/>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Claire Kirkland-Casgrain (1961-1973) , ministre</a:t>
            </a:r>
          </a:p>
          <a:p>
            <a:pPr marL="0" indent="0">
              <a:buNone/>
            </a:pPr>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latin typeface="Cambria" panose="02040503050406030204" pitchFamily="18" charset="0"/>
              <a:ea typeface="MS Mincho" panose="02020609040205080304" pitchFamily="49" charset="-128"/>
              <a:cs typeface="Calibri" panose="020F0502020204030204" pitchFamily="34" charset="0"/>
            </a:endParaRPr>
          </a:p>
          <a:p>
            <a:pPr marL="0" indent="0">
              <a:buNone/>
            </a:pPr>
            <a:endParaRPr lang="fr-FR" b="1" dirty="0">
              <a:effectLst/>
              <a:latin typeface="Cambria" panose="02040503050406030204" pitchFamily="18" charset="0"/>
              <a:ea typeface="MS Mincho" panose="02020609040205080304" pitchFamily="49" charset="-128"/>
              <a:cs typeface="Calibri" panose="020F0502020204030204" pitchFamily="34" charset="0"/>
            </a:endParaRP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1964 : loi sur la capacité juridique des femmes mariées</a:t>
            </a:r>
            <a:endParaRPr lang="fr-CA" b="1" dirty="0"/>
          </a:p>
        </p:txBody>
      </p:sp>
      <p:pic>
        <p:nvPicPr>
          <p:cNvPr id="7170" name="Picture 2" descr="Claire Kirkland-Casgrain | l'Encyclopédie Canadienne">
            <a:extLst>
              <a:ext uri="{FF2B5EF4-FFF2-40B4-BE49-F238E27FC236}">
                <a16:creationId xmlns:a16="http://schemas.microsoft.com/office/drawing/2014/main" id="{029D4AE5-C6F6-5E53-09F4-FEA1148DC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231" y="2298168"/>
            <a:ext cx="2318012" cy="330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8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422976"/>
            <a:ext cx="10515600" cy="4835211"/>
          </a:xfrm>
        </p:spPr>
        <p:txBody>
          <a:bodyPr>
            <a:normAutofit lnSpcReduction="10000"/>
          </a:bodyPr>
          <a:lstStyle/>
          <a:p>
            <a:pPr marL="0" indent="0">
              <a:buNone/>
            </a:pPr>
            <a:r>
              <a:rPr lang="fr-CA" b="1" dirty="0"/>
              <a:t>6. </a:t>
            </a:r>
            <a:r>
              <a:rPr lang="fr-FR" sz="3200" b="1" dirty="0">
                <a:effectLst/>
                <a:latin typeface="Cambria" panose="02040503050406030204" pitchFamily="18" charset="0"/>
                <a:ea typeface="MS Mincho" panose="02020609040205080304" pitchFamily="49" charset="-128"/>
                <a:cs typeface="Calibri" panose="020F0502020204030204" pitchFamily="34" charset="0"/>
              </a:rPr>
              <a:t>Nouveau rôle de l’État</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Jean Drapeau, en mars 1959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spcAft>
                <a:spcPts val="1200"/>
              </a:spcAft>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 Bâtir enfin l’État du Québec, fort et sûr de lui, 	dynamique et rayonnant, voilà la grande tâche à laquelle 	nous sommes appelés. »</a:t>
            </a:r>
          </a:p>
          <a:p>
            <a:pPr marL="0" indent="0">
              <a:spcAft>
                <a:spcPts val="1200"/>
              </a:spcAft>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Interprétation de Stéphane Paquin :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Puisque l’objectif de la Révolution tranquille était de créer une société francophone hautement développée, l’État est investi du rôle d’agent ou de moteur principal du rattrapage. »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None/>
            </a:pPr>
            <a:endParaRPr lang="fr-CA" b="1" dirty="0"/>
          </a:p>
        </p:txBody>
      </p:sp>
    </p:spTree>
    <p:extLst>
      <p:ext uri="{BB962C8B-B14F-4D97-AF65-F5344CB8AC3E}">
        <p14:creationId xmlns:p14="http://schemas.microsoft.com/office/powerpoint/2010/main" val="237406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297142"/>
            <a:ext cx="10515600" cy="4678027"/>
          </a:xfrm>
        </p:spPr>
        <p:txBody>
          <a:bodyPr>
            <a:normAutofit/>
          </a:bodyPr>
          <a:lstStyle/>
          <a:p>
            <a:pPr marL="0" indent="0">
              <a:buNone/>
            </a:pPr>
            <a:r>
              <a:rPr lang="fr-CA" b="1" dirty="0"/>
              <a:t>6. </a:t>
            </a:r>
            <a:r>
              <a:rPr lang="fr-FR" sz="3200" b="1" dirty="0">
                <a:effectLst/>
                <a:latin typeface="Cambria" panose="02040503050406030204" pitchFamily="18" charset="0"/>
                <a:ea typeface="MS Mincho" panose="02020609040205080304" pitchFamily="49" charset="-128"/>
                <a:cs typeface="Calibri" panose="020F0502020204030204" pitchFamily="34" charset="0"/>
              </a:rPr>
              <a:t>Nouveau rôle de l’État</a:t>
            </a:r>
          </a:p>
          <a:p>
            <a:pPr marL="0" lv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La nouvelle fonction publique : </a:t>
            </a:r>
          </a:p>
          <a:p>
            <a:pPr marL="0" lv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ascension sociale d’hommes plus scolarisés. </a:t>
            </a:r>
          </a:p>
          <a:p>
            <a:pPr marL="0" lv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Les technocrates : </a:t>
            </a:r>
          </a:p>
          <a:p>
            <a:pPr marL="0" lv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Claude Morin, Michel Bélanger, Jacques Parizeau, </a:t>
            </a:r>
          </a:p>
          <a:p>
            <a:pPr marL="0" lv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Arthur Tremblay, Louis Bernard, Robert Boyd, </a:t>
            </a:r>
          </a:p>
          <a:p>
            <a:pPr marL="0" lv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André Marier, Roch Bolduc, Éric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Gourdeau</a:t>
            </a:r>
            <a:r>
              <a:rPr lang="fr-FR" b="1" dirty="0">
                <a:effectLst/>
                <a:latin typeface="Cambria" panose="02040503050406030204" pitchFamily="18" charset="0"/>
                <a:ea typeface="MS Mincho" panose="02020609040205080304" pitchFamily="49" charset="-128"/>
                <a:cs typeface="Times New Roman" panose="02020603050405020304" pitchFamily="18" charset="0"/>
              </a:rPr>
              <a:t>, </a:t>
            </a:r>
          </a:p>
          <a:p>
            <a:pPr marL="0" lv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Guy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Coulombe</a:t>
            </a:r>
            <a:r>
              <a:rPr lang="fr-FR" b="1" dirty="0">
                <a:effectLst/>
                <a:latin typeface="Cambria" panose="02040503050406030204" pitchFamily="18" charset="0"/>
                <a:ea typeface="MS Mincho" panose="02020609040205080304" pitchFamily="49" charset="-128"/>
                <a:cs typeface="Times New Roman" panose="02020603050405020304" pitchFamily="18" charset="0"/>
              </a:rPr>
              <a:t>, Yves Martin</a:t>
            </a:r>
            <a:endParaRPr lang="fr-CA" b="1" dirty="0"/>
          </a:p>
        </p:txBody>
      </p:sp>
    </p:spTree>
    <p:extLst>
      <p:ext uri="{BB962C8B-B14F-4D97-AF65-F5344CB8AC3E}">
        <p14:creationId xmlns:p14="http://schemas.microsoft.com/office/powerpoint/2010/main" val="376821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379621"/>
            <a:ext cx="10515600" cy="5113253"/>
          </a:xfrm>
        </p:spPr>
        <p:txBody>
          <a:bodyPr>
            <a:normAutofit/>
          </a:bodyPr>
          <a:lstStyle/>
          <a:p>
            <a:pPr marL="0" indent="0">
              <a:buNone/>
            </a:pPr>
            <a:r>
              <a:rPr lang="fr-CA" b="1" dirty="0"/>
              <a:t>6. </a:t>
            </a:r>
            <a:r>
              <a:rPr lang="fr-FR" sz="3200" b="1" dirty="0">
                <a:effectLst/>
                <a:latin typeface="Cambria" panose="02040503050406030204" pitchFamily="18" charset="0"/>
                <a:ea typeface="MS Mincho" panose="02020609040205080304" pitchFamily="49" charset="-128"/>
                <a:cs typeface="Calibri" panose="020F0502020204030204" pitchFamily="34" charset="0"/>
              </a:rPr>
              <a:t>Nouveau rôle de l’État</a:t>
            </a:r>
          </a:p>
          <a:p>
            <a:pPr indent="449580"/>
            <a:r>
              <a:rPr lang="fr-FR" b="1" dirty="0">
                <a:effectLst/>
                <a:latin typeface="Cambria" panose="02040503050406030204" pitchFamily="18" charset="0"/>
                <a:ea typeface="MS Mincho" panose="02020609040205080304" pitchFamily="49" charset="-128"/>
                <a:cs typeface="Times New Roman" panose="02020603050405020304" pitchFamily="18" charset="0"/>
              </a:rPr>
              <a:t>Les intellectuels universitaires : </a:t>
            </a:r>
          </a:p>
          <a:p>
            <a:pPr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Jean-Charles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Bonenfant</a:t>
            </a:r>
            <a:r>
              <a:rPr lang="fr-FR" b="1" dirty="0">
                <a:effectLst/>
                <a:latin typeface="Cambria" panose="02040503050406030204" pitchFamily="18" charset="0"/>
                <a:ea typeface="MS Mincho" panose="02020609040205080304" pitchFamily="49" charset="-128"/>
                <a:cs typeface="Times New Roman" panose="02020603050405020304" pitchFamily="18" charset="0"/>
              </a:rPr>
              <a:t>, Léon Dion, Guy Rocher, </a:t>
            </a:r>
          </a:p>
          <a:p>
            <a:pPr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Guy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Frégault</a:t>
            </a:r>
            <a:r>
              <a:rPr lang="fr-FR" b="1" dirty="0">
                <a:effectLst/>
                <a:latin typeface="Cambria" panose="02040503050406030204" pitchFamily="18" charset="0"/>
                <a:ea typeface="MS Mincho" panose="02020609040205080304" pitchFamily="49" charset="-128"/>
                <a:cs typeface="Times New Roman" panose="02020603050405020304" pitchFamily="18" charset="0"/>
              </a:rPr>
              <a:t>, Marcel Rioux, Fernand Dumont, </a:t>
            </a:r>
          </a:p>
          <a:p>
            <a:pPr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Vincent Lemieux </a:t>
            </a:r>
          </a:p>
          <a:p>
            <a:pPr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les leaders d’opinion : André Laurendeau, Claude Ryan</a:t>
            </a:r>
          </a:p>
          <a:p>
            <a:pPr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449580"/>
            <a:r>
              <a:rPr lang="fr-FR" b="1" dirty="0">
                <a:effectLst/>
                <a:latin typeface="Cambria" panose="02040503050406030204" pitchFamily="18" charset="0"/>
                <a:ea typeface="MS Mincho" panose="02020609040205080304" pitchFamily="49" charset="-128"/>
                <a:cs typeface="Times New Roman" panose="02020603050405020304" pitchFamily="18" charset="0"/>
              </a:rPr>
              <a:t>La modernité associée à la masculinité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v.g</a:t>
            </a:r>
            <a:r>
              <a:rPr lang="fr-FR" b="1" dirty="0">
                <a:effectLst/>
                <a:latin typeface="Cambria" panose="02040503050406030204" pitchFamily="18" charset="0"/>
                <a:ea typeface="MS Mincho" panose="02020609040205080304" pitchFamily="49" charset="-128"/>
                <a:cs typeface="Times New Roman" panose="02020603050405020304" pitchFamily="18" charset="0"/>
              </a:rPr>
              <a:t>. la direction des hôpitaux : les administrateurs 					masculins remplacent les religieuses)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9573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74646"/>
            <a:ext cx="10515600" cy="4678027"/>
          </a:xfrm>
        </p:spPr>
        <p:txBody>
          <a:bodyPr>
            <a:normAutofit/>
          </a:bodyPr>
          <a:lstStyle/>
          <a:p>
            <a:pPr marL="0" indent="0">
              <a:buNone/>
            </a:pPr>
            <a:r>
              <a:rPr lang="fr-CA" b="1" dirty="0"/>
              <a:t>6. </a:t>
            </a:r>
            <a:r>
              <a:rPr lang="fr-FR" sz="3200" b="1" dirty="0">
                <a:effectLst/>
                <a:latin typeface="Cambria" panose="02040503050406030204" pitchFamily="18" charset="0"/>
                <a:ea typeface="MS Mincho" panose="02020609040205080304" pitchFamily="49" charset="-128"/>
                <a:cs typeface="Calibri" panose="020F0502020204030204" pitchFamily="34" charset="0"/>
              </a:rPr>
              <a:t>Nouveau rôle de l’État</a:t>
            </a:r>
          </a:p>
          <a:p>
            <a:pPr indent="449580"/>
            <a:r>
              <a:rPr lang="fr-FR" b="1" dirty="0">
                <a:effectLst/>
                <a:latin typeface="Cambria" panose="02040503050406030204" pitchFamily="18" charset="0"/>
                <a:ea typeface="MS Mincho" panose="02020609040205080304" pitchFamily="49" charset="-128"/>
                <a:cs typeface="Times New Roman" panose="02020603050405020304" pitchFamily="18" charset="0"/>
              </a:rPr>
              <a:t>Fonction publique : le nombre de fonctionnaires passe de</a:t>
            </a:r>
          </a:p>
          <a:p>
            <a:pPr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29 000 à 53 000 durant la décennie 1960</a:t>
            </a:r>
          </a:p>
          <a:p>
            <a:pPr indent="449580"/>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449580"/>
            <a:r>
              <a:rPr lang="fr-FR" b="1" dirty="0">
                <a:effectLst/>
                <a:latin typeface="Cambria" panose="02040503050406030204" pitchFamily="18" charset="0"/>
                <a:ea typeface="MS Mincho" panose="02020609040205080304" pitchFamily="49" charset="-128"/>
                <a:cs typeface="Times New Roman" panose="02020603050405020304" pitchFamily="18" charset="0"/>
              </a:rPr>
              <a:t>1965 : loi sur la fonction publique, qui veut éliminer la 	</a:t>
            </a:r>
          </a:p>
          <a:p>
            <a:pPr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corruption et le favoritisme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1470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74646"/>
            <a:ext cx="10515600" cy="4678027"/>
          </a:xfrm>
        </p:spPr>
        <p:txBody>
          <a:bodyPr>
            <a:normAutofit/>
          </a:bodyPr>
          <a:lstStyle/>
          <a:p>
            <a:pPr marL="0" indent="0">
              <a:buNone/>
            </a:pPr>
            <a:r>
              <a:rPr lang="fr-CA" sz="3200" b="1" dirty="0"/>
              <a:t>7. Le nationalisme</a:t>
            </a: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Le contexte international</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Le Québec remplace le Canada français comme territoire 										      national</a:t>
            </a:r>
          </a:p>
          <a:p>
            <a:pPr marL="0" indent="0">
              <a:buNone/>
            </a:pPr>
            <a:endParaRPr lang="fr-FR"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1965 : Daniel Johnson : </a:t>
            </a:r>
            <a:r>
              <a:rPr lang="fr-FR" b="1" i="1" dirty="0">
                <a:effectLst/>
                <a:latin typeface="Cambria" panose="02040503050406030204" pitchFamily="18" charset="0"/>
                <a:ea typeface="MS Mincho" panose="02020609040205080304" pitchFamily="49" charset="-128"/>
                <a:cs typeface="Times New Roman" panose="02020603050405020304" pitchFamily="18" charset="0"/>
              </a:rPr>
              <a:t>Égalité ou indépendance</a:t>
            </a:r>
            <a:endParaRPr lang="fr-FR" b="1" i="1" dirty="0">
              <a:latin typeface="Cambria" panose="02040503050406030204" pitchFamily="18" charset="0"/>
              <a:ea typeface="MS Mincho" panose="02020609040205080304" pitchFamily="49" charset="-128"/>
              <a:cs typeface="Times New Roman" panose="02020603050405020304" pitchFamily="18" charset="0"/>
            </a:endParaRP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b="1" dirty="0">
                <a:effectLst/>
                <a:latin typeface="Cambria" panose="02040503050406030204" pitchFamily="18" charset="0"/>
                <a:ea typeface="MS Mincho" panose="02020609040205080304" pitchFamily="49" charset="-128"/>
                <a:cs typeface="Times New Roman" panose="02020603050405020304" pitchFamily="18" charset="0"/>
              </a:rPr>
              <a:t>Lutter contre l’infériorité économique des Canadiens français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091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6AF69-90AD-E903-DF97-C062EDD7B420}"/>
              </a:ext>
            </a:extLst>
          </p:cNvPr>
          <p:cNvSpPr>
            <a:spLocks noGrp="1"/>
          </p:cNvSpPr>
          <p:nvPr>
            <p:ph type="title"/>
          </p:nvPr>
        </p:nvSpPr>
        <p:spPr/>
        <p:txBody>
          <a:bodyPr>
            <a:normAutofit/>
          </a:bodyPr>
          <a:lstStyle/>
          <a:p>
            <a:pPr algn="ctr"/>
            <a:r>
              <a:rPr lang="fr-FR" sz="28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La Révolution tranquille est-elle le phénomène le plus important de l’histoire du Québec au 20</a:t>
            </a:r>
            <a:r>
              <a:rPr lang="fr-FR" sz="2800" b="1" baseline="30000"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e</a:t>
            </a:r>
            <a:r>
              <a:rPr lang="fr-FR" sz="2800" b="1" dirty="0">
                <a:solidFill>
                  <a:srgbClr val="007836"/>
                </a:solidFill>
                <a:effectLst/>
                <a:latin typeface="Calibri" panose="020F0502020204030204" pitchFamily="34" charset="0"/>
                <a:ea typeface="MS Mincho" panose="02020609040205080304" pitchFamily="49" charset="-128"/>
                <a:cs typeface="Times New Roman" panose="02020603050405020304" pitchFamily="18" charset="0"/>
              </a:rPr>
              <a:t> siècle ? </a:t>
            </a:r>
            <a:br>
              <a:rPr lang="fr-CA" sz="2800" dirty="0">
                <a:effectLst/>
                <a:latin typeface="Cambria" panose="02040503050406030204" pitchFamily="18" charset="0"/>
                <a:ea typeface="MS Mincho" panose="02020609040205080304" pitchFamily="49" charset="-128"/>
                <a:cs typeface="Times New Roman" panose="02020603050405020304" pitchFamily="18" charset="0"/>
              </a:rPr>
            </a:br>
            <a:endParaRPr lang="fr-CA" sz="2800" dirty="0"/>
          </a:p>
        </p:txBody>
      </p:sp>
      <p:sp>
        <p:nvSpPr>
          <p:cNvPr id="3" name="Espace réservé du contenu 2">
            <a:extLst>
              <a:ext uri="{FF2B5EF4-FFF2-40B4-BE49-F238E27FC236}">
                <a16:creationId xmlns:a16="http://schemas.microsoft.com/office/drawing/2014/main" id="{8F1EC520-BE6C-9EEF-567C-7FD97544449E}"/>
              </a:ext>
            </a:extLst>
          </p:cNvPr>
          <p:cNvSpPr>
            <a:spLocks noGrp="1"/>
          </p:cNvSpPr>
          <p:nvPr>
            <p:ph idx="1"/>
          </p:nvPr>
        </p:nvSpPr>
        <p:spPr/>
        <p:txBody>
          <a:bodyPr>
            <a:normAutofit/>
          </a:bodyPr>
          <a:lstStyle/>
          <a:p>
            <a:pPr marL="0" indent="0">
              <a:buNone/>
            </a:pPr>
            <a:r>
              <a:rPr lang="fr-CA" sz="3600" b="1" dirty="0"/>
              <a:t>Le plan</a:t>
            </a:r>
          </a:p>
          <a:p>
            <a:pPr marL="0" indent="0">
              <a:buNone/>
            </a:pPr>
            <a:r>
              <a:rPr lang="fr-CA" b="1" dirty="0"/>
              <a:t>I Les principaux éléments de la Révolution tranquille, 1960-1970</a:t>
            </a:r>
          </a:p>
          <a:p>
            <a:pPr marL="0" indent="0">
              <a:buNone/>
            </a:pPr>
            <a:endParaRPr lang="fr-CA" b="1" dirty="0"/>
          </a:p>
          <a:p>
            <a:pPr marL="0" indent="0">
              <a:buNone/>
            </a:pPr>
            <a:r>
              <a:rPr lang="fr-CA" b="1" dirty="0"/>
              <a:t>II Les préludes de la Révolution tranquille : signes annonciateurs</a:t>
            </a:r>
          </a:p>
          <a:p>
            <a:pPr marL="0" indent="0">
              <a:buNone/>
            </a:pPr>
            <a:endParaRPr lang="fr-CA" b="1" dirty="0"/>
          </a:p>
          <a:p>
            <a:pPr marL="0" indent="0">
              <a:buNone/>
            </a:pPr>
            <a:r>
              <a:rPr lang="fr-CA" b="1" dirty="0"/>
              <a:t>III </a:t>
            </a:r>
            <a:r>
              <a:rPr lang="fr-FR" b="1" dirty="0">
                <a:effectLst/>
                <a:latin typeface="Cambria" panose="02040503050406030204" pitchFamily="18" charset="0"/>
                <a:ea typeface="MS Mincho" panose="02020609040205080304" pitchFamily="49" charset="-128"/>
                <a:cs typeface="Times New Roman" panose="02020603050405020304" pitchFamily="18" charset="0"/>
              </a:rPr>
              <a:t>La Révolution tranquille est-elle le phénomène le plus 	important de l’histoire du Québec au 20</a:t>
            </a:r>
            <a:r>
              <a:rPr lang="fr-FR" b="1" baseline="30000" dirty="0">
                <a:effectLst/>
                <a:latin typeface="Cambria" panose="02040503050406030204" pitchFamily="18" charset="0"/>
                <a:ea typeface="MS Mincho" panose="02020609040205080304" pitchFamily="49" charset="-128"/>
                <a:cs typeface="Times New Roman" panose="02020603050405020304" pitchFamily="18" charset="0"/>
              </a:rPr>
              <a:t>e</a:t>
            </a:r>
            <a:r>
              <a:rPr lang="fr-FR" b="1" dirty="0">
                <a:effectLst/>
                <a:latin typeface="Cambria" panose="02040503050406030204" pitchFamily="18" charset="0"/>
                <a:ea typeface="MS Mincho" panose="02020609040205080304" pitchFamily="49" charset="-128"/>
                <a:cs typeface="Times New Roman" panose="02020603050405020304" pitchFamily="18" charset="0"/>
              </a:rPr>
              <a:t> siècle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p>
        </p:txBody>
      </p:sp>
    </p:spTree>
    <p:extLst>
      <p:ext uri="{BB962C8B-B14F-4D97-AF65-F5344CB8AC3E}">
        <p14:creationId xmlns:p14="http://schemas.microsoft.com/office/powerpoint/2010/main" val="1233559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689811" y="1283369"/>
            <a:ext cx="13631779" cy="5422232"/>
          </a:xfrm>
        </p:spPr>
        <p:txBody>
          <a:bodyPr>
            <a:normAutofit/>
          </a:bodyPr>
          <a:lstStyle/>
          <a:p>
            <a:pPr marL="0" indent="0">
              <a:buNone/>
            </a:pPr>
            <a:r>
              <a:rPr lang="fr-CA" sz="3200" b="1" dirty="0"/>
              <a:t>7. Le nationalisme</a:t>
            </a: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Les mouvements indépendantistes</a:t>
            </a: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Le RIN : </a:t>
            </a:r>
            <a:r>
              <a:rPr lang="fr-FR" b="1" dirty="0">
                <a:effectLst/>
                <a:latin typeface="Cambria" panose="02040503050406030204" pitchFamily="18" charset="0"/>
                <a:ea typeface="MS Mincho" panose="02020609040205080304" pitchFamily="49" charset="-128"/>
                <a:cs typeface="Times New Roman" panose="02020603050405020304" pitchFamily="18" charset="0"/>
              </a:rPr>
              <a:t>Pierre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Bourgault</a:t>
            </a:r>
            <a:r>
              <a:rPr lang="fr-FR" b="1" dirty="0">
                <a:effectLst/>
                <a:latin typeface="Cambria" panose="02040503050406030204" pitchFamily="18" charset="0"/>
                <a:ea typeface="MS Mincho" panose="02020609040205080304" pitchFamily="49" charset="-128"/>
                <a:cs typeface="Times New Roman" panose="02020603050405020304" pitchFamily="18" charset="0"/>
              </a:rPr>
              <a:t>, André d’Allemagne, Andrée Ferretti</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(1934-2003)           (1929-2001)                   (1935-</a:t>
            </a:r>
          </a:p>
          <a:p>
            <a:pPr marL="0" indent="0">
              <a:buNone/>
            </a:pPr>
            <a:endParaRPr lang="fr-FR" b="1"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FR" b="1"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FR" b="1"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8198" name="Picture 6" descr="Le RIN, 50 ans plus tard | Le Devoir">
            <a:extLst>
              <a:ext uri="{FF2B5EF4-FFF2-40B4-BE49-F238E27FC236}">
                <a16:creationId xmlns:a16="http://schemas.microsoft.com/office/drawing/2014/main" id="{DDEA590C-167A-0F03-8818-E2EDCCD6D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8" y="3659956"/>
            <a:ext cx="4425781" cy="283291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LES GRANDS LABOURS: RELIRE ET LIRE ENCORE...">
            <a:extLst>
              <a:ext uri="{FF2B5EF4-FFF2-40B4-BE49-F238E27FC236}">
                <a16:creationId xmlns:a16="http://schemas.microsoft.com/office/drawing/2014/main" id="{62922B34-8061-8D96-BB79-9E63AD4C6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043" y="3292928"/>
            <a:ext cx="3393884" cy="319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4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74646"/>
            <a:ext cx="10515600" cy="4678027"/>
          </a:xfrm>
        </p:spPr>
        <p:txBody>
          <a:bodyPr>
            <a:normAutofit/>
          </a:bodyPr>
          <a:lstStyle/>
          <a:p>
            <a:pPr marL="0" indent="0">
              <a:buNone/>
            </a:pPr>
            <a:r>
              <a:rPr lang="fr-CA" sz="3200" b="1" dirty="0"/>
              <a:t>7. Le nationalisme</a:t>
            </a:r>
          </a:p>
          <a:p>
            <a:pPr marL="0" indent="0">
              <a:buNone/>
            </a:pPr>
            <a:endParaRPr lang="fr-CA" sz="3200" b="1" dirty="0"/>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1963 : lutte violente contre le colonialisme</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 Le FLQ</a:t>
            </a:r>
          </a:p>
          <a:p>
            <a:pPr marL="0" indent="0">
              <a:buNone/>
            </a:pPr>
            <a:endParaRPr lang="fr-CA" b="1"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 Influence des écrits de Frantz Fanon et d’Albert Memmi</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59310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473310"/>
            <a:ext cx="10515600" cy="4678027"/>
          </a:xfrm>
        </p:spPr>
        <p:txBody>
          <a:bodyPr>
            <a:normAutofit/>
          </a:bodyPr>
          <a:lstStyle/>
          <a:p>
            <a:pPr marL="0" indent="0">
              <a:buNone/>
            </a:pPr>
            <a:r>
              <a:rPr lang="fr-CA" sz="3200" b="1" dirty="0"/>
              <a:t>8.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Le développement régional</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	Dans les villes : fusions (</a:t>
            </a:r>
            <a:r>
              <a:rPr lang="fr-FR" b="1" dirty="0" err="1">
                <a:effectLst/>
                <a:latin typeface="Cambria" panose="02040503050406030204" pitchFamily="18" charset="0"/>
                <a:ea typeface="MS Mincho" panose="02020609040205080304" pitchFamily="49" charset="-128"/>
                <a:cs typeface="Times New Roman" panose="02020603050405020304" pitchFamily="18" charset="0"/>
              </a:rPr>
              <a:t>v.g</a:t>
            </a:r>
            <a:r>
              <a:rPr lang="fr-FR" b="1" dirty="0">
                <a:effectLst/>
                <a:latin typeface="Cambria" panose="02040503050406030204" pitchFamily="18" charset="0"/>
                <a:ea typeface="MS Mincho" panose="02020609040205080304" pitchFamily="49" charset="-128"/>
                <a:cs typeface="Times New Roman" panose="02020603050405020304" pitchFamily="18" charset="0"/>
              </a:rPr>
              <a:t>. Laval, une ville, 1965)</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	En région, 1963 : création du BAEQ                                	Rapport en 1966 : relocalisation de villages de l’arrière-					    						    pays</a:t>
            </a:r>
          </a:p>
          <a:p>
            <a:r>
              <a:rPr lang="fr-FR" b="1" dirty="0">
                <a:effectLst/>
                <a:latin typeface="Cambria" panose="02040503050406030204" pitchFamily="18" charset="0"/>
                <a:ea typeface="MS Mincho" panose="02020609040205080304" pitchFamily="49" charset="-128"/>
                <a:cs typeface="Times New Roman" panose="02020603050405020304" pitchFamily="18" charset="0"/>
              </a:rPr>
              <a:t>	Le Nouveau-Québec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1961 : Lévesque fait une tournée de l’Ungava</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1963 : Direction générale du Nouveau-Québec</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840719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9.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Valorisation de la jeunesse</a:t>
            </a:r>
          </a:p>
          <a:p>
            <a:r>
              <a:rPr lang="fr-FR" b="1" dirty="0">
                <a:effectLst/>
                <a:latin typeface="Cambria" panose="02040503050406030204" pitchFamily="18" charset="0"/>
                <a:ea typeface="MS Mincho" panose="02020609040205080304" pitchFamily="49" charset="-128"/>
                <a:cs typeface="Times New Roman" panose="02020603050405020304" pitchFamily="18" charset="0"/>
              </a:rPr>
              <a:t>De 1951 à 1961, le Québec passe de 4 M à 5,25 M d’h</a:t>
            </a:r>
            <a:r>
              <a:rPr lang="fr-FR" b="1" dirty="0">
                <a:latin typeface="Cambria" panose="02040503050406030204" pitchFamily="18" charset="0"/>
                <a:ea typeface="MS Mincho" panose="02020609040205080304" pitchFamily="49" charset="-128"/>
                <a:cs typeface="Times New Roman" panose="02020603050405020304" pitchFamily="18" charset="0"/>
              </a:rPr>
              <a:t>abitants</a:t>
            </a:r>
            <a:endParaRPr lang="fr-FR"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1963 : le droit de vote passe de 21 à 18 ans</a:t>
            </a:r>
          </a:p>
          <a:p>
            <a:endParaRPr lang="fr-FR" b="1" dirty="0">
              <a:solidFill>
                <a:srgbClr val="000000"/>
              </a:solidFill>
              <a:latin typeface="Cambria" panose="02040503050406030204" pitchFamily="18" charset="0"/>
              <a:ea typeface="MS Mincho" panose="02020609040205080304" pitchFamily="49" charset="-128"/>
              <a:cs typeface="Calibri" panose="020F0502020204030204" pitchFamily="34" charset="0"/>
            </a:endParaRPr>
          </a:p>
          <a:p>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Citation de François Ricard</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6114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690688"/>
            <a:ext cx="10515600" cy="4678027"/>
          </a:xfrm>
        </p:spPr>
        <p:txBody>
          <a:bodyPr>
            <a:normAutofit/>
          </a:bodyPr>
          <a:lstStyle/>
          <a:p>
            <a:pPr mar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9.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Valorisation de la jeunesse</a:t>
            </a:r>
          </a:p>
          <a:p>
            <a:pPr marL="0" indent="0">
              <a:buNone/>
            </a:pPr>
            <a:r>
              <a:rPr lang="fr-FR" b="1" dirty="0">
                <a:solidFill>
                  <a:srgbClr val="000000"/>
                </a:solidFill>
                <a:effectLst/>
                <a:latin typeface="Cambria" panose="02040503050406030204" pitchFamily="18" charset="0"/>
                <a:ea typeface="MS Mincho" panose="02020609040205080304" pitchFamily="49" charset="-128"/>
                <a:cs typeface="Calibri" panose="020F0502020204030204" pitchFamily="34" charset="0"/>
              </a:rPr>
              <a:t>François Ricard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2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Quant à la conscience qui anime cette génération,      le lyrisme y prend la forme d’une vaste innocence caractérisée par un amour éperdu de soi-même,        une confiance catégorique en ses propres désirs et ses propres actions, et le sentiment d’un pouvoir illimité sur le monde et sur les conditions de l’existence. » </a:t>
            </a:r>
          </a:p>
          <a:p>
            <a:pPr marL="0" indent="0">
              <a:buNone/>
            </a:pP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a:t>
            </a:r>
            <a:r>
              <a:rPr lang="fr-FR" b="1"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La génération lyrique</a:t>
            </a: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Boréal, 1992, p. 8).</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0807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430629"/>
            <a:ext cx="10515600" cy="4678027"/>
          </a:xfrm>
        </p:spPr>
        <p:txBody>
          <a:bodyPr>
            <a:normAutofit fontScale="92500" lnSpcReduction="20000"/>
          </a:bodyPr>
          <a:lstStyle/>
          <a:p>
            <a:pPr marL="0" indent="0">
              <a:buNone/>
            </a:pPr>
            <a:r>
              <a:rPr lang="fr-CA" sz="3200" b="1" dirty="0">
                <a:latin typeface="Cambria" panose="02040503050406030204" pitchFamily="18" charset="0"/>
                <a:ea typeface="MS Mincho" panose="02020609040205080304" pitchFamily="49" charset="-128"/>
                <a:cs typeface="Times New Roman" panose="02020603050405020304" pitchFamily="18" charset="0"/>
              </a:rPr>
              <a:t>10. </a:t>
            </a:r>
            <a:r>
              <a:rPr lang="fr-FR" sz="32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La culture</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1961 : Office de la langue française </a:t>
            </a: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1961 : Télé-Métropole (canal 10)</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Le cinéma : </a:t>
            </a:r>
          </a:p>
          <a:p>
            <a:pPr marL="0" indent="0">
              <a:buNone/>
            </a:pPr>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1957 : l’ONF à Montréal</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1963 : Pierre Perreault et Michel Brault (ONF) : </a:t>
            </a:r>
          </a:p>
          <a:p>
            <a:pPr marL="0" indent="0">
              <a:buNone/>
            </a:pPr>
            <a:r>
              <a:rPr lang="fr-FR" sz="3000" b="1"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Pour la suite du monde	</a:t>
            </a: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1962 : le rapport Régis : fin de la censure</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1963 : la Place des arts</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1964 : le Musée d’art contemporain</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25481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388684"/>
            <a:ext cx="10515600" cy="4852725"/>
          </a:xfrm>
        </p:spPr>
        <p:txBody>
          <a:bodyPr>
            <a:normAutofit/>
          </a:bodyPr>
          <a:lstStyle/>
          <a:p>
            <a:pPr marL="0" indent="0">
              <a:buNone/>
            </a:pPr>
            <a:r>
              <a:rPr lang="fr-CA" sz="3200" b="1" dirty="0">
                <a:latin typeface="Cambria" panose="02040503050406030204" pitchFamily="18" charset="0"/>
                <a:ea typeface="MS Mincho" panose="02020609040205080304" pitchFamily="49" charset="-128"/>
                <a:cs typeface="Times New Roman" panose="02020603050405020304" pitchFamily="18" charset="0"/>
              </a:rPr>
              <a:t>10. </a:t>
            </a:r>
            <a:r>
              <a:rPr lang="fr-FR" sz="32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La culture</a:t>
            </a:r>
            <a:endParaRPr lang="fr-CA" sz="3200"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La littérature, la revue </a:t>
            </a:r>
            <a:r>
              <a:rPr lang="fr-FR" b="1"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Liberté </a:t>
            </a: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(1959) </a:t>
            </a:r>
          </a:p>
          <a:p>
            <a:pPr marL="0" indent="0">
              <a:buNone/>
            </a:pPr>
            <a:r>
              <a:rPr lang="fr-FR"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Victor Lévy-Beaulieu, Jacques Ferron, Anne Hébert,       	Claude Jasmin, Gaston Miron, Jacques Godbout,  </a:t>
            </a:r>
          </a:p>
          <a:p>
            <a:pPr marL="0" indent="0">
              <a:buNone/>
            </a:pP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Réjean Ducharme, Marie-Claire Blais</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Les boites à chansons ; les chansonniers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Gilles Vigneault, 1964 :                                                                   		</a:t>
            </a:r>
            <a:r>
              <a:rPr lang="fr-FR"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Mon pays, ce n’est pas un pays, c’est l’hiver…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28324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29112" y="1403787"/>
            <a:ext cx="10515600" cy="4862789"/>
          </a:xfrm>
        </p:spPr>
        <p:txBody>
          <a:bodyPr>
            <a:normAutofit/>
          </a:bodyPr>
          <a:lstStyle/>
          <a:p>
            <a:pPr mar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11.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Le rayonnement international : Expo 67</a:t>
            </a:r>
          </a:p>
          <a:p>
            <a:pPr marL="450215" indent="-450215"/>
            <a:r>
              <a:rPr lang="fr-FR" b="1" dirty="0">
                <a:effectLst/>
                <a:latin typeface="Cambria" panose="02040503050406030204" pitchFamily="18" charset="0"/>
                <a:ea typeface="MS Mincho" panose="02020609040205080304" pitchFamily="49" charset="-128"/>
                <a:cs typeface="Calibri" panose="020F0502020204030204" pitchFamily="34" charset="0"/>
              </a:rPr>
              <a:t>avril 1960 : visite du président de Gaulle au Canada</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50215" indent="-450215"/>
            <a:r>
              <a:rPr lang="fr-FR" b="1" dirty="0">
                <a:effectLst/>
                <a:latin typeface="Cambria" panose="02040503050406030204" pitchFamily="18" charset="0"/>
                <a:ea typeface="MS Mincho" panose="02020609040205080304" pitchFamily="49" charset="-128"/>
                <a:cs typeface="Calibri" panose="020F0502020204030204" pitchFamily="34" charset="0"/>
              </a:rPr>
              <a:t>4 oct. 1961 : Lesage inaugure la délégation générale du Québec à Paris</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17 mai 1967 : Johnson rencontre le président de Gaulle à 											Paris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28 avril – 27 oct. 1967 : Expo, 50 M de visiteurs</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  Ouverture sur le monde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50328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427748"/>
            <a:ext cx="10515600" cy="5065128"/>
          </a:xfrm>
        </p:spPr>
        <p:txBody>
          <a:bodyPr>
            <a:normAutofit/>
          </a:bodyPr>
          <a:lstStyle/>
          <a:p>
            <a:pPr mar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11.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Le rayonnement international : Expo 67</a:t>
            </a:r>
          </a:p>
          <a:p>
            <a:r>
              <a:rPr lang="fr-FR" b="1" dirty="0">
                <a:effectLst/>
                <a:latin typeface="Cambria" panose="02040503050406030204" pitchFamily="18" charset="0"/>
                <a:ea typeface="MS Mincho" panose="02020609040205080304" pitchFamily="49" charset="-128"/>
                <a:cs typeface="Calibri" panose="020F0502020204030204" pitchFamily="34" charset="0"/>
              </a:rPr>
              <a:t>Visite du général de Gaulle :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le 23 juillet, le </a:t>
            </a:r>
            <a:r>
              <a:rPr lang="fr-FR" b="1" i="1" dirty="0">
                <a:effectLst/>
                <a:latin typeface="Cambria" panose="02040503050406030204" pitchFamily="18" charset="0"/>
                <a:ea typeface="MS Mincho" panose="02020609040205080304" pitchFamily="49" charset="-128"/>
                <a:cs typeface="Calibri" panose="020F0502020204030204" pitchFamily="34" charset="0"/>
              </a:rPr>
              <a:t>Colbert</a:t>
            </a:r>
            <a:r>
              <a:rPr lang="fr-FR" b="1" dirty="0">
                <a:effectLst/>
                <a:latin typeface="Cambria" panose="02040503050406030204" pitchFamily="18" charset="0"/>
                <a:ea typeface="MS Mincho" panose="02020609040205080304" pitchFamily="49" charset="-128"/>
                <a:cs typeface="Calibri" panose="020F0502020204030204" pitchFamily="34" charset="0"/>
              </a:rPr>
              <a:t> accoste à Québec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Au Château Frontenac :</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 On assiste ici, comme dans maintes régions du monde,               	à l’avènement d’un peuple qui, dans tous les domaines, veut disposer de lui-même et prendre en main ses destinées. » </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24 juillet : chemin du Roy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8087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427748"/>
            <a:ext cx="10515600" cy="5065128"/>
          </a:xfrm>
        </p:spPr>
        <p:txBody>
          <a:bodyPr>
            <a:normAutofit/>
          </a:bodyPr>
          <a:lstStyle/>
          <a:p>
            <a:pPr marL="0" indent="0">
              <a:buNone/>
            </a:pPr>
            <a:r>
              <a:rPr lang="fr-CA" sz="3200" b="1" dirty="0">
                <a:effectLst/>
                <a:latin typeface="Cambria" panose="02040503050406030204" pitchFamily="18" charset="0"/>
                <a:ea typeface="MS Mincho" panose="02020609040205080304" pitchFamily="49" charset="-128"/>
                <a:cs typeface="Times New Roman" panose="02020603050405020304" pitchFamily="18" charset="0"/>
              </a:rPr>
              <a:t>11. </a:t>
            </a:r>
            <a:r>
              <a:rPr lang="fr-FR" sz="3200" b="1" dirty="0">
                <a:effectLst/>
                <a:latin typeface="Cambria" panose="02040503050406030204" pitchFamily="18" charset="0"/>
                <a:ea typeface="MS Mincho" panose="02020609040205080304" pitchFamily="49" charset="-128"/>
                <a:cs typeface="Times New Roman" panose="02020603050405020304" pitchFamily="18" charset="0"/>
              </a:rPr>
              <a:t>Le rayonnement international : Expo 67</a:t>
            </a:r>
          </a:p>
          <a:p>
            <a:r>
              <a:rPr lang="fr-FR" b="1" dirty="0">
                <a:effectLst/>
                <a:latin typeface="Cambria" panose="02040503050406030204" pitchFamily="18" charset="0"/>
                <a:ea typeface="MS Mincho" panose="02020609040205080304" pitchFamily="49" charset="-128"/>
                <a:cs typeface="Calibri" panose="020F0502020204030204" pitchFamily="34" charset="0"/>
              </a:rPr>
              <a:t>À l’hôtel de ville de Montréal : « Je vais vous confier un secret […] une atmosphère du même genre que celle de la Libération ».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 La France entière voit ce qui se passe ici. […]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Vive le Québec libre ! »</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Réactions dans le monde entier :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le Québec au cœur de l’actualité</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De Gaulle : « Je leur ai fait gagner dix ans.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7082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p:txBody>
          <a:bodyPr/>
          <a:lstStyle/>
          <a:p>
            <a:r>
              <a:rPr lang="fr-CA" sz="3200" b="1" dirty="0"/>
              <a:t>Le moment du début :</a:t>
            </a:r>
          </a:p>
          <a:p>
            <a:endParaRPr lang="fr-CA" sz="3200" b="1" dirty="0"/>
          </a:p>
          <a:p>
            <a:pPr lvl="1"/>
            <a:r>
              <a:rPr lang="fr-CA" sz="3200" b="1" dirty="0"/>
              <a:t>sept. 1959 : mort de Duplessis</a:t>
            </a:r>
          </a:p>
          <a:p>
            <a:pPr lvl="1"/>
            <a:endParaRPr lang="fr-CA" sz="3200" b="1" dirty="0"/>
          </a:p>
          <a:p>
            <a:pPr lvl="1"/>
            <a:r>
              <a:rPr lang="fr-CA" sz="3200" b="1" dirty="0"/>
              <a:t>janv. 1960 : mort de Paul Sauvé</a:t>
            </a:r>
          </a:p>
          <a:p>
            <a:pPr marL="457200" lvl="1" indent="0">
              <a:buNone/>
            </a:pPr>
            <a:endParaRPr lang="fr-CA" sz="3200" b="1" dirty="0"/>
          </a:p>
          <a:p>
            <a:pPr lvl="1"/>
            <a:r>
              <a:rPr lang="fr-CA" sz="3200" b="1" dirty="0"/>
              <a:t>22 juin 1960 : élection de Jean Lesage</a:t>
            </a:r>
          </a:p>
        </p:txBody>
      </p:sp>
    </p:spTree>
    <p:extLst>
      <p:ext uri="{BB962C8B-B14F-4D97-AF65-F5344CB8AC3E}">
        <p14:creationId xmlns:p14="http://schemas.microsoft.com/office/powerpoint/2010/main" val="540236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690688"/>
            <a:ext cx="10515600" cy="4486275"/>
          </a:xfrm>
        </p:spPr>
        <p:txBody>
          <a:bodyPr/>
          <a:lstStyle/>
          <a:p>
            <a:r>
              <a:rPr lang="fr-FR" b="1" dirty="0">
                <a:effectLst/>
                <a:latin typeface="Cambria" panose="02040503050406030204" pitchFamily="18" charset="0"/>
                <a:ea typeface="MS Mincho" panose="02020609040205080304" pitchFamily="49" charset="-128"/>
                <a:cs typeface="Times New Roman" panose="02020603050405020304" pitchFamily="18" charset="0"/>
              </a:rPr>
              <a:t>5 juin 1966 : 56 UN (41 % du vote), 50 lib. (47 % du vote), 	 	2 indép. </a:t>
            </a:r>
          </a:p>
          <a:p>
            <a:pPr marL="0" indent="0">
              <a:buNone/>
            </a:pPr>
            <a:endParaRPr lang="fr-FR"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Slogan de l’UN : « Québec d’abord » </a:t>
            </a:r>
          </a:p>
          <a:p>
            <a:pPr marL="0" indent="0">
              <a:buNone/>
            </a:pPr>
            <a:r>
              <a:rPr lang="fr-FR" b="1" dirty="0">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mbria" panose="02040503050406030204" pitchFamily="18" charset="0"/>
                <a:ea typeface="MS Mincho" panose="02020609040205080304" pitchFamily="49" charset="-128"/>
                <a:cs typeface="Times New Roman" panose="02020603050405020304" pitchFamily="18" charset="0"/>
              </a:rPr>
              <a:t> « faire du Québec un véritable État national »</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Times New Roman" panose="02020603050405020304" pitchFamily="18" charset="0"/>
              </a:rPr>
              <a:t>Premier ministre : Daniel Johnson  </a:t>
            </a: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1968 : Jean-Jacques Bertrand.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dirty="0"/>
          </a:p>
        </p:txBody>
      </p:sp>
    </p:spTree>
    <p:extLst>
      <p:ext uri="{BB962C8B-B14F-4D97-AF65-F5344CB8AC3E}">
        <p14:creationId xmlns:p14="http://schemas.microsoft.com/office/powerpoint/2010/main" val="1668067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1C3BB7-CDCF-8373-8EF8-C3F6971EB687}"/>
              </a:ext>
            </a:extLst>
          </p:cNvPr>
          <p:cNvSpPr>
            <a:spLocks noGrp="1"/>
          </p:cNvSpPr>
          <p:nvPr>
            <p:ph idx="1"/>
          </p:nvPr>
        </p:nvSpPr>
        <p:spPr>
          <a:xfrm>
            <a:off x="208547" y="1113719"/>
            <a:ext cx="10026316" cy="5816470"/>
          </a:xfrm>
        </p:spPr>
        <p:txBody>
          <a:bodyPr>
            <a:normAutofit fontScale="92500" lnSpcReduction="10000"/>
          </a:bodyPr>
          <a:lstStyle/>
          <a:p>
            <a:endParaRPr lang="fr-CA" dirty="0"/>
          </a:p>
          <a:p>
            <a:endParaRPr lang="fr-CA" dirty="0"/>
          </a:p>
          <a:p>
            <a:endParaRPr lang="fr-CA" dirty="0"/>
          </a:p>
          <a:p>
            <a:pPr marL="0" indent="0">
              <a:buNone/>
            </a:pPr>
            <a:endParaRPr lang="fr-CA" dirty="0"/>
          </a:p>
          <a:p>
            <a:endParaRPr lang="fr-CA" dirty="0"/>
          </a:p>
          <a:p>
            <a:pPr marL="0" indent="0">
              <a:buNone/>
            </a:pPr>
            <a:r>
              <a:rPr lang="fr-CA" dirty="0"/>
              <a:t>			D</a:t>
            </a:r>
          </a:p>
          <a:p>
            <a:endParaRPr lang="fr-CA" dirty="0"/>
          </a:p>
          <a:p>
            <a:endParaRPr lang="fr-CA" dirty="0"/>
          </a:p>
          <a:p>
            <a:endParaRPr lang="fr-CA" dirty="0"/>
          </a:p>
          <a:p>
            <a:endParaRPr lang="fr-CA" dirty="0"/>
          </a:p>
          <a:p>
            <a:pPr marL="0" indent="0">
              <a:buNone/>
            </a:pPr>
            <a:r>
              <a:rPr lang="fr-CA" dirty="0"/>
              <a:t>                   Daniel Johnson				Jean-Jacques Bertrand</a:t>
            </a:r>
          </a:p>
          <a:p>
            <a:pPr marL="457200" lvl="1" indent="0">
              <a:buNone/>
            </a:pPr>
            <a:r>
              <a:rPr lang="fr-CA" sz="2800" dirty="0"/>
              <a:t>	          (1915-1968)					(1916-1973)</a:t>
            </a:r>
          </a:p>
          <a:p>
            <a:pPr marL="457200" lvl="1" indent="0">
              <a:buNone/>
            </a:pPr>
            <a:r>
              <a:rPr lang="fr-CA" sz="2800" dirty="0"/>
              <a:t>				</a:t>
            </a:r>
          </a:p>
        </p:txBody>
      </p:sp>
      <p:pic>
        <p:nvPicPr>
          <p:cNvPr id="9218" name="Picture 2" descr="Une page d'histoire avec Daniel Johnson, père - Faculté de droit -  Université de Montréal">
            <a:extLst>
              <a:ext uri="{FF2B5EF4-FFF2-40B4-BE49-F238E27FC236}">
                <a16:creationId xmlns:a16="http://schemas.microsoft.com/office/drawing/2014/main" id="{86B134A3-EB96-05E5-2DE2-31535C696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0" y="1586611"/>
            <a:ext cx="4055187" cy="35086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ne page d'histoire avec Jean-Jacques Bertrand - Faculté de droit -  Université de Montréal">
            <a:extLst>
              <a:ext uri="{FF2B5EF4-FFF2-40B4-BE49-F238E27FC236}">
                <a16:creationId xmlns:a16="http://schemas.microsoft.com/office/drawing/2014/main" id="{2192AC0B-E3FF-EC81-D71B-D6146D216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5383"/>
            <a:ext cx="4403339" cy="380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17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fontScale="85000" lnSpcReduction="10000"/>
          </a:bodyPr>
          <a:lstStyle/>
          <a:p>
            <a:r>
              <a:rPr lang="fr-CA" sz="3800" b="1" dirty="0"/>
              <a:t>L’éducation</a:t>
            </a:r>
          </a:p>
          <a:p>
            <a:r>
              <a:rPr lang="fr-FR" sz="3000" b="1" dirty="0">
                <a:effectLst/>
                <a:latin typeface="Cambria" panose="02040503050406030204" pitchFamily="18" charset="0"/>
                <a:ea typeface="MS Mincho" panose="02020609040205080304" pitchFamily="49" charset="-128"/>
                <a:cs typeface="Times New Roman" panose="02020603050405020304" pitchFamily="18" charset="0"/>
              </a:rPr>
              <a:t>1967 : création des cégeps : 12 en 1967, 23 en 1968</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indent="449580"/>
            <a:r>
              <a:rPr lang="fr-FR" sz="3000" b="1" dirty="0">
                <a:effectLst/>
                <a:latin typeface="Cambria" panose="02040503050406030204" pitchFamily="18" charset="0"/>
                <a:ea typeface="MS Mincho" panose="02020609040205080304" pitchFamily="49" charset="-128"/>
                <a:cs typeface="Times New Roman" panose="02020603050405020304" pitchFamily="18" charset="0"/>
              </a:rPr>
              <a:t>Leur budget passe de 13 M à 46 M</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Times New Roman" panose="02020603050405020304" pitchFamily="18" charset="0"/>
              </a:rPr>
              <a:t>déc. 1968 : création de l’Université du Québec</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sept. 1969 : ouverture de l’UQAM, l’UQTR et l’UQAC</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L’UQAM regroupe trois écoles normales,</a:t>
            </a:r>
          </a:p>
          <a:p>
            <a:pPr marL="0" indent="0">
              <a:buNone/>
            </a:pPr>
            <a:r>
              <a:rPr lang="fr-FR" sz="3000" b="1" dirty="0">
                <a:effectLst/>
                <a:latin typeface="Cambria" panose="02040503050406030204" pitchFamily="18" charset="0"/>
                <a:ea typeface="MS Mincho" panose="02020609040205080304" pitchFamily="49" charset="-128"/>
                <a:cs typeface="Calibri" panose="020F0502020204030204" pitchFamily="34" charset="0"/>
              </a:rPr>
              <a:t>                                         l’École des Beaux-Arts et le Collège Sainte-Marie</a:t>
            </a:r>
          </a:p>
          <a:p>
            <a:pPr marL="0" indent="0">
              <a:buNone/>
            </a:pP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sz="3000" b="1" dirty="0">
                <a:effectLst/>
                <a:latin typeface="Cambria" panose="02040503050406030204" pitchFamily="18" charset="0"/>
                <a:ea typeface="MS Mincho" panose="02020609040205080304" pitchFamily="49" charset="-128"/>
                <a:cs typeface="Calibri" panose="020F0502020204030204" pitchFamily="34" charset="0"/>
              </a:rPr>
              <a:t>1969 : la formation des maîtres passe des écoles normales à 	  									l’Université</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b="1" dirty="0"/>
          </a:p>
        </p:txBody>
      </p:sp>
    </p:spTree>
    <p:extLst>
      <p:ext uri="{BB962C8B-B14F-4D97-AF65-F5344CB8AC3E}">
        <p14:creationId xmlns:p14="http://schemas.microsoft.com/office/powerpoint/2010/main" val="3838785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a:bodyPr>
          <a:lstStyle/>
          <a:p>
            <a:pPr marL="0" indent="0">
              <a:buNone/>
            </a:pPr>
            <a:r>
              <a:rPr lang="fr-CA" sz="3200" b="1" dirty="0"/>
              <a:t>La religion</a:t>
            </a:r>
          </a:p>
          <a:p>
            <a:r>
              <a:rPr lang="fr-CA" b="1" dirty="0">
                <a:latin typeface="Cambria" panose="02040503050406030204" pitchFamily="18" charset="0"/>
                <a:ea typeface="Cambria" panose="02040503050406030204" pitchFamily="18" charset="0"/>
              </a:rPr>
              <a:t>Laïcisation du personnel religieux : surtout 1968-1972</a:t>
            </a:r>
          </a:p>
          <a:p>
            <a:r>
              <a:rPr lang="fr-CA" b="1" dirty="0">
                <a:latin typeface="Cambria" panose="02040503050406030204" pitchFamily="18" charset="0"/>
                <a:ea typeface="Cambria" panose="02040503050406030204" pitchFamily="18" charset="0"/>
              </a:rPr>
              <a:t>Baisse des vocations</a:t>
            </a:r>
          </a:p>
          <a:p>
            <a:r>
              <a:rPr lang="fr-CA" b="1" dirty="0">
                <a:effectLst/>
                <a:latin typeface="Cambria" panose="02040503050406030204" pitchFamily="18" charset="0"/>
                <a:ea typeface="MS Mincho" panose="02020609040205080304" pitchFamily="49" charset="-128"/>
                <a:cs typeface="Calibri" panose="020F0502020204030204" pitchFamily="34" charset="0"/>
              </a:rPr>
              <a:t>1967 : démission du cardinal Léger</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effectLst/>
                <a:latin typeface="Cambria" panose="02040503050406030204" pitchFamily="18" charset="0"/>
                <a:ea typeface="MS Mincho" panose="02020609040205080304" pitchFamily="49" charset="-128"/>
                <a:cs typeface="Calibri" panose="020F0502020204030204" pitchFamily="34" charset="0"/>
              </a:rPr>
              <a:t>1968 : libéralisation de la loi sur le divorce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effectLst/>
                <a:latin typeface="Cambria" panose="02040503050406030204" pitchFamily="18" charset="0"/>
                <a:ea typeface="MS Mincho" panose="02020609040205080304" pitchFamily="49" charset="-128"/>
                <a:cs typeface="Calibri" panose="020F0502020204030204" pitchFamily="34" charset="0"/>
              </a:rPr>
              <a:t>1969 : mariage civil</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effectLst/>
                <a:latin typeface="Cambria" panose="02040503050406030204" pitchFamily="18" charset="0"/>
                <a:ea typeface="MS Mincho" panose="02020609040205080304" pitchFamily="49" charset="-128"/>
                <a:cs typeface="Calibri" panose="020F0502020204030204" pitchFamily="34" charset="0"/>
              </a:rPr>
              <a:t>1968 : </a:t>
            </a:r>
            <a:r>
              <a:rPr lang="fr-CA" b="1" i="1" dirty="0" err="1">
                <a:effectLst/>
                <a:latin typeface="Cambria" panose="02040503050406030204" pitchFamily="18" charset="0"/>
                <a:ea typeface="MS Mincho" panose="02020609040205080304" pitchFamily="49" charset="-128"/>
                <a:cs typeface="Calibri" panose="020F0502020204030204" pitchFamily="34" charset="0"/>
              </a:rPr>
              <a:t>Humanæ</a:t>
            </a:r>
            <a:r>
              <a:rPr lang="fr-CA" b="1" i="1" dirty="0">
                <a:effectLst/>
                <a:latin typeface="Cambria" panose="02040503050406030204" pitchFamily="18" charset="0"/>
                <a:ea typeface="MS Mincho" panose="02020609040205080304" pitchFamily="49" charset="-128"/>
                <a:cs typeface="Calibri" panose="020F0502020204030204" pitchFamily="34" charset="0"/>
              </a:rPr>
              <a:t> vitæ</a:t>
            </a:r>
            <a:r>
              <a:rPr lang="fr-CA" b="1" dirty="0">
                <a:effectLst/>
                <a:latin typeface="Cambria" panose="02040503050406030204" pitchFamily="18" charset="0"/>
                <a:ea typeface="MS Mincho" panose="02020609040205080304" pitchFamily="49" charset="-128"/>
                <a:cs typeface="Calibri" panose="020F0502020204030204" pitchFamily="34" charset="0"/>
              </a:rPr>
              <a:t> : condamnation de la pilule 	   		     	     anticonceptionnelle et de la régulation des naissances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CA" b="1" dirty="0"/>
          </a:p>
        </p:txBody>
      </p:sp>
    </p:spTree>
    <p:extLst>
      <p:ext uri="{BB962C8B-B14F-4D97-AF65-F5344CB8AC3E}">
        <p14:creationId xmlns:p14="http://schemas.microsoft.com/office/powerpoint/2010/main" val="982660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a:bodyPr>
          <a:lstStyle/>
          <a:p>
            <a:pPr marL="0" indent="0">
              <a:buNone/>
            </a:pPr>
            <a:r>
              <a:rPr lang="fr-CA" sz="3200" b="1" dirty="0"/>
              <a:t>L’avortement</a:t>
            </a:r>
          </a:p>
          <a:p>
            <a:r>
              <a:rPr lang="fr-FR" sz="2400" b="1" dirty="0">
                <a:effectLst/>
                <a:latin typeface="Cambria" panose="02040503050406030204" pitchFamily="18" charset="0"/>
                <a:ea typeface="MS Mincho" panose="02020609040205080304" pitchFamily="49" charset="-128"/>
                <a:cs typeface="Calibri" panose="020F0502020204030204" pitchFamily="34" charset="0"/>
              </a:rPr>
              <a:t>21 déc. 1967 : bill omnibus </a:t>
            </a:r>
          </a:p>
          <a:p>
            <a:r>
              <a:rPr lang="fr-FR" sz="2400" b="1" dirty="0">
                <a:effectLst/>
                <a:latin typeface="Cambria" panose="02040503050406030204" pitchFamily="18" charset="0"/>
                <a:ea typeface="MS Mincho" panose="02020609040205080304" pitchFamily="49" charset="-128"/>
                <a:cs typeface="Calibri" panose="020F0502020204030204" pitchFamily="34" charset="0"/>
              </a:rPr>
              <a:t>          légalisation de l’avortement si la vie ou la santé de la mère est mise    									     en question </a:t>
            </a:r>
          </a:p>
          <a:p>
            <a:pPr marL="457200" lvl="1"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légalisation de l’homosexualité </a:t>
            </a:r>
          </a:p>
          <a:p>
            <a:pPr marL="0" indent="0">
              <a:buNone/>
            </a:pPr>
            <a:r>
              <a:rPr lang="fr-FR" sz="2400" b="1" dirty="0">
                <a:effectLst/>
                <a:latin typeface="Cambria" panose="02040503050406030204" pitchFamily="18" charset="0"/>
                <a:ea typeface="MS Mincho" panose="02020609040205080304" pitchFamily="49" charset="-128"/>
                <a:cs typeface="Calibri" panose="020F0502020204030204" pitchFamily="34" charset="0"/>
              </a:rPr>
              <a:t>	légalisation des loteries</a:t>
            </a:r>
          </a:p>
          <a:p>
            <a:r>
              <a:rPr lang="fr-FR" sz="2400" b="1" dirty="0">
                <a:effectLst/>
                <a:latin typeface="Cambria" panose="02040503050406030204" pitchFamily="18" charset="0"/>
                <a:ea typeface="MS Mincho" panose="02020609040205080304" pitchFamily="49" charset="-128"/>
                <a:cs typeface="Calibri" panose="020F0502020204030204" pitchFamily="34" charset="0"/>
              </a:rPr>
              <a:t>Amendement : comité de trois médecins pour autoriser l’avortement</a:t>
            </a:r>
            <a:endParaRPr lang="fr-CA" sz="24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2400" b="1" dirty="0">
                <a:effectLst/>
                <a:latin typeface="Cambria" panose="02040503050406030204" pitchFamily="18" charset="0"/>
                <a:ea typeface="MS Mincho" panose="02020609040205080304" pitchFamily="49" charset="-128"/>
                <a:cs typeface="Calibri" panose="020F0502020204030204" pitchFamily="34" charset="0"/>
              </a:rPr>
              <a:t>14 mai 1969 : adoption du bill omnibus</a:t>
            </a:r>
            <a:endParaRPr lang="fr-CA" sz="24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2400" b="1" dirty="0">
                <a:effectLst/>
                <a:latin typeface="Cambria" panose="02040503050406030204" pitchFamily="18" charset="0"/>
                <a:ea typeface="MS Mincho" panose="02020609040205080304" pitchFamily="49" charset="-128"/>
                <a:cs typeface="Calibri" panose="020F0502020204030204" pitchFamily="34" charset="0"/>
              </a:rPr>
              <a:t>10 mai 1970 : le Front de libération des femmes du Québec réclame 			      l’avortement libre et gratuit</a:t>
            </a:r>
            <a:endParaRPr lang="fr-CA" sz="2400"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sz="2400" b="1" dirty="0">
                <a:effectLst/>
                <a:latin typeface="Cambria" panose="02040503050406030204" pitchFamily="18" charset="0"/>
                <a:ea typeface="MS Mincho" panose="02020609040205080304" pitchFamily="49" charset="-128"/>
                <a:cs typeface="Calibri" panose="020F0502020204030204" pitchFamily="34" charset="0"/>
              </a:rPr>
              <a:t>1</a:t>
            </a:r>
            <a:r>
              <a:rPr lang="fr-FR" sz="2400" b="1" baseline="30000" dirty="0">
                <a:effectLst/>
                <a:latin typeface="Cambria" panose="02040503050406030204" pitchFamily="18" charset="0"/>
                <a:ea typeface="MS Mincho" panose="02020609040205080304" pitchFamily="49" charset="-128"/>
                <a:cs typeface="Calibri" panose="020F0502020204030204" pitchFamily="34" charset="0"/>
              </a:rPr>
              <a:t>er</a:t>
            </a:r>
            <a:r>
              <a:rPr lang="fr-FR" sz="2400" b="1" dirty="0">
                <a:effectLst/>
                <a:latin typeface="Cambria" panose="02040503050406030204" pitchFamily="18" charset="0"/>
                <a:ea typeface="MS Mincho" panose="02020609040205080304" pitchFamily="49" charset="-128"/>
                <a:cs typeface="Calibri" panose="020F0502020204030204" pitchFamily="34" charset="0"/>
              </a:rPr>
              <a:t> juin 1970 : arrestation du Dr Morgentaler </a:t>
            </a:r>
            <a:endParaRPr lang="fr-CA" sz="3200" b="1" dirty="0"/>
          </a:p>
          <a:p>
            <a:endParaRPr lang="fr-CA" b="1" dirty="0"/>
          </a:p>
        </p:txBody>
      </p:sp>
    </p:spTree>
    <p:extLst>
      <p:ext uri="{BB962C8B-B14F-4D97-AF65-F5344CB8AC3E}">
        <p14:creationId xmlns:p14="http://schemas.microsoft.com/office/powerpoint/2010/main" val="19298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a:bodyPr>
          <a:lstStyle/>
          <a:p>
            <a:pPr marL="0" indent="0">
              <a:buNone/>
            </a:pPr>
            <a:r>
              <a:rPr lang="fr-CA" sz="3200" b="1" dirty="0"/>
              <a:t>Santé et services sociaux</a:t>
            </a:r>
          </a:p>
          <a:p>
            <a:r>
              <a:rPr lang="fr-FR" b="1" dirty="0">
                <a:effectLst/>
                <a:latin typeface="Cambria" panose="02040503050406030204" pitchFamily="18" charset="0"/>
                <a:ea typeface="MS Mincho" panose="02020609040205080304" pitchFamily="49" charset="-128"/>
                <a:cs typeface="Calibri" panose="020F0502020204030204" pitchFamily="34" charset="0"/>
              </a:rPr>
              <a:t>1966 : commission Castonguay-</a:t>
            </a:r>
            <a:r>
              <a:rPr lang="fr-FR" b="1" dirty="0" err="1">
                <a:effectLst/>
                <a:latin typeface="Cambria" panose="02040503050406030204" pitchFamily="18" charset="0"/>
                <a:ea typeface="MS Mincho" panose="02020609040205080304" pitchFamily="49" charset="-128"/>
                <a:cs typeface="Calibri" panose="020F0502020204030204" pitchFamily="34" charset="0"/>
              </a:rPr>
              <a:t>Nepveu</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1969 : Régie de l’assurance-maladie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b="1" dirty="0">
                <a:effectLst/>
                <a:latin typeface="Cambria" panose="02040503050406030204" pitchFamily="18" charset="0"/>
                <a:ea typeface="MS Mincho" panose="02020609040205080304" pitchFamily="49" charset="-128"/>
                <a:cs typeface="Calibri" panose="020F0502020204030204" pitchFamily="34" charset="0"/>
              </a:rPr>
              <a:t>1970 : assurance-maladie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1969 : loi sur l’aide sociale</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1970 : Ministère des Affaires sociales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ministre : Claude Castonguay (1970-1973)</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b="1" dirty="0">
                <a:effectLst/>
                <a:latin typeface="Cambria" panose="02040503050406030204" pitchFamily="18" charset="0"/>
                <a:ea typeface="MS Mincho" panose="02020609040205080304" pitchFamily="49" charset="-128"/>
                <a:cs typeface="Calibri" panose="020F0502020204030204" pitchFamily="34" charset="0"/>
              </a:rPr>
              <a:t>Les CLSC (Centre local de services communautaires)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pic>
        <p:nvPicPr>
          <p:cNvPr id="10242" name="Picture 2" descr="Résultats de recherche d'images pour « Claude Castonguay photo »">
            <a:extLst>
              <a:ext uri="{FF2B5EF4-FFF2-40B4-BE49-F238E27FC236}">
                <a16:creationId xmlns:a16="http://schemas.microsoft.com/office/drawing/2014/main" id="{2B8B897C-2027-AF45-28C5-3D5209DC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966" y="2085474"/>
            <a:ext cx="2278781" cy="290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36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a:bodyPr>
          <a:lstStyle/>
          <a:p>
            <a:pPr marL="0" indent="0">
              <a:buNone/>
            </a:pPr>
            <a:r>
              <a:rPr lang="fr-CA" sz="3200" b="1" dirty="0"/>
              <a:t>En politique : </a:t>
            </a:r>
          </a:p>
          <a:p>
            <a:r>
              <a:rPr lang="fr-FR" b="1" dirty="0">
                <a:effectLst/>
                <a:latin typeface="Cambria" panose="02040503050406030204" pitchFamily="18" charset="0"/>
                <a:ea typeface="MS Mincho" panose="02020609040205080304" pitchFamily="49" charset="-128"/>
                <a:cs typeface="Calibri" panose="020F0502020204030204" pitchFamily="34" charset="0"/>
              </a:rPr>
              <a:t>1968 : fondation du PQ (Parti québécois) </a:t>
            </a:r>
          </a:p>
          <a:p>
            <a:pPr>
              <a:spcAft>
                <a:spcPts val="1200"/>
              </a:spcAft>
            </a:pPr>
            <a:r>
              <a:rPr lang="fr-FR" b="1" dirty="0">
                <a:effectLst/>
                <a:latin typeface="Cambria" panose="02040503050406030204" pitchFamily="18" charset="0"/>
                <a:ea typeface="MS Mincho" panose="02020609040205080304" pitchFamily="49" charset="-128"/>
                <a:cs typeface="Calibri" panose="020F0502020204030204" pitchFamily="34" charset="0"/>
              </a:rPr>
              <a:t>1968 : Pierre-Elliot Trudeau, premier ministre du Canada</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pic>
        <p:nvPicPr>
          <p:cNvPr id="12290" name="Picture 2" descr="Résultats de recherche d'images pour « pierre elliott trudeau photos »">
            <a:extLst>
              <a:ext uri="{FF2B5EF4-FFF2-40B4-BE49-F238E27FC236}">
                <a16:creationId xmlns:a16="http://schemas.microsoft.com/office/drawing/2014/main" id="{9C0A7EA6-AB3F-3E7E-7149-F83111AE8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683" y="3340828"/>
            <a:ext cx="3631706" cy="315204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ésultats de recherche d'images pour « René Lévesque photos »">
            <a:extLst>
              <a:ext uri="{FF2B5EF4-FFF2-40B4-BE49-F238E27FC236}">
                <a16:creationId xmlns:a16="http://schemas.microsoft.com/office/drawing/2014/main" id="{9AD18675-E068-E769-C6A4-FEBF8EA47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589" y="3340828"/>
            <a:ext cx="2823411" cy="337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1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8DBC-8764-E42A-8B7D-CA6C46EABFB1}"/>
              </a:ext>
            </a:extLst>
          </p:cNvPr>
          <p:cNvSpPr>
            <a:spLocks noGrp="1"/>
          </p:cNvSpPr>
          <p:nvPr>
            <p:ph type="title"/>
          </p:nvPr>
        </p:nvSpPr>
        <p:spPr/>
        <p:txBody>
          <a:bodyPr>
            <a:normAutofit/>
          </a:bodyPr>
          <a:lstStyle/>
          <a:p>
            <a:r>
              <a:rPr lang="fr-FR" sz="3200" b="1" dirty="0">
                <a:effectLst/>
                <a:latin typeface="Cambria" panose="02040503050406030204" pitchFamily="18" charset="0"/>
                <a:ea typeface="MS Mincho" panose="02020609040205080304" pitchFamily="49" charset="-128"/>
                <a:cs typeface="Times New Roman" panose="02020603050405020304" pitchFamily="18" charset="0"/>
              </a:rPr>
              <a:t>Quelques suites de la Révolution tranquille, 1966-1970</a:t>
            </a:r>
            <a:br>
              <a:rPr lang="fr-CA" sz="3200" b="1"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b="1" dirty="0"/>
          </a:p>
        </p:txBody>
      </p:sp>
      <p:sp>
        <p:nvSpPr>
          <p:cNvPr id="3" name="Espace réservé du contenu 2">
            <a:extLst>
              <a:ext uri="{FF2B5EF4-FFF2-40B4-BE49-F238E27FC236}">
                <a16:creationId xmlns:a16="http://schemas.microsoft.com/office/drawing/2014/main" id="{C7557CF0-F5CA-3D6C-03A5-B8437B95D26D}"/>
              </a:ext>
            </a:extLst>
          </p:cNvPr>
          <p:cNvSpPr>
            <a:spLocks noGrp="1"/>
          </p:cNvSpPr>
          <p:nvPr>
            <p:ph idx="1"/>
          </p:nvPr>
        </p:nvSpPr>
        <p:spPr>
          <a:xfrm>
            <a:off x="838200" y="1491916"/>
            <a:ext cx="10515600" cy="5000959"/>
          </a:xfrm>
        </p:spPr>
        <p:txBody>
          <a:bodyPr>
            <a:normAutofit/>
          </a:bodyPr>
          <a:lstStyle/>
          <a:p>
            <a:pPr marL="0" indent="0">
              <a:buNone/>
            </a:pPr>
            <a:r>
              <a:rPr lang="fr-CA" sz="3600" b="1" dirty="0"/>
              <a:t>Libéralisation des mœurs</a:t>
            </a:r>
          </a:p>
          <a:p>
            <a:pPr>
              <a:spcAft>
                <a:spcPts val="1200"/>
              </a:spcAft>
            </a:pPr>
            <a:r>
              <a:rPr lang="fr-FR" b="1" dirty="0">
                <a:effectLst/>
                <a:latin typeface="Cambria" panose="02040503050406030204" pitchFamily="18" charset="0"/>
                <a:ea typeface="MS Mincho" panose="02020609040205080304" pitchFamily="49" charset="-128"/>
                <a:cs typeface="Calibri" panose="020F0502020204030204" pitchFamily="34" charset="0"/>
              </a:rPr>
              <a:t>« C’est le début d’un temps nouveau » (Renée Claude, 1970) :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spcAft>
                <a:spcPts val="1200"/>
              </a:spcAft>
              <a:buNone/>
            </a:pPr>
            <a:r>
              <a:rPr lang="fr-FR"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t>	</a:t>
            </a:r>
            <a: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t>C'est le début d'un temps nouveau</a:t>
            </a:r>
            <a:b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br>
            <a: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t>	La terre est à l'année zéro</a:t>
            </a:r>
            <a:b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br>
            <a: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t>	La moitié des gens n'ont pas trente ans</a:t>
            </a:r>
            <a:b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br>
            <a:r>
              <a:rPr lang="fr-FR" sz="3200" b="1" dirty="0">
                <a:solidFill>
                  <a:srgbClr val="444444"/>
                </a:solidFill>
                <a:effectLst/>
                <a:latin typeface="Cambria" panose="02040503050406030204" pitchFamily="18" charset="0"/>
                <a:ea typeface="MS Mincho" panose="02020609040205080304" pitchFamily="49" charset="-128"/>
                <a:cs typeface="Times New Roman" panose="02020603050405020304" pitchFamily="18" charset="0"/>
              </a:rPr>
              <a:t>	Les femmes font l'amour librement</a:t>
            </a:r>
            <a:endParaRPr lang="fr-CA" sz="32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4277268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p:txBody>
          <a:bodyPr>
            <a:normAutofit/>
          </a:bodyPr>
          <a:lstStyle/>
          <a:p>
            <a:r>
              <a:rPr lang="fr-CA" sz="3200" b="1" dirty="0"/>
              <a:t>La Grande Noirceur</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Des indices  :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l</a:t>
            </a:r>
            <a:r>
              <a:rPr lang="fr-FR" b="1" dirty="0">
                <a:effectLst/>
                <a:latin typeface="Cambria" panose="02040503050406030204" pitchFamily="18" charset="0"/>
                <a:ea typeface="MS Mincho" panose="02020609040205080304" pitchFamily="49" charset="-128"/>
                <a:cs typeface="Calibri" panose="020F0502020204030204" pitchFamily="34" charset="0"/>
              </a:rPr>
              <a:t>e régime autoritaire de Duplessis </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l’alliance du clergé avec le gouvernement</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la corruption électorale, le patronage</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la censure</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l’anticommunisme</a:t>
            </a:r>
            <a:endParaRPr lang="fr-CA" b="1" dirty="0"/>
          </a:p>
        </p:txBody>
      </p:sp>
    </p:spTree>
    <p:extLst>
      <p:ext uri="{BB962C8B-B14F-4D97-AF65-F5344CB8AC3E}">
        <p14:creationId xmlns:p14="http://schemas.microsoft.com/office/powerpoint/2010/main" val="341441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p:txBody>
          <a:bodyPr>
            <a:normAutofit/>
          </a:bodyPr>
          <a:lstStyle/>
          <a:p>
            <a:r>
              <a:rPr lang="fr-CA" sz="3200" b="1" dirty="0"/>
              <a:t>La Grande Noirceur</a:t>
            </a:r>
          </a:p>
          <a:p>
            <a:pPr marL="0" indent="0">
              <a:buNone/>
            </a:pPr>
            <a:r>
              <a:rPr lang="fr-CA" sz="3200" b="1" dirty="0"/>
              <a:t>    Sed contra : </a:t>
            </a:r>
            <a:r>
              <a:rPr lang="fr-FR" b="1" dirty="0">
                <a:effectLst/>
                <a:latin typeface="Cambria" panose="02040503050406030204" pitchFamily="18" charset="0"/>
                <a:ea typeface="MS Mincho" panose="02020609040205080304" pitchFamily="49" charset="-128"/>
                <a:cs typeface="Calibri" panose="020F0502020204030204" pitchFamily="34" charset="0"/>
              </a:rPr>
              <a:t>grands progrès</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é</a:t>
            </a:r>
            <a:r>
              <a:rPr lang="fr-FR" b="1" dirty="0">
                <a:effectLst/>
                <a:latin typeface="Cambria" panose="02040503050406030204" pitchFamily="18" charset="0"/>
                <a:ea typeface="MS Mincho" panose="02020609040205080304" pitchFamily="49" charset="-128"/>
                <a:cs typeface="Calibri" panose="020F0502020204030204" pitchFamily="34" charset="0"/>
              </a:rPr>
              <a:t>ducation</a:t>
            </a:r>
          </a:p>
          <a:p>
            <a:pPr marL="0" indent="0">
              <a:buNone/>
            </a:pPr>
            <a:r>
              <a:rPr lang="fr-FR" b="1" dirty="0">
                <a:effectLst/>
                <a:latin typeface="Cambria" panose="02040503050406030204" pitchFamily="18" charset="0"/>
                <a:ea typeface="MS Mincho" panose="02020609040205080304" pitchFamily="49" charset="-128"/>
                <a:cs typeface="Calibri" panose="020F0502020204030204" pitchFamily="34" charset="0"/>
              </a:rPr>
              <a:t> 	agriculture, ressources naturelles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exploitation des mines (la Côte-Nord)</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religion</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culture</a:t>
            </a:r>
            <a:endParaRPr lang="fr-CA" b="1" dirty="0"/>
          </a:p>
        </p:txBody>
      </p:sp>
    </p:spTree>
    <p:extLst>
      <p:ext uri="{BB962C8B-B14F-4D97-AF65-F5344CB8AC3E}">
        <p14:creationId xmlns:p14="http://schemas.microsoft.com/office/powerpoint/2010/main" val="266506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1" y="1411705"/>
            <a:ext cx="8754978" cy="1604211"/>
          </a:xfrm>
        </p:spPr>
        <p:txBody>
          <a:bodyPr>
            <a:normAutofit fontScale="92500" lnSpcReduction="10000"/>
          </a:bodyPr>
          <a:lstStyle/>
          <a:p>
            <a:r>
              <a:rPr lang="fr-CA" sz="3200" b="1" dirty="0"/>
              <a:t>Le moment du début :</a:t>
            </a:r>
          </a:p>
          <a:p>
            <a:pPr lvl="1"/>
            <a:r>
              <a:rPr lang="fr-CA" sz="2800" b="1" dirty="0"/>
              <a:t>sept. 1959 : mort de Duplessis</a:t>
            </a:r>
          </a:p>
          <a:p>
            <a:pPr lvl="1"/>
            <a:r>
              <a:rPr lang="fr-CA" sz="2800" b="1" dirty="0"/>
              <a:t>janv. 1960 : mort de Paul Sauvé</a:t>
            </a:r>
          </a:p>
          <a:p>
            <a:pPr lvl="1"/>
            <a:r>
              <a:rPr lang="fr-CA" sz="2800" b="1" dirty="0"/>
              <a:t>22 juin 1960 : élection de Jean Lesage</a:t>
            </a:r>
          </a:p>
          <a:p>
            <a:pPr lvl="1"/>
            <a:endParaRPr lang="fr-CA" sz="2800" b="1" dirty="0"/>
          </a:p>
          <a:p>
            <a:pPr lvl="1"/>
            <a:endParaRPr lang="fr-CA" sz="2800" b="1" dirty="0"/>
          </a:p>
          <a:p>
            <a:pPr lvl="1"/>
            <a:endParaRPr lang="fr-CA" sz="2800" b="1" dirty="0"/>
          </a:p>
        </p:txBody>
      </p:sp>
      <p:pic>
        <p:nvPicPr>
          <p:cNvPr id="1026" name="Picture 2" descr="Maurice Duplessis vu par ses adversaires à travers le temps |  Radio-Canada.ca">
            <a:extLst>
              <a:ext uri="{FF2B5EF4-FFF2-40B4-BE49-F238E27FC236}">
                <a16:creationId xmlns:a16="http://schemas.microsoft.com/office/drawing/2014/main" id="{C0C0E284-FD7F-4C88-A716-AA17A1DDE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989" y="3501775"/>
            <a:ext cx="4571999"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Paul Sauvé photos »">
            <a:extLst>
              <a:ext uri="{FF2B5EF4-FFF2-40B4-BE49-F238E27FC236}">
                <a16:creationId xmlns:a16="http://schemas.microsoft.com/office/drawing/2014/main" id="{DFB2BC58-F05E-351D-5705-AAD6232F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62" y="2409959"/>
            <a:ext cx="2840128" cy="380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8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a:xfrm>
            <a:off x="838200" y="365125"/>
            <a:ext cx="10515600" cy="870117"/>
          </a:xfrm>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1540042" y="1560330"/>
            <a:ext cx="8425055" cy="4729471"/>
          </a:xfrm>
        </p:spPr>
        <p:txBody>
          <a:bodyPr>
            <a:normAutofit/>
          </a:bodyPr>
          <a:lstStyle/>
          <a:p>
            <a:r>
              <a:rPr lang="fr-CA" sz="3200" b="1" dirty="0"/>
              <a:t>L’après-guerre</a:t>
            </a:r>
          </a:p>
          <a:p>
            <a:r>
              <a:rPr lang="fr-FR" b="1" dirty="0">
                <a:effectLst/>
                <a:latin typeface="Cambria" panose="02040503050406030204" pitchFamily="18" charset="0"/>
                <a:ea typeface="MS Mincho" panose="02020609040205080304" pitchFamily="49" charset="-128"/>
                <a:cs typeface="Calibri" panose="020F0502020204030204" pitchFamily="34" charset="0"/>
              </a:rPr>
              <a:t>1948 : </a:t>
            </a:r>
            <a:r>
              <a:rPr lang="fr-FR" b="1" i="1" dirty="0">
                <a:effectLst/>
                <a:latin typeface="Cambria" panose="02040503050406030204" pitchFamily="18" charset="0"/>
                <a:ea typeface="MS Mincho" panose="02020609040205080304" pitchFamily="49" charset="-128"/>
                <a:cs typeface="Calibri" panose="020F0502020204030204" pitchFamily="34" charset="0"/>
              </a:rPr>
              <a:t>Refus global</a:t>
            </a:r>
            <a:r>
              <a:rPr lang="fr-FR" b="1" dirty="0">
                <a:effectLst/>
                <a:latin typeface="Cambria" panose="02040503050406030204" pitchFamily="18" charset="0"/>
                <a:ea typeface="MS Mincho" panose="02020609040205080304" pitchFamily="49" charset="-128"/>
                <a:cs typeface="Calibri" panose="020F0502020204030204" pitchFamily="34" charset="0"/>
              </a:rPr>
              <a:t> de Borduas</a:t>
            </a:r>
          </a:p>
          <a:p>
            <a:pPr marL="0" indent="0">
              <a:buNone/>
            </a:pPr>
            <a:endParaRPr lang="fr-CA" sz="3200" b="1" dirty="0"/>
          </a:p>
        </p:txBody>
      </p:sp>
      <p:pic>
        <p:nvPicPr>
          <p:cNvPr id="13314" name="Picture 2" descr="1948 - Le manifeste du Refus global | 150 ans 150 oeuvres">
            <a:extLst>
              <a:ext uri="{FF2B5EF4-FFF2-40B4-BE49-F238E27FC236}">
                <a16:creationId xmlns:a16="http://schemas.microsoft.com/office/drawing/2014/main" id="{87253D5E-62C9-3DB7-BA44-0BB04EC74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968" y="1560330"/>
            <a:ext cx="4086832" cy="472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8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r>
              <a:rPr lang="fr-CA" sz="3200" b="1" dirty="0"/>
              <a:t>L’après-guerre</a:t>
            </a:r>
          </a:p>
          <a:p>
            <a:r>
              <a:rPr lang="fr-FR" b="1" dirty="0">
                <a:effectLst/>
                <a:latin typeface="Cambria" panose="02040503050406030204" pitchFamily="18" charset="0"/>
                <a:ea typeface="MS Mincho" panose="02020609040205080304" pitchFamily="49" charset="-128"/>
                <a:cs typeface="Calibri" panose="020F0502020204030204" pitchFamily="34" charset="0"/>
              </a:rPr>
              <a:t>1948 : </a:t>
            </a:r>
            <a:r>
              <a:rPr lang="fr-FR" b="1" i="1" dirty="0">
                <a:effectLst/>
                <a:latin typeface="Cambria" panose="02040503050406030204" pitchFamily="18" charset="0"/>
                <a:ea typeface="MS Mincho" panose="02020609040205080304" pitchFamily="49" charset="-128"/>
                <a:cs typeface="Calibri" panose="020F0502020204030204" pitchFamily="34" charset="0"/>
              </a:rPr>
              <a:t>Refus global</a:t>
            </a:r>
            <a:r>
              <a:rPr lang="fr-FR" b="1" dirty="0">
                <a:effectLst/>
                <a:latin typeface="Cambria" panose="02040503050406030204" pitchFamily="18" charset="0"/>
                <a:ea typeface="MS Mincho" panose="02020609040205080304" pitchFamily="49" charset="-128"/>
                <a:cs typeface="Calibri" panose="020F0502020204030204" pitchFamily="34" charset="0"/>
              </a:rPr>
              <a:t> de Borduas</a:t>
            </a:r>
          </a:p>
          <a:p>
            <a:r>
              <a:rPr lang="fr-FR" b="1" dirty="0">
                <a:effectLst/>
                <a:latin typeface="Cambria" panose="02040503050406030204" pitchFamily="18" charset="0"/>
                <a:ea typeface="MS Mincho" panose="02020609040205080304" pitchFamily="49" charset="-128"/>
                <a:cs typeface="Calibri" panose="020F0502020204030204" pitchFamily="34" charset="0"/>
              </a:rPr>
              <a:t>1949 : la grève de l’amiante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1950 : </a:t>
            </a:r>
            <a:r>
              <a:rPr lang="fr-FR" b="1" i="1" dirty="0">
                <a:effectLst/>
                <a:latin typeface="Cambria" panose="02040503050406030204" pitchFamily="18" charset="0"/>
                <a:ea typeface="MS Mincho" panose="02020609040205080304" pitchFamily="49" charset="-128"/>
                <a:cs typeface="Calibri" panose="020F0502020204030204" pitchFamily="34" charset="0"/>
              </a:rPr>
              <a:t>Cité libre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a:p>
            <a:pPr marL="0" indent="0">
              <a:buNone/>
            </a:pPr>
            <a:endParaRPr lang="fr-CA" sz="3200" b="1" dirty="0"/>
          </a:p>
        </p:txBody>
      </p:sp>
    </p:spTree>
    <p:extLst>
      <p:ext uri="{BB962C8B-B14F-4D97-AF65-F5344CB8AC3E}">
        <p14:creationId xmlns:p14="http://schemas.microsoft.com/office/powerpoint/2010/main" val="3254017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224F2C2-7B75-94AE-7F52-3577BF9C4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45" y="-1331495"/>
            <a:ext cx="5530880" cy="949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45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lnSpcReduction="10000"/>
          </a:bodyPr>
          <a:lstStyle/>
          <a:p>
            <a:r>
              <a:rPr lang="fr-CA" sz="3200" b="1" dirty="0"/>
              <a:t>L’après-guerre</a:t>
            </a:r>
          </a:p>
          <a:p>
            <a:r>
              <a:rPr lang="fr-FR" b="1" dirty="0">
                <a:effectLst/>
                <a:latin typeface="Cambria" panose="02040503050406030204" pitchFamily="18" charset="0"/>
                <a:ea typeface="MS Mincho" panose="02020609040205080304" pitchFamily="49" charset="-128"/>
                <a:cs typeface="Calibri" panose="020F0502020204030204" pitchFamily="34" charset="0"/>
              </a:rPr>
              <a:t>1948 : </a:t>
            </a:r>
            <a:r>
              <a:rPr lang="fr-FR" b="1" i="1" dirty="0">
                <a:effectLst/>
                <a:latin typeface="Cambria" panose="02040503050406030204" pitchFamily="18" charset="0"/>
                <a:ea typeface="MS Mincho" panose="02020609040205080304" pitchFamily="49" charset="-128"/>
                <a:cs typeface="Calibri" panose="020F0502020204030204" pitchFamily="34" charset="0"/>
              </a:rPr>
              <a:t>Refus global</a:t>
            </a:r>
            <a:r>
              <a:rPr lang="fr-FR" b="1" dirty="0">
                <a:effectLst/>
                <a:latin typeface="Cambria" panose="02040503050406030204" pitchFamily="18" charset="0"/>
                <a:ea typeface="MS Mincho" panose="02020609040205080304" pitchFamily="49" charset="-128"/>
                <a:cs typeface="Calibri" panose="020F0502020204030204" pitchFamily="34" charset="0"/>
              </a:rPr>
              <a:t> de Borduas</a:t>
            </a:r>
          </a:p>
          <a:p>
            <a:r>
              <a:rPr lang="fr-FR" b="1" dirty="0">
                <a:effectLst/>
                <a:latin typeface="Cambria" panose="02040503050406030204" pitchFamily="18" charset="0"/>
                <a:ea typeface="MS Mincho" panose="02020609040205080304" pitchFamily="49" charset="-128"/>
                <a:cs typeface="Calibri" panose="020F0502020204030204" pitchFamily="34" charset="0"/>
              </a:rPr>
              <a:t>1949 : la grève de l’amiante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1950 : </a:t>
            </a:r>
            <a:r>
              <a:rPr lang="fr-FR" b="1" i="1" dirty="0">
                <a:effectLst/>
                <a:latin typeface="Cambria" panose="02040503050406030204" pitchFamily="18" charset="0"/>
                <a:ea typeface="MS Mincho" panose="02020609040205080304" pitchFamily="49" charset="-128"/>
                <a:cs typeface="Calibri" panose="020F0502020204030204" pitchFamily="34" charset="0"/>
              </a:rPr>
              <a:t>Cité libre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1952 : la télévision (Radio-Canada)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Grèves : Dupuis Frères (1952), Louiseville (1952)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err="1">
                <a:effectLst/>
                <a:latin typeface="Cambria" panose="02040503050406030204" pitchFamily="18" charset="0"/>
                <a:ea typeface="MS Mincho" panose="02020609040205080304" pitchFamily="49" charset="-128"/>
                <a:cs typeface="Calibri" panose="020F0502020204030204" pitchFamily="34" charset="0"/>
              </a:rPr>
              <a:t>Murdochville</a:t>
            </a:r>
            <a:r>
              <a:rPr lang="fr-FR" b="1" dirty="0">
                <a:effectLst/>
                <a:latin typeface="Cambria" panose="02040503050406030204" pitchFamily="18" charset="0"/>
                <a:ea typeface="MS Mincho" panose="02020609040205080304" pitchFamily="49" charset="-128"/>
                <a:cs typeface="Calibri" panose="020F0502020204030204" pitchFamily="34" charset="0"/>
              </a:rPr>
              <a:t> (1957), réalisateurs de Radio-Canada (1959)</a:t>
            </a:r>
          </a:p>
          <a:p>
            <a:r>
              <a:rPr lang="fr-FR" b="1" dirty="0">
                <a:latin typeface="Cambria" panose="02040503050406030204" pitchFamily="18" charset="0"/>
                <a:ea typeface="MS Mincho" panose="02020609040205080304" pitchFamily="49" charset="-128"/>
                <a:cs typeface="Calibri" panose="020F0502020204030204" pitchFamily="34" charset="0"/>
              </a:rPr>
              <a:t>6 sept. 1960 : </a:t>
            </a:r>
            <a:r>
              <a:rPr lang="fr-FR" b="1" i="1" dirty="0">
                <a:effectLst/>
                <a:latin typeface="Cambria" panose="02040503050406030204" pitchFamily="18" charset="0"/>
                <a:ea typeface="MS Mincho" panose="02020609040205080304" pitchFamily="49" charset="-128"/>
                <a:cs typeface="Calibri" panose="020F0502020204030204" pitchFamily="34" charset="0"/>
              </a:rPr>
              <a:t>Les</a:t>
            </a:r>
            <a:r>
              <a:rPr lang="fr-FR" b="1" dirty="0">
                <a:effectLst/>
                <a:latin typeface="Cambria" panose="02040503050406030204" pitchFamily="18" charset="0"/>
                <a:ea typeface="MS Mincho" panose="02020609040205080304" pitchFamily="49" charset="-128"/>
                <a:cs typeface="Calibri" panose="020F0502020204030204" pitchFamily="34" charset="0"/>
              </a:rPr>
              <a:t> </a:t>
            </a:r>
            <a:r>
              <a:rPr lang="fr-FR" b="1" i="1" dirty="0">
                <a:effectLst/>
                <a:latin typeface="Cambria" panose="02040503050406030204" pitchFamily="18" charset="0"/>
                <a:ea typeface="MS Mincho" panose="02020609040205080304" pitchFamily="49" charset="-128"/>
                <a:cs typeface="Calibri" panose="020F0502020204030204" pitchFamily="34" charset="0"/>
              </a:rPr>
              <a:t>Insolences du Frère Untel</a:t>
            </a:r>
            <a:r>
              <a:rPr lang="fr-FR" b="1" dirty="0">
                <a:effectLst/>
                <a:latin typeface="Cambria" panose="02040503050406030204" pitchFamily="18" charset="0"/>
                <a:ea typeface="MS Mincho" panose="02020609040205080304" pitchFamily="49" charset="-128"/>
                <a:cs typeface="Calibri" panose="020F0502020204030204" pitchFamily="34" charset="0"/>
              </a:rPr>
              <a:t>, Éd. de l’Homme </a:t>
            </a:r>
          </a:p>
          <a:p>
            <a:pPr marL="0" indent="0">
              <a:buNone/>
            </a:pPr>
            <a:r>
              <a:rPr lang="fr-FR" b="1" dirty="0">
                <a:latin typeface="Cambria" panose="02040503050406030204" pitchFamily="18" charset="0"/>
                <a:ea typeface="MS Mincho" panose="02020609040205080304" pitchFamily="49" charset="-128"/>
                <a:cs typeface="Calibri" panose="020F0502020204030204" pitchFamily="34" charset="0"/>
              </a:rPr>
              <a:t>					</a:t>
            </a:r>
            <a:r>
              <a:rPr lang="fr-FR" b="1" dirty="0">
                <a:effectLst/>
                <a:latin typeface="Cambria" panose="02040503050406030204" pitchFamily="18" charset="0"/>
                <a:ea typeface="MS Mincho" panose="02020609040205080304" pitchFamily="49" charset="-128"/>
                <a:cs typeface="Calibri" panose="020F0502020204030204" pitchFamily="34" charset="0"/>
              </a:rPr>
              <a:t>(1 $) : 100 000 copies en 6 mois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Édition merveilleuse : 1988.</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350453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7260E-BEE8-C16A-B375-D8E17EBDBF85}"/>
              </a:ext>
            </a:extLst>
          </p:cNvPr>
          <p:cNvSpPr>
            <a:spLocks noGrp="1"/>
          </p:cNvSpPr>
          <p:nvPr>
            <p:ph type="title"/>
          </p:nvPr>
        </p:nvSpPr>
        <p:spPr>
          <a:xfrm>
            <a:off x="728314" y="4542981"/>
            <a:ext cx="10031928" cy="1901099"/>
          </a:xfrm>
        </p:spPr>
        <p:txBody>
          <a:bodyPr>
            <a:normAutofit/>
          </a:bodyPr>
          <a:lstStyle/>
          <a:p>
            <a:r>
              <a:rPr lang="fr-CA" sz="2800" b="1" dirty="0"/>
              <a:t>Jean-Paul Desbiens, </a:t>
            </a:r>
            <a:r>
              <a:rPr lang="fr-CA" sz="2800" b="1" i="1" dirty="0"/>
              <a:t>Les insolences du Frère Untel</a:t>
            </a:r>
            <a:r>
              <a:rPr lang="fr-CA" sz="2800" b="1" dirty="0"/>
              <a:t>, préface de       	Jacques Hébert, Montréal, Éditions de l’Homme, 1988, 258 p.</a:t>
            </a:r>
          </a:p>
        </p:txBody>
      </p:sp>
      <p:pic>
        <p:nvPicPr>
          <p:cNvPr id="16386" name="Picture 2" descr="Les insolences du Frère Untel">
            <a:extLst>
              <a:ext uri="{FF2B5EF4-FFF2-40B4-BE49-F238E27FC236}">
                <a16:creationId xmlns:a16="http://schemas.microsoft.com/office/drawing/2014/main" id="{BAE81489-4C51-296F-E0D7-8511DD920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310" y="421191"/>
            <a:ext cx="3141935" cy="434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91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CA" sz="3200" b="1" dirty="0"/>
              <a:t>La guerre de 1939-1945</a:t>
            </a:r>
          </a:p>
          <a:p>
            <a:r>
              <a:rPr lang="fr-FR" b="1" dirty="0">
                <a:effectLst/>
                <a:latin typeface="Cambria" panose="02040503050406030204" pitchFamily="18" charset="0"/>
                <a:ea typeface="MS Mincho" panose="02020609040205080304" pitchFamily="49" charset="-128"/>
                <a:cs typeface="Calibri" panose="020F0502020204030204" pitchFamily="34" charset="0"/>
              </a:rPr>
              <a:t>1940 : assurance-chômage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b="1" dirty="0">
              <a:effectLst/>
              <a:latin typeface="Cambria" panose="02040503050406030204" pitchFamily="18" charset="0"/>
              <a:ea typeface="MS Mincho" panose="02020609040205080304" pitchFamily="49" charset="-128"/>
              <a:cs typeface="Calibri" panose="020F0502020204030204" pitchFamily="34"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1940 : suffrage féminin</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b="1" dirty="0">
              <a:effectLst/>
              <a:latin typeface="Cambria" panose="02040503050406030204" pitchFamily="18" charset="0"/>
              <a:ea typeface="MS Mincho" panose="02020609040205080304" pitchFamily="49" charset="-128"/>
              <a:cs typeface="Calibri" panose="020F0502020204030204" pitchFamily="34"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1943 : instruction obligatoire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b="1" dirty="0">
              <a:effectLst/>
              <a:latin typeface="Cambria" panose="02040503050406030204" pitchFamily="18" charset="0"/>
              <a:ea typeface="MS Mincho" panose="02020609040205080304" pitchFamily="49" charset="-128"/>
              <a:cs typeface="Calibri" panose="020F0502020204030204" pitchFamily="34"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1944 : Hydro-Québec (nationalisation de la Montreal Light, 									   </a:t>
            </a:r>
            <a:r>
              <a:rPr lang="fr-FR" b="1" dirty="0" err="1">
                <a:effectLst/>
                <a:latin typeface="Cambria" panose="02040503050406030204" pitchFamily="18" charset="0"/>
                <a:ea typeface="MS Mincho" panose="02020609040205080304" pitchFamily="49" charset="-128"/>
                <a:cs typeface="Calibri" panose="020F0502020204030204" pitchFamily="34" charset="0"/>
              </a:rPr>
              <a:t>Heat</a:t>
            </a:r>
            <a:r>
              <a:rPr lang="fr-FR" b="1" dirty="0">
                <a:effectLst/>
                <a:latin typeface="Cambria" panose="02040503050406030204" pitchFamily="18" charset="0"/>
                <a:ea typeface="MS Mincho" panose="02020609040205080304" pitchFamily="49" charset="-128"/>
                <a:cs typeface="Calibri" panose="020F0502020204030204" pitchFamily="34" charset="0"/>
              </a:rPr>
              <a:t> &amp; Power)</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418601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FR" sz="3000" b="1" dirty="0">
                <a:effectLst/>
                <a:latin typeface="Cambria" panose="02040503050406030204" pitchFamily="18" charset="0"/>
                <a:ea typeface="MS Mincho" panose="02020609040205080304" pitchFamily="49" charset="-128"/>
                <a:cs typeface="Calibri" panose="020F0502020204030204" pitchFamily="34" charset="0"/>
              </a:rPr>
              <a:t>Michael </a:t>
            </a:r>
            <a:r>
              <a:rPr lang="fr-FR" sz="3000" b="1" dirty="0" err="1">
                <a:effectLst/>
                <a:latin typeface="Cambria" panose="02040503050406030204" pitchFamily="18" charset="0"/>
                <a:ea typeface="MS Mincho" panose="02020609040205080304" pitchFamily="49" charset="-128"/>
                <a:cs typeface="Calibri" panose="020F0502020204030204" pitchFamily="34" charset="0"/>
              </a:rPr>
              <a:t>Gauvreau</a:t>
            </a:r>
            <a:r>
              <a:rPr lang="fr-FR" sz="3000" b="1" dirty="0">
                <a:effectLst/>
                <a:latin typeface="Cambria" panose="02040503050406030204" pitchFamily="18" charset="0"/>
                <a:ea typeface="MS Mincho" panose="02020609040205080304" pitchFamily="49" charset="-128"/>
                <a:cs typeface="Calibri" panose="020F0502020204030204" pitchFamily="34" charset="0"/>
              </a:rPr>
              <a:t>, </a:t>
            </a:r>
            <a:r>
              <a:rPr lang="fr-FR" sz="3000" b="1" i="1" dirty="0">
                <a:effectLst/>
                <a:latin typeface="Cambria" panose="02040503050406030204" pitchFamily="18" charset="0"/>
                <a:ea typeface="MS Mincho" panose="02020609040205080304" pitchFamily="49" charset="-128"/>
                <a:cs typeface="Calibri" panose="020F0502020204030204" pitchFamily="34" charset="0"/>
              </a:rPr>
              <a:t>Les origines catholiques de la Révolution 				    tranquille</a:t>
            </a:r>
            <a:r>
              <a:rPr lang="fr-FR" sz="3000" b="1" dirty="0">
                <a:effectLst/>
                <a:latin typeface="Cambria" panose="02040503050406030204" pitchFamily="18" charset="0"/>
                <a:ea typeface="MS Mincho" panose="02020609040205080304" pitchFamily="49" charset="-128"/>
                <a:cs typeface="Calibri" panose="020F0502020204030204" pitchFamily="34" charset="0"/>
              </a:rPr>
              <a:t> (2005, 2008)</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p:txBody>
      </p:sp>
    </p:spTree>
    <p:extLst>
      <p:ext uri="{BB962C8B-B14F-4D97-AF65-F5344CB8AC3E}">
        <p14:creationId xmlns:p14="http://schemas.microsoft.com/office/powerpoint/2010/main" val="2597573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es Origines catholiques de la Révolution tranquille">
            <a:extLst>
              <a:ext uri="{FF2B5EF4-FFF2-40B4-BE49-F238E27FC236}">
                <a16:creationId xmlns:a16="http://schemas.microsoft.com/office/drawing/2014/main" id="{0B5AF039-A497-3CE3-FE90-626D6B4D7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179" y="-77628"/>
            <a:ext cx="4940967" cy="69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138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fontScale="92500"/>
          </a:bodyPr>
          <a:lstStyle/>
          <a:p>
            <a:pPr marL="0" indent="0">
              <a:buNone/>
            </a:pPr>
            <a:r>
              <a:rPr lang="fr-FR" sz="3000" b="1" dirty="0">
                <a:effectLst/>
                <a:latin typeface="Cambria" panose="02040503050406030204" pitchFamily="18" charset="0"/>
                <a:ea typeface="MS Mincho" panose="02020609040205080304" pitchFamily="49" charset="-128"/>
                <a:cs typeface="Calibri" panose="020F0502020204030204" pitchFamily="34" charset="0"/>
              </a:rPr>
              <a:t>Michael </a:t>
            </a:r>
            <a:r>
              <a:rPr lang="fr-FR" sz="3000" b="1" dirty="0" err="1">
                <a:effectLst/>
                <a:latin typeface="Cambria" panose="02040503050406030204" pitchFamily="18" charset="0"/>
                <a:ea typeface="MS Mincho" panose="02020609040205080304" pitchFamily="49" charset="-128"/>
                <a:cs typeface="Calibri" panose="020F0502020204030204" pitchFamily="34" charset="0"/>
              </a:rPr>
              <a:t>Gauvreau</a:t>
            </a:r>
            <a:r>
              <a:rPr lang="fr-FR" sz="3000" b="1" dirty="0">
                <a:effectLst/>
                <a:latin typeface="Cambria" panose="02040503050406030204" pitchFamily="18" charset="0"/>
                <a:ea typeface="MS Mincho" panose="02020609040205080304" pitchFamily="49" charset="-128"/>
                <a:cs typeface="Calibri" panose="020F0502020204030204" pitchFamily="34" charset="0"/>
              </a:rPr>
              <a:t>, </a:t>
            </a:r>
            <a:r>
              <a:rPr lang="fr-FR" sz="3000" b="1" i="1" dirty="0">
                <a:effectLst/>
                <a:latin typeface="Cambria" panose="02040503050406030204" pitchFamily="18" charset="0"/>
                <a:ea typeface="MS Mincho" panose="02020609040205080304" pitchFamily="49" charset="-128"/>
                <a:cs typeface="Calibri" panose="020F0502020204030204" pitchFamily="34" charset="0"/>
              </a:rPr>
              <a:t>Les origines catholiques de la Révolution 				    			   tranquille</a:t>
            </a:r>
            <a:r>
              <a:rPr lang="fr-FR" sz="3000" b="1" dirty="0">
                <a:effectLst/>
                <a:latin typeface="Cambria" panose="02040503050406030204" pitchFamily="18" charset="0"/>
                <a:ea typeface="MS Mincho" panose="02020609040205080304" pitchFamily="49" charset="-128"/>
                <a:cs typeface="Calibri" panose="020F0502020204030204" pitchFamily="34" charset="0"/>
              </a:rPr>
              <a:t> (2005, 2008)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1930-1970 : le catholicisme, force centrale de la transformation du 		    Québec au 20</a:t>
            </a:r>
            <a:r>
              <a:rPr lang="fr-FR"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b="1" dirty="0">
                <a:effectLst/>
                <a:latin typeface="Cambria" panose="02040503050406030204" pitchFamily="18" charset="0"/>
                <a:ea typeface="MS Mincho" panose="02020609040205080304" pitchFamily="49" charset="-128"/>
                <a:cs typeface="Calibri" panose="020F0502020204030204" pitchFamily="34" charset="0"/>
              </a:rPr>
              <a:t> siècle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mbria" panose="02040503050406030204" pitchFamily="18" charset="0"/>
                <a:ea typeface="MS Mincho" panose="02020609040205080304" pitchFamily="49" charset="-128"/>
                <a:cs typeface="Calibri" panose="020F0502020204030204" pitchFamily="34" charset="0"/>
              </a:rPr>
              <a:t>« </a:t>
            </a:r>
            <a:r>
              <a:rPr lang="fr-CA" b="1" dirty="0">
                <a:effectLst/>
                <a:latin typeface="Cambria" panose="02040503050406030204" pitchFamily="18" charset="0"/>
                <a:ea typeface="MS Mincho" panose="02020609040205080304" pitchFamily="49" charset="-128"/>
                <a:cs typeface="Times New Roman" panose="02020603050405020304" pitchFamily="18" charset="0"/>
              </a:rPr>
              <a:t>Entre 1930 et 1960, l’Église a épousé une vision radicale de la modernité, particulièrement dans les domaines de la jeunesse, de l’identité des genres, du mariage et de la famille. »</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la jeunesse, l’Action catholique, </a:t>
            </a:r>
            <a:r>
              <a:rPr lang="fr-CA" b="1" i="1" dirty="0">
                <a:effectLst/>
                <a:latin typeface="Cambria" panose="02040503050406030204" pitchFamily="18" charset="0"/>
                <a:ea typeface="MS Mincho" panose="02020609040205080304" pitchFamily="49" charset="-128"/>
                <a:cs typeface="Times New Roman" panose="02020603050405020304" pitchFamily="18" charset="0"/>
              </a:rPr>
              <a:t>Cité libre</a:t>
            </a:r>
            <a:r>
              <a:rPr lang="fr-CA" b="1" dirty="0">
                <a:effectLst/>
                <a:latin typeface="Cambria" panose="02040503050406030204" pitchFamily="18" charset="0"/>
                <a:ea typeface="MS Mincho" panose="02020609040205080304" pitchFamily="49" charset="-128"/>
                <a:cs typeface="Times New Roman" panose="02020603050405020304" pitchFamily="18" charset="0"/>
              </a:rPr>
              <a:t> </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nouvelle conception du mariage (le SPM), de la famille        sexualité sans complexe, rejet de l’autorité par les jeunes      nouvelle importance des laïcs</a:t>
            </a:r>
          </a:p>
          <a:p>
            <a:pPr marL="0" indent="0">
              <a:buNone/>
            </a:pPr>
            <a:endParaRPr lang="fr-CA" sz="3200" b="1" dirty="0"/>
          </a:p>
        </p:txBody>
      </p:sp>
    </p:spTree>
    <p:extLst>
      <p:ext uri="{BB962C8B-B14F-4D97-AF65-F5344CB8AC3E}">
        <p14:creationId xmlns:p14="http://schemas.microsoft.com/office/powerpoint/2010/main" val="980950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CA" sz="3200" b="1" dirty="0"/>
              <a:t>Les années 30 : la crise</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Remise en cause du capitalisme                                               		(montée du socialisme, du communisme) </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Programme de restauration sociale                                                       	l’ALN (Action libérale nationale)</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effectLst/>
                <a:latin typeface="Cambria" panose="02040503050406030204" pitchFamily="18" charset="0"/>
                <a:ea typeface="MS Mincho" panose="02020609040205080304" pitchFamily="49" charset="-128"/>
                <a:cs typeface="Times New Roman" panose="02020603050405020304" pitchFamily="18" charset="0"/>
              </a:rPr>
              <a:t>Bouillonnement nationaliste et politique </a:t>
            </a: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Apogée de Lionel Groulx  :</a:t>
            </a: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                                   </a:t>
            </a:r>
            <a:r>
              <a:rPr lang="fr-CA" b="1" dirty="0">
                <a:effectLst/>
                <a:latin typeface="Cambria" panose="02040503050406030204" pitchFamily="18" charset="0"/>
                <a:ea typeface="MS Mincho" panose="02020609040205080304" pitchFamily="49" charset="-128"/>
                <a:cs typeface="Times New Roman" panose="02020603050405020304" pitchFamily="18" charset="0"/>
              </a:rPr>
              <a:t>« Notre État français, nous l’aurons » (1937)</a:t>
            </a:r>
          </a:p>
          <a:p>
            <a:pPr marL="0" indent="0">
              <a:buNone/>
            </a:pPr>
            <a:endParaRPr lang="fr-CA" sz="3200" b="1" dirty="0"/>
          </a:p>
        </p:txBody>
      </p:sp>
    </p:spTree>
    <p:extLst>
      <p:ext uri="{BB962C8B-B14F-4D97-AF65-F5344CB8AC3E}">
        <p14:creationId xmlns:p14="http://schemas.microsoft.com/office/powerpoint/2010/main" val="251561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a:xfrm>
            <a:off x="838200" y="365125"/>
            <a:ext cx="10515599" cy="886159"/>
          </a:xfrm>
        </p:spPr>
        <p:txBody>
          <a:bodyPr>
            <a:normAutofit fontScale="90000"/>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a:xfrm>
            <a:off x="838200" y="1042736"/>
            <a:ext cx="8754978" cy="1604211"/>
          </a:xfrm>
        </p:spPr>
        <p:txBody>
          <a:bodyPr>
            <a:normAutofit fontScale="25000" lnSpcReduction="20000"/>
          </a:bodyPr>
          <a:lstStyle/>
          <a:p>
            <a:r>
              <a:rPr lang="fr-CA" sz="11200" b="1" dirty="0"/>
              <a:t>Le moment du début :</a:t>
            </a:r>
          </a:p>
          <a:p>
            <a:pPr lvl="1"/>
            <a:r>
              <a:rPr lang="fr-CA" sz="11200" b="1" dirty="0"/>
              <a:t>sept. 1959 : mort de Duplessis</a:t>
            </a:r>
          </a:p>
          <a:p>
            <a:pPr lvl="1"/>
            <a:r>
              <a:rPr lang="fr-CA" sz="11200" b="1" dirty="0"/>
              <a:t>janv. 1960 : mort de Paul Sauvé</a:t>
            </a:r>
          </a:p>
          <a:p>
            <a:pPr lvl="1"/>
            <a:r>
              <a:rPr lang="fr-CA" sz="11200" b="1" dirty="0"/>
              <a:t>22 juin 1960 : élection de Jean Lesage</a:t>
            </a:r>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1"/>
            <a:endParaRPr lang="fr-CA" sz="2800" b="1" dirty="0"/>
          </a:p>
          <a:p>
            <a:pPr lvl="8"/>
            <a:r>
              <a:rPr lang="fr-CA" sz="2200" b="1" dirty="0" err="1"/>
              <a:t>J</a:t>
            </a:r>
            <a:r>
              <a:rPr lang="fr-CA" sz="9000" b="1" dirty="0" err="1"/>
              <a:t>Jean</a:t>
            </a:r>
            <a:r>
              <a:rPr lang="fr-CA" sz="9000" b="1" dirty="0"/>
              <a:t> Lesage</a:t>
            </a:r>
          </a:p>
          <a:p>
            <a:pPr marL="3657600" lvl="8" indent="0">
              <a:buNone/>
            </a:pPr>
            <a:r>
              <a:rPr lang="fr-CA" sz="9000" b="1" dirty="0"/>
              <a:t>   (1912-1980)</a:t>
            </a:r>
          </a:p>
          <a:p>
            <a:pPr lvl="1"/>
            <a:endParaRPr lang="fr-CA" sz="2800" b="1" dirty="0"/>
          </a:p>
          <a:p>
            <a:pPr lvl="1"/>
            <a:endParaRPr lang="fr-CA" sz="2800" b="1" dirty="0"/>
          </a:p>
        </p:txBody>
      </p:sp>
      <p:pic>
        <p:nvPicPr>
          <p:cNvPr id="2050" name="Picture 2" descr="Résultats de recherche d'images pour « Jean Lesage photos »">
            <a:extLst>
              <a:ext uri="{FF2B5EF4-FFF2-40B4-BE49-F238E27FC236}">
                <a16:creationId xmlns:a16="http://schemas.microsoft.com/office/drawing/2014/main" id="{412106D7-0E10-80B3-9FDE-9CE3B7A07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789" y="3021888"/>
            <a:ext cx="2272429" cy="326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62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CA" sz="3200" b="1" dirty="0"/>
              <a:t>Les années 30 : la crise</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Bouillonnement intellectuel : avènement de la modernité</a:t>
            </a: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a:t>
            </a:r>
            <a:r>
              <a:rPr lang="fr-CA" b="1" i="1" dirty="0">
                <a:effectLst/>
                <a:latin typeface="Cambria" panose="02040503050406030204" pitchFamily="18" charset="0"/>
                <a:ea typeface="MS Mincho" panose="02020609040205080304" pitchFamily="49" charset="-128"/>
                <a:cs typeface="Times New Roman" panose="02020603050405020304" pitchFamily="18" charset="0"/>
              </a:rPr>
              <a:t>La Relève</a:t>
            </a:r>
            <a:r>
              <a:rPr lang="fr-CA" b="1" dirty="0">
                <a:effectLst/>
                <a:latin typeface="Cambria" panose="02040503050406030204" pitchFamily="18" charset="0"/>
                <a:ea typeface="MS Mincho" panose="02020609040205080304" pitchFamily="49" charset="-128"/>
                <a:cs typeface="Times New Roman" panose="02020603050405020304" pitchFamily="18" charset="0"/>
              </a:rPr>
              <a:t>, Maritain, de </a:t>
            </a:r>
            <a:r>
              <a:rPr lang="fr-CA" b="1" dirty="0" err="1">
                <a:effectLst/>
                <a:latin typeface="Cambria" panose="02040503050406030204" pitchFamily="18" charset="0"/>
                <a:ea typeface="MS Mincho" panose="02020609040205080304" pitchFamily="49" charset="-128"/>
                <a:cs typeface="Times New Roman" panose="02020603050405020304" pitchFamily="18" charset="0"/>
              </a:rPr>
              <a:t>Saint-Denys</a:t>
            </a:r>
            <a:r>
              <a:rPr lang="fr-CA" b="1" dirty="0">
                <a:effectLst/>
                <a:latin typeface="Cambria" panose="02040503050406030204" pitchFamily="18" charset="0"/>
                <a:ea typeface="MS Mincho" panose="02020609040205080304" pitchFamily="49" charset="-128"/>
                <a:cs typeface="Times New Roman" panose="02020603050405020304" pitchFamily="18" charset="0"/>
              </a:rPr>
              <a:t> Garneau</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Contexte international : communisme (Staline),              fascisme (Mussolini), nazisme (Hitler), loi du cadenas (1937),        guerre d’Espagne (Norman </a:t>
            </a:r>
            <a:r>
              <a:rPr lang="fr-CA" b="1" dirty="0" err="1">
                <a:effectLst/>
                <a:latin typeface="Cambria" panose="02040503050406030204" pitchFamily="18" charset="0"/>
                <a:ea typeface="MS Mincho" panose="02020609040205080304" pitchFamily="49" charset="-128"/>
                <a:cs typeface="Times New Roman" panose="02020603050405020304" pitchFamily="18" charset="0"/>
              </a:rPr>
              <a:t>Bethune</a:t>
            </a:r>
            <a:r>
              <a:rPr lang="fr-CA" b="1" dirty="0">
                <a:effectLst/>
                <a:latin typeface="Cambria" panose="02040503050406030204" pitchFamily="18" charset="0"/>
                <a:ea typeface="MS Mincho" panose="02020609040205080304" pitchFamily="49" charset="-128"/>
                <a:cs typeface="Times New Roman" panose="02020603050405020304" pitchFamily="18" charset="0"/>
              </a:rPr>
              <a:t>)                                         	André Malraux à Montréal (1937)</a:t>
            </a:r>
          </a:p>
          <a:p>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CA" b="1" dirty="0">
                <a:effectLst/>
                <a:latin typeface="Cambria" panose="02040503050406030204" pitchFamily="18" charset="0"/>
                <a:ea typeface="MS Mincho" panose="02020609040205080304" pitchFamily="49" charset="-128"/>
                <a:cs typeface="Times New Roman" panose="02020603050405020304" pitchFamily="18" charset="0"/>
              </a:rPr>
              <a:t>Georges-Henri Lévesque et l’École des sciences sociales de 						 l’Université Laval</a:t>
            </a:r>
          </a:p>
          <a:p>
            <a:pPr marL="0" indent="0">
              <a:buNone/>
            </a:pPr>
            <a:endParaRPr lang="fr-CA" sz="3200" b="1" dirty="0"/>
          </a:p>
        </p:txBody>
      </p:sp>
    </p:spTree>
    <p:extLst>
      <p:ext uri="{BB962C8B-B14F-4D97-AF65-F5344CB8AC3E}">
        <p14:creationId xmlns:p14="http://schemas.microsoft.com/office/powerpoint/2010/main" val="4079302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CA" sz="3200" b="1" dirty="0"/>
              <a:t>Les années 30 : la crise</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Bouillonnement culturel : </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le cinéma (prêtres cinéastes : Albert Tessier, Maurice Proulx)</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 la radio</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le frère Marie-Victorin et le Jardin botanique (1931)</a:t>
            </a:r>
          </a:p>
          <a:p>
            <a:pPr>
              <a:spcAft>
                <a:spcPts val="1200"/>
              </a:spcAft>
            </a:pPr>
            <a:r>
              <a:rPr lang="fr-CA" b="1" dirty="0">
                <a:effectLst/>
                <a:latin typeface="Cambria" panose="02040503050406030204" pitchFamily="18" charset="0"/>
                <a:ea typeface="MS Mincho" panose="02020609040205080304" pitchFamily="49" charset="-128"/>
                <a:cs typeface="Times New Roman" panose="02020603050405020304" pitchFamily="18" charset="0"/>
              </a:rPr>
              <a:t>l’art : </a:t>
            </a:r>
            <a:r>
              <a:rPr lang="fr-CA" b="1" dirty="0" err="1">
                <a:effectLst/>
                <a:latin typeface="Cambria" panose="02040503050406030204" pitchFamily="18" charset="0"/>
                <a:ea typeface="MS Mincho" panose="02020609040205080304" pitchFamily="49" charset="-128"/>
                <a:cs typeface="Times New Roman" panose="02020603050405020304" pitchFamily="18" charset="0"/>
              </a:rPr>
              <a:t>Contemporary</a:t>
            </a:r>
            <a:r>
              <a:rPr lang="fr-CA" b="1" dirty="0">
                <a:effectLst/>
                <a:latin typeface="Cambria" panose="02040503050406030204" pitchFamily="18" charset="0"/>
                <a:ea typeface="MS Mincho" panose="02020609040205080304" pitchFamily="49" charset="-128"/>
                <a:cs typeface="Times New Roman" panose="02020603050405020304" pitchFamily="18" charset="0"/>
              </a:rPr>
              <a:t> Arts Society                                              	 		   (Société d’art contemporain de Montréal)</a:t>
            </a:r>
          </a:p>
          <a:p>
            <a:pPr marL="0" indent="0">
              <a:buNone/>
            </a:pPr>
            <a:endParaRPr lang="fr-CA" sz="3200" b="1" dirty="0"/>
          </a:p>
        </p:txBody>
      </p:sp>
    </p:spTree>
    <p:extLst>
      <p:ext uri="{BB962C8B-B14F-4D97-AF65-F5344CB8AC3E}">
        <p14:creationId xmlns:p14="http://schemas.microsoft.com/office/powerpoint/2010/main" val="916338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a:bodyPr>
          <a:lstStyle/>
          <a:p>
            <a:pPr marL="0" indent="0">
              <a:buNone/>
            </a:pPr>
            <a:r>
              <a:rPr lang="fr-CA" sz="3300" b="1" dirty="0"/>
              <a:t>Les années 1920</a:t>
            </a:r>
          </a:p>
          <a:p>
            <a:pPr marL="0" indent="0">
              <a:buNone/>
            </a:pPr>
            <a:endParaRPr lang="fr-CA" sz="3300" b="1" dirty="0"/>
          </a:p>
          <a:p>
            <a:pPr marL="0" indent="0">
              <a:buNone/>
            </a:pPr>
            <a:r>
              <a:rPr lang="fr-CA" sz="3300" b="1" dirty="0"/>
              <a:t>Les débuts du régime Taschereau : Athanase David</a:t>
            </a:r>
          </a:p>
          <a:p>
            <a:pPr marL="0" indent="0">
              <a:buNone/>
            </a:pPr>
            <a:endParaRPr lang="fr-CA" sz="3300" b="1" dirty="0"/>
          </a:p>
          <a:p>
            <a:r>
              <a:rPr lang="fr-CA" b="1" dirty="0">
                <a:effectLst/>
                <a:latin typeface="Cambria" panose="02040503050406030204" pitchFamily="18" charset="0"/>
                <a:ea typeface="MS Mincho" panose="02020609040205080304" pitchFamily="49" charset="-128"/>
                <a:cs typeface="Times New Roman" panose="02020603050405020304" pitchFamily="18" charset="0"/>
              </a:rPr>
              <a:t>1920 : Université de Montréal </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1920 : facultés des sciences à Laval et à Montréal.</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1920 : École des sciences sociales, économiques et politiques 							(Édouard Montpetit)</a:t>
            </a:r>
          </a:p>
          <a:p>
            <a:pPr marL="0" indent="0">
              <a:buNone/>
            </a:pPr>
            <a:endParaRPr lang="fr-CA" b="1" dirty="0"/>
          </a:p>
        </p:txBody>
      </p:sp>
    </p:spTree>
    <p:extLst>
      <p:ext uri="{BB962C8B-B14F-4D97-AF65-F5344CB8AC3E}">
        <p14:creationId xmlns:p14="http://schemas.microsoft.com/office/powerpoint/2010/main" val="3472674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lnSpcReduction="10000"/>
          </a:bodyPr>
          <a:lstStyle/>
          <a:p>
            <a:pPr marL="0" indent="0">
              <a:buNone/>
            </a:pPr>
            <a:r>
              <a:rPr lang="fr-CA" sz="3300" b="1" dirty="0"/>
              <a:t>Les années 1920</a:t>
            </a:r>
          </a:p>
          <a:p>
            <a:pPr marL="0" indent="0">
              <a:buNone/>
            </a:pPr>
            <a:r>
              <a:rPr lang="fr-CA" sz="3300" b="1" dirty="0"/>
              <a:t>Les débuts du régime Taschereau : Athanase David</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1921 : loi de l’Assistance publique</a:t>
            </a:r>
            <a:r>
              <a:rPr lang="fr-CA" b="1" dirty="0">
                <a:latin typeface="Cambria" panose="02040503050406030204" pitchFamily="18" charset="0"/>
                <a:ea typeface="MS Mincho" panose="02020609040205080304" pitchFamily="49" charset="-128"/>
                <a:cs typeface="Times New Roman" panose="02020603050405020304" pitchFamily="18" charset="0"/>
              </a:rPr>
              <a:t> :</a:t>
            </a:r>
            <a:r>
              <a:rPr lang="fr-CA" b="1" dirty="0">
                <a:effectLst/>
                <a:latin typeface="Cambria" panose="02040503050406030204" pitchFamily="18" charset="0"/>
                <a:ea typeface="MS Mincho" panose="02020609040205080304" pitchFamily="49" charset="-128"/>
                <a:cs typeface="Times New Roman" panose="02020603050405020304" pitchFamily="18" charset="0"/>
              </a:rPr>
              <a:t> pour les indigents</a:t>
            </a: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          </a:t>
            </a:r>
            <a:r>
              <a:rPr lang="fr-CA" b="1" dirty="0">
                <a:effectLst/>
                <a:latin typeface="Cambria" panose="02040503050406030204" pitchFamily="18" charset="0"/>
                <a:ea typeface="MS Mincho" panose="02020609040205080304" pitchFamily="49" charset="-128"/>
                <a:cs typeface="Times New Roman" panose="02020603050405020304" pitchFamily="18" charset="0"/>
              </a:rPr>
              <a:t>  1/3 par le gouvernement, 1/3 par la municipalité et       	1/3 par la communauté religieuse</a:t>
            </a:r>
          </a:p>
          <a:p>
            <a:r>
              <a:rPr lang="fr-CA" b="1" dirty="0">
                <a:effectLst/>
                <a:latin typeface="Cambria" panose="02040503050406030204" pitchFamily="18" charset="0"/>
                <a:ea typeface="MS Mincho" panose="02020609040205080304" pitchFamily="49" charset="-128"/>
                <a:cs typeface="Times New Roman" panose="02020603050405020304" pitchFamily="18" charset="0"/>
              </a:rPr>
              <a:t>Vive polémique : intrusion de l’État dans la charité privée</a:t>
            </a:r>
          </a:p>
          <a:p>
            <a:pPr marL="0"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Martin </a:t>
            </a:r>
            <a:r>
              <a:rPr lang="fr-CA" b="1" dirty="0" err="1">
                <a:effectLst/>
                <a:latin typeface="Cambria" panose="02040503050406030204" pitchFamily="18" charset="0"/>
                <a:ea typeface="MS Mincho" panose="02020609040205080304" pitchFamily="49" charset="-128"/>
                <a:cs typeface="Times New Roman" panose="02020603050405020304" pitchFamily="18" charset="0"/>
              </a:rPr>
              <a:t>Petitclerc</a:t>
            </a:r>
            <a:r>
              <a:rPr lang="fr-CA" b="1" dirty="0">
                <a:effectLst/>
                <a:latin typeface="Cambria" panose="02040503050406030204" pitchFamily="18" charset="0"/>
                <a:ea typeface="MS Mincho" panose="02020609040205080304" pitchFamily="49" charset="-128"/>
                <a:cs typeface="Times New Roman" panose="02020603050405020304" pitchFamily="18" charset="0"/>
              </a:rPr>
              <a:t>, « </a:t>
            </a:r>
            <a:r>
              <a:rPr lang="fr-FR" b="1"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À propos de « ceux qui sont en dehors de la société ». L’indigent et l’assistance publique au Québec dans la première moitié du </a:t>
            </a:r>
            <a:r>
              <a:rPr lang="fr-FR" b="1" cap="small"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XX</a:t>
            </a:r>
            <a:r>
              <a:rPr lang="fr-FR" b="1" baseline="30000"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e</a:t>
            </a:r>
            <a:r>
              <a:rPr lang="fr-FR" b="1"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 siècle », </a:t>
            </a:r>
            <a:r>
              <a:rPr lang="fr-FR" b="1" i="1"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Revue d’histoire de l’Amérique française</a:t>
            </a:r>
            <a:r>
              <a:rPr lang="fr-FR" b="1"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 vol. 65, n</a:t>
            </a:r>
            <a:r>
              <a:rPr lang="fr-FR" b="1" baseline="30000"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o</a:t>
            </a:r>
            <a:r>
              <a:rPr lang="fr-FR" b="1" dirty="0">
                <a:solidFill>
                  <a:srgbClr val="000000"/>
                </a:solidFill>
                <a:effectLst/>
                <a:latin typeface="Cambria" panose="02040503050406030204" pitchFamily="18" charset="0"/>
                <a:ea typeface="MS Mincho" panose="02020609040205080304" pitchFamily="49" charset="-128"/>
                <a:cs typeface="Helvetica" panose="020B0604020202020204" pitchFamily="34" charset="0"/>
              </a:rPr>
              <a:t> 2-3, 2012, p. 227-256.</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p>
        </p:txBody>
      </p:sp>
    </p:spTree>
    <p:extLst>
      <p:ext uri="{BB962C8B-B14F-4D97-AF65-F5344CB8AC3E}">
        <p14:creationId xmlns:p14="http://schemas.microsoft.com/office/powerpoint/2010/main" val="3809844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E96D1-75D2-9A6A-507D-4650709C1150}"/>
              </a:ext>
            </a:extLst>
          </p:cNvPr>
          <p:cNvSpPr>
            <a:spLocks noGrp="1"/>
          </p:cNvSpPr>
          <p:nvPr>
            <p:ph type="title"/>
          </p:nvPr>
        </p:nvSpPr>
        <p:spPr>
          <a:xfrm>
            <a:off x="810126" y="5306093"/>
            <a:ext cx="10515600" cy="1325563"/>
          </a:xfrm>
        </p:spPr>
        <p:txBody>
          <a:bodyPr>
            <a:normAutofit/>
          </a:bodyPr>
          <a:lstStyle/>
          <a:p>
            <a:pPr algn="ctr"/>
            <a:r>
              <a:rPr lang="fr-CA" sz="3200" b="1" dirty="0"/>
              <a:t>Athanase David (1882-1953)</a:t>
            </a:r>
          </a:p>
        </p:txBody>
      </p:sp>
      <p:pic>
        <p:nvPicPr>
          <p:cNvPr id="20482" name="Picture 2" descr="Résultats de recherche d'images pour « Athanase David »">
            <a:extLst>
              <a:ext uri="{FF2B5EF4-FFF2-40B4-BE49-F238E27FC236}">
                <a16:creationId xmlns:a16="http://schemas.microsoft.com/office/drawing/2014/main" id="{DF714F35-6668-8BF6-FEAB-4005039CE3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0549" y="332097"/>
            <a:ext cx="3431956" cy="484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78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lstStyle/>
          <a:p>
            <a:pPr algn="ctr"/>
            <a:r>
              <a:rPr lang="fr-CA" b="1" dirty="0"/>
              <a:t>II Les préludes de la Révolution tranquille</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491916"/>
            <a:ext cx="10515600" cy="5000959"/>
          </a:xfrm>
        </p:spPr>
        <p:txBody>
          <a:bodyPr>
            <a:normAutofit fontScale="92500" lnSpcReduction="10000"/>
          </a:bodyPr>
          <a:lstStyle/>
          <a:p>
            <a:pPr marL="0" indent="0">
              <a:buNone/>
            </a:pPr>
            <a:r>
              <a:rPr lang="fr-CA" sz="3300" b="1" dirty="0"/>
              <a:t>Les débuts du régime Taschereau : Athanase David (1919-1936)</a:t>
            </a: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1920 : bourses d’Europe</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1920 : Archives de la Province de Québec : Pierre-Georges Roy</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1922 : Commission des monuments historiques</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1922 : Musée de la Province de Québec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1922 : École des beaux-arts, Québec (1922), Montréal (1923)</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sz="3000" b="1" dirty="0">
                <a:effectLst/>
                <a:latin typeface="Cambria" panose="02040503050406030204" pitchFamily="18" charset="0"/>
                <a:ea typeface="MS Mincho" panose="02020609040205080304" pitchFamily="49" charset="-128"/>
                <a:cs typeface="Calibri" panose="020F0502020204030204" pitchFamily="34" charset="0"/>
              </a:rPr>
              <a:t>1922 : les prix David (œuvres littéraires ou scientifiques)</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mbria" panose="02040503050406030204" pitchFamily="18" charset="0"/>
                <a:ea typeface="MS Mincho" panose="02020609040205080304" pitchFamily="49" charset="-128"/>
                <a:cs typeface="Calibri" panose="020F0502020204030204" pitchFamily="34" charset="0"/>
              </a:rPr>
              <a:t>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1200"/>
              </a:spcAft>
            </a:pPr>
            <a:r>
              <a:rPr lang="fr-FR" sz="3000" b="1" dirty="0">
                <a:effectLst/>
                <a:latin typeface="Cambria" panose="02040503050406030204" pitchFamily="18" charset="0"/>
                <a:ea typeface="MS Mincho" panose="02020609040205080304" pitchFamily="49" charset="-128"/>
                <a:cs typeface="Calibri" panose="020F0502020204030204" pitchFamily="34" charset="0"/>
              </a:rPr>
              <a:t>Fernand Harvey, « </a:t>
            </a:r>
            <a:r>
              <a:rPr lang="fr-FR" sz="3000" b="1" dirty="0">
                <a:effectLst/>
                <a:latin typeface="Cambria" panose="02040503050406030204" pitchFamily="18" charset="0"/>
                <a:ea typeface="MS Mincho" panose="02020609040205080304" pitchFamily="49" charset="-128"/>
                <a:cs typeface="Times New Roman" panose="02020603050405020304" pitchFamily="18" charset="0"/>
              </a:rPr>
              <a:t>La politique culturelle d'Athanase David, 1919-1936 », </a:t>
            </a:r>
            <a:r>
              <a:rPr lang="fr-FR" sz="3000" b="1" i="1" dirty="0">
                <a:effectLst/>
                <a:latin typeface="Cambria" panose="02040503050406030204" pitchFamily="18" charset="0"/>
                <a:ea typeface="MS Mincho" panose="02020609040205080304" pitchFamily="49" charset="-128"/>
                <a:cs typeface="Times New Roman" panose="02020603050405020304" pitchFamily="18" charset="0"/>
              </a:rPr>
              <a:t>Les Cahiers des Dix</a:t>
            </a:r>
            <a:r>
              <a:rPr lang="fr-FR" sz="3000" b="1" dirty="0">
                <a:effectLst/>
                <a:latin typeface="Cambria" panose="02040503050406030204" pitchFamily="18" charset="0"/>
                <a:ea typeface="MS Mincho" panose="02020609040205080304" pitchFamily="49" charset="-128"/>
                <a:cs typeface="Times New Roman" panose="02020603050405020304" pitchFamily="18" charset="0"/>
              </a:rPr>
              <a:t>, 57 (2003), p. 31–83.</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300" b="1" dirty="0"/>
          </a:p>
          <a:p>
            <a:pPr marL="0" indent="0">
              <a:buNone/>
            </a:pPr>
            <a:endParaRPr lang="fr-CA" b="1" dirty="0"/>
          </a:p>
        </p:txBody>
      </p:sp>
    </p:spTree>
    <p:extLst>
      <p:ext uri="{BB962C8B-B14F-4D97-AF65-F5344CB8AC3E}">
        <p14:creationId xmlns:p14="http://schemas.microsoft.com/office/powerpoint/2010/main" val="2160934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57041"/>
            <a:ext cx="10515600" cy="5000959"/>
          </a:xfrm>
        </p:spPr>
        <p:txBody>
          <a:bodyPr>
            <a:normAutofit/>
          </a:bodyPr>
          <a:lstStyle/>
          <a:p>
            <a:pPr marL="0" indent="0">
              <a:buNone/>
            </a:pPr>
            <a:endParaRPr lang="fr-CA" sz="3300" b="1" dirty="0"/>
          </a:p>
          <a:p>
            <a:pPr marL="0" indent="0">
              <a:buNone/>
            </a:pPr>
            <a:endParaRPr lang="fr-CA" b="1" dirty="0"/>
          </a:p>
        </p:txBody>
      </p:sp>
    </p:spTree>
    <p:extLst>
      <p:ext uri="{BB962C8B-B14F-4D97-AF65-F5344CB8AC3E}">
        <p14:creationId xmlns:p14="http://schemas.microsoft.com/office/powerpoint/2010/main" val="1763046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57041"/>
            <a:ext cx="10515600" cy="5000959"/>
          </a:xfrm>
        </p:spPr>
        <p:txBody>
          <a:bodyPr>
            <a:normAutofit/>
          </a:bodyPr>
          <a:lstStyle/>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Le premier gouvernement Lévesque, 1976-1980 </a:t>
            </a:r>
          </a:p>
          <a:p>
            <a:pPr marL="0" indent="0">
              <a:buNone/>
            </a:pPr>
            <a:endParaRPr lang="fr-CA" sz="32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Jacques-Yvan Morin : éducation</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Jacques Parizeau : finances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Camille Laurin : développement culturel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Bernard Landry : dév</a:t>
            </a:r>
            <a:r>
              <a:rPr lang="fr-FR" b="1" dirty="0">
                <a:latin typeface="Calibri" panose="020F0502020204030204" pitchFamily="34" charset="0"/>
                <a:ea typeface="MS Mincho" panose="02020609040205080304" pitchFamily="49" charset="-128"/>
                <a:cs typeface="Times New Roman" panose="02020603050405020304" pitchFamily="18" charset="0"/>
              </a:rPr>
              <a:t>eloppement</a:t>
            </a:r>
            <a:r>
              <a:rPr lang="fr-FR" b="1" dirty="0">
                <a:effectLst/>
                <a:latin typeface="Calibri" panose="020F0502020204030204" pitchFamily="34" charset="0"/>
                <a:ea typeface="MS Mincho" panose="02020609040205080304" pitchFamily="49" charset="-128"/>
                <a:cs typeface="Times New Roman" panose="02020603050405020304" pitchFamily="18" charset="0"/>
              </a:rPr>
              <a:t> économique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Pierre Marois : dév</a:t>
            </a:r>
            <a:r>
              <a:rPr lang="fr-FR" b="1" dirty="0">
                <a:latin typeface="Calibri" panose="020F0502020204030204" pitchFamily="34" charset="0"/>
                <a:ea typeface="MS Mincho" panose="02020609040205080304" pitchFamily="49" charset="-128"/>
                <a:cs typeface="Times New Roman" panose="02020603050405020304" pitchFamily="18" charset="0"/>
              </a:rPr>
              <a:t>eloppement</a:t>
            </a:r>
            <a:r>
              <a:rPr lang="fr-FR" b="1" dirty="0">
                <a:effectLst/>
                <a:latin typeface="Calibri" panose="020F0502020204030204" pitchFamily="34" charset="0"/>
                <a:ea typeface="MS Mincho" panose="02020609040205080304" pitchFamily="49" charset="-128"/>
                <a:cs typeface="Times New Roman" panose="02020603050405020304" pitchFamily="18" charset="0"/>
              </a:rPr>
              <a:t> social</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Lise Payette : consommateurs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300" b="1" dirty="0"/>
          </a:p>
          <a:p>
            <a:pPr marL="0" indent="0">
              <a:buNone/>
            </a:pPr>
            <a:endParaRPr lang="fr-CA" b="1" dirty="0"/>
          </a:p>
        </p:txBody>
      </p:sp>
    </p:spTree>
    <p:extLst>
      <p:ext uri="{BB962C8B-B14F-4D97-AF65-F5344CB8AC3E}">
        <p14:creationId xmlns:p14="http://schemas.microsoft.com/office/powerpoint/2010/main" val="1409824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57041"/>
            <a:ext cx="10515600" cy="5000959"/>
          </a:xfrm>
        </p:spPr>
        <p:txBody>
          <a:bodyPr>
            <a:normAutofit/>
          </a:bodyPr>
          <a:lstStyle/>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Le premier gouvernement Lévesque, 1976-1980</a:t>
            </a:r>
          </a:p>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200"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Denis </a:t>
            </a:r>
            <a:r>
              <a:rPr lang="fr-FR" b="1" dirty="0" err="1">
                <a:effectLst/>
                <a:latin typeface="Calibri" panose="020F0502020204030204" pitchFamily="34" charset="0"/>
                <a:ea typeface="MS Mincho" panose="02020609040205080304" pitchFamily="49" charset="-128"/>
                <a:cs typeface="Times New Roman" panose="02020603050405020304" pitchFamily="18" charset="0"/>
              </a:rPr>
              <a:t>Lazure</a:t>
            </a:r>
            <a:r>
              <a:rPr lang="fr-FR" b="1" dirty="0">
                <a:effectLst/>
                <a:latin typeface="Calibri" panose="020F0502020204030204" pitchFamily="34" charset="0"/>
                <a:ea typeface="MS Mincho" panose="02020609040205080304" pitchFamily="49" charset="-128"/>
                <a:cs typeface="Times New Roman" panose="02020603050405020304" pitchFamily="18" charset="0"/>
              </a:rPr>
              <a:t> : Affaires sociales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Marc-André Bédard : justice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Claude Morin : Affaires intergouvernementales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Jean Garon : agriculture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Jacques Couture : immigration, travail</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Claude Charron : jeunesse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Denis Vaugeois : Affaires culturelles (1978)</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300" b="1" dirty="0"/>
          </a:p>
          <a:p>
            <a:pPr marL="0" indent="0">
              <a:buNone/>
            </a:pPr>
            <a:endParaRPr lang="fr-CA" b="1" dirty="0"/>
          </a:p>
        </p:txBody>
      </p:sp>
    </p:spTree>
    <p:extLst>
      <p:ext uri="{BB962C8B-B14F-4D97-AF65-F5344CB8AC3E}">
        <p14:creationId xmlns:p14="http://schemas.microsoft.com/office/powerpoint/2010/main" val="1552333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57041"/>
            <a:ext cx="10515600" cy="5000959"/>
          </a:xfrm>
        </p:spPr>
        <p:txBody>
          <a:bodyPr>
            <a:normAutofit/>
          </a:bodyPr>
          <a:lstStyle/>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Le premier gouvernement Lévesque, 1976-1980</a:t>
            </a:r>
          </a:p>
          <a:p>
            <a:pPr marL="0" indent="0">
              <a:buNone/>
            </a:pPr>
            <a:r>
              <a:rPr lang="fr-FR" b="1" dirty="0">
                <a:effectLst/>
                <a:latin typeface="Cambria" panose="02040503050406030204" pitchFamily="18" charset="0"/>
                <a:ea typeface="MS Mincho" panose="02020609040205080304" pitchFamily="49" charset="-128"/>
                <a:cs typeface="Times New Roman" panose="02020603050405020304" pitchFamily="18" charset="0"/>
              </a:rPr>
              <a:t>	1977 : </a:t>
            </a:r>
            <a:r>
              <a:rPr lang="fr-FR" b="1" dirty="0">
                <a:effectLst/>
                <a:latin typeface="Calibri" panose="020F0502020204030204" pitchFamily="34" charset="0"/>
                <a:ea typeface="MS Mincho" panose="02020609040205080304" pitchFamily="49" charset="-128"/>
                <a:cs typeface="Times New Roman" panose="02020603050405020304" pitchFamily="18" charset="0"/>
              </a:rPr>
              <a:t>le financement des partis politiques</a:t>
            </a:r>
            <a:endParaRPr lang="fr-CA" b="1"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effectLst/>
                <a:latin typeface="Cambria" panose="02040503050406030204" pitchFamily="18"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                   l’assurance-automobile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la loi 101 </a:t>
            </a:r>
          </a:p>
          <a:p>
            <a:pPr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1978 : le zonage agricole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28575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la création du BAPE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6477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l’entente Cullen-Couture sur la sélection des immigrants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2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300" b="1" dirty="0"/>
          </a:p>
          <a:p>
            <a:pPr marL="0" indent="0">
              <a:buNone/>
            </a:pPr>
            <a:endParaRPr lang="fr-CA" b="1" dirty="0"/>
          </a:p>
        </p:txBody>
      </p:sp>
    </p:spTree>
    <p:extLst>
      <p:ext uri="{BB962C8B-B14F-4D97-AF65-F5344CB8AC3E}">
        <p14:creationId xmlns:p14="http://schemas.microsoft.com/office/powerpoint/2010/main" val="56063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p:txBody>
          <a:bodyPr/>
          <a:lstStyle/>
          <a:p>
            <a:r>
              <a:rPr lang="fr-CA" sz="3600" b="1" dirty="0"/>
              <a:t>Les principaux éléments (globalement) :</a:t>
            </a:r>
          </a:p>
          <a:p>
            <a:endParaRPr lang="fr-CA" sz="3200" b="1" dirty="0"/>
          </a:p>
          <a:p>
            <a:pPr lvl="1"/>
            <a:r>
              <a:rPr lang="fr-CA" sz="3200" b="1" dirty="0"/>
              <a:t>Une soif de liberté</a:t>
            </a:r>
          </a:p>
          <a:p>
            <a:pPr lvl="1"/>
            <a:endParaRPr lang="fr-CA" sz="3200" b="1" dirty="0"/>
          </a:p>
          <a:p>
            <a:pPr lvl="1"/>
            <a:r>
              <a:rPr lang="fr-CA" sz="3200" b="1" dirty="0"/>
              <a:t>Une volonté de changement</a:t>
            </a:r>
          </a:p>
          <a:p>
            <a:pPr marL="457200" lvl="1" indent="0">
              <a:buNone/>
            </a:pPr>
            <a:endParaRPr lang="fr-CA" sz="3200" b="1" dirty="0"/>
          </a:p>
          <a:p>
            <a:pPr lvl="1"/>
            <a:r>
              <a:rPr lang="fr-CA" sz="3200" b="1" dirty="0"/>
              <a:t>Citation de François Ricard</a:t>
            </a:r>
          </a:p>
        </p:txBody>
      </p:sp>
    </p:spTree>
    <p:extLst>
      <p:ext uri="{BB962C8B-B14F-4D97-AF65-F5344CB8AC3E}">
        <p14:creationId xmlns:p14="http://schemas.microsoft.com/office/powerpoint/2010/main" val="1325427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24957"/>
            <a:ext cx="10515600" cy="5000959"/>
          </a:xfrm>
        </p:spPr>
        <p:txBody>
          <a:bodyPr>
            <a:normAutofit/>
          </a:bodyPr>
          <a:lstStyle/>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Le premier gouvernement Lévesque, 1976-1980</a:t>
            </a: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1979 : les congés de maternité (congé d’adoption, congé de paternité)</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loi sur la santé et la sécurité au travail (la CSST)</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loi sur la protection de la jeunesse (la DPJ)</a:t>
            </a:r>
            <a:r>
              <a:rPr lang="fr-FR" sz="3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2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t>1976 : fin des poursuites pour avortement (Morgentaler)</a:t>
            </a:r>
          </a:p>
          <a:p>
            <a:pPr marL="0" indent="0">
              <a:buNone/>
            </a:pPr>
            <a:endParaRPr lang="fr-CA" b="1" dirty="0"/>
          </a:p>
          <a:p>
            <a:pPr marL="0" indent="0">
              <a:buNone/>
            </a:pPr>
            <a:r>
              <a:rPr lang="fr-CA" b="1" dirty="0"/>
              <a:t>Québec Inc. : </a:t>
            </a:r>
            <a:r>
              <a:rPr lang="fr-FR" b="1" dirty="0" err="1">
                <a:effectLst/>
                <a:latin typeface="Calibri" panose="020F0502020204030204" pitchFamily="34" charset="0"/>
                <a:ea typeface="MS Mincho" panose="02020609040205080304" pitchFamily="49" charset="-128"/>
                <a:cs typeface="Times New Roman" panose="02020603050405020304" pitchFamily="18" charset="0"/>
              </a:rPr>
              <a:t>Québécor</a:t>
            </a:r>
            <a:r>
              <a:rPr lang="fr-FR" b="1" dirty="0">
                <a:effectLst/>
                <a:latin typeface="Calibri" panose="020F0502020204030204" pitchFamily="34" charset="0"/>
                <a:ea typeface="MS Mincho" panose="02020609040205080304" pitchFamily="49" charset="-128"/>
                <a:cs typeface="Times New Roman" panose="02020603050405020304" pitchFamily="18" charset="0"/>
              </a:rPr>
              <a:t>, Bombardier, Provigo, SNC-Lavalin, Cascades, 		   Couche-Tard</a:t>
            </a:r>
            <a:r>
              <a:rPr lang="fr-FR"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p>
          <a:p>
            <a:pPr marL="0" indent="0">
              <a:buNone/>
            </a:pPr>
            <a:endParaRPr lang="fr-CA" b="1" dirty="0"/>
          </a:p>
        </p:txBody>
      </p:sp>
    </p:spTree>
    <p:extLst>
      <p:ext uri="{BB962C8B-B14F-4D97-AF65-F5344CB8AC3E}">
        <p14:creationId xmlns:p14="http://schemas.microsoft.com/office/powerpoint/2010/main" val="90695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24957"/>
            <a:ext cx="10515600" cy="5000959"/>
          </a:xfrm>
        </p:spPr>
        <p:txBody>
          <a:bodyPr>
            <a:normAutofit/>
          </a:bodyPr>
          <a:lstStyle/>
          <a:p>
            <a:pPr marL="0" indent="0">
              <a:buNone/>
            </a:pPr>
            <a:r>
              <a:rPr lang="fr-FR" sz="3200" b="1" dirty="0">
                <a:effectLst/>
                <a:latin typeface="Calibri" panose="020F0502020204030204" pitchFamily="34" charset="0"/>
                <a:ea typeface="MS Mincho" panose="02020609040205080304" pitchFamily="49" charset="-128"/>
                <a:cs typeface="Times New Roman" panose="02020603050405020304" pitchFamily="18" charset="0"/>
              </a:rPr>
              <a:t>Le premier gouvernement Lévesque, 1976-1980</a:t>
            </a:r>
          </a:p>
          <a:p>
            <a:r>
              <a:rPr lang="fr-FR" b="1" dirty="0">
                <a:effectLst/>
                <a:latin typeface="Calibri" panose="020F0502020204030204" pitchFamily="34" charset="0"/>
                <a:ea typeface="MS Mincho" panose="02020609040205080304" pitchFamily="49" charset="-128"/>
                <a:cs typeface="Times New Roman" panose="02020603050405020304" pitchFamily="18" charset="0"/>
              </a:rPr>
              <a:t>essor du mouvement du patrimoine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47675"/>
            <a:r>
              <a:rPr lang="fr-FR" b="1" dirty="0">
                <a:effectLst/>
                <a:latin typeface="Calibri" panose="020F0502020204030204" pitchFamily="34" charset="0"/>
                <a:ea typeface="MS Mincho" panose="02020609040205080304" pitchFamily="49" charset="-128"/>
                <a:cs typeface="Times New Roman" panose="02020603050405020304" pitchFamily="18" charset="0"/>
              </a:rPr>
              <a:t>1978 : « Je me souviens » </a:t>
            </a:r>
          </a:p>
          <a:p>
            <a:pPr marL="447675"/>
            <a:r>
              <a:rPr lang="fr-FR" b="1" dirty="0">
                <a:effectLst/>
                <a:latin typeface="Calibri" panose="020F0502020204030204" pitchFamily="34" charset="0"/>
                <a:ea typeface="MS Mincho" panose="02020609040205080304" pitchFamily="49" charset="-128"/>
                <a:cs typeface="Times New Roman" panose="02020603050405020304" pitchFamily="18" charset="0"/>
              </a:rPr>
              <a:t>culture : chanson, théâtre, poésie, roman</a:t>
            </a:r>
          </a:p>
          <a:p>
            <a:pPr marL="447675"/>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montée du nationalisme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r>
              <a:rPr lang="fr-FR" b="1" dirty="0">
                <a:effectLst/>
                <a:latin typeface="Calibri" panose="020F0502020204030204" pitchFamily="34" charset="0"/>
                <a:ea typeface="MS Mincho" panose="02020609040205080304" pitchFamily="49" charset="-128"/>
                <a:cs typeface="Times New Roman" panose="02020603050405020304" pitchFamily="18" charset="0"/>
              </a:rPr>
              <a:t>1979 : livre blanc sur la souveraineté-association</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indent="228600"/>
            <a:r>
              <a:rPr lang="fr-FR" b="1" dirty="0">
                <a:effectLst/>
                <a:latin typeface="Calibri" panose="020F0502020204030204" pitchFamily="34" charset="0"/>
                <a:ea typeface="MS Mincho" panose="02020609040205080304" pitchFamily="49" charset="-128"/>
                <a:cs typeface="Times New Roman" panose="02020603050405020304" pitchFamily="18" charset="0"/>
              </a:rPr>
              <a:t>20 mai 1980 : référendum (le non à 60 / 40).</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b="1" dirty="0"/>
          </a:p>
          <a:p>
            <a:pPr marL="0" indent="0">
              <a:buNone/>
            </a:pPr>
            <a:endParaRPr lang="fr-CA" b="1" dirty="0"/>
          </a:p>
        </p:txBody>
      </p:sp>
    </p:spTree>
    <p:extLst>
      <p:ext uri="{BB962C8B-B14F-4D97-AF65-F5344CB8AC3E}">
        <p14:creationId xmlns:p14="http://schemas.microsoft.com/office/powerpoint/2010/main" val="1297601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824957"/>
            <a:ext cx="10515600" cy="5000959"/>
          </a:xfrm>
        </p:spPr>
        <p:txBody>
          <a:bodyPr>
            <a:normAutofit/>
          </a:bodyPr>
          <a:lstStyle/>
          <a:p>
            <a:pPr marL="0" indent="0">
              <a:buNone/>
            </a:pPr>
            <a:r>
              <a:rPr lang="fr-CA" sz="3200" b="1" dirty="0"/>
              <a:t>La crise des années 1930</a:t>
            </a:r>
          </a:p>
          <a:p>
            <a:pPr marL="990600" indent="-540385"/>
            <a:r>
              <a:rPr lang="fr-FR" b="1" dirty="0">
                <a:effectLst/>
                <a:latin typeface="Calibri" panose="020F0502020204030204" pitchFamily="34" charset="0"/>
                <a:ea typeface="MS Mincho" panose="02020609040205080304" pitchFamily="49" charset="-128"/>
                <a:cs typeface="Times New Roman" panose="02020603050405020304" pitchFamily="18" charset="0"/>
              </a:rPr>
              <a:t>Politique : ALN, UN</a:t>
            </a:r>
          </a:p>
          <a:p>
            <a:pPr marL="450215" indent="0">
              <a:buNone/>
            </a:pPr>
            <a:r>
              <a:rPr lang="fr-FR" b="1" dirty="0">
                <a:latin typeface="Calibri" panose="020F0502020204030204" pitchFamily="34"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nationalisme : Lionel Groulx (congrès 1937)</a:t>
            </a:r>
          </a:p>
          <a:p>
            <a:pPr marL="450215" indent="0">
              <a:buNone/>
            </a:pPr>
            <a:r>
              <a:rPr lang="fr-FR" b="1" dirty="0">
                <a:latin typeface="Calibri" panose="020F0502020204030204" pitchFamily="34"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 André Laurendeau, les Jeune-Canada, </a:t>
            </a:r>
            <a:r>
              <a:rPr lang="fr-FR" b="1" i="1" dirty="0">
                <a:effectLst/>
                <a:latin typeface="Calibri" panose="020F0502020204030204" pitchFamily="34" charset="0"/>
                <a:ea typeface="MS Mincho" panose="02020609040205080304" pitchFamily="49" charset="-128"/>
                <a:cs typeface="Times New Roman" panose="02020603050405020304" pitchFamily="18" charset="0"/>
              </a:rPr>
              <a:t>L’Action Nationale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r>
              <a:rPr lang="fr-FR" b="1" dirty="0">
                <a:effectLst/>
                <a:latin typeface="Calibri" panose="020F0502020204030204" pitchFamily="34" charset="0"/>
                <a:ea typeface="MS Mincho" panose="02020609040205080304" pitchFamily="49" charset="-128"/>
                <a:cs typeface="Times New Roman" panose="02020603050405020304" pitchFamily="18" charset="0"/>
              </a:rPr>
              <a:t>          Économique : lutte contre les trusts, la colonisation, les mines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990600" indent="-540385"/>
            <a:r>
              <a:rPr lang="fr-FR" b="1" dirty="0">
                <a:effectLst/>
                <a:latin typeface="Calibri" panose="020F0502020204030204" pitchFamily="34" charset="0"/>
                <a:ea typeface="MS Mincho" panose="02020609040205080304" pitchFamily="49" charset="-128"/>
                <a:cs typeface="Times New Roman" panose="02020603050405020304" pitchFamily="18" charset="0"/>
              </a:rPr>
              <a:t>Social : lois sociales (loi de l’extension des conventions 		  	   collectives), le secours direct, assurance-chômage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a:p>
            <a:pPr marL="0" indent="0">
              <a:buNone/>
            </a:pPr>
            <a:endParaRPr lang="fr-CA" b="1" dirty="0"/>
          </a:p>
        </p:txBody>
      </p:sp>
    </p:spTree>
    <p:extLst>
      <p:ext uri="{BB962C8B-B14F-4D97-AF65-F5344CB8AC3E}">
        <p14:creationId xmlns:p14="http://schemas.microsoft.com/office/powerpoint/2010/main" val="1332803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54279" y="1857041"/>
            <a:ext cx="10515600" cy="5000959"/>
          </a:xfrm>
        </p:spPr>
        <p:txBody>
          <a:bodyPr>
            <a:normAutofit/>
          </a:bodyPr>
          <a:lstStyle/>
          <a:p>
            <a:pPr marL="0" indent="0">
              <a:buNone/>
            </a:pPr>
            <a:r>
              <a:rPr lang="fr-CA" sz="3200" b="1" dirty="0"/>
              <a:t>La crise des années 1930</a:t>
            </a:r>
          </a:p>
          <a:p>
            <a:r>
              <a:rPr lang="fr-FR" b="1" dirty="0">
                <a:effectLst/>
                <a:latin typeface="Calibri" panose="020F0502020204030204" pitchFamily="34" charset="0"/>
                <a:ea typeface="MS Mincho" panose="02020609040205080304" pitchFamily="49" charset="-128"/>
                <a:cs typeface="Times New Roman" panose="02020603050405020304" pitchFamily="18" charset="0"/>
              </a:rPr>
              <a:t>Culturel :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49580" indent="449580"/>
            <a:r>
              <a:rPr lang="fr-FR" b="1" dirty="0">
                <a:effectLst/>
                <a:latin typeface="Calibri" panose="020F0502020204030204" pitchFamily="34" charset="0"/>
                <a:ea typeface="MS Mincho" panose="02020609040205080304" pitchFamily="49" charset="-128"/>
                <a:cs typeface="Times New Roman" panose="02020603050405020304" pitchFamily="18" charset="0"/>
              </a:rPr>
              <a:t>le frère Marie-Victorin (le Jardin botanique)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49580" indent="449580"/>
            <a:r>
              <a:rPr lang="fr-FR" b="1" dirty="0">
                <a:effectLst/>
                <a:latin typeface="Calibri" panose="020F0502020204030204" pitchFamily="34" charset="0"/>
                <a:ea typeface="MS Mincho" panose="02020609040205080304" pitchFamily="49" charset="-128"/>
                <a:cs typeface="Times New Roman" panose="02020603050405020304" pitchFamily="18" charset="0"/>
              </a:rPr>
              <a:t>de </a:t>
            </a:r>
            <a:r>
              <a:rPr lang="fr-FR" b="1" dirty="0" err="1">
                <a:effectLst/>
                <a:latin typeface="Calibri" panose="020F0502020204030204" pitchFamily="34" charset="0"/>
                <a:ea typeface="MS Mincho" panose="02020609040205080304" pitchFamily="49" charset="-128"/>
                <a:cs typeface="Times New Roman" panose="02020603050405020304" pitchFamily="18" charset="0"/>
              </a:rPr>
              <a:t>Saint-Denys</a:t>
            </a:r>
            <a:r>
              <a:rPr lang="fr-FR" b="1" dirty="0">
                <a:effectLst/>
                <a:latin typeface="Calibri" panose="020F0502020204030204" pitchFamily="34" charset="0"/>
                <a:ea typeface="MS Mincho" panose="02020609040205080304" pitchFamily="49" charset="-128"/>
                <a:cs typeface="Times New Roman" panose="02020603050405020304" pitchFamily="18" charset="0"/>
              </a:rPr>
              <a:t> Garneau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449580" indent="449580"/>
            <a:r>
              <a:rPr lang="fr-FR" b="1" dirty="0">
                <a:effectLst/>
                <a:latin typeface="Calibri" panose="020F0502020204030204" pitchFamily="34" charset="0"/>
                <a:ea typeface="MS Mincho" panose="02020609040205080304" pitchFamily="49" charset="-128"/>
                <a:cs typeface="Times New Roman" panose="02020603050405020304" pitchFamily="18" charset="0"/>
              </a:rPr>
              <a:t>Georges-Henri Lévesque et l’École des sciences sociales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899160"/>
            <a:r>
              <a:rPr lang="fr-FR" b="1" dirty="0">
                <a:effectLst/>
                <a:latin typeface="Calibri" panose="020F0502020204030204" pitchFamily="34" charset="0"/>
                <a:ea typeface="MS Mincho" panose="02020609040205080304" pitchFamily="49" charset="-128"/>
                <a:cs typeface="Times New Roman" panose="02020603050405020304" pitchFamily="18" charset="0"/>
              </a:rPr>
              <a:t>le cinéma (prêtres cinéastes : Albert Tessier, Maurice Proulx)</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a:p>
            <a:pPr marL="0" indent="0">
              <a:buNone/>
            </a:pPr>
            <a:endParaRPr lang="fr-CA" b="1" dirty="0"/>
          </a:p>
        </p:txBody>
      </p:sp>
    </p:spTree>
    <p:extLst>
      <p:ext uri="{BB962C8B-B14F-4D97-AF65-F5344CB8AC3E}">
        <p14:creationId xmlns:p14="http://schemas.microsoft.com/office/powerpoint/2010/main" val="1817064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776831"/>
            <a:ext cx="10515600" cy="5000959"/>
          </a:xfrm>
        </p:spPr>
        <p:txBody>
          <a:bodyPr>
            <a:normAutofit/>
          </a:bodyPr>
          <a:lstStyle/>
          <a:p>
            <a:pPr marL="0" indent="0">
              <a:buNone/>
            </a:pPr>
            <a:r>
              <a:rPr lang="fr-CA" sz="3200" b="1" dirty="0"/>
              <a:t>La crise des années 1930</a:t>
            </a:r>
          </a:p>
          <a:p>
            <a:pPr marL="900430" indent="-452755"/>
            <a:r>
              <a:rPr lang="fr-FR" b="1" dirty="0">
                <a:effectLst/>
                <a:latin typeface="Calibri" panose="020F0502020204030204" pitchFamily="34" charset="0"/>
                <a:ea typeface="MS Mincho" panose="02020609040205080304" pitchFamily="49" charset="-128"/>
                <a:cs typeface="Times New Roman" panose="02020603050405020304" pitchFamily="18" charset="0"/>
              </a:rPr>
              <a:t>Religieux : l’Action catholique spécialisée</a:t>
            </a:r>
          </a:p>
          <a:p>
            <a:pPr marL="447675" indent="0">
              <a:buNone/>
            </a:pPr>
            <a:r>
              <a:rPr lang="fr-FR" b="1" dirty="0">
                <a:latin typeface="Calibri" panose="020F0502020204030204" pitchFamily="34"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 </a:t>
            </a:r>
            <a:r>
              <a:rPr lang="fr-FR" b="1" i="1" dirty="0">
                <a:effectLst/>
                <a:latin typeface="Calibri" panose="020F0502020204030204" pitchFamily="34" charset="0"/>
                <a:ea typeface="MS Mincho" panose="02020609040205080304" pitchFamily="49" charset="-128"/>
                <a:cs typeface="Times New Roman" panose="02020603050405020304" pitchFamily="18" charset="0"/>
              </a:rPr>
              <a:t>La Relève</a:t>
            </a:r>
            <a:r>
              <a:rPr lang="fr-FR" b="1" dirty="0">
                <a:effectLst/>
                <a:latin typeface="Calibri" panose="020F0502020204030204" pitchFamily="34" charset="0"/>
                <a:ea typeface="MS Mincho" panose="02020609040205080304" pitchFamily="49" charset="-128"/>
                <a:cs typeface="Times New Roman" panose="02020603050405020304" pitchFamily="18" charset="0"/>
              </a:rPr>
              <a:t> (Maritain)</a:t>
            </a:r>
          </a:p>
          <a:p>
            <a:pPr marL="447675" indent="0">
              <a:buNone/>
            </a:pPr>
            <a:r>
              <a:rPr lang="fr-FR" b="1" dirty="0">
                <a:latin typeface="Calibri" panose="020F0502020204030204" pitchFamily="34"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        la mort du frère André (1937)</a:t>
            </a:r>
          </a:p>
          <a:p>
            <a:pPr marL="447675" indent="0">
              <a:buNone/>
            </a:pP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900430" indent="-450215"/>
            <a:r>
              <a:rPr lang="fr-FR" b="1" dirty="0">
                <a:effectLst/>
                <a:latin typeface="Calibri" panose="020F0502020204030204" pitchFamily="34" charset="0"/>
                <a:ea typeface="MS Mincho" panose="02020609040205080304" pitchFamily="49" charset="-128"/>
                <a:cs typeface="Times New Roman" panose="02020603050405020304" pitchFamily="18" charset="0"/>
              </a:rPr>
              <a:t>Contexte international : fascisme, communisme</a:t>
            </a:r>
          </a:p>
          <a:p>
            <a:pPr marL="450215" indent="0">
              <a:buNone/>
            </a:pPr>
            <a:r>
              <a:rPr lang="fr-FR" b="1" dirty="0">
                <a:latin typeface="Calibri" panose="020F0502020204030204" pitchFamily="34" charset="0"/>
                <a:ea typeface="MS Mincho" panose="02020609040205080304" pitchFamily="49" charset="-128"/>
                <a:cs typeface="Times New Roman" panose="02020603050405020304" pitchFamily="18" charset="0"/>
              </a:rPr>
              <a:t>     </a:t>
            </a:r>
            <a:r>
              <a:rPr lang="fr-FR" b="1" dirty="0">
                <a:effectLst/>
                <a:latin typeface="Calibri" panose="020F0502020204030204" pitchFamily="34" charset="0"/>
                <a:ea typeface="MS Mincho" panose="02020609040205080304" pitchFamily="49" charset="-128"/>
                <a:cs typeface="Times New Roman" panose="02020603050405020304" pitchFamily="18" charset="0"/>
              </a:rPr>
              <a:t> 			guerre d’Espagne (Norman </a:t>
            </a:r>
            <a:r>
              <a:rPr lang="fr-FR" b="1" dirty="0" err="1">
                <a:effectLst/>
                <a:latin typeface="Calibri" panose="020F0502020204030204" pitchFamily="34" charset="0"/>
                <a:ea typeface="MS Mincho" panose="02020609040205080304" pitchFamily="49" charset="-128"/>
                <a:cs typeface="Times New Roman" panose="02020603050405020304" pitchFamily="18" charset="0"/>
              </a:rPr>
              <a:t>Bethune</a:t>
            </a:r>
            <a:r>
              <a:rPr lang="fr-FR" b="1" dirty="0">
                <a:effectLst/>
                <a:latin typeface="Calibri" panose="020F0502020204030204" pitchFamily="34" charset="0"/>
                <a:ea typeface="MS Mincho" panose="02020609040205080304" pitchFamily="49" charset="-128"/>
                <a:cs typeface="Times New Roman" panose="02020603050405020304" pitchFamily="18" charset="0"/>
              </a:rPr>
              <a:t>)</a:t>
            </a:r>
          </a:p>
          <a:p>
            <a:pPr marL="450215"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a:t>
            </a:r>
            <a:r>
              <a:rPr lang="fr-FR" b="1" dirty="0" err="1">
                <a:effectLst/>
                <a:latin typeface="Calibri" panose="020F0502020204030204" pitchFamily="34" charset="0"/>
                <a:ea typeface="MS Mincho" panose="02020609040205080304" pitchFamily="49" charset="-128"/>
                <a:cs typeface="Times New Roman" panose="02020603050405020304" pitchFamily="18" charset="0"/>
              </a:rPr>
              <a:t>anti-communisme</a:t>
            </a:r>
            <a:r>
              <a:rPr lang="fr-FR" b="1" dirty="0">
                <a:effectLst/>
                <a:latin typeface="Calibri" panose="020F0502020204030204" pitchFamily="34" charset="0"/>
                <a:ea typeface="MS Mincho" panose="02020609040205080304" pitchFamily="49" charset="-128"/>
                <a:cs typeface="Times New Roman" panose="02020603050405020304" pitchFamily="18" charset="0"/>
              </a:rPr>
              <a:t> (le cardinal Villeneuve)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3200" b="1" dirty="0"/>
          </a:p>
          <a:p>
            <a:pPr marL="0" indent="0">
              <a:buNone/>
            </a:pPr>
            <a:endParaRPr lang="fr-CA" b="1" dirty="0"/>
          </a:p>
        </p:txBody>
      </p:sp>
    </p:spTree>
    <p:extLst>
      <p:ext uri="{BB962C8B-B14F-4D97-AF65-F5344CB8AC3E}">
        <p14:creationId xmlns:p14="http://schemas.microsoft.com/office/powerpoint/2010/main" val="2049617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200" b="1" dirty="0">
                <a:latin typeface="Cambria" panose="02040503050406030204" pitchFamily="18" charset="0"/>
                <a:ea typeface="Cambria" panose="02040503050406030204" pitchFamily="18" charset="0"/>
              </a:rPr>
              <a:t>III</a:t>
            </a:r>
            <a:r>
              <a:rPr lang="fr-CA" sz="3200" b="1" dirty="0"/>
              <a:t> </a:t>
            </a:r>
            <a:r>
              <a:rPr lang="fr-FR" sz="3200" b="1" dirty="0">
                <a:effectLst/>
                <a:latin typeface="Cambria" panose="02040503050406030204" pitchFamily="18" charset="0"/>
                <a:ea typeface="MS Mincho" panose="02020609040205080304" pitchFamily="49" charset="-128"/>
                <a:cs typeface="Calibri" panose="020F0502020204030204" pitchFamily="34" charset="0"/>
              </a:rPr>
              <a:t>La Révolution tranquille est-elle le phénomène le plus important de l’histoire du Québec au 20</a:t>
            </a:r>
            <a:r>
              <a:rPr lang="fr-FR" sz="3200" b="1" baseline="30000" dirty="0">
                <a:effectLst/>
                <a:latin typeface="Cambria" panose="02040503050406030204" pitchFamily="18" charset="0"/>
                <a:ea typeface="MS Mincho" panose="02020609040205080304" pitchFamily="49" charset="-128"/>
                <a:cs typeface="Calibri" panose="020F0502020204030204" pitchFamily="34" charset="0"/>
              </a:rPr>
              <a:t>e</a:t>
            </a:r>
            <a:r>
              <a:rPr lang="fr-FR" sz="3200" b="1" dirty="0">
                <a:effectLst/>
                <a:latin typeface="Cambria" panose="02040503050406030204" pitchFamily="18" charset="0"/>
                <a:ea typeface="MS Mincho" panose="02020609040205080304" pitchFamily="49" charset="-128"/>
                <a:cs typeface="Calibri" panose="020F0502020204030204" pitchFamily="34" charset="0"/>
              </a:rPr>
              <a:t> siècle ?</a:t>
            </a:r>
            <a:endParaRPr lang="fr-CA" sz="3200" b="1" dirty="0"/>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728705"/>
            <a:ext cx="10515600" cy="5000959"/>
          </a:xfrm>
        </p:spPr>
        <p:txBody>
          <a:bodyPr>
            <a:normAutofit/>
          </a:bodyPr>
          <a:lstStyle/>
          <a:p>
            <a:pPr marL="0" indent="0">
              <a:buNone/>
            </a:pPr>
            <a:r>
              <a:rPr lang="fr-FR"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sz="3200" b="1" dirty="0"/>
              <a:t>Conclusion :</a:t>
            </a:r>
          </a:p>
          <a:p>
            <a:pPr marL="0" indent="0">
              <a:buNone/>
            </a:pPr>
            <a:r>
              <a:rPr lang="fr-CA" sz="3200" b="1" dirty="0"/>
              <a:t>	chaque période a ses caractéristiques propres</a:t>
            </a:r>
          </a:p>
          <a:p>
            <a:pPr marL="0" indent="0">
              <a:buNone/>
            </a:pPr>
            <a:endParaRPr lang="fr-CA" b="1" dirty="0"/>
          </a:p>
          <a:p>
            <a:pPr marL="0" indent="0">
              <a:buNone/>
            </a:pPr>
            <a:r>
              <a:rPr lang="fr-CA" b="1" dirty="0"/>
              <a:t>Une chanson pour finir :</a:t>
            </a:r>
          </a:p>
          <a:p>
            <a:pPr marL="0" indent="0">
              <a:buNone/>
            </a:pPr>
            <a:r>
              <a:rPr lang="fr-CA" b="1" dirty="0"/>
              <a:t>	« Qu’est-ce qu’on a fait de nos rêves ? » </a:t>
            </a:r>
          </a:p>
          <a:p>
            <a:pPr marL="0" indent="0">
              <a:buNone/>
            </a:pPr>
            <a:r>
              <a:rPr lang="fr-CA" b="1" dirty="0"/>
              <a:t>		Sylvain Lelièvre, 1993</a:t>
            </a:r>
          </a:p>
        </p:txBody>
      </p:sp>
    </p:spTree>
    <p:extLst>
      <p:ext uri="{BB962C8B-B14F-4D97-AF65-F5344CB8AC3E}">
        <p14:creationId xmlns:p14="http://schemas.microsoft.com/office/powerpoint/2010/main" val="2817552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B76A6-5618-AE53-F4D4-CD3F90E3F145}"/>
              </a:ext>
            </a:extLst>
          </p:cNvPr>
          <p:cNvSpPr>
            <a:spLocks noGrp="1"/>
          </p:cNvSpPr>
          <p:nvPr>
            <p:ph type="title"/>
          </p:nvPr>
        </p:nvSpPr>
        <p:spPr>
          <a:xfrm>
            <a:off x="838200" y="5678905"/>
            <a:ext cx="10643937" cy="657727"/>
          </a:xfrm>
        </p:spPr>
        <p:txBody>
          <a:bodyPr>
            <a:normAutofit/>
          </a:bodyPr>
          <a:lstStyle/>
          <a:p>
            <a:pPr algn="ctr"/>
            <a:r>
              <a:rPr lang="fr-CA" sz="2800" b="1" dirty="0"/>
              <a:t>Sylvain Lelièvre (1943-2002)</a:t>
            </a:r>
          </a:p>
        </p:txBody>
      </p:sp>
      <p:pic>
        <p:nvPicPr>
          <p:cNvPr id="21506" name="Picture 2" descr="Sylvain Lelièvre – Coup de chapeau à Sylvain Lelièvre">
            <a:extLst>
              <a:ext uri="{FF2B5EF4-FFF2-40B4-BE49-F238E27FC236}">
                <a16:creationId xmlns:a16="http://schemas.microsoft.com/office/drawing/2014/main" id="{109AAB12-2768-871B-7DC2-5E844A3A94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059" y="208549"/>
            <a:ext cx="5930217" cy="523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76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600" b="1" dirty="0"/>
              <a:t>Qu’est-ce qu’on a fait de nos rêves ?</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728705"/>
            <a:ext cx="10515600" cy="5000959"/>
          </a:xfrm>
        </p:spPr>
        <p:txBody>
          <a:bodyPr>
            <a:normAutofit fontScale="92500" lnSpcReduction="20000"/>
          </a:bodyPr>
          <a:lstStyle/>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Qu’est-ce qu’on a fait de nos rêves ?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Les rêves de nos vingt ans</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Qu’est-ce qu’on a fait de nos rêves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Même trop fous, même trop grands ?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On rêvait de changer le monde</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Est-ce le monde qui nous a changés ?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Se peut-il qu’en prenant de l’âge</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sz="3000" b="1" dirty="0">
                <a:effectLst/>
                <a:latin typeface="Calibri" panose="020F0502020204030204" pitchFamily="34" charset="0"/>
                <a:ea typeface="MS Mincho" panose="02020609040205080304" pitchFamily="49" charset="-128"/>
                <a:cs typeface="Times New Roman" panose="02020603050405020304" pitchFamily="18" charset="0"/>
              </a:rPr>
              <a:t>	On déserte son propre cœur ?</a:t>
            </a:r>
            <a:endParaRPr lang="fr-CA" sz="30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90817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600" b="1" dirty="0"/>
              <a:t>Qu’est-ce qu’on a fait de nos rêves ?</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728705"/>
            <a:ext cx="10515600" cy="5000959"/>
          </a:xfrm>
        </p:spPr>
        <p:txBody>
          <a:bodyPr>
            <a:normAutofit/>
          </a:bodyPr>
          <a:lstStyle/>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En échange de quelques roses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Offertes aux canons des fusils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On croyait que l’ordre des choses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Allait se mettre en fleur aussi</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On rêvait de changer la vie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Et de tout reprendre à zéro</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63143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B38-C20B-ACAE-09C5-36DAB304E51D}"/>
              </a:ext>
            </a:extLst>
          </p:cNvPr>
          <p:cNvSpPr>
            <a:spLocks noGrp="1"/>
          </p:cNvSpPr>
          <p:nvPr>
            <p:ph type="title"/>
          </p:nvPr>
        </p:nvSpPr>
        <p:spPr/>
        <p:txBody>
          <a:bodyPr>
            <a:normAutofit/>
          </a:bodyPr>
          <a:lstStyle/>
          <a:p>
            <a:pPr algn="ctr"/>
            <a:r>
              <a:rPr lang="fr-CA" sz="3600" b="1" dirty="0"/>
              <a:t>Qu’est-ce qu’on a fait de nos rêves ?</a:t>
            </a:r>
          </a:p>
        </p:txBody>
      </p:sp>
      <p:sp>
        <p:nvSpPr>
          <p:cNvPr id="3" name="Espace réservé du contenu 2">
            <a:extLst>
              <a:ext uri="{FF2B5EF4-FFF2-40B4-BE49-F238E27FC236}">
                <a16:creationId xmlns:a16="http://schemas.microsoft.com/office/drawing/2014/main" id="{D607841B-7223-263A-5E09-DCAF9A27A1E4}"/>
              </a:ext>
            </a:extLst>
          </p:cNvPr>
          <p:cNvSpPr>
            <a:spLocks noGrp="1"/>
          </p:cNvSpPr>
          <p:nvPr>
            <p:ph idx="1"/>
          </p:nvPr>
        </p:nvSpPr>
        <p:spPr>
          <a:xfrm>
            <a:off x="838200" y="1728705"/>
            <a:ext cx="10515600" cy="5000959"/>
          </a:xfrm>
        </p:spPr>
        <p:txBody>
          <a:bodyPr>
            <a:normAutofit/>
          </a:bodyPr>
          <a:lstStyle/>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On rêvait d’un peu d’équilibre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Entre les pauvres et les nantis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On rêvait aussi d’une terre</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D’un pays qu’on croyait à nous</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FR" b="1" dirty="0">
                <a:effectLst/>
                <a:latin typeface="Calibri" panose="020F0502020204030204" pitchFamily="34" charset="0"/>
                <a:ea typeface="MS Mincho" panose="02020609040205080304" pitchFamily="49" charset="-128"/>
                <a:cs typeface="Times New Roman" panose="02020603050405020304" pitchFamily="18" charset="0"/>
              </a:rPr>
              <a:t>	[…]</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CA"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r>
              <a:rPr lang="fr-CA" b="1" dirty="0">
                <a:latin typeface="Cambria" panose="02040503050406030204" pitchFamily="18" charset="0"/>
                <a:ea typeface="MS Mincho" panose="02020609040205080304" pitchFamily="49" charset="-128"/>
                <a:cs typeface="Times New Roman" panose="02020603050405020304" pitchFamily="18" charset="0"/>
              </a:rPr>
              <a:t>	Sylvain Lelièvre (1943-2002)</a:t>
            </a:r>
            <a:endParaRPr lang="fr-CA"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5569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p:txBody>
          <a:bodyPr/>
          <a:lstStyle/>
          <a:p>
            <a:pPr marL="0" indent="0">
              <a:buNone/>
            </a:pPr>
            <a:r>
              <a:rPr lang="fr-CA" b="1" dirty="0"/>
              <a:t>François Ricard :</a:t>
            </a:r>
          </a:p>
          <a:p>
            <a:r>
              <a:rPr lang="fr-FR" sz="32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L’histoire de ces années, du point de vue politique aussi bien qu’idéologique, est avant tout celle de la transformation d’une civilisation réglée par la tradition et le maintien des modèles anciens en une civilisation ouverte, mobile, ivre de liberté et de changement. » </a:t>
            </a:r>
          </a:p>
          <a:p>
            <a:pPr marL="0" indent="0">
              <a:buNone/>
            </a:pPr>
            <a:r>
              <a:rPr lang="fr-FR" b="1"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(La génération lyrique</a:t>
            </a:r>
            <a:r>
              <a:rPr lang="fr-FR"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 Boréal, 1992, p. 109)</a:t>
            </a:r>
            <a:endParaRPr lang="fr-CA" b="1" dirty="0"/>
          </a:p>
        </p:txBody>
      </p:sp>
    </p:spTree>
    <p:extLst>
      <p:ext uri="{BB962C8B-B14F-4D97-AF65-F5344CB8AC3E}">
        <p14:creationId xmlns:p14="http://schemas.microsoft.com/office/powerpoint/2010/main" val="15274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71875-9BAD-C5CD-235C-B357DAE6FFF6}"/>
              </a:ext>
            </a:extLst>
          </p:cNvPr>
          <p:cNvSpPr>
            <a:spLocks noGrp="1"/>
          </p:cNvSpPr>
          <p:nvPr>
            <p:ph type="title"/>
          </p:nvPr>
        </p:nvSpPr>
        <p:spPr/>
        <p:txBody>
          <a:bodyPr>
            <a:normAutofit/>
          </a:bodyPr>
          <a:lstStyle/>
          <a:p>
            <a:r>
              <a:rPr lang="fr-FR" sz="3200" b="1" dirty="0">
                <a:effectLst/>
                <a:latin typeface="Calibri" panose="020F0502020204030204" pitchFamily="34" charset="0"/>
                <a:ea typeface="MS Mincho" panose="02020609040205080304" pitchFamily="49" charset="-128"/>
                <a:cs typeface="Times New Roman" panose="02020603050405020304" pitchFamily="18" charset="0"/>
              </a:rPr>
              <a:t>I  Principaux éléments de la Révolution tranquille, 1960-1966</a:t>
            </a:r>
            <a:br>
              <a:rPr lang="fr-CA" sz="3200" dirty="0">
                <a:effectLst/>
                <a:latin typeface="Cambria" panose="02040503050406030204" pitchFamily="18" charset="0"/>
                <a:ea typeface="MS Mincho" panose="02020609040205080304" pitchFamily="49" charset="-128"/>
                <a:cs typeface="Times New Roman" panose="02020603050405020304" pitchFamily="18" charset="0"/>
              </a:rPr>
            </a:br>
            <a:endParaRPr lang="fr-CA" sz="3200" dirty="0"/>
          </a:p>
        </p:txBody>
      </p:sp>
      <p:sp>
        <p:nvSpPr>
          <p:cNvPr id="3" name="Espace réservé du contenu 2">
            <a:extLst>
              <a:ext uri="{FF2B5EF4-FFF2-40B4-BE49-F238E27FC236}">
                <a16:creationId xmlns:a16="http://schemas.microsoft.com/office/drawing/2014/main" id="{AEE99C80-3772-143C-8C31-61233228881E}"/>
              </a:ext>
            </a:extLst>
          </p:cNvPr>
          <p:cNvSpPr>
            <a:spLocks noGrp="1"/>
          </p:cNvSpPr>
          <p:nvPr>
            <p:ph idx="1"/>
          </p:nvPr>
        </p:nvSpPr>
        <p:spPr/>
        <p:txBody>
          <a:bodyPr/>
          <a:lstStyle/>
          <a:p>
            <a:r>
              <a:rPr lang="fr-CA" sz="3600" b="1" dirty="0"/>
              <a:t>Les principaux éléments (globalement) :</a:t>
            </a:r>
          </a:p>
          <a:p>
            <a:pPr marL="0" indent="0">
              <a:buNone/>
            </a:pPr>
            <a:endParaRPr lang="fr-CA" sz="3600" b="1" dirty="0"/>
          </a:p>
          <a:p>
            <a:pPr lvl="1"/>
            <a:r>
              <a:rPr lang="fr-CA" sz="3200" b="1" dirty="0"/>
              <a:t>Une soif de liberté</a:t>
            </a:r>
          </a:p>
          <a:p>
            <a:pPr lvl="1"/>
            <a:r>
              <a:rPr lang="fr-CA" sz="3200" b="1" dirty="0"/>
              <a:t>Une volonté de changement</a:t>
            </a:r>
          </a:p>
          <a:p>
            <a:pPr lvl="1"/>
            <a:r>
              <a:rPr lang="fr-CA" sz="3200" b="1" dirty="0"/>
              <a:t>Un élan de la jeunesse</a:t>
            </a:r>
          </a:p>
          <a:p>
            <a:pPr lvl="1"/>
            <a:r>
              <a:rPr lang="fr-CA" sz="3200" b="1" dirty="0"/>
              <a:t>Une plus grande intervention de l’État</a:t>
            </a:r>
          </a:p>
          <a:p>
            <a:pPr lvl="1"/>
            <a:r>
              <a:rPr lang="fr-CA" sz="3200" b="1" dirty="0"/>
              <a:t>Un contexte international en ébullition (décolonisation)</a:t>
            </a:r>
          </a:p>
        </p:txBody>
      </p:sp>
    </p:spTree>
    <p:extLst>
      <p:ext uri="{BB962C8B-B14F-4D97-AF65-F5344CB8AC3E}">
        <p14:creationId xmlns:p14="http://schemas.microsoft.com/office/powerpoint/2010/main" val="11090989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4427</Words>
  <Application>Microsoft Office PowerPoint</Application>
  <PresentationFormat>Grand écran</PresentationFormat>
  <Paragraphs>583</Paragraphs>
  <Slides>79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79</vt:i4>
      </vt:variant>
    </vt:vector>
  </HeadingPairs>
  <TitlesOfParts>
    <vt:vector size="84" baseType="lpstr">
      <vt:lpstr>Arial</vt:lpstr>
      <vt:lpstr>Calibri</vt:lpstr>
      <vt:lpstr>Calibri Light</vt:lpstr>
      <vt:lpstr>Cambria</vt:lpstr>
      <vt:lpstr>Thème Office</vt:lpstr>
      <vt:lpstr>La Révolution tranquille est-elle le phénomène le plus important de l’histoire du Québec au 20e siècle ?  </vt:lpstr>
      <vt:lpstr>La Révolution tranquille est-elle le phénomène le plus important de l’histoire du Québec au 20e siècle ?  </vt:lpstr>
      <vt:lpstr>La Révolution tranquille est-elle le phénomène le plus important de l’histoire du Québec au 20e siècle ?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Présentation PowerPoint</vt:lpstr>
      <vt:lpstr>I  Principaux éléments de la Révolution tranquille, 1960-1966 </vt:lpstr>
      <vt:lpstr>    René Lévesque          Paul Gérin-Lajoie    Georges-Émile Lapalme       (1922-1987)    (1920-2018)    (1907-1985)</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La Commission Parent</vt:lpstr>
      <vt:lpstr>I  Principaux éléments de la Révolution tranquille, 1960-1966 </vt:lpstr>
      <vt:lpstr>I  Principaux éléments de la Révolution tranquille, 1960-1966 </vt:lpstr>
      <vt:lpstr>I  Principaux éléments de la Révolution tranquille, 1960-1966 </vt:lpstr>
      <vt:lpstr>Le concile Vatican II (1962-1965)</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I  Principaux éléments de la Révolution tranquille, 1960-1966 </vt:lpstr>
      <vt:lpstr>Quelques suites de la Révolution tranquille, 1966-1970 </vt:lpstr>
      <vt:lpstr>Présentation PowerPoint</vt:lpstr>
      <vt:lpstr>Quelques suites de la Révolution tranquille, 1966-1970 </vt:lpstr>
      <vt:lpstr>Quelques suites de la Révolution tranquille, 1966-1970 </vt:lpstr>
      <vt:lpstr>Quelques suites de la Révolution tranquille, 1966-1970 </vt:lpstr>
      <vt:lpstr>Quelques suites de la Révolution tranquille, 1966-1970 </vt:lpstr>
      <vt:lpstr>Quelques suites de la Révolution tranquille, 1966-1970 </vt:lpstr>
      <vt:lpstr>Quelques suites de la Révolution tranquille, 1966-1970 </vt:lpstr>
      <vt:lpstr>II Les préludes de la Révolution tranquille</vt:lpstr>
      <vt:lpstr>II Les préludes de la Révolution tranquille</vt:lpstr>
      <vt:lpstr>II Les préludes de la Révolution tranquille</vt:lpstr>
      <vt:lpstr>II Les préludes de la Révolution tranquille</vt:lpstr>
      <vt:lpstr>Présentation PowerPoint</vt:lpstr>
      <vt:lpstr>II Les préludes de la Révolution tranquille</vt:lpstr>
      <vt:lpstr>Jean-Paul Desbiens, Les insolences du Frère Untel, préface de        Jacques Hébert, Montréal, Éditions de l’Homme, 1988, 258 p.</vt:lpstr>
      <vt:lpstr>II Les préludes de la Révolution tranquille</vt:lpstr>
      <vt:lpstr>II Les préludes de la Révolution tranquille</vt:lpstr>
      <vt:lpstr>Présentation PowerPoint</vt:lpstr>
      <vt:lpstr>II Les préludes de la Révolution tranquille</vt:lpstr>
      <vt:lpstr>II Les préludes de la Révolution tranquille</vt:lpstr>
      <vt:lpstr>II Les préludes de la Révolution tranquille</vt:lpstr>
      <vt:lpstr>II Les préludes de la Révolution tranquille</vt:lpstr>
      <vt:lpstr>II Les préludes de la Révolution tranquille</vt:lpstr>
      <vt:lpstr>II Les préludes de la Révolution tranquille</vt:lpstr>
      <vt:lpstr>Athanase David (1882-1953)</vt:lpstr>
      <vt:lpstr>II Les préludes de la Révolution tranquille</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III La Révolution tranquille est-elle le phénomène le plus important de l’histoire du Québec au 20e siècle ?</vt:lpstr>
      <vt:lpstr>Sylvain Lelièvre (1943-2002)</vt:lpstr>
      <vt:lpstr>Qu’est-ce qu’on a fait de nos rêves ?</vt:lpstr>
      <vt:lpstr>Qu’est-ce qu’on a fait de nos rêves ?</vt:lpstr>
      <vt:lpstr>Qu’est-ce qu’on a fait de nos rêves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Guy Laperrière</dc:creator>
  <cp:lastModifiedBy>Guy Laperrière</cp:lastModifiedBy>
  <cp:revision>33</cp:revision>
  <dcterms:created xsi:type="dcterms:W3CDTF">2022-05-11T15:37:25Z</dcterms:created>
  <dcterms:modified xsi:type="dcterms:W3CDTF">2022-05-14T01:25:33Z</dcterms:modified>
</cp:coreProperties>
</file>