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handoutMasterIdLst>
    <p:handoutMasterId r:id="rId18"/>
  </p:handoutMasterIdLst>
  <p:sldIdLst>
    <p:sldId id="262" r:id="rId2"/>
    <p:sldId id="285" r:id="rId3"/>
    <p:sldId id="293" r:id="rId4"/>
    <p:sldId id="295" r:id="rId5"/>
    <p:sldId id="286" r:id="rId6"/>
    <p:sldId id="287" r:id="rId7"/>
    <p:sldId id="264" r:id="rId8"/>
    <p:sldId id="278" r:id="rId9"/>
    <p:sldId id="284" r:id="rId10"/>
    <p:sldId id="271" r:id="rId11"/>
    <p:sldId id="281" r:id="rId12"/>
    <p:sldId id="279" r:id="rId13"/>
    <p:sldId id="282" r:id="rId14"/>
    <p:sldId id="260" r:id="rId15"/>
    <p:sldId id="270" r:id="rId16"/>
  </p:sldIdLst>
  <p:sldSz cx="9144000" cy="5143500" type="screen16x9"/>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4D8"/>
    <a:srgbClr val="FFFFFF"/>
    <a:srgbClr val="E6EFCE"/>
    <a:srgbClr val="000000"/>
    <a:srgbClr val="149B9C"/>
    <a:srgbClr val="004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0" autoAdjust="0"/>
    <p:restoredTop sz="53860"/>
  </p:normalViewPr>
  <p:slideViewPr>
    <p:cSldViewPr>
      <p:cViewPr varScale="1">
        <p:scale>
          <a:sx n="126" d="100"/>
          <a:sy n="126" d="100"/>
        </p:scale>
        <p:origin x="-3960" y="-104"/>
      </p:cViewPr>
      <p:guideLst>
        <p:guide orient="horz" pos="1620"/>
        <p:guide pos="2880"/>
      </p:guideLst>
    </p:cSldViewPr>
  </p:slideViewPr>
  <p:outlineViewPr>
    <p:cViewPr>
      <p:scale>
        <a:sx n="50" d="100"/>
        <a:sy n="50"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B8E7E-D0FC-2D41-BC5E-DB18C18A25DD}" type="doc">
      <dgm:prSet loTypeId="urn:microsoft.com/office/officeart/2005/8/layout/hProcess11" loCatId="process" qsTypeId="urn:microsoft.com/office/officeart/2005/8/quickstyle/3d1" qsCatId="3D" csTypeId="urn:microsoft.com/office/officeart/2005/8/colors/accent2_4" csCatId="accent2" phldr="1"/>
      <dgm:spPr/>
      <dgm:t>
        <a:bodyPr/>
        <a:lstStyle/>
        <a:p>
          <a:endParaRPr lang="fr-FR"/>
        </a:p>
      </dgm:t>
    </dgm:pt>
    <dgm:pt modelId="{6A524F32-D4ED-F140-81CD-53DE6B6979EB}">
      <dgm:prSet custT="1"/>
      <dgm:spPr/>
      <dgm:t>
        <a:bodyPr vert="horz"/>
        <a:lstStyle/>
        <a:p>
          <a:r>
            <a:rPr lang="fr-CA" sz="1600" b="1" dirty="0"/>
            <a:t>8/03/18</a:t>
          </a:r>
        </a:p>
        <a:p>
          <a:r>
            <a:rPr lang="fr-CA" sz="1600" b="1" dirty="0"/>
            <a:t>Proclamation</a:t>
          </a:r>
        </a:p>
      </dgm:t>
    </dgm:pt>
    <dgm:pt modelId="{7B5228A9-A936-4F4B-AB95-5EA1832268A3}" type="parTrans" cxnId="{6BA06995-1C48-C348-B1BF-E75C54054C0C}">
      <dgm:prSet/>
      <dgm:spPr/>
      <dgm:t>
        <a:bodyPr/>
        <a:lstStyle/>
        <a:p>
          <a:endParaRPr lang="fr-FR"/>
        </a:p>
      </dgm:t>
    </dgm:pt>
    <dgm:pt modelId="{F5AB86D9-BCC3-454F-86FD-B6C51B43134A}" type="sibTrans" cxnId="{6BA06995-1C48-C348-B1BF-E75C54054C0C}">
      <dgm:prSet/>
      <dgm:spPr/>
      <dgm:t>
        <a:bodyPr/>
        <a:lstStyle/>
        <a:p>
          <a:endParaRPr lang="fr-FR"/>
        </a:p>
      </dgm:t>
    </dgm:pt>
    <dgm:pt modelId="{FF71D41A-DDA3-6F4F-BC4C-74CB2834ACB4}">
      <dgm:prSet phldrT="[Texte]" custT="1"/>
      <dgm:spPr/>
      <dgm:t>
        <a:bodyPr vert="horz"/>
        <a:lstStyle/>
        <a:p>
          <a:r>
            <a:rPr lang="fr-CA" sz="1600" b="1" dirty="0"/>
            <a:t>22/03/18</a:t>
          </a:r>
        </a:p>
        <a:p>
          <a:r>
            <a:rPr lang="fr-CA" sz="1600" b="1" dirty="0"/>
            <a:t>Exemption</a:t>
          </a:r>
        </a:p>
      </dgm:t>
    </dgm:pt>
    <dgm:pt modelId="{9FF5D272-F502-A042-BD56-C4E54EB191BA}" type="parTrans" cxnId="{F528367C-203F-CE4A-96F4-CCA6AFC4217A}">
      <dgm:prSet/>
      <dgm:spPr/>
      <dgm:t>
        <a:bodyPr/>
        <a:lstStyle/>
        <a:p>
          <a:endParaRPr lang="fr-FR"/>
        </a:p>
      </dgm:t>
    </dgm:pt>
    <dgm:pt modelId="{98F73CB5-B023-8942-A708-0C3FFA3925E6}" type="sibTrans" cxnId="{F528367C-203F-CE4A-96F4-CCA6AFC4217A}">
      <dgm:prSet/>
      <dgm:spPr/>
      <dgm:t>
        <a:bodyPr/>
        <a:lstStyle/>
        <a:p>
          <a:endParaRPr lang="fr-FR"/>
        </a:p>
      </dgm:t>
    </dgm:pt>
    <dgm:pt modelId="{9B8A8D17-C6C7-9B46-A248-1CF830356256}">
      <dgm:prSet custT="1"/>
      <dgm:spPr/>
      <dgm:t>
        <a:bodyPr vert="horz"/>
        <a:lstStyle/>
        <a:p>
          <a:pPr marL="0" marR="0" lvl="0" indent="0" defTabSz="914400" eaLnBrk="1" fontAlgn="auto" latinLnBrk="0" hangingPunct="1">
            <a:lnSpc>
              <a:spcPct val="100000"/>
            </a:lnSpc>
            <a:spcBef>
              <a:spcPts val="0"/>
            </a:spcBef>
            <a:spcAft>
              <a:spcPts val="0"/>
            </a:spcAft>
            <a:buClrTx/>
            <a:buSzTx/>
            <a:buFontTx/>
            <a:buNone/>
            <a:tabLst/>
            <a:defRPr/>
          </a:pPr>
          <a:r>
            <a:rPr lang="fr-CA" sz="1600" b="1" dirty="0"/>
            <a:t>19/01/18</a:t>
          </a:r>
        </a:p>
        <a:p>
          <a:pPr marL="0" lvl="0" defTabSz="800100">
            <a:lnSpc>
              <a:spcPct val="90000"/>
            </a:lnSpc>
            <a:spcBef>
              <a:spcPct val="0"/>
            </a:spcBef>
            <a:spcAft>
              <a:spcPct val="35000"/>
            </a:spcAft>
            <a:buNone/>
          </a:pPr>
          <a:r>
            <a:rPr lang="fr-CA" sz="1600" b="1" dirty="0"/>
            <a:t>Rapport </a:t>
          </a:r>
        </a:p>
      </dgm:t>
    </dgm:pt>
    <dgm:pt modelId="{253FEFC6-CE6E-C24E-BD1F-6A0B755AA67C}" type="parTrans" cxnId="{40F37EF0-93C5-E941-B418-9CB6B7BBF23C}">
      <dgm:prSet/>
      <dgm:spPr/>
      <dgm:t>
        <a:bodyPr/>
        <a:lstStyle/>
        <a:p>
          <a:endParaRPr lang="fr-FR"/>
        </a:p>
      </dgm:t>
    </dgm:pt>
    <dgm:pt modelId="{DEDF4503-9756-9241-9A10-382A40332D89}" type="sibTrans" cxnId="{40F37EF0-93C5-E941-B418-9CB6B7BBF23C}">
      <dgm:prSet/>
      <dgm:spPr/>
      <dgm:t>
        <a:bodyPr/>
        <a:lstStyle/>
        <a:p>
          <a:endParaRPr lang="fr-FR"/>
        </a:p>
      </dgm:t>
    </dgm:pt>
    <dgm:pt modelId="{9F1C6583-CDCE-2C4F-B3A1-E83002619E86}">
      <dgm:prSet phldrT="[Texte]" custT="1"/>
      <dgm:spPr/>
      <dgm:t>
        <a:bodyPr vert="horz"/>
        <a:lstStyle/>
        <a:p>
          <a:r>
            <a:rPr lang="fr-CA" sz="1600" b="1" dirty="0"/>
            <a:t>1/06/18</a:t>
          </a:r>
        </a:p>
        <a:p>
          <a:r>
            <a:rPr lang="fr-CA" sz="1600" b="1" dirty="0"/>
            <a:t>surtaxes douanières</a:t>
          </a:r>
        </a:p>
      </dgm:t>
    </dgm:pt>
    <dgm:pt modelId="{C5348A5F-A9C6-CD48-AF71-C29579C85451}" type="parTrans" cxnId="{07F2F68E-69FC-EE42-BC96-3304E3C4684F}">
      <dgm:prSet/>
      <dgm:spPr/>
      <dgm:t>
        <a:bodyPr/>
        <a:lstStyle/>
        <a:p>
          <a:endParaRPr lang="fr-FR"/>
        </a:p>
      </dgm:t>
    </dgm:pt>
    <dgm:pt modelId="{398D85F6-86E0-3548-81D0-514AEAEE05CC}" type="sibTrans" cxnId="{07F2F68E-69FC-EE42-BC96-3304E3C4684F}">
      <dgm:prSet/>
      <dgm:spPr/>
      <dgm:t>
        <a:bodyPr/>
        <a:lstStyle/>
        <a:p>
          <a:endParaRPr lang="fr-FR"/>
        </a:p>
      </dgm:t>
    </dgm:pt>
    <dgm:pt modelId="{F01DB11E-6C43-0D44-9062-F3DE3C21C246}">
      <dgm:prSet custT="1"/>
      <dgm:spPr/>
      <dgm:t>
        <a:bodyPr vert="horz"/>
        <a:lstStyle/>
        <a:p>
          <a:pPr marL="0" marR="0" lvl="0" indent="0" defTabSz="914400" eaLnBrk="1" fontAlgn="auto" latinLnBrk="0" hangingPunct="1">
            <a:lnSpc>
              <a:spcPct val="100000"/>
            </a:lnSpc>
            <a:spcBef>
              <a:spcPts val="0"/>
            </a:spcBef>
            <a:spcAft>
              <a:spcPts val="0"/>
            </a:spcAft>
            <a:buClrTx/>
            <a:buSzTx/>
            <a:buFontTx/>
            <a:buNone/>
            <a:tabLst/>
            <a:defRPr/>
          </a:pPr>
          <a:r>
            <a:rPr lang="fr-CA" sz="1600" b="1" dirty="0"/>
            <a:t>26/04/17</a:t>
          </a:r>
        </a:p>
        <a:p>
          <a:pPr marL="0" marR="0" lvl="0" indent="0" defTabSz="914400" eaLnBrk="1" fontAlgn="auto" latinLnBrk="0" hangingPunct="1">
            <a:lnSpc>
              <a:spcPct val="100000"/>
            </a:lnSpc>
            <a:spcBef>
              <a:spcPts val="0"/>
            </a:spcBef>
            <a:spcAft>
              <a:spcPts val="0"/>
            </a:spcAft>
            <a:buClrTx/>
            <a:buSzTx/>
            <a:buFontTx/>
            <a:buNone/>
            <a:tabLst/>
            <a:defRPr/>
          </a:pPr>
          <a:r>
            <a:rPr lang="fr-CA" sz="1600" b="1" dirty="0"/>
            <a:t>Enquête 232</a:t>
          </a:r>
        </a:p>
      </dgm:t>
    </dgm:pt>
    <dgm:pt modelId="{E07A326A-9793-724E-81F9-88610AEE91C0}" type="parTrans" cxnId="{A4EE169E-4CA8-FC40-B727-1928EBAA4370}">
      <dgm:prSet/>
      <dgm:spPr/>
      <dgm:t>
        <a:bodyPr/>
        <a:lstStyle/>
        <a:p>
          <a:endParaRPr lang="fr-FR"/>
        </a:p>
      </dgm:t>
    </dgm:pt>
    <dgm:pt modelId="{B260BE28-698B-0840-96D3-F4A1A6B6EBF0}" type="sibTrans" cxnId="{A4EE169E-4CA8-FC40-B727-1928EBAA4370}">
      <dgm:prSet/>
      <dgm:spPr/>
      <dgm:t>
        <a:bodyPr/>
        <a:lstStyle/>
        <a:p>
          <a:endParaRPr lang="fr-FR"/>
        </a:p>
      </dgm:t>
    </dgm:pt>
    <dgm:pt modelId="{BC6C44DD-59F4-B341-9734-7F57CB0C2A3D}" type="pres">
      <dgm:prSet presAssocID="{F71B8E7E-D0FC-2D41-BC5E-DB18C18A25DD}" presName="Name0" presStyleCnt="0">
        <dgm:presLayoutVars>
          <dgm:dir/>
          <dgm:resizeHandles val="exact"/>
        </dgm:presLayoutVars>
      </dgm:prSet>
      <dgm:spPr/>
      <dgm:t>
        <a:bodyPr/>
        <a:lstStyle/>
        <a:p>
          <a:endParaRPr lang="fr-FR"/>
        </a:p>
      </dgm:t>
    </dgm:pt>
    <dgm:pt modelId="{A4884AA6-AA46-814C-9BD8-1C6D301191C3}" type="pres">
      <dgm:prSet presAssocID="{F71B8E7E-D0FC-2D41-BC5E-DB18C18A25DD}" presName="arrow" presStyleLbl="bgShp" presStyleIdx="0" presStyleCnt="1"/>
      <dgm:spPr/>
    </dgm:pt>
    <dgm:pt modelId="{2C058071-14E4-A74F-A99F-214DCECFA790}" type="pres">
      <dgm:prSet presAssocID="{F71B8E7E-D0FC-2D41-BC5E-DB18C18A25DD}" presName="points" presStyleCnt="0"/>
      <dgm:spPr/>
    </dgm:pt>
    <dgm:pt modelId="{8CEB52B1-E8B5-7848-8504-517718761046}" type="pres">
      <dgm:prSet presAssocID="{F01DB11E-6C43-0D44-9062-F3DE3C21C246}" presName="compositeA" presStyleCnt="0"/>
      <dgm:spPr/>
    </dgm:pt>
    <dgm:pt modelId="{5CCCFAB2-811D-584E-8E46-15F9E460F4A5}" type="pres">
      <dgm:prSet presAssocID="{F01DB11E-6C43-0D44-9062-F3DE3C21C246}" presName="textA" presStyleLbl="revTx" presStyleIdx="0" presStyleCnt="5" custScaleX="260238">
        <dgm:presLayoutVars>
          <dgm:bulletEnabled val="1"/>
        </dgm:presLayoutVars>
      </dgm:prSet>
      <dgm:spPr/>
      <dgm:t>
        <a:bodyPr/>
        <a:lstStyle/>
        <a:p>
          <a:endParaRPr lang="fr-FR"/>
        </a:p>
      </dgm:t>
    </dgm:pt>
    <dgm:pt modelId="{7E416945-9A5F-D74B-BFDA-2AFBC5A0F358}" type="pres">
      <dgm:prSet presAssocID="{F01DB11E-6C43-0D44-9062-F3DE3C21C246}" presName="circleA" presStyleLbl="node1" presStyleIdx="0" presStyleCnt="5"/>
      <dgm:spPr/>
    </dgm:pt>
    <dgm:pt modelId="{9DDB2EAA-B0F5-3742-988C-8E79C4A020A2}" type="pres">
      <dgm:prSet presAssocID="{F01DB11E-6C43-0D44-9062-F3DE3C21C246}" presName="spaceA" presStyleCnt="0"/>
      <dgm:spPr/>
    </dgm:pt>
    <dgm:pt modelId="{B2D3C0AA-13DD-ED4A-9F31-8296B47E31C0}" type="pres">
      <dgm:prSet presAssocID="{B260BE28-698B-0840-96D3-F4A1A6B6EBF0}" presName="space" presStyleCnt="0"/>
      <dgm:spPr/>
    </dgm:pt>
    <dgm:pt modelId="{4468F876-34A6-904F-BA7B-226888FCF480}" type="pres">
      <dgm:prSet presAssocID="{9B8A8D17-C6C7-9B46-A248-1CF830356256}" presName="compositeB" presStyleCnt="0"/>
      <dgm:spPr/>
    </dgm:pt>
    <dgm:pt modelId="{310FD0BF-D1E3-724B-A46B-B7724DFA89C9}" type="pres">
      <dgm:prSet presAssocID="{9B8A8D17-C6C7-9B46-A248-1CF830356256}" presName="textB" presStyleLbl="revTx" presStyleIdx="1" presStyleCnt="5" custScaleX="243889">
        <dgm:presLayoutVars>
          <dgm:bulletEnabled val="1"/>
        </dgm:presLayoutVars>
      </dgm:prSet>
      <dgm:spPr/>
      <dgm:t>
        <a:bodyPr/>
        <a:lstStyle/>
        <a:p>
          <a:endParaRPr lang="fr-FR"/>
        </a:p>
      </dgm:t>
    </dgm:pt>
    <dgm:pt modelId="{1EFA4F1D-4BF0-9244-912D-3F2FEB05DE72}" type="pres">
      <dgm:prSet presAssocID="{9B8A8D17-C6C7-9B46-A248-1CF830356256}" presName="circleB" presStyleLbl="node1" presStyleIdx="1" presStyleCnt="5"/>
      <dgm:spPr/>
    </dgm:pt>
    <dgm:pt modelId="{31C7B0F8-8C74-A440-AD56-C6742FF4AF38}" type="pres">
      <dgm:prSet presAssocID="{9B8A8D17-C6C7-9B46-A248-1CF830356256}" presName="spaceB" presStyleCnt="0"/>
      <dgm:spPr/>
    </dgm:pt>
    <dgm:pt modelId="{C5FF51DB-C339-C34A-97E4-ECF63AECA748}" type="pres">
      <dgm:prSet presAssocID="{DEDF4503-9756-9241-9A10-382A40332D89}" presName="space" presStyleCnt="0"/>
      <dgm:spPr/>
    </dgm:pt>
    <dgm:pt modelId="{36CF5F17-3A26-6A4E-AE3C-C9FACBB30391}" type="pres">
      <dgm:prSet presAssocID="{6A524F32-D4ED-F140-81CD-53DE6B6979EB}" presName="compositeA" presStyleCnt="0"/>
      <dgm:spPr/>
    </dgm:pt>
    <dgm:pt modelId="{6DEB4767-F02D-3844-A248-EB8D1C6C76F3}" type="pres">
      <dgm:prSet presAssocID="{6A524F32-D4ED-F140-81CD-53DE6B6979EB}" presName="textA" presStyleLbl="revTx" presStyleIdx="2" presStyleCnt="5" custScaleX="322535">
        <dgm:presLayoutVars>
          <dgm:bulletEnabled val="1"/>
        </dgm:presLayoutVars>
      </dgm:prSet>
      <dgm:spPr/>
      <dgm:t>
        <a:bodyPr/>
        <a:lstStyle/>
        <a:p>
          <a:endParaRPr lang="fr-FR"/>
        </a:p>
      </dgm:t>
    </dgm:pt>
    <dgm:pt modelId="{20039C0A-794B-1146-906B-385D69788956}" type="pres">
      <dgm:prSet presAssocID="{6A524F32-D4ED-F140-81CD-53DE6B6979EB}" presName="circleA" presStyleLbl="node1" presStyleIdx="2" presStyleCnt="5"/>
      <dgm:spPr/>
    </dgm:pt>
    <dgm:pt modelId="{70A46602-6A6C-7B4B-85E1-B41FEA48C651}" type="pres">
      <dgm:prSet presAssocID="{6A524F32-D4ED-F140-81CD-53DE6B6979EB}" presName="spaceA" presStyleCnt="0"/>
      <dgm:spPr/>
    </dgm:pt>
    <dgm:pt modelId="{09882F65-FC5F-9C4E-A5D2-E6C504E46A56}" type="pres">
      <dgm:prSet presAssocID="{F5AB86D9-BCC3-454F-86FD-B6C51B43134A}" presName="space" presStyleCnt="0"/>
      <dgm:spPr/>
    </dgm:pt>
    <dgm:pt modelId="{825F8AD2-6D06-2041-ADB3-AECCA25DAACB}" type="pres">
      <dgm:prSet presAssocID="{FF71D41A-DDA3-6F4F-BC4C-74CB2834ACB4}" presName="compositeB" presStyleCnt="0"/>
      <dgm:spPr/>
    </dgm:pt>
    <dgm:pt modelId="{9B389785-D1C5-EC4E-8231-60421ABDAFB8}" type="pres">
      <dgm:prSet presAssocID="{FF71D41A-DDA3-6F4F-BC4C-74CB2834ACB4}" presName="textB" presStyleLbl="revTx" presStyleIdx="3" presStyleCnt="5" custScaleX="291202">
        <dgm:presLayoutVars>
          <dgm:bulletEnabled val="1"/>
        </dgm:presLayoutVars>
      </dgm:prSet>
      <dgm:spPr/>
      <dgm:t>
        <a:bodyPr/>
        <a:lstStyle/>
        <a:p>
          <a:endParaRPr lang="fr-FR"/>
        </a:p>
      </dgm:t>
    </dgm:pt>
    <dgm:pt modelId="{2A059D0E-5C20-5D4F-851A-4AA1C5539B77}" type="pres">
      <dgm:prSet presAssocID="{FF71D41A-DDA3-6F4F-BC4C-74CB2834ACB4}" presName="circleB" presStyleLbl="node1" presStyleIdx="3" presStyleCnt="5"/>
      <dgm:spPr/>
    </dgm:pt>
    <dgm:pt modelId="{355134C6-D090-9048-9E26-B0546CAF3064}" type="pres">
      <dgm:prSet presAssocID="{FF71D41A-DDA3-6F4F-BC4C-74CB2834ACB4}" presName="spaceB" presStyleCnt="0"/>
      <dgm:spPr/>
    </dgm:pt>
    <dgm:pt modelId="{02C41307-7822-4342-9AB7-8ACDA25E47E2}" type="pres">
      <dgm:prSet presAssocID="{98F73CB5-B023-8942-A708-0C3FFA3925E6}" presName="space" presStyleCnt="0"/>
      <dgm:spPr/>
    </dgm:pt>
    <dgm:pt modelId="{9B81882F-6EA3-4E46-92DB-FDC13819F723}" type="pres">
      <dgm:prSet presAssocID="{9F1C6583-CDCE-2C4F-B3A1-E83002619E86}" presName="compositeA" presStyleCnt="0"/>
      <dgm:spPr/>
    </dgm:pt>
    <dgm:pt modelId="{70B046D1-D52C-D845-88C6-BE1A5F4A2005}" type="pres">
      <dgm:prSet presAssocID="{9F1C6583-CDCE-2C4F-B3A1-E83002619E86}" presName="textA" presStyleLbl="revTx" presStyleIdx="4" presStyleCnt="5" custScaleX="299509">
        <dgm:presLayoutVars>
          <dgm:bulletEnabled val="1"/>
        </dgm:presLayoutVars>
      </dgm:prSet>
      <dgm:spPr/>
      <dgm:t>
        <a:bodyPr/>
        <a:lstStyle/>
        <a:p>
          <a:endParaRPr lang="fr-FR"/>
        </a:p>
      </dgm:t>
    </dgm:pt>
    <dgm:pt modelId="{85CB9F59-66D9-F247-A540-C49AAF15448E}" type="pres">
      <dgm:prSet presAssocID="{9F1C6583-CDCE-2C4F-B3A1-E83002619E86}" presName="circleA" presStyleLbl="node1" presStyleIdx="4" presStyleCnt="5"/>
      <dgm:spPr/>
    </dgm:pt>
    <dgm:pt modelId="{D1971AA5-C0D1-4841-BDBF-F3655F527734}" type="pres">
      <dgm:prSet presAssocID="{9F1C6583-CDCE-2C4F-B3A1-E83002619E86}" presName="spaceA" presStyleCnt="0"/>
      <dgm:spPr/>
    </dgm:pt>
  </dgm:ptLst>
  <dgm:cxnLst>
    <dgm:cxn modelId="{60E55838-735F-F647-9A8C-C77FFA143193}" type="presOf" srcId="{F01DB11E-6C43-0D44-9062-F3DE3C21C246}" destId="{5CCCFAB2-811D-584E-8E46-15F9E460F4A5}" srcOrd="0" destOrd="0" presId="urn:microsoft.com/office/officeart/2005/8/layout/hProcess11"/>
    <dgm:cxn modelId="{6BA06995-1C48-C348-B1BF-E75C54054C0C}" srcId="{F71B8E7E-D0FC-2D41-BC5E-DB18C18A25DD}" destId="{6A524F32-D4ED-F140-81CD-53DE6B6979EB}" srcOrd="2" destOrd="0" parTransId="{7B5228A9-A936-4F4B-AB95-5EA1832268A3}" sibTransId="{F5AB86D9-BCC3-454F-86FD-B6C51B43134A}"/>
    <dgm:cxn modelId="{40F37EF0-93C5-E941-B418-9CB6B7BBF23C}" srcId="{F71B8E7E-D0FC-2D41-BC5E-DB18C18A25DD}" destId="{9B8A8D17-C6C7-9B46-A248-1CF830356256}" srcOrd="1" destOrd="0" parTransId="{253FEFC6-CE6E-C24E-BD1F-6A0B755AA67C}" sibTransId="{DEDF4503-9756-9241-9A10-382A40332D89}"/>
    <dgm:cxn modelId="{07F2F68E-69FC-EE42-BC96-3304E3C4684F}" srcId="{F71B8E7E-D0FC-2D41-BC5E-DB18C18A25DD}" destId="{9F1C6583-CDCE-2C4F-B3A1-E83002619E86}" srcOrd="4" destOrd="0" parTransId="{C5348A5F-A9C6-CD48-AF71-C29579C85451}" sibTransId="{398D85F6-86E0-3548-81D0-514AEAEE05CC}"/>
    <dgm:cxn modelId="{5F4B1B18-2BD3-6D45-985C-DC45B3C1A980}" type="presOf" srcId="{FF71D41A-DDA3-6F4F-BC4C-74CB2834ACB4}" destId="{9B389785-D1C5-EC4E-8231-60421ABDAFB8}" srcOrd="0" destOrd="0" presId="urn:microsoft.com/office/officeart/2005/8/layout/hProcess11"/>
    <dgm:cxn modelId="{D42FFA72-887A-A54D-B941-800CF61AE586}" type="presOf" srcId="{F71B8E7E-D0FC-2D41-BC5E-DB18C18A25DD}" destId="{BC6C44DD-59F4-B341-9734-7F57CB0C2A3D}" srcOrd="0" destOrd="0" presId="urn:microsoft.com/office/officeart/2005/8/layout/hProcess11"/>
    <dgm:cxn modelId="{E88A7B87-97E0-CB43-8751-A1B45819CF08}" type="presOf" srcId="{9B8A8D17-C6C7-9B46-A248-1CF830356256}" destId="{310FD0BF-D1E3-724B-A46B-B7724DFA89C9}" srcOrd="0" destOrd="0" presId="urn:microsoft.com/office/officeart/2005/8/layout/hProcess11"/>
    <dgm:cxn modelId="{D1C1A3D5-0F75-D843-AB02-7A4E134E075B}" type="presOf" srcId="{6A524F32-D4ED-F140-81CD-53DE6B6979EB}" destId="{6DEB4767-F02D-3844-A248-EB8D1C6C76F3}" srcOrd="0" destOrd="0" presId="urn:microsoft.com/office/officeart/2005/8/layout/hProcess11"/>
    <dgm:cxn modelId="{A4EE169E-4CA8-FC40-B727-1928EBAA4370}" srcId="{F71B8E7E-D0FC-2D41-BC5E-DB18C18A25DD}" destId="{F01DB11E-6C43-0D44-9062-F3DE3C21C246}" srcOrd="0" destOrd="0" parTransId="{E07A326A-9793-724E-81F9-88610AEE91C0}" sibTransId="{B260BE28-698B-0840-96D3-F4A1A6B6EBF0}"/>
    <dgm:cxn modelId="{E892885A-5B38-1D43-9CC3-C6CB27B2319B}" type="presOf" srcId="{9F1C6583-CDCE-2C4F-B3A1-E83002619E86}" destId="{70B046D1-D52C-D845-88C6-BE1A5F4A2005}" srcOrd="0" destOrd="0" presId="urn:microsoft.com/office/officeart/2005/8/layout/hProcess11"/>
    <dgm:cxn modelId="{F528367C-203F-CE4A-96F4-CCA6AFC4217A}" srcId="{F71B8E7E-D0FC-2D41-BC5E-DB18C18A25DD}" destId="{FF71D41A-DDA3-6F4F-BC4C-74CB2834ACB4}" srcOrd="3" destOrd="0" parTransId="{9FF5D272-F502-A042-BD56-C4E54EB191BA}" sibTransId="{98F73CB5-B023-8942-A708-0C3FFA3925E6}"/>
    <dgm:cxn modelId="{8397BEC8-365B-B544-923C-301F8903D8E9}" type="presParOf" srcId="{BC6C44DD-59F4-B341-9734-7F57CB0C2A3D}" destId="{A4884AA6-AA46-814C-9BD8-1C6D301191C3}" srcOrd="0" destOrd="0" presId="urn:microsoft.com/office/officeart/2005/8/layout/hProcess11"/>
    <dgm:cxn modelId="{62D03DE6-ABF5-9147-9635-401D6C8B2FAC}" type="presParOf" srcId="{BC6C44DD-59F4-B341-9734-7F57CB0C2A3D}" destId="{2C058071-14E4-A74F-A99F-214DCECFA790}" srcOrd="1" destOrd="0" presId="urn:microsoft.com/office/officeart/2005/8/layout/hProcess11"/>
    <dgm:cxn modelId="{D7F29A30-3DA8-444D-8EB1-B7B90E191681}" type="presParOf" srcId="{2C058071-14E4-A74F-A99F-214DCECFA790}" destId="{8CEB52B1-E8B5-7848-8504-517718761046}" srcOrd="0" destOrd="0" presId="urn:microsoft.com/office/officeart/2005/8/layout/hProcess11"/>
    <dgm:cxn modelId="{2A5ABA28-589F-A240-9467-DA66D4D78172}" type="presParOf" srcId="{8CEB52B1-E8B5-7848-8504-517718761046}" destId="{5CCCFAB2-811D-584E-8E46-15F9E460F4A5}" srcOrd="0" destOrd="0" presId="urn:microsoft.com/office/officeart/2005/8/layout/hProcess11"/>
    <dgm:cxn modelId="{2E672CC3-329D-A345-B0A8-4311F11D3534}" type="presParOf" srcId="{8CEB52B1-E8B5-7848-8504-517718761046}" destId="{7E416945-9A5F-D74B-BFDA-2AFBC5A0F358}" srcOrd="1" destOrd="0" presId="urn:microsoft.com/office/officeart/2005/8/layout/hProcess11"/>
    <dgm:cxn modelId="{532DA316-3CBB-FA4D-BB6A-6A94A60BD430}" type="presParOf" srcId="{8CEB52B1-E8B5-7848-8504-517718761046}" destId="{9DDB2EAA-B0F5-3742-988C-8E79C4A020A2}" srcOrd="2" destOrd="0" presId="urn:microsoft.com/office/officeart/2005/8/layout/hProcess11"/>
    <dgm:cxn modelId="{EBE1EEC7-8C34-9449-9064-28BBE5284952}" type="presParOf" srcId="{2C058071-14E4-A74F-A99F-214DCECFA790}" destId="{B2D3C0AA-13DD-ED4A-9F31-8296B47E31C0}" srcOrd="1" destOrd="0" presId="urn:microsoft.com/office/officeart/2005/8/layout/hProcess11"/>
    <dgm:cxn modelId="{94872995-3A7B-C042-8FA4-91DA5CB9D6F9}" type="presParOf" srcId="{2C058071-14E4-A74F-A99F-214DCECFA790}" destId="{4468F876-34A6-904F-BA7B-226888FCF480}" srcOrd="2" destOrd="0" presId="urn:microsoft.com/office/officeart/2005/8/layout/hProcess11"/>
    <dgm:cxn modelId="{8CF9BE3E-CFF0-084D-839C-75AE887D8C8C}" type="presParOf" srcId="{4468F876-34A6-904F-BA7B-226888FCF480}" destId="{310FD0BF-D1E3-724B-A46B-B7724DFA89C9}" srcOrd="0" destOrd="0" presId="urn:microsoft.com/office/officeart/2005/8/layout/hProcess11"/>
    <dgm:cxn modelId="{DF490877-D984-BB41-917A-47DA29C7AA11}" type="presParOf" srcId="{4468F876-34A6-904F-BA7B-226888FCF480}" destId="{1EFA4F1D-4BF0-9244-912D-3F2FEB05DE72}" srcOrd="1" destOrd="0" presId="urn:microsoft.com/office/officeart/2005/8/layout/hProcess11"/>
    <dgm:cxn modelId="{79E56933-2365-F84A-8E08-806B27DB7BF5}" type="presParOf" srcId="{4468F876-34A6-904F-BA7B-226888FCF480}" destId="{31C7B0F8-8C74-A440-AD56-C6742FF4AF38}" srcOrd="2" destOrd="0" presId="urn:microsoft.com/office/officeart/2005/8/layout/hProcess11"/>
    <dgm:cxn modelId="{D78ECEE5-BFB0-5545-BCAB-58D2FAD0593E}" type="presParOf" srcId="{2C058071-14E4-A74F-A99F-214DCECFA790}" destId="{C5FF51DB-C339-C34A-97E4-ECF63AECA748}" srcOrd="3" destOrd="0" presId="urn:microsoft.com/office/officeart/2005/8/layout/hProcess11"/>
    <dgm:cxn modelId="{90CE2F4A-6030-044E-BFAC-713460A8C03C}" type="presParOf" srcId="{2C058071-14E4-A74F-A99F-214DCECFA790}" destId="{36CF5F17-3A26-6A4E-AE3C-C9FACBB30391}" srcOrd="4" destOrd="0" presId="urn:microsoft.com/office/officeart/2005/8/layout/hProcess11"/>
    <dgm:cxn modelId="{4D9B09EE-13DE-1847-A4CB-F709CBAE04D0}" type="presParOf" srcId="{36CF5F17-3A26-6A4E-AE3C-C9FACBB30391}" destId="{6DEB4767-F02D-3844-A248-EB8D1C6C76F3}" srcOrd="0" destOrd="0" presId="urn:microsoft.com/office/officeart/2005/8/layout/hProcess11"/>
    <dgm:cxn modelId="{641D1139-2503-7845-A07A-AA788766AAB3}" type="presParOf" srcId="{36CF5F17-3A26-6A4E-AE3C-C9FACBB30391}" destId="{20039C0A-794B-1146-906B-385D69788956}" srcOrd="1" destOrd="0" presId="urn:microsoft.com/office/officeart/2005/8/layout/hProcess11"/>
    <dgm:cxn modelId="{43855EB6-545F-FC40-92FF-A64BAA9B7A29}" type="presParOf" srcId="{36CF5F17-3A26-6A4E-AE3C-C9FACBB30391}" destId="{70A46602-6A6C-7B4B-85E1-B41FEA48C651}" srcOrd="2" destOrd="0" presId="urn:microsoft.com/office/officeart/2005/8/layout/hProcess11"/>
    <dgm:cxn modelId="{9C3AEDFA-7EC2-2E4C-AF93-94187440B4DE}" type="presParOf" srcId="{2C058071-14E4-A74F-A99F-214DCECFA790}" destId="{09882F65-FC5F-9C4E-A5D2-E6C504E46A56}" srcOrd="5" destOrd="0" presId="urn:microsoft.com/office/officeart/2005/8/layout/hProcess11"/>
    <dgm:cxn modelId="{A2DF635E-A069-C240-BDB5-5132C161069C}" type="presParOf" srcId="{2C058071-14E4-A74F-A99F-214DCECFA790}" destId="{825F8AD2-6D06-2041-ADB3-AECCA25DAACB}" srcOrd="6" destOrd="0" presId="urn:microsoft.com/office/officeart/2005/8/layout/hProcess11"/>
    <dgm:cxn modelId="{ED5846CB-5017-484B-9DBF-87B7C2BDF439}" type="presParOf" srcId="{825F8AD2-6D06-2041-ADB3-AECCA25DAACB}" destId="{9B389785-D1C5-EC4E-8231-60421ABDAFB8}" srcOrd="0" destOrd="0" presId="urn:microsoft.com/office/officeart/2005/8/layout/hProcess11"/>
    <dgm:cxn modelId="{DBE9E964-E356-B046-8590-19E75F66D6B9}" type="presParOf" srcId="{825F8AD2-6D06-2041-ADB3-AECCA25DAACB}" destId="{2A059D0E-5C20-5D4F-851A-4AA1C5539B77}" srcOrd="1" destOrd="0" presId="urn:microsoft.com/office/officeart/2005/8/layout/hProcess11"/>
    <dgm:cxn modelId="{040886D9-76DA-9D4D-B30F-84EA8038CCAE}" type="presParOf" srcId="{825F8AD2-6D06-2041-ADB3-AECCA25DAACB}" destId="{355134C6-D090-9048-9E26-B0546CAF3064}" srcOrd="2" destOrd="0" presId="urn:microsoft.com/office/officeart/2005/8/layout/hProcess11"/>
    <dgm:cxn modelId="{E8350FBA-0A34-D844-9D62-B545CD6AEDE0}" type="presParOf" srcId="{2C058071-14E4-A74F-A99F-214DCECFA790}" destId="{02C41307-7822-4342-9AB7-8ACDA25E47E2}" srcOrd="7" destOrd="0" presId="urn:microsoft.com/office/officeart/2005/8/layout/hProcess11"/>
    <dgm:cxn modelId="{F650DDA6-DF7F-2D4B-9462-902FC3E5ABCC}" type="presParOf" srcId="{2C058071-14E4-A74F-A99F-214DCECFA790}" destId="{9B81882F-6EA3-4E46-92DB-FDC13819F723}" srcOrd="8" destOrd="0" presId="urn:microsoft.com/office/officeart/2005/8/layout/hProcess11"/>
    <dgm:cxn modelId="{5008204E-B9B3-5945-8F99-B885A48358B0}" type="presParOf" srcId="{9B81882F-6EA3-4E46-92DB-FDC13819F723}" destId="{70B046D1-D52C-D845-88C6-BE1A5F4A2005}" srcOrd="0" destOrd="0" presId="urn:microsoft.com/office/officeart/2005/8/layout/hProcess11"/>
    <dgm:cxn modelId="{C636102C-BFB9-F24D-A384-5FE0EDD4178C}" type="presParOf" srcId="{9B81882F-6EA3-4E46-92DB-FDC13819F723}" destId="{85CB9F59-66D9-F247-A540-C49AAF15448E}" srcOrd="1" destOrd="0" presId="urn:microsoft.com/office/officeart/2005/8/layout/hProcess11"/>
    <dgm:cxn modelId="{9A95A52E-B814-B04C-8FF1-48288CBE8EBB}" type="presParOf" srcId="{9B81882F-6EA3-4E46-92DB-FDC13819F723}" destId="{D1971AA5-C0D1-4841-BDBF-F3655F52773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4AA6-AA46-814C-9BD8-1C6D301191C3}">
      <dsp:nvSpPr>
        <dsp:cNvPr id="0" name=""/>
        <dsp:cNvSpPr/>
      </dsp:nvSpPr>
      <dsp:spPr>
        <a:xfrm>
          <a:off x="0" y="1180734"/>
          <a:ext cx="8892480" cy="1574313"/>
        </a:xfrm>
        <a:prstGeom prst="notchedRightArrow">
          <a:avLst/>
        </a:prstGeom>
        <a:gradFill rotWithShape="0">
          <a:gsLst>
            <a:gs pos="0">
              <a:schemeClr val="accent2">
                <a:tint val="55000"/>
                <a:hueOff val="0"/>
                <a:satOff val="0"/>
                <a:lumOff val="0"/>
                <a:alphaOff val="0"/>
                <a:tint val="100000"/>
                <a:shade val="100000"/>
                <a:satMod val="130000"/>
              </a:schemeClr>
            </a:gs>
            <a:gs pos="100000">
              <a:schemeClr val="accent2">
                <a:tint val="55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CCCFAB2-811D-584E-8E46-15F9E460F4A5}">
      <dsp:nvSpPr>
        <dsp:cNvPr id="0" name=""/>
        <dsp:cNvSpPr/>
      </dsp:nvSpPr>
      <dsp:spPr>
        <a:xfrm>
          <a:off x="6520" y="0"/>
          <a:ext cx="1446633" cy="157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CA" sz="1600" b="1" kern="1200" dirty="0"/>
            <a:t>26/04/17</a:t>
          </a:r>
        </a:p>
        <a:p>
          <a:pPr marL="0" marR="0" lvl="0" indent="0" algn="ctr" defTabSz="914400" eaLnBrk="1" fontAlgn="auto" latinLnBrk="0" hangingPunct="1">
            <a:lnSpc>
              <a:spcPct val="100000"/>
            </a:lnSpc>
            <a:spcBef>
              <a:spcPct val="0"/>
            </a:spcBef>
            <a:spcAft>
              <a:spcPts val="0"/>
            </a:spcAft>
            <a:buClrTx/>
            <a:buSzTx/>
            <a:buFontTx/>
            <a:buNone/>
            <a:tabLst/>
            <a:defRPr/>
          </a:pPr>
          <a:r>
            <a:rPr lang="fr-CA" sz="1600" b="1" kern="1200" dirty="0"/>
            <a:t>Enquête 232</a:t>
          </a:r>
        </a:p>
      </dsp:txBody>
      <dsp:txXfrm>
        <a:off x="6520" y="0"/>
        <a:ext cx="1446633" cy="1574313"/>
      </dsp:txXfrm>
    </dsp:sp>
    <dsp:sp modelId="{7E416945-9A5F-D74B-BFDA-2AFBC5A0F358}">
      <dsp:nvSpPr>
        <dsp:cNvPr id="0" name=""/>
        <dsp:cNvSpPr/>
      </dsp:nvSpPr>
      <dsp:spPr>
        <a:xfrm>
          <a:off x="533047" y="1771102"/>
          <a:ext cx="393578" cy="393578"/>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0FD0BF-D1E3-724B-A46B-B7724DFA89C9}">
      <dsp:nvSpPr>
        <dsp:cNvPr id="0" name=""/>
        <dsp:cNvSpPr/>
      </dsp:nvSpPr>
      <dsp:spPr>
        <a:xfrm>
          <a:off x="1480947" y="2361469"/>
          <a:ext cx="1355751" cy="157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CA" sz="1600" b="1" kern="1200" dirty="0"/>
            <a:t>19/01/18</a:t>
          </a:r>
        </a:p>
        <a:p>
          <a:pPr marL="0" lvl="0" algn="ctr" defTabSz="800100">
            <a:lnSpc>
              <a:spcPct val="90000"/>
            </a:lnSpc>
            <a:spcBef>
              <a:spcPct val="0"/>
            </a:spcBef>
            <a:spcAft>
              <a:spcPct val="35000"/>
            </a:spcAft>
            <a:buNone/>
          </a:pPr>
          <a:r>
            <a:rPr lang="fr-CA" sz="1600" b="1" kern="1200" dirty="0"/>
            <a:t>Rapport </a:t>
          </a:r>
        </a:p>
      </dsp:txBody>
      <dsp:txXfrm>
        <a:off x="1480947" y="2361469"/>
        <a:ext cx="1355751" cy="1574313"/>
      </dsp:txXfrm>
    </dsp:sp>
    <dsp:sp modelId="{1EFA4F1D-4BF0-9244-912D-3F2FEB05DE72}">
      <dsp:nvSpPr>
        <dsp:cNvPr id="0" name=""/>
        <dsp:cNvSpPr/>
      </dsp:nvSpPr>
      <dsp:spPr>
        <a:xfrm>
          <a:off x="1962034" y="1771102"/>
          <a:ext cx="393578" cy="393578"/>
        </a:xfrm>
        <a:prstGeom prst="ellipse">
          <a:avLst/>
        </a:prstGeom>
        <a:gradFill rotWithShape="0">
          <a:gsLst>
            <a:gs pos="0">
              <a:schemeClr val="accent2">
                <a:shade val="50000"/>
                <a:hueOff val="185462"/>
                <a:satOff val="-8374"/>
                <a:lumOff val="19717"/>
                <a:alphaOff val="0"/>
                <a:tint val="100000"/>
                <a:shade val="100000"/>
                <a:satMod val="130000"/>
              </a:schemeClr>
            </a:gs>
            <a:gs pos="100000">
              <a:schemeClr val="accent2">
                <a:shade val="50000"/>
                <a:hueOff val="185462"/>
                <a:satOff val="-8374"/>
                <a:lumOff val="197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EB4767-F02D-3844-A248-EB8D1C6C76F3}">
      <dsp:nvSpPr>
        <dsp:cNvPr id="0" name=""/>
        <dsp:cNvSpPr/>
      </dsp:nvSpPr>
      <dsp:spPr>
        <a:xfrm>
          <a:off x="2864493" y="0"/>
          <a:ext cx="1792935" cy="157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CA" sz="1600" b="1" kern="1200" dirty="0"/>
            <a:t>8/03/18</a:t>
          </a:r>
        </a:p>
        <a:p>
          <a:pPr lvl="0" algn="ctr" defTabSz="711200">
            <a:lnSpc>
              <a:spcPct val="90000"/>
            </a:lnSpc>
            <a:spcBef>
              <a:spcPct val="0"/>
            </a:spcBef>
            <a:spcAft>
              <a:spcPct val="35000"/>
            </a:spcAft>
          </a:pPr>
          <a:r>
            <a:rPr lang="fr-CA" sz="1600" b="1" kern="1200" dirty="0"/>
            <a:t>Proclamation</a:t>
          </a:r>
        </a:p>
      </dsp:txBody>
      <dsp:txXfrm>
        <a:off x="2864493" y="0"/>
        <a:ext cx="1792935" cy="1574313"/>
      </dsp:txXfrm>
    </dsp:sp>
    <dsp:sp modelId="{20039C0A-794B-1146-906B-385D69788956}">
      <dsp:nvSpPr>
        <dsp:cNvPr id="0" name=""/>
        <dsp:cNvSpPr/>
      </dsp:nvSpPr>
      <dsp:spPr>
        <a:xfrm>
          <a:off x="3564171" y="1771102"/>
          <a:ext cx="393578" cy="393578"/>
        </a:xfrm>
        <a:prstGeom prst="ellipse">
          <a:avLst/>
        </a:prstGeom>
        <a:gradFill rotWithShape="0">
          <a:gsLst>
            <a:gs pos="0">
              <a:schemeClr val="accent2">
                <a:shade val="50000"/>
                <a:hueOff val="370924"/>
                <a:satOff val="-16747"/>
                <a:lumOff val="39434"/>
                <a:alphaOff val="0"/>
                <a:tint val="100000"/>
                <a:shade val="100000"/>
                <a:satMod val="130000"/>
              </a:schemeClr>
            </a:gs>
            <a:gs pos="100000">
              <a:schemeClr val="accent2">
                <a:shade val="50000"/>
                <a:hueOff val="370924"/>
                <a:satOff val="-16747"/>
                <a:lumOff val="3943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389785-D1C5-EC4E-8231-60421ABDAFB8}">
      <dsp:nvSpPr>
        <dsp:cNvPr id="0" name=""/>
        <dsp:cNvSpPr/>
      </dsp:nvSpPr>
      <dsp:spPr>
        <a:xfrm>
          <a:off x="4685222" y="2361469"/>
          <a:ext cx="1618758" cy="157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CA" sz="1600" b="1" kern="1200" dirty="0"/>
            <a:t>22/03/18</a:t>
          </a:r>
        </a:p>
        <a:p>
          <a:pPr lvl="0" algn="ctr" defTabSz="711200">
            <a:lnSpc>
              <a:spcPct val="90000"/>
            </a:lnSpc>
            <a:spcBef>
              <a:spcPct val="0"/>
            </a:spcBef>
            <a:spcAft>
              <a:spcPct val="35000"/>
            </a:spcAft>
          </a:pPr>
          <a:r>
            <a:rPr lang="fr-CA" sz="1600" b="1" kern="1200" dirty="0"/>
            <a:t>Exemption</a:t>
          </a:r>
        </a:p>
      </dsp:txBody>
      <dsp:txXfrm>
        <a:off x="4685222" y="2361469"/>
        <a:ext cx="1618758" cy="1574313"/>
      </dsp:txXfrm>
    </dsp:sp>
    <dsp:sp modelId="{2A059D0E-5C20-5D4F-851A-4AA1C5539B77}">
      <dsp:nvSpPr>
        <dsp:cNvPr id="0" name=""/>
        <dsp:cNvSpPr/>
      </dsp:nvSpPr>
      <dsp:spPr>
        <a:xfrm>
          <a:off x="5297812" y="1771102"/>
          <a:ext cx="393578" cy="393578"/>
        </a:xfrm>
        <a:prstGeom prst="ellipse">
          <a:avLst/>
        </a:prstGeom>
        <a:gradFill rotWithShape="0">
          <a:gsLst>
            <a:gs pos="0">
              <a:schemeClr val="accent2">
                <a:shade val="50000"/>
                <a:hueOff val="370924"/>
                <a:satOff val="-16747"/>
                <a:lumOff val="39434"/>
                <a:alphaOff val="0"/>
                <a:tint val="100000"/>
                <a:shade val="100000"/>
                <a:satMod val="130000"/>
              </a:schemeClr>
            </a:gs>
            <a:gs pos="100000">
              <a:schemeClr val="accent2">
                <a:shade val="50000"/>
                <a:hueOff val="370924"/>
                <a:satOff val="-16747"/>
                <a:lumOff val="3943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B046D1-D52C-D845-88C6-BE1A5F4A2005}">
      <dsp:nvSpPr>
        <dsp:cNvPr id="0" name=""/>
        <dsp:cNvSpPr/>
      </dsp:nvSpPr>
      <dsp:spPr>
        <a:xfrm>
          <a:off x="6331775" y="0"/>
          <a:ext cx="1664936" cy="157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CA" sz="1600" b="1" kern="1200" dirty="0"/>
            <a:t>1/06/18</a:t>
          </a:r>
        </a:p>
        <a:p>
          <a:pPr lvl="0" algn="ctr" defTabSz="711200">
            <a:lnSpc>
              <a:spcPct val="90000"/>
            </a:lnSpc>
            <a:spcBef>
              <a:spcPct val="0"/>
            </a:spcBef>
            <a:spcAft>
              <a:spcPct val="35000"/>
            </a:spcAft>
          </a:pPr>
          <a:r>
            <a:rPr lang="fr-CA" sz="1600" b="1" kern="1200" dirty="0"/>
            <a:t>surtaxes douanières</a:t>
          </a:r>
        </a:p>
      </dsp:txBody>
      <dsp:txXfrm>
        <a:off x="6331775" y="0"/>
        <a:ext cx="1664936" cy="1574313"/>
      </dsp:txXfrm>
    </dsp:sp>
    <dsp:sp modelId="{85CB9F59-66D9-F247-A540-C49AAF15448E}">
      <dsp:nvSpPr>
        <dsp:cNvPr id="0" name=""/>
        <dsp:cNvSpPr/>
      </dsp:nvSpPr>
      <dsp:spPr>
        <a:xfrm>
          <a:off x="6967454" y="1771102"/>
          <a:ext cx="393578" cy="393578"/>
        </a:xfrm>
        <a:prstGeom prst="ellipse">
          <a:avLst/>
        </a:prstGeom>
        <a:gradFill rotWithShape="0">
          <a:gsLst>
            <a:gs pos="0">
              <a:schemeClr val="accent2">
                <a:shade val="50000"/>
                <a:hueOff val="185462"/>
                <a:satOff val="-8374"/>
                <a:lumOff val="19717"/>
                <a:alphaOff val="0"/>
                <a:tint val="100000"/>
                <a:shade val="100000"/>
                <a:satMod val="130000"/>
              </a:schemeClr>
            </a:gs>
            <a:gs pos="100000">
              <a:schemeClr val="accent2">
                <a:shade val="50000"/>
                <a:hueOff val="185462"/>
                <a:satOff val="-8374"/>
                <a:lumOff val="197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CAF17FA-651E-0E42-A6BE-D4A0484837FB}" type="datetime1">
              <a:rPr lang="fr-FR" altLang="x-none"/>
              <a:pPr>
                <a:defRPr/>
              </a:pPr>
              <a:t>19-04-17</a:t>
            </a:fld>
            <a:endParaRPr lang="fr-FR" altLang="x-non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AB6679F-8AFA-BB4B-A1B0-55DCE4DD829D}" type="slidenum">
              <a:rPr lang="fr-FR" altLang="x-none"/>
              <a:pPr>
                <a:defRPr/>
              </a:pPr>
              <a:t>‹#›</a:t>
            </a:fld>
            <a:endParaRPr lang="fr-FR" altLang="x-none"/>
          </a:p>
        </p:txBody>
      </p:sp>
    </p:spTree>
    <p:extLst>
      <p:ext uri="{BB962C8B-B14F-4D97-AF65-F5344CB8AC3E}">
        <p14:creationId xmlns:p14="http://schemas.microsoft.com/office/powerpoint/2010/main" val="17905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fr-FR" altLang="x-none" noProof="0"/>
              <a:t>Cliquez pour modifier les styles du texte du masque</a:t>
            </a:r>
          </a:p>
          <a:p>
            <a:pPr lvl="1"/>
            <a:r>
              <a:rPr lang="fr-FR" altLang="x-none" noProof="0"/>
              <a:t>Deuxième niveau</a:t>
            </a:r>
          </a:p>
          <a:p>
            <a:pPr lvl="2"/>
            <a:r>
              <a:rPr lang="fr-FR" altLang="x-none" noProof="0"/>
              <a:t>Troisième niveau</a:t>
            </a:r>
          </a:p>
          <a:p>
            <a:pPr lvl="3"/>
            <a:r>
              <a:rPr lang="fr-FR" altLang="x-none" noProof="0"/>
              <a:t>Quatrième niveau</a:t>
            </a:r>
          </a:p>
          <a:p>
            <a:pPr lvl="4"/>
            <a:r>
              <a:rPr lang="fr-FR" altLang="x-none" noProof="0"/>
              <a:t>Cinquième niveau</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32BA4F3A-7F2A-F149-B466-AAABF38C2E0E}" type="slidenum">
              <a:rPr lang="fr-FR" altLang="x-none"/>
              <a:pPr>
                <a:defRPr/>
              </a:pPr>
              <a:t>‹#›</a:t>
            </a:fld>
            <a:endParaRPr lang="fr-FR" altLang="x-none"/>
          </a:p>
        </p:txBody>
      </p:sp>
    </p:spTree>
    <p:extLst>
      <p:ext uri="{BB962C8B-B14F-4D97-AF65-F5344CB8AC3E}">
        <p14:creationId xmlns:p14="http://schemas.microsoft.com/office/powerpoint/2010/main" val="352748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4" Type="http://schemas.openxmlformats.org/officeDocument/2006/relationships/hyperlink" Target="https://minerals.usgs.gov/minerals/pubs/historical-statistic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1</a:t>
            </a:fld>
            <a:endParaRPr lang="fr-FR" altLang="x-none"/>
          </a:p>
        </p:txBody>
      </p:sp>
    </p:spTree>
    <p:extLst>
      <p:ext uri="{BB962C8B-B14F-4D97-AF65-F5344CB8AC3E}">
        <p14:creationId xmlns:p14="http://schemas.microsoft.com/office/powerpoint/2010/main" val="82098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10</a:t>
            </a:fld>
            <a:endParaRPr lang="fr-FR" altLang="x-none"/>
          </a:p>
        </p:txBody>
      </p:sp>
    </p:spTree>
    <p:extLst>
      <p:ext uri="{BB962C8B-B14F-4D97-AF65-F5344CB8AC3E}">
        <p14:creationId xmlns:p14="http://schemas.microsoft.com/office/powerpoint/2010/main" val="197476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11</a:t>
            </a:fld>
            <a:endParaRPr lang="fr-FR" altLang="x-none"/>
          </a:p>
        </p:txBody>
      </p:sp>
    </p:spTree>
    <p:extLst>
      <p:ext uri="{BB962C8B-B14F-4D97-AF65-F5344CB8AC3E}">
        <p14:creationId xmlns:p14="http://schemas.microsoft.com/office/powerpoint/2010/main" val="224431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12</a:t>
            </a:fld>
            <a:endParaRPr lang="fr-FR" altLang="x-none"/>
          </a:p>
        </p:txBody>
      </p:sp>
    </p:spTree>
    <p:extLst>
      <p:ext uri="{BB962C8B-B14F-4D97-AF65-F5344CB8AC3E}">
        <p14:creationId xmlns:p14="http://schemas.microsoft.com/office/powerpoint/2010/main" val="160001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13</a:t>
            </a:fld>
            <a:endParaRPr lang="fr-FR" altLang="x-none"/>
          </a:p>
        </p:txBody>
      </p:sp>
    </p:spTree>
    <p:extLst>
      <p:ext uri="{BB962C8B-B14F-4D97-AF65-F5344CB8AC3E}">
        <p14:creationId xmlns:p14="http://schemas.microsoft.com/office/powerpoint/2010/main" val="415545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b="0" i="0" strike="noStrike" kern="1200" dirty="0">
              <a:solidFill>
                <a:schemeClr val="tx1"/>
              </a:solidFill>
              <a:effectLst/>
              <a:latin typeface="Arial" charset="0"/>
              <a:ea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14</a:t>
            </a:fld>
            <a:endParaRPr lang="fr-FR" altLang="x-none"/>
          </a:p>
        </p:txBody>
      </p:sp>
    </p:spTree>
    <p:extLst>
      <p:ext uri="{BB962C8B-B14F-4D97-AF65-F5344CB8AC3E}">
        <p14:creationId xmlns:p14="http://schemas.microsoft.com/office/powerpoint/2010/main" val="8592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15</a:t>
            </a:fld>
            <a:endParaRPr lang="fr-FR" altLang="x-none"/>
          </a:p>
        </p:txBody>
      </p:sp>
    </p:spTree>
    <p:extLst>
      <p:ext uri="{BB962C8B-B14F-4D97-AF65-F5344CB8AC3E}">
        <p14:creationId xmlns:p14="http://schemas.microsoft.com/office/powerpoint/2010/main" val="338729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pPr>
              <a:defRPr/>
            </a:pPr>
            <a:fld id="{8A127847-5C90-6847-8862-3386D370A09C}" type="slidenum">
              <a:rPr lang="fr-FR" smtClean="0"/>
              <a:pPr>
                <a:defRPr/>
              </a:pPr>
              <a:t>2</a:t>
            </a:fld>
            <a:endParaRPr lang="fr-FR"/>
          </a:p>
        </p:txBody>
      </p:sp>
    </p:spTree>
    <p:extLst>
      <p:ext uri="{BB962C8B-B14F-4D97-AF65-F5344CB8AC3E}">
        <p14:creationId xmlns:p14="http://schemas.microsoft.com/office/powerpoint/2010/main" val="257285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pPr>
              <a:defRPr/>
            </a:pPr>
            <a:fld id="{8A127847-5C90-6847-8862-3386D370A09C}" type="slidenum">
              <a:rPr lang="fr-FR" smtClean="0"/>
              <a:pPr>
                <a:defRPr/>
              </a:pPr>
              <a:t>3</a:t>
            </a:fld>
            <a:endParaRPr lang="fr-FR"/>
          </a:p>
        </p:txBody>
      </p:sp>
    </p:spTree>
    <p:extLst>
      <p:ext uri="{BB962C8B-B14F-4D97-AF65-F5344CB8AC3E}">
        <p14:creationId xmlns:p14="http://schemas.microsoft.com/office/powerpoint/2010/main" val="41604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A127847-5C90-6847-8862-3386D370A09C}" type="slidenum">
              <a:rPr lang="fr-FR" smtClean="0"/>
              <a:pPr>
                <a:defRPr/>
              </a:pPr>
              <a:t>4</a:t>
            </a:fld>
            <a:endParaRPr lang="fr-FR"/>
          </a:p>
        </p:txBody>
      </p:sp>
    </p:spTree>
    <p:extLst>
      <p:ext uri="{BB962C8B-B14F-4D97-AF65-F5344CB8AC3E}">
        <p14:creationId xmlns:p14="http://schemas.microsoft.com/office/powerpoint/2010/main" val="333748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A127847-5C90-6847-8862-3386D370A09C}" type="slidenum">
              <a:rPr lang="fr-FR" smtClean="0"/>
              <a:pPr>
                <a:defRPr/>
              </a:pPr>
              <a:t>5</a:t>
            </a:fld>
            <a:endParaRPr lang="fr-FR"/>
          </a:p>
        </p:txBody>
      </p:sp>
    </p:spTree>
    <p:extLst>
      <p:ext uri="{BB962C8B-B14F-4D97-AF65-F5344CB8AC3E}">
        <p14:creationId xmlns:p14="http://schemas.microsoft.com/office/powerpoint/2010/main" val="230515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6</a:t>
            </a:fld>
            <a:endParaRPr lang="fr-FR" altLang="x-none"/>
          </a:p>
        </p:txBody>
      </p:sp>
    </p:spTree>
    <p:extLst>
      <p:ext uri="{BB962C8B-B14F-4D97-AF65-F5344CB8AC3E}">
        <p14:creationId xmlns:p14="http://schemas.microsoft.com/office/powerpoint/2010/main" val="166396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fr-FR" strike="sngStrike" dirty="0"/>
              </a:p>
            </p:txBody>
          </p:sp>
        </mc:Choice>
        <mc:Fallback xmlns="">
          <p:sp>
            <p:nvSpPr>
              <p:cNvPr id="3" name="Espace réservé des notes 2"/>
              <p:cNvSpPr>
                <a:spLocks noGrp="1"/>
              </p:cNvSpPr>
              <p:nvPr>
                <p:ph type="body" idx="1"/>
              </p:nvPr>
            </p:nvSpPr>
            <p:spPr/>
            <p:txBody>
              <a:bodyPr/>
              <a:lstStyle/>
              <a:p>
                <a:r>
                  <a:rPr lang="fr-CA" sz="1200" b="1" kern="1200" dirty="0">
                    <a:solidFill>
                      <a:schemeClr val="tx1"/>
                    </a:solidFill>
                    <a:effectLst/>
                    <a:latin typeface="Arial" charset="0"/>
                    <a:ea typeface="ＭＳ Ｐゴシック" charset="0"/>
                    <a:cs typeface="ＭＳ Ｐゴシック" charset="0"/>
                  </a:rPr>
                  <a:t>Ce sont les dates pour l’Aluminium … elles diffèrent parfois pour l’Acier … mais au finale, les dates importantes – les deux dernières – demeurent les mêmes. </a:t>
                </a:r>
              </a:p>
              <a:p>
                <a:endParaRPr lang="fr-CA" sz="1200" b="1" kern="1200" dirty="0">
                  <a:solidFill>
                    <a:schemeClr val="tx1"/>
                  </a:solidFill>
                  <a:effectLst/>
                  <a:latin typeface="Arial" charset="0"/>
                  <a:ea typeface="ＭＳ Ｐゴシック" charset="0"/>
                  <a:cs typeface="ＭＳ Ｐゴシック" charset="0"/>
                </a:endParaRPr>
              </a:p>
              <a:p>
                <a:endParaRPr lang="fr-CA" sz="1200" b="1" kern="1200" dirty="0">
                  <a:solidFill>
                    <a:schemeClr val="tx1"/>
                  </a:solidFill>
                  <a:effectLst/>
                  <a:latin typeface="Arial" charset="0"/>
                  <a:ea typeface="ＭＳ Ｐゴシック" charset="0"/>
                  <a:cs typeface="ＭＳ Ｐゴシック" charset="0"/>
                </a:endParaRPr>
              </a:p>
              <a:p>
                <a:r>
                  <a:rPr lang="fr-CA" sz="1200" b="1" kern="1200" dirty="0">
                    <a:solidFill>
                      <a:schemeClr val="tx1"/>
                    </a:solidFill>
                    <a:effectLst/>
                    <a:latin typeface="Arial" charset="0"/>
                    <a:ea typeface="ＭＳ Ｐゴシック" charset="0"/>
                    <a:cs typeface="ＭＳ Ｐゴシック" charset="0"/>
                  </a:rPr>
                  <a:t>19 janvier 18</a:t>
                </a:r>
                <a:r>
                  <a:rPr lang="fr-CA" sz="1200" kern="1200" dirty="0">
                    <a:solidFill>
                      <a:schemeClr val="tx1"/>
                    </a:solidFill>
                    <a:effectLst/>
                    <a:latin typeface="Arial" charset="0"/>
                    <a:ea typeface="ＭＳ Ｐゴシック" charset="0"/>
                    <a:cs typeface="ＭＳ Ｐゴシック" charset="0"/>
                  </a:rPr>
                  <a:t>: le Département du commerce a rendu un rapport dans lequel il conclut que les importations d’acier et d’aluminium constituent une menace à la sécurité nationale des États-Unis. En 2001, un rapport avait conclu le contraire par rapport au fer et à l’Acier. (le département avait 270 jours pour remettre son rapport). </a:t>
                </a:r>
                <a:r>
                  <a:rPr lang="fr-CA" sz="1200" i="1" kern="1200" dirty="0">
                    <a:solidFill>
                      <a:schemeClr val="tx1"/>
                    </a:solidFill>
                    <a:effectLst/>
                    <a:latin typeface="Arial" charset="0"/>
                    <a:ea typeface="ＭＳ Ｐゴシック" charset="0"/>
                    <a:cs typeface="ＭＳ Ｐゴシック" charset="0"/>
                  </a:rPr>
                  <a:t>Trade Expansion </a:t>
                </a:r>
                <a:r>
                  <a:rPr lang="fr-CA" sz="1200" i="1" kern="1200" dirty="0" err="1">
                    <a:solidFill>
                      <a:schemeClr val="tx1"/>
                    </a:solidFill>
                    <a:effectLst/>
                    <a:latin typeface="Arial" charset="0"/>
                    <a:ea typeface="ＭＳ Ｐゴシック" charset="0"/>
                    <a:cs typeface="ＭＳ Ｐゴシック" charset="0"/>
                  </a:rPr>
                  <a:t>Act</a:t>
                </a:r>
                <a:r>
                  <a:rPr lang="fr-CA" dirty="0">
                    <a:effectLst/>
                  </a:rPr>
                  <a:t> 1962</a:t>
                </a:r>
              </a:p>
              <a:p>
                <a:endParaRPr lang="fr-CA" dirty="0">
                  <a:effectLst/>
                </a:endParaRPr>
              </a:p>
              <a:p>
                <a:r>
                  <a:rPr lang="fr-CA" sz="1200" kern="1200" dirty="0">
                    <a:solidFill>
                      <a:schemeClr val="tx1"/>
                    </a:solidFill>
                    <a:effectLst/>
                    <a:latin typeface="Arial" charset="0"/>
                    <a:ea typeface="ＭＳ Ｐゴシック" charset="0"/>
                    <a:cs typeface="ＭＳ Ｐゴシック" charset="0"/>
                  </a:rPr>
                  <a:t>Historiquement, les États-Unis ont toujours été d’importants importateurs </a:t>
                </a:r>
                <a:r>
                  <a:rPr lang="fr-CA" sz="1200" u="sng" kern="1200" dirty="0">
                    <a:solidFill>
                      <a:schemeClr val="tx1"/>
                    </a:solidFill>
                    <a:effectLst/>
                    <a:latin typeface="Arial" charset="0"/>
                    <a:ea typeface="ＭＳ Ｐゴシック" charset="0"/>
                    <a:cs typeface="ＭＳ Ｐゴシック" charset="0"/>
                  </a:rPr>
                  <a:t>d’aluminium</a:t>
                </a:r>
                <a:r>
                  <a:rPr lang="en-CA" sz="1200" kern="1200" dirty="0">
                    <a:solidFill>
                      <a:schemeClr val="tx1"/>
                    </a:solidFill>
                    <a:effectLst/>
                    <a:latin typeface="Arial" charset="0"/>
                    <a:ea typeface="ＭＳ Ｐゴシック" charset="0"/>
                    <a:cs typeface="ＭＳ Ｐゴシック" charset="0"/>
                  </a:rPr>
                  <a:t> </a:t>
                </a:r>
                <a:r>
                  <a:rPr lang="fr-CA" sz="1200" kern="1200" dirty="0">
                    <a:solidFill>
                      <a:schemeClr val="tx1"/>
                    </a:solidFill>
                    <a:effectLst/>
                    <a:latin typeface="Arial" charset="0"/>
                    <a:ea typeface="ＭＳ Ｐゴシック" charset="0"/>
                    <a:cs typeface="ＭＳ Ｐゴシック" charset="0"/>
                  </a:rPr>
                  <a:t>. Cette tendance n’a cessé de croître à travers les années, affichant une croissance des importations de 51,4% entre 2013 et 2017. En outre, depuis 1993, exception faite de l’année 2008, les États-Unis ont toujours été dépendants des importations d’aluminium. Depuis l’an 2000, la marge de dépendance aux importations se situe généralement entre 30% et 40%.</a:t>
                </a:r>
              </a:p>
              <a:p>
                <a:r>
                  <a:rPr lang="fr-CA" sz="1200" kern="1200" dirty="0">
                    <a:solidFill>
                      <a:schemeClr val="tx1"/>
                    </a:solidFill>
                    <a:effectLst/>
                    <a:latin typeface="Arial" charset="0"/>
                    <a:ea typeface="ＭＳ Ｐゴシック" charset="0"/>
                    <a:cs typeface="ＭＳ Ｐゴシック" charset="0"/>
                  </a:rPr>
                  <a:t>USGS, </a:t>
                </a:r>
                <a:r>
                  <a:rPr lang="fr-CA" sz="1200" kern="1200" dirty="0" err="1">
                    <a:solidFill>
                      <a:schemeClr val="tx1"/>
                    </a:solidFill>
                    <a:effectLst/>
                    <a:latin typeface="Arial" charset="0"/>
                    <a:ea typeface="ＭＳ Ｐゴシック" charset="0"/>
                    <a:cs typeface="ＭＳ Ｐゴシック" charset="0"/>
                  </a:rPr>
                  <a:t>Aluminum</a:t>
                </a:r>
                <a:r>
                  <a:rPr lang="fr-CA" sz="1200" kern="1200" dirty="0">
                    <a:solidFill>
                      <a:schemeClr val="tx1"/>
                    </a:solidFill>
                    <a:effectLst/>
                    <a:latin typeface="Arial" charset="0"/>
                    <a:ea typeface="ＭＳ Ｐゴシック" charset="0"/>
                    <a:cs typeface="ＭＳ Ｐゴシック" charset="0"/>
                  </a:rPr>
                  <a:t> </a:t>
                </a:r>
                <a:r>
                  <a:rPr lang="fr-CA" sz="1200" kern="1200" dirty="0" err="1">
                    <a:solidFill>
                      <a:schemeClr val="tx1"/>
                    </a:solidFill>
                    <a:effectLst/>
                    <a:latin typeface="Arial" charset="0"/>
                    <a:ea typeface="ＭＳ Ｐゴシック" charset="0"/>
                    <a:cs typeface="ＭＳ Ｐゴシック" charset="0"/>
                  </a:rPr>
                  <a:t>Statistics</a:t>
                </a:r>
                <a:r>
                  <a:rPr lang="fr-CA" sz="1200" kern="1200" dirty="0">
                    <a:solidFill>
                      <a:schemeClr val="tx1"/>
                    </a:solidFill>
                    <a:effectLst/>
                    <a:latin typeface="Arial" charset="0"/>
                    <a:ea typeface="ＭＳ Ｐゴシック" charset="0"/>
                    <a:cs typeface="ＭＳ Ｐゴシック" charset="0"/>
                  </a:rPr>
                  <a:t> and Information - 2018 </a:t>
                </a:r>
                <a:r>
                  <a:rPr lang="fr-CA" sz="1200" kern="1200" dirty="0" err="1">
                    <a:solidFill>
                      <a:schemeClr val="tx1"/>
                    </a:solidFill>
                    <a:effectLst/>
                    <a:latin typeface="Arial" charset="0"/>
                    <a:ea typeface="ＭＳ Ｐゴシック" charset="0"/>
                    <a:cs typeface="ＭＳ Ｐゴシック" charset="0"/>
                  </a:rPr>
                  <a:t>Annual</a:t>
                </a:r>
                <a:r>
                  <a:rPr lang="fr-CA" sz="1200" kern="1200" dirty="0">
                    <a:solidFill>
                      <a:schemeClr val="tx1"/>
                    </a:solidFill>
                    <a:effectLst/>
                    <a:latin typeface="Arial" charset="0"/>
                    <a:ea typeface="ＭＳ Ｐゴシック" charset="0"/>
                    <a:cs typeface="ＭＳ Ｐゴシック" charset="0"/>
                  </a:rPr>
                  <a:t> Publication, USGS, 2018, en ligne : &lt;https://</a:t>
                </a:r>
                <a:r>
                  <a:rPr lang="fr-CA" sz="1200" kern="1200" dirty="0" err="1">
                    <a:solidFill>
                      <a:schemeClr val="tx1"/>
                    </a:solidFill>
                    <a:effectLst/>
                    <a:latin typeface="Arial" charset="0"/>
                    <a:ea typeface="ＭＳ Ｐゴシック" charset="0"/>
                    <a:cs typeface="ＭＳ Ｐゴシック" charset="0"/>
                  </a:rPr>
                  <a:t>www.usgs.gov</a:t>
                </a:r>
                <a:r>
                  <a:rPr lang="fr-CA" sz="1200" kern="1200" dirty="0">
                    <a:solidFill>
                      <a:schemeClr val="tx1"/>
                    </a:solidFill>
                    <a:effectLst/>
                    <a:latin typeface="Arial" charset="0"/>
                    <a:ea typeface="ＭＳ Ｐゴシック" charset="0"/>
                    <a:cs typeface="ＭＳ Ｐゴシック" charset="0"/>
                  </a:rPr>
                  <a:t>/</a:t>
                </a:r>
                <a:r>
                  <a:rPr lang="fr-CA" sz="1200" kern="1200" dirty="0" err="1">
                    <a:solidFill>
                      <a:schemeClr val="tx1"/>
                    </a:solidFill>
                    <a:effectLst/>
                    <a:latin typeface="Arial" charset="0"/>
                    <a:ea typeface="ＭＳ Ｐゴシック" charset="0"/>
                    <a:cs typeface="ＭＳ Ｐゴシック" charset="0"/>
                  </a:rPr>
                  <a:t>centers</a:t>
                </a:r>
                <a:r>
                  <a:rPr lang="fr-CA" sz="1200" kern="1200" dirty="0">
                    <a:solidFill>
                      <a:schemeClr val="tx1"/>
                    </a:solidFill>
                    <a:effectLst/>
                    <a:latin typeface="Arial" charset="0"/>
                    <a:ea typeface="ＭＳ Ｐゴシック" charset="0"/>
                    <a:cs typeface="ＭＳ Ｐゴシック" charset="0"/>
                  </a:rPr>
                  <a:t>/</a:t>
                </a:r>
                <a:r>
                  <a:rPr lang="fr-CA" sz="1200" kern="1200" dirty="0" err="1">
                    <a:solidFill>
                      <a:schemeClr val="tx1"/>
                    </a:solidFill>
                    <a:effectLst/>
                    <a:latin typeface="Arial" charset="0"/>
                    <a:ea typeface="ＭＳ Ｐゴシック" charset="0"/>
                    <a:cs typeface="ＭＳ Ｐゴシック" charset="0"/>
                  </a:rPr>
                  <a:t>nmic</a:t>
                </a:r>
                <a:r>
                  <a:rPr lang="fr-CA" sz="1200" kern="1200" dirty="0">
                    <a:solidFill>
                      <a:schemeClr val="tx1"/>
                    </a:solidFill>
                    <a:effectLst/>
                    <a:latin typeface="Arial" charset="0"/>
                    <a:ea typeface="ＭＳ Ｐゴシック" charset="0"/>
                    <a:cs typeface="ＭＳ Ｐゴシック" charset="0"/>
                  </a:rPr>
                  <a:t>/</a:t>
                </a:r>
                <a:r>
                  <a:rPr lang="fr-CA" sz="1200" kern="1200" dirty="0" err="1">
                    <a:solidFill>
                      <a:schemeClr val="tx1"/>
                    </a:solidFill>
                    <a:effectLst/>
                    <a:latin typeface="Arial" charset="0"/>
                    <a:ea typeface="ＭＳ Ｐゴシック" charset="0"/>
                    <a:cs typeface="ＭＳ Ｐゴシック" charset="0"/>
                  </a:rPr>
                  <a:t>aluminum</a:t>
                </a:r>
                <a:r>
                  <a:rPr lang="fr-CA" sz="1200" kern="1200" dirty="0">
                    <a:solidFill>
                      <a:schemeClr val="tx1"/>
                    </a:solidFill>
                    <a:effectLst/>
                    <a:latin typeface="Arial" charset="0"/>
                    <a:ea typeface="ＭＳ Ｐゴシック" charset="0"/>
                    <a:cs typeface="ＭＳ Ｐゴシック" charset="0"/>
                  </a:rPr>
                  <a:t>-</a:t>
                </a:r>
                <a:r>
                  <a:rPr lang="fr-CA" sz="1200" kern="1200" dirty="0" err="1">
                    <a:solidFill>
                      <a:schemeClr val="tx1"/>
                    </a:solidFill>
                    <a:effectLst/>
                    <a:latin typeface="Arial" charset="0"/>
                    <a:ea typeface="ＭＳ Ｐゴシック" charset="0"/>
                    <a:cs typeface="ＭＳ Ｐゴシック" charset="0"/>
                  </a:rPr>
                  <a:t>statistics</a:t>
                </a:r>
                <a:r>
                  <a:rPr lang="fr-CA" sz="1200" kern="1200" dirty="0">
                    <a:solidFill>
                      <a:schemeClr val="tx1"/>
                    </a:solidFill>
                    <a:effectLst/>
                    <a:latin typeface="Arial" charset="0"/>
                    <a:ea typeface="ＭＳ Ｐゴシック" charset="0"/>
                    <a:cs typeface="ＭＳ Ｐゴシック" charset="0"/>
                  </a:rPr>
                  <a:t>-and-information&gt; (consulté le 6 mars 2019).</a:t>
                </a:r>
              </a:p>
              <a:p>
                <a:r>
                  <a:rPr lang="fr-CA" sz="1200" kern="1200" dirty="0">
                    <a:solidFill>
                      <a:schemeClr val="tx1"/>
                    </a:solidFill>
                    <a:effectLst/>
                    <a:latin typeface="Arial" charset="0"/>
                    <a:ea typeface="ＭＳ Ｐゴシック" charset="0"/>
                    <a:cs typeface="ＭＳ Ｐゴシック" charset="0"/>
                  </a:rPr>
                  <a:t>La marge de dépendance aux importations (</a:t>
                </a:r>
                <a:r>
                  <a:rPr lang="fr-CA" sz="1200" i="1" kern="1200" dirty="0">
                    <a:solidFill>
                      <a:schemeClr val="tx1"/>
                    </a:solidFill>
                    <a:effectLst/>
                    <a:latin typeface="Arial" charset="0"/>
                    <a:ea typeface="ＭＳ Ｐゴシック" charset="0"/>
                    <a:cs typeface="ＭＳ Ｐゴシック" charset="0"/>
                  </a:rPr>
                  <a:t>Net Import </a:t>
                </a:r>
                <a:r>
                  <a:rPr lang="fr-CA" sz="1200" i="1" kern="1200" dirty="0" err="1">
                    <a:solidFill>
                      <a:schemeClr val="tx1"/>
                    </a:solidFill>
                    <a:effectLst/>
                    <a:latin typeface="Arial" charset="0"/>
                    <a:ea typeface="ＭＳ Ｐゴシック" charset="0"/>
                    <a:cs typeface="ＭＳ Ｐゴシック" charset="0"/>
                  </a:rPr>
                  <a:t>Reliance</a:t>
                </a:r>
                <a:r>
                  <a:rPr lang="fr-CA" sz="1200" kern="1200" dirty="0">
                    <a:solidFill>
                      <a:schemeClr val="tx1"/>
                    </a:solidFill>
                    <a:effectLst/>
                    <a:latin typeface="Arial" charset="0"/>
                    <a:ea typeface="ＭＳ Ｐゴシック" charset="0"/>
                    <a:cs typeface="ＭＳ Ｐゴシック" charset="0"/>
                  </a:rPr>
                  <a:t>) est obtenue par la formule suivante : </a:t>
                </a:r>
                <a:r>
                  <a:rPr lang="fr-CA" sz="1200" i="0" kern="1200">
                    <a:solidFill>
                      <a:schemeClr val="tx1"/>
                    </a:solidFill>
                    <a:effectLst/>
                    <a:latin typeface="Arial" charset="0"/>
                    <a:ea typeface="ＭＳ Ｐゴシック" charset="0"/>
                    <a:cs typeface="ＭＳ Ｐゴシック" charset="0"/>
                  </a:rPr>
                  <a:t>𝑁𝐼𝑅</a:t>
                </a:r>
                <a:r>
                  <a:rPr lang="fr-CA" sz="1200" i="0" kern="1200">
                    <a:solidFill>
                      <a:schemeClr val="tx1"/>
                    </a:solidFill>
                    <a:effectLst/>
                    <a:latin typeface="Arial" charset="0"/>
                    <a:ea typeface="ＭＳ Ｐゴシック" charset="0"/>
                  </a:rPr>
                  <a:t>(</a:t>
                </a:r>
                <a:r>
                  <a:rPr lang="fr-CA" sz="1200" i="0" kern="1200">
                    <a:solidFill>
                      <a:schemeClr val="tx1"/>
                    </a:solidFill>
                    <a:effectLst/>
                    <a:latin typeface="Arial" charset="0"/>
                    <a:ea typeface="ＭＳ Ｐゴシック" charset="0"/>
                    <a:cs typeface="ＭＳ Ｐゴシック" charset="0"/>
                  </a:rPr>
                  <a:t>%)=(𝐼𝑚𝑝𝑜𝑟𝑡𝑠−𝐸𝑥𝑝𝑜𝑟𝑡𝑠+𝐶ℎ𝑎𝑛𝑔𝑒𝑠 𝑖𝑛 𝑆𝑡𝑜𝑐𝑘𝑠)/𝐶𝑜𝑛𝑠𝑢𝑚𝑝𝑡𝑖𝑜𝑛 𝑋 100</a:t>
                </a:r>
                <a:endParaRPr lang="fr-CA" sz="1200" kern="1200" dirty="0">
                  <a:solidFill>
                    <a:schemeClr val="tx1"/>
                  </a:solidFill>
                  <a:effectLst/>
                  <a:latin typeface="Arial" charset="0"/>
                  <a:ea typeface="ＭＳ Ｐゴシック" charset="0"/>
                  <a:cs typeface="ＭＳ Ｐゴシック" charset="0"/>
                </a:endParaRPr>
              </a:p>
              <a:p>
                <a:r>
                  <a:rPr lang="en-CA" sz="1200" kern="1200" dirty="0">
                    <a:solidFill>
                      <a:schemeClr val="tx1"/>
                    </a:solidFill>
                    <a:effectLst/>
                    <a:latin typeface="Arial" charset="0"/>
                    <a:ea typeface="ＭＳ Ｐゴシック" charset="0"/>
                    <a:cs typeface="ＭＳ Ｐゴシック" charset="0"/>
                  </a:rPr>
                  <a:t>USGS, « </a:t>
                </a:r>
                <a:r>
                  <a:rPr lang="en-CA" sz="1200" i="1" kern="1200" dirty="0">
                    <a:solidFill>
                      <a:schemeClr val="tx1"/>
                    </a:solidFill>
                    <a:effectLst/>
                    <a:latin typeface="Arial" charset="0"/>
                    <a:ea typeface="ＭＳ Ｐゴシック" charset="0"/>
                    <a:cs typeface="ＭＳ Ｐゴシック" charset="0"/>
                  </a:rPr>
                  <a:t>Historical Statistics for Mineral Commodities in the United States, Data Series 2005-140 </a:t>
                </a:r>
                <a:r>
                  <a:rPr lang="en-CA" sz="1200" kern="1200" dirty="0">
                    <a:solidFill>
                      <a:schemeClr val="tx1"/>
                    </a:solidFill>
                    <a:effectLst/>
                    <a:latin typeface="Arial" charset="0"/>
                    <a:ea typeface="ＭＳ Ｐゴシック" charset="0"/>
                    <a:cs typeface="ＭＳ Ｐゴシック" charset="0"/>
                  </a:rPr>
                  <a:t>», </a:t>
                </a:r>
                <a:r>
                  <a:rPr lang="en-CA" sz="1200" kern="1200" dirty="0" err="1">
                    <a:solidFill>
                      <a:schemeClr val="tx1"/>
                    </a:solidFill>
                    <a:effectLst/>
                    <a:latin typeface="Arial" charset="0"/>
                    <a:ea typeface="ＭＳ Ｐゴシック" charset="0"/>
                    <a:cs typeface="ＭＳ Ｐゴシック" charset="0"/>
                  </a:rPr>
                  <a:t>en</a:t>
                </a:r>
                <a:r>
                  <a:rPr lang="en-CA" sz="1200" kern="1200" dirty="0">
                    <a:solidFill>
                      <a:schemeClr val="tx1"/>
                    </a:solidFill>
                    <a:effectLst/>
                    <a:latin typeface="Arial" charset="0"/>
                    <a:ea typeface="ＭＳ Ｐゴシック" charset="0"/>
                    <a:cs typeface="ＭＳ Ｐゴシック" charset="0"/>
                  </a:rPr>
                  <a:t> </a:t>
                </a:r>
                <a:r>
                  <a:rPr lang="en-CA" sz="1200" kern="1200" dirty="0" err="1">
                    <a:solidFill>
                      <a:schemeClr val="tx1"/>
                    </a:solidFill>
                    <a:effectLst/>
                    <a:latin typeface="Arial" charset="0"/>
                    <a:ea typeface="ＭＳ Ｐゴシック" charset="0"/>
                    <a:cs typeface="ＭＳ Ｐゴシック" charset="0"/>
                  </a:rPr>
                  <a:t>ligne</a:t>
                </a:r>
                <a:r>
                  <a:rPr lang="en-CA" sz="1200" kern="1200" dirty="0">
                    <a:solidFill>
                      <a:schemeClr val="tx1"/>
                    </a:solidFill>
                    <a:effectLst/>
                    <a:latin typeface="Arial" charset="0"/>
                    <a:ea typeface="ＭＳ Ｐゴシック" charset="0"/>
                    <a:cs typeface="ＭＳ Ｐゴシック" charset="0"/>
                  </a:rPr>
                  <a:t> : &lt;</a:t>
                </a:r>
                <a:r>
                  <a:rPr lang="en-CA" sz="1200" u="sng" kern="1200" dirty="0">
                    <a:solidFill>
                      <a:schemeClr val="tx1"/>
                    </a:solidFill>
                    <a:effectLst/>
                    <a:latin typeface="Arial" charset="0"/>
                    <a:ea typeface="ＭＳ Ｐゴシック" charset="0"/>
                    <a:cs typeface="ＭＳ Ｐゴシック" charset="0"/>
                    <a:hlinkClick r:id="rId4"/>
                  </a:rPr>
                  <a:t>https://minerals.usgs.gov/minerals/pubs/historical-statistics/</a:t>
                </a:r>
                <a:r>
                  <a:rPr lang="en-CA" sz="1200" kern="1200" dirty="0">
                    <a:solidFill>
                      <a:schemeClr val="tx1"/>
                    </a:solidFill>
                    <a:effectLst/>
                    <a:latin typeface="Arial" charset="0"/>
                    <a:ea typeface="ＭＳ Ｐゴシック" charset="0"/>
                    <a:cs typeface="ＭＳ Ｐゴシック" charset="0"/>
                  </a:rPr>
                  <a:t>&gt; (</a:t>
                </a:r>
                <a:r>
                  <a:rPr lang="en-CA" sz="1200" kern="1200" dirty="0" err="1">
                    <a:solidFill>
                      <a:schemeClr val="tx1"/>
                    </a:solidFill>
                    <a:effectLst/>
                    <a:latin typeface="Arial" charset="0"/>
                    <a:ea typeface="ＭＳ Ｐゴシック" charset="0"/>
                    <a:cs typeface="ＭＳ Ｐゴシック" charset="0"/>
                  </a:rPr>
                  <a:t>consulté</a:t>
                </a:r>
                <a:r>
                  <a:rPr lang="en-CA" sz="1200" kern="1200" dirty="0">
                    <a:solidFill>
                      <a:schemeClr val="tx1"/>
                    </a:solidFill>
                    <a:effectLst/>
                    <a:latin typeface="Arial" charset="0"/>
                    <a:ea typeface="ＭＳ Ｐゴシック" charset="0"/>
                    <a:cs typeface="ＭＳ Ｐゴシック" charset="0"/>
                  </a:rPr>
                  <a:t> le 17 mars 2019).</a:t>
                </a:r>
                <a:endParaRPr lang="fr-CA" sz="1200" kern="1200" dirty="0">
                  <a:solidFill>
                    <a:schemeClr val="tx1"/>
                  </a:solidFill>
                  <a:effectLst/>
                  <a:latin typeface="Arial" charset="0"/>
                  <a:ea typeface="ＭＳ Ｐゴシック" charset="0"/>
                  <a:cs typeface="ＭＳ Ｐゴシック" charset="0"/>
                </a:endParaRPr>
              </a:p>
              <a:p>
                <a:r>
                  <a:rPr lang="en-CA" sz="1200" kern="1200" dirty="0">
                    <a:solidFill>
                      <a:schemeClr val="tx1"/>
                    </a:solidFill>
                    <a:effectLst/>
                    <a:latin typeface="Arial" charset="0"/>
                    <a:ea typeface="ＭＳ Ｐゴシック" charset="0"/>
                    <a:cs typeface="ＭＳ Ｐゴシック" charset="0"/>
                  </a:rPr>
                  <a:t> Attention: </a:t>
                </a:r>
                <a:r>
                  <a:rPr lang="en-CA" sz="1200" kern="1200" dirty="0" err="1">
                    <a:solidFill>
                      <a:schemeClr val="tx1"/>
                    </a:solidFill>
                    <a:effectLst/>
                    <a:latin typeface="Arial" charset="0"/>
                    <a:ea typeface="ＭＳ Ｐゴシック" charset="0"/>
                    <a:cs typeface="ＭＳ Ｐゴシック" charset="0"/>
                  </a:rPr>
                  <a:t>une</a:t>
                </a:r>
                <a:r>
                  <a:rPr lang="en-CA" sz="1200" kern="1200" dirty="0">
                    <a:solidFill>
                      <a:schemeClr val="tx1"/>
                    </a:solidFill>
                    <a:effectLst/>
                    <a:latin typeface="Arial" charset="0"/>
                    <a:ea typeface="ＭＳ Ｐゴシック" charset="0"/>
                    <a:cs typeface="ＭＳ Ｐゴシック" charset="0"/>
                  </a:rPr>
                  <a:t> idée par phrase. </a:t>
                </a:r>
                <a:endParaRPr lang="fr-CA" sz="1200" kern="1200" dirty="0">
                  <a:solidFill>
                    <a:schemeClr val="tx1"/>
                  </a:solidFill>
                  <a:effectLst/>
                  <a:latin typeface="Arial" charset="0"/>
                  <a:ea typeface="ＭＳ Ｐゴシック" charset="0"/>
                  <a:cs typeface="ＭＳ Ｐゴシック" charset="0"/>
                </a:endParaRPr>
              </a:p>
              <a:p>
                <a:endParaRPr lang="fr-CA" sz="1200" kern="1200" dirty="0">
                  <a:solidFill>
                    <a:schemeClr val="tx1"/>
                  </a:solidFill>
                  <a:effectLst/>
                  <a:latin typeface="Arial" charset="0"/>
                  <a:ea typeface="ＭＳ Ｐゴシック" charset="0"/>
                  <a:cs typeface="ＭＳ Ｐゴシック" charset="0"/>
                </a:endParaRPr>
              </a:p>
              <a:p>
                <a:endParaRPr lang="fr-CA" sz="1200" kern="1200" dirty="0">
                  <a:solidFill>
                    <a:schemeClr val="tx1"/>
                  </a:solidFill>
                  <a:effectLst/>
                  <a:latin typeface="Arial" charset="0"/>
                  <a:ea typeface="ＭＳ Ｐゴシック" charset="0"/>
                  <a:cs typeface="ＭＳ Ｐゴシック" charset="0"/>
                </a:endParaRPr>
              </a:p>
              <a:p>
                <a:pPr algn="just"/>
                <a:r>
                  <a:rPr lang="fr-CA" sz="1200" b="1" kern="1200" dirty="0">
                    <a:solidFill>
                      <a:schemeClr val="tx1"/>
                    </a:solidFill>
                    <a:effectLst/>
                    <a:latin typeface="Arial" charset="0"/>
                    <a:ea typeface="ＭＳ Ｐゴシック" charset="0"/>
                    <a:cs typeface="ＭＳ Ｐゴシック" charset="0"/>
                  </a:rPr>
                  <a:t>8 mars 2018:  </a:t>
                </a:r>
                <a:r>
                  <a:rPr lang="fr-CA" sz="1200" kern="1200" dirty="0">
                    <a:solidFill>
                      <a:schemeClr val="tx1"/>
                    </a:solidFill>
                    <a:effectLst/>
                    <a:latin typeface="Arial" charset="0"/>
                    <a:ea typeface="ＭＳ Ｐゴシック" charset="0"/>
                    <a:cs typeface="ＭＳ Ｐゴシック" charset="0"/>
                  </a:rPr>
                  <a:t>Proclamation présidentiel (9704) : le président concourent aux conclusions du rapport du département du commerce à l’effet que les importations d’aluminium et d’acier ont été importés dans des quantités et dans des circonstances telles que la sécurité nationale des ÉU est menacée. Il annonce que des tarifs de 10% sur l’aluminium et 25% sur l’acier seront appliqués sauf au Canada et au Mexique, ainsi qu’aux pays qui voudront négocier avec les ÉU. </a:t>
                </a:r>
              </a:p>
              <a:p>
                <a:endParaRPr lang="fr-CA" sz="1200" kern="1200" dirty="0">
                  <a:solidFill>
                    <a:schemeClr val="tx1"/>
                  </a:solidFill>
                  <a:effectLst/>
                  <a:latin typeface="Arial" charset="0"/>
                  <a:ea typeface="ＭＳ Ｐゴシック" charset="0"/>
                  <a:cs typeface="ＭＳ Ｐゴシック" charset="0"/>
                </a:endParaRPr>
              </a:p>
              <a:p>
                <a:r>
                  <a:rPr lang="fr-CA" sz="1200" kern="1200" dirty="0">
                    <a:solidFill>
                      <a:schemeClr val="tx1"/>
                    </a:solidFill>
                    <a:effectLst/>
                    <a:latin typeface="Arial" charset="0"/>
                    <a:ea typeface="ＭＳ Ｐゴシック" charset="0"/>
                    <a:cs typeface="ＭＳ Ｐゴシック" charset="0"/>
                  </a:rPr>
                  <a:t>22 mars 2018: Proclamation présidentielle (9710): </a:t>
                </a:r>
                <a:r>
                  <a:rPr lang="fr-CA" sz="1200" b="1" kern="1200" dirty="0">
                    <a:solidFill>
                      <a:schemeClr val="tx1"/>
                    </a:solidFill>
                    <a:effectLst/>
                    <a:latin typeface="Arial" charset="0"/>
                    <a:ea typeface="ＭＳ Ｐゴシック" charset="0"/>
                    <a:cs typeface="ＭＳ Ｐゴシック" charset="0"/>
                  </a:rPr>
                  <a:t>Négo avec plusieurs pays</a:t>
                </a:r>
                <a:r>
                  <a:rPr lang="fr-CA" sz="1200" kern="1200" dirty="0">
                    <a:solidFill>
                      <a:schemeClr val="tx1"/>
                    </a:solidFill>
                    <a:effectLst/>
                    <a:latin typeface="Arial" charset="0"/>
                    <a:ea typeface="ＭＳ Ｐゴシック" charset="0"/>
                    <a:cs typeface="ＭＳ Ｐゴシック" charset="0"/>
                  </a:rPr>
                  <a:t>… </a:t>
                </a:r>
              </a:p>
              <a:p>
                <a:pPr marL="171450" indent="-171450">
                  <a:buFont typeface="Arial" panose="020B0604020202020204" pitchFamily="34" charset="0"/>
                  <a:buChar char="•"/>
                </a:pPr>
                <a:r>
                  <a:rPr lang="en" sz="1200" b="0" i="0" u="none" strike="noStrike" kern="1200" dirty="0">
                    <a:solidFill>
                      <a:schemeClr val="tx1"/>
                    </a:solidFill>
                    <a:effectLst/>
                    <a:latin typeface="Arial" charset="0"/>
                    <a:ea typeface="ＭＳ Ｐゴシック" charset="0"/>
                    <a:cs typeface="ＭＳ Ｐゴシック" charset="0"/>
                  </a:rPr>
                  <a:t>Argentine </a:t>
                </a:r>
              </a:p>
              <a:p>
                <a:pPr marL="171450" indent="-171450">
                  <a:buFont typeface="Arial" panose="020B0604020202020204" pitchFamily="34" charset="0"/>
                  <a:buChar char="•"/>
                </a:pPr>
                <a:r>
                  <a:rPr lang="en" sz="1200" b="0" i="0" u="none" strike="noStrike" kern="1200" dirty="0" err="1">
                    <a:solidFill>
                      <a:schemeClr val="tx1"/>
                    </a:solidFill>
                    <a:effectLst/>
                    <a:latin typeface="Arial" charset="0"/>
                    <a:ea typeface="ＭＳ Ｐゴシック" charset="0"/>
                    <a:cs typeface="ＭＳ Ｐゴシック" charset="0"/>
                  </a:rPr>
                  <a:t>Australie</a:t>
                </a:r>
                <a:endParaRPr lang="en" sz="1200" b="0" i="0" u="none" strike="noStrike" kern="1200" dirty="0">
                  <a:solidFill>
                    <a:schemeClr val="tx1"/>
                  </a:solidFill>
                  <a:effectLst/>
                  <a:latin typeface="Arial" charset="0"/>
                  <a:ea typeface="ＭＳ Ｐゴシック" charset="0"/>
                  <a:cs typeface="ＭＳ Ｐゴシック" charset="0"/>
                </a:endParaRPr>
              </a:p>
              <a:p>
                <a:pPr marL="171450" indent="-171450">
                  <a:buFont typeface="Arial" panose="020B0604020202020204" pitchFamily="34" charset="0"/>
                  <a:buChar char="•"/>
                </a:pPr>
                <a:r>
                  <a:rPr lang="en" sz="1200" b="0" i="0" u="none" strike="noStrike" kern="1200" dirty="0" err="1">
                    <a:solidFill>
                      <a:schemeClr val="tx1"/>
                    </a:solidFill>
                    <a:effectLst/>
                    <a:latin typeface="Arial" charset="0"/>
                    <a:ea typeface="ＭＳ Ｐゴシック" charset="0"/>
                    <a:cs typeface="ＭＳ Ｐゴシック" charset="0"/>
                  </a:rPr>
                  <a:t>Brésil</a:t>
                </a:r>
                <a:endParaRPr lang="en" sz="1200" b="0" i="0" u="none" strike="noStrike" kern="1200" dirty="0">
                  <a:solidFill>
                    <a:schemeClr val="tx1"/>
                  </a:solidFill>
                  <a:effectLst/>
                  <a:latin typeface="Arial" charset="0"/>
                  <a:ea typeface="ＭＳ Ｐゴシック" charset="0"/>
                  <a:cs typeface="ＭＳ Ｐゴシック" charset="0"/>
                </a:endParaRPr>
              </a:p>
              <a:p>
                <a:pPr marL="171450" indent="-171450">
                  <a:buFont typeface="Arial" panose="020B0604020202020204" pitchFamily="34" charset="0"/>
                  <a:buChar char="•"/>
                </a:pPr>
                <a:r>
                  <a:rPr lang="en" sz="1200" b="0" i="0" u="none" strike="noStrike" kern="1200" dirty="0">
                    <a:solidFill>
                      <a:schemeClr val="tx1"/>
                    </a:solidFill>
                    <a:effectLst/>
                    <a:latin typeface="Arial" charset="0"/>
                    <a:ea typeface="ＭＳ Ｐゴシック" charset="0"/>
                    <a:cs typeface="ＭＳ Ｐゴシック" charset="0"/>
                  </a:rPr>
                  <a:t>Canada </a:t>
                </a:r>
              </a:p>
              <a:p>
                <a:pPr marL="171450" indent="-171450">
                  <a:buFont typeface="Arial" panose="020B0604020202020204" pitchFamily="34" charset="0"/>
                  <a:buChar char="•"/>
                </a:pPr>
                <a:r>
                  <a:rPr lang="en" sz="1200" b="0" i="0" u="none" strike="noStrike" kern="1200" dirty="0">
                    <a:solidFill>
                      <a:schemeClr val="tx1"/>
                    </a:solidFill>
                    <a:effectLst/>
                    <a:latin typeface="Arial" charset="0"/>
                    <a:ea typeface="ＭＳ Ｐゴシック" charset="0"/>
                    <a:cs typeface="ＭＳ Ｐゴシック" charset="0"/>
                  </a:rPr>
                  <a:t>Mexico </a:t>
                </a:r>
              </a:p>
              <a:p>
                <a:pPr marL="171450" indent="-171450">
                  <a:buFont typeface="Arial" panose="020B0604020202020204" pitchFamily="34" charset="0"/>
                  <a:buChar char="•"/>
                </a:pPr>
                <a:r>
                  <a:rPr lang="en" sz="1200" b="0" i="0" u="none" strike="noStrike" kern="1200" dirty="0">
                    <a:solidFill>
                      <a:schemeClr val="tx1"/>
                    </a:solidFill>
                    <a:effectLst/>
                    <a:latin typeface="Arial" charset="0"/>
                    <a:ea typeface="ＭＳ Ｐゴシック" charset="0"/>
                    <a:cs typeface="ＭＳ Ｐゴシック" charset="0"/>
                  </a:rPr>
                  <a:t>Republic of </a:t>
                </a:r>
                <a:r>
                  <a:rPr lang="en" sz="1200" b="0" i="0" u="none" strike="noStrike" kern="1200" dirty="0" err="1">
                    <a:solidFill>
                      <a:schemeClr val="tx1"/>
                    </a:solidFill>
                    <a:effectLst/>
                    <a:latin typeface="Arial" charset="0"/>
                    <a:ea typeface="ＭＳ Ｐゴシック" charset="0"/>
                    <a:cs typeface="ＭＳ Ｐゴシック" charset="0"/>
                  </a:rPr>
                  <a:t>Corée</a:t>
                </a:r>
                <a:endParaRPr lang="en" sz="1200" b="0" i="0" u="none" strike="noStrike" kern="1200" dirty="0">
                  <a:solidFill>
                    <a:schemeClr val="tx1"/>
                  </a:solidFill>
                  <a:effectLst/>
                  <a:latin typeface="Arial" charset="0"/>
                  <a:ea typeface="ＭＳ Ｐゴシック" charset="0"/>
                  <a:cs typeface="ＭＳ Ｐゴシック" charset="0"/>
                </a:endParaRPr>
              </a:p>
              <a:p>
                <a:pPr marL="171450" indent="-171450">
                  <a:buFont typeface="Arial" panose="020B0604020202020204" pitchFamily="34" charset="0"/>
                  <a:buChar char="•"/>
                </a:pPr>
                <a:r>
                  <a:rPr lang="en" sz="1200" b="0" i="0" u="none" strike="noStrike" kern="1200" dirty="0">
                    <a:solidFill>
                      <a:schemeClr val="tx1"/>
                    </a:solidFill>
                    <a:effectLst/>
                    <a:latin typeface="Arial" charset="0"/>
                    <a:ea typeface="ＭＳ Ｐゴシック" charset="0"/>
                    <a:cs typeface="ＭＳ Ｐゴシック" charset="0"/>
                  </a:rPr>
                  <a:t>and the European Union (EU) on behalf of its member countries</a:t>
                </a:r>
                <a:endParaRPr lang="fr-CA" sz="1200" kern="1200" dirty="0">
                  <a:solidFill>
                    <a:schemeClr val="tx1"/>
                  </a:solidFill>
                  <a:effectLst/>
                  <a:latin typeface="Arial" charset="0"/>
                  <a:ea typeface="ＭＳ Ｐゴシック" charset="0"/>
                  <a:cs typeface="ＭＳ Ｐゴシック" charset="0"/>
                </a:endParaRPr>
              </a:p>
              <a:p>
                <a:endParaRPr lang="fr-CA" sz="1200" kern="1200" dirty="0">
                  <a:solidFill>
                    <a:schemeClr val="tx1"/>
                  </a:solidFill>
                  <a:effectLst/>
                  <a:latin typeface="Arial" charset="0"/>
                  <a:ea typeface="ＭＳ Ｐゴシック" charset="0"/>
                  <a:cs typeface="ＭＳ Ｐゴシック" charset="0"/>
                </a:endParaRPr>
              </a:p>
              <a:p>
                <a:r>
                  <a:rPr lang="fr-CA" sz="1200" b="1" kern="1200" dirty="0">
                    <a:solidFill>
                      <a:schemeClr val="tx1"/>
                    </a:solidFill>
                    <a:effectLst/>
                    <a:latin typeface="Arial" charset="0"/>
                    <a:ea typeface="ＭＳ Ｐゴシック" charset="0"/>
                    <a:cs typeface="ＭＳ Ｐゴシック" charset="0"/>
                  </a:rPr>
                  <a:t>Exempte ces pays des surtaxes jusqu’au 1</a:t>
                </a:r>
                <a:r>
                  <a:rPr lang="fr-CA" sz="1200" b="1" kern="1200" baseline="30000" dirty="0">
                    <a:solidFill>
                      <a:schemeClr val="tx1"/>
                    </a:solidFill>
                    <a:effectLst/>
                    <a:latin typeface="Arial" charset="0"/>
                    <a:ea typeface="ＭＳ Ｐゴシック" charset="0"/>
                    <a:cs typeface="ＭＳ Ｐゴシック" charset="0"/>
                  </a:rPr>
                  <a:t>er</a:t>
                </a:r>
                <a:r>
                  <a:rPr lang="fr-CA" sz="1200" b="1" kern="1200" dirty="0">
                    <a:solidFill>
                      <a:schemeClr val="tx1"/>
                    </a:solidFill>
                    <a:effectLst/>
                    <a:latin typeface="Arial" charset="0"/>
                    <a:ea typeface="ＭＳ Ｐゴシック" charset="0"/>
                    <a:cs typeface="ＭＳ Ｐゴシック" charset="0"/>
                  </a:rPr>
                  <a:t> mai.</a:t>
                </a:r>
              </a:p>
              <a:p>
                <a:endParaRPr lang="fr-CA" sz="1200" kern="1200" dirty="0">
                  <a:solidFill>
                    <a:schemeClr val="tx1"/>
                  </a:solidFill>
                  <a:effectLst/>
                  <a:latin typeface="Arial" charset="0"/>
                  <a:ea typeface="ＭＳ Ｐゴシック" charset="0"/>
                  <a:cs typeface="ＭＳ Ｐゴシック" charset="0"/>
                </a:endParaRPr>
              </a:p>
              <a:p>
                <a:r>
                  <a:rPr lang="fr-CA" sz="1200" kern="1200" dirty="0">
                    <a:solidFill>
                      <a:schemeClr val="tx1"/>
                    </a:solidFill>
                    <a:effectLst/>
                    <a:latin typeface="Arial" charset="0"/>
                    <a:ea typeface="ＭＳ Ｐゴシック" charset="0"/>
                    <a:cs typeface="ＭＳ Ｐゴシック" charset="0"/>
                  </a:rPr>
                  <a:t>En avril, le président annonce qu’une entente a été conclu avec l’argentine et l’Australie. Il maintient donc l’exemption à l’égard de ces deux pays.</a:t>
                </a:r>
              </a:p>
              <a:p>
                <a:endParaRPr lang="fr-CA" sz="1200" kern="1200" dirty="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ＭＳ Ｐゴシック" charset="0"/>
                    <a:cs typeface="ＭＳ Ｐゴシック" charset="0"/>
                  </a:rPr>
                  <a:t>Entre temps, les négociations sur l’ALENA s’amorcent. Peter Navarro, conseiller économique à la Maison-Blanche, a d’ailleurs </a:t>
                </a:r>
                <a:r>
                  <a:rPr lang="fr-CA" sz="1200" u="sng" kern="1200" dirty="0">
                    <a:solidFill>
                      <a:schemeClr val="tx1"/>
                    </a:solidFill>
                    <a:effectLst/>
                    <a:latin typeface="Arial" charset="0"/>
                    <a:ea typeface="ＭＳ Ｐゴシック" charset="0"/>
                    <a:cs typeface="ＭＳ Ｐゴシック" charset="0"/>
                  </a:rPr>
                  <a:t>mentionné explicitement que le Canada et le Mexique pourraient perdre leur exemption dans le cas où une entente sur l’ALÉNA ne serait pas conclue</a:t>
                </a:r>
                <a:r>
                  <a:rPr lang="fr-CA" sz="1200" kern="1200" dirty="0">
                    <a:solidFill>
                      <a:schemeClr val="tx1"/>
                    </a:solidFill>
                    <a:effectLst/>
                    <a:latin typeface="Arial" charset="0"/>
                    <a:ea typeface="ＭＳ Ｐゴシック" charset="0"/>
                    <a:cs typeface="ＭＳ Ｐゴシック" charset="0"/>
                  </a:rPr>
                  <a:t>. Andrew </a:t>
                </a:r>
                <a:r>
                  <a:rPr lang="fr-CA" sz="1200" kern="1200" dirty="0" err="1">
                    <a:solidFill>
                      <a:schemeClr val="tx1"/>
                    </a:solidFill>
                    <a:effectLst/>
                    <a:latin typeface="Arial" charset="0"/>
                    <a:ea typeface="ＭＳ Ｐゴシック" charset="0"/>
                    <a:cs typeface="ＭＳ Ｐゴシック" charset="0"/>
                  </a:rPr>
                  <a:t>Mayeda</a:t>
                </a:r>
                <a:r>
                  <a:rPr lang="fr-CA" sz="1200" kern="1200" dirty="0">
                    <a:solidFill>
                      <a:schemeClr val="tx1"/>
                    </a:solidFill>
                    <a:effectLst/>
                    <a:latin typeface="Arial" charset="0"/>
                    <a:ea typeface="ＭＳ Ｐゴシック" charset="0"/>
                    <a:cs typeface="ＭＳ Ｐゴシック" charset="0"/>
                  </a:rPr>
                  <a:t> et Jennifer Jacobs, « </a:t>
                </a:r>
                <a:r>
                  <a:rPr lang="fr-CA" sz="1200" kern="1200" dirty="0" err="1">
                    <a:solidFill>
                      <a:schemeClr val="tx1"/>
                    </a:solidFill>
                    <a:effectLst/>
                    <a:latin typeface="Arial" charset="0"/>
                    <a:ea typeface="ＭＳ Ｐゴシック" charset="0"/>
                    <a:cs typeface="ＭＳ Ｐゴシック" charset="0"/>
                  </a:rPr>
                  <a:t>Canada’s</a:t>
                </a:r>
                <a:r>
                  <a:rPr lang="fr-CA" sz="1200" kern="1200" dirty="0">
                    <a:solidFill>
                      <a:schemeClr val="tx1"/>
                    </a:solidFill>
                    <a:effectLst/>
                    <a:latin typeface="Arial" charset="0"/>
                    <a:ea typeface="ＭＳ Ｐゴシック" charset="0"/>
                    <a:cs typeface="ＭＳ Ｐゴシック" charset="0"/>
                  </a:rPr>
                  <a:t> exclusion </a:t>
                </a:r>
                <a:r>
                  <a:rPr lang="fr-CA" sz="1200" kern="1200" dirty="0" err="1">
                    <a:solidFill>
                      <a:schemeClr val="tx1"/>
                    </a:solidFill>
                    <a:effectLst/>
                    <a:latin typeface="Arial" charset="0"/>
                    <a:ea typeface="ＭＳ Ｐゴシック" charset="0"/>
                    <a:cs typeface="ＭＳ Ｐゴシック" charset="0"/>
                  </a:rPr>
                  <a:t>from</a:t>
                </a:r>
                <a:r>
                  <a:rPr lang="fr-CA" sz="1200" kern="1200" dirty="0">
                    <a:solidFill>
                      <a:schemeClr val="tx1"/>
                    </a:solidFill>
                    <a:effectLst/>
                    <a:latin typeface="Arial" charset="0"/>
                    <a:ea typeface="ＭＳ Ｐゴシック" charset="0"/>
                    <a:cs typeface="ＭＳ Ｐゴシック" charset="0"/>
                  </a:rPr>
                  <a:t> </a:t>
                </a:r>
                <a:r>
                  <a:rPr lang="fr-CA" sz="1200" kern="1200" dirty="0" err="1">
                    <a:solidFill>
                      <a:schemeClr val="tx1"/>
                    </a:solidFill>
                    <a:effectLst/>
                    <a:latin typeface="Arial" charset="0"/>
                    <a:ea typeface="ＭＳ Ｐゴシック" charset="0"/>
                    <a:cs typeface="ＭＳ Ｐゴシック" charset="0"/>
                  </a:rPr>
                  <a:t>Trump</a:t>
                </a:r>
                <a:r>
                  <a:rPr lang="fr-CA" sz="1200" kern="1200" dirty="0">
                    <a:solidFill>
                      <a:schemeClr val="tx1"/>
                    </a:solidFill>
                    <a:effectLst/>
                    <a:latin typeface="Arial" charset="0"/>
                    <a:ea typeface="ＭＳ Ｐゴシック" charset="0"/>
                    <a:cs typeface="ＭＳ Ｐゴシック" charset="0"/>
                  </a:rPr>
                  <a:t> </a:t>
                </a:r>
                <a:r>
                  <a:rPr lang="fr-CA" sz="1200" kern="1200" dirty="0" err="1">
                    <a:solidFill>
                      <a:schemeClr val="tx1"/>
                    </a:solidFill>
                    <a:effectLst/>
                    <a:latin typeface="Arial" charset="0"/>
                    <a:ea typeface="ＭＳ Ｐゴシック" charset="0"/>
                    <a:cs typeface="ＭＳ Ｐゴシック" charset="0"/>
                  </a:rPr>
                  <a:t>tariffs</a:t>
                </a:r>
                <a:r>
                  <a:rPr lang="fr-CA" sz="1200" kern="1200" dirty="0">
                    <a:solidFill>
                      <a:schemeClr val="tx1"/>
                    </a:solidFill>
                    <a:effectLst/>
                    <a:latin typeface="Arial" charset="0"/>
                    <a:ea typeface="ＭＳ Ｐゴシック" charset="0"/>
                    <a:cs typeface="ＭＳ Ｐゴシック" charset="0"/>
                  </a:rPr>
                  <a:t> has NAFTA strings </a:t>
                </a:r>
                <a:r>
                  <a:rPr lang="fr-CA" sz="1200" kern="1200" dirty="0" err="1">
                    <a:solidFill>
                      <a:schemeClr val="tx1"/>
                    </a:solidFill>
                    <a:effectLst/>
                    <a:latin typeface="Arial" charset="0"/>
                    <a:ea typeface="ＭＳ Ｐゴシック" charset="0"/>
                    <a:cs typeface="ＭＳ Ｐゴシック" charset="0"/>
                  </a:rPr>
                  <a:t>attached</a:t>
                </a:r>
                <a:r>
                  <a:rPr lang="fr-CA" sz="1200" kern="1200" dirty="0">
                    <a:solidFill>
                      <a:schemeClr val="tx1"/>
                    </a:solidFill>
                    <a:effectLst/>
                    <a:latin typeface="Arial" charset="0"/>
                    <a:ea typeface="ＭＳ Ｐゴシック" charset="0"/>
                    <a:cs typeface="ＭＳ Ｐゴシック" charset="0"/>
                  </a:rPr>
                  <a:t> », </a:t>
                </a:r>
                <a:r>
                  <a:rPr lang="fr-CA" sz="1200" i="1" kern="1200" dirty="0">
                    <a:solidFill>
                      <a:schemeClr val="tx1"/>
                    </a:solidFill>
                    <a:effectLst/>
                    <a:latin typeface="Arial" charset="0"/>
                    <a:ea typeface="ＭＳ Ｐゴシック" charset="0"/>
                    <a:cs typeface="ＭＳ Ｐゴシック" charset="0"/>
                  </a:rPr>
                  <a:t>Financial Post</a:t>
                </a:r>
                <a:r>
                  <a:rPr lang="fr-CA" sz="1200" kern="1200" dirty="0">
                    <a:solidFill>
                      <a:schemeClr val="tx1"/>
                    </a:solidFill>
                    <a:effectLst/>
                    <a:latin typeface="Arial" charset="0"/>
                    <a:ea typeface="ＭＳ Ｐゴシック" charset="0"/>
                    <a:cs typeface="ＭＳ Ｐゴシック" charset="0"/>
                  </a:rPr>
                  <a:t>, 7 mars 2018, en ligne : http://</a:t>
                </a:r>
                <a:r>
                  <a:rPr lang="fr-CA" sz="1200" kern="1200" dirty="0" err="1">
                    <a:solidFill>
                      <a:schemeClr val="tx1"/>
                    </a:solidFill>
                    <a:effectLst/>
                    <a:latin typeface="Arial" charset="0"/>
                    <a:ea typeface="ＭＳ Ｐゴシック" charset="0"/>
                    <a:cs typeface="ＭＳ Ｐゴシック" charset="0"/>
                  </a:rPr>
                  <a:t>business.financialpost.com</a:t>
                </a:r>
                <a:r>
                  <a:rPr lang="fr-CA" sz="1200" kern="1200" dirty="0">
                    <a:solidFill>
                      <a:schemeClr val="tx1"/>
                    </a:solidFill>
                    <a:effectLst/>
                    <a:latin typeface="Arial" charset="0"/>
                    <a:ea typeface="ＭＳ Ｐゴシック" charset="0"/>
                    <a:cs typeface="ＭＳ Ｐゴシック" charset="0"/>
                  </a:rPr>
                  <a:t>/news/</a:t>
                </a:r>
                <a:r>
                  <a:rPr lang="fr-CA" sz="1200" kern="1200" dirty="0" err="1">
                    <a:solidFill>
                      <a:schemeClr val="tx1"/>
                    </a:solidFill>
                    <a:effectLst/>
                    <a:latin typeface="Arial" charset="0"/>
                    <a:ea typeface="ＭＳ Ｐゴシック" charset="0"/>
                    <a:cs typeface="ＭＳ Ｐゴシック" charset="0"/>
                  </a:rPr>
                  <a:t>economy</a:t>
                </a:r>
                <a:r>
                  <a:rPr lang="fr-CA" sz="1200" kern="1200" dirty="0">
                    <a:solidFill>
                      <a:schemeClr val="tx1"/>
                    </a:solidFill>
                    <a:effectLst/>
                    <a:latin typeface="Arial" charset="0"/>
                    <a:ea typeface="ＭＳ Ｐゴシック" charset="0"/>
                    <a:cs typeface="ＭＳ Ｐゴシック" charset="0"/>
                  </a:rPr>
                  <a:t>/the-final-scramble-to-avoid-u-s-tariffs-phone-calls-meetings-dinners-today.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b="1" u="sng" kern="1200" dirty="0">
                    <a:solidFill>
                      <a:schemeClr val="tx1"/>
                    </a:solidFill>
                    <a:effectLst/>
                    <a:latin typeface="Arial" charset="0"/>
                    <a:ea typeface="ＭＳ Ｐゴシック" charset="0"/>
                    <a:cs typeface="ＭＳ Ｐゴシック" charset="0"/>
                  </a:rPr>
                  <a:t>On comprend que l’utilité des surtaxes douanières dépasse de loin la protection de la sécurité nationale!</a:t>
                </a:r>
              </a:p>
              <a:p>
                <a:endParaRPr lang="fr-CA" sz="1200" kern="1200" dirty="0">
                  <a:solidFill>
                    <a:schemeClr val="tx1"/>
                  </a:solidFill>
                  <a:effectLst/>
                  <a:latin typeface="Arial" charset="0"/>
                  <a:ea typeface="ＭＳ Ｐゴシック" charset="0"/>
                  <a:cs typeface="ＭＳ Ｐゴシック" charset="0"/>
                </a:endParaRPr>
              </a:p>
              <a:p>
                <a:r>
                  <a:rPr lang="fr-CA" sz="1200" b="1" kern="1200" dirty="0">
                    <a:solidFill>
                      <a:schemeClr val="tx1"/>
                    </a:solidFill>
                    <a:effectLst/>
                    <a:latin typeface="Arial" charset="0"/>
                    <a:ea typeface="ＭＳ Ｐゴシック" charset="0"/>
                    <a:cs typeface="ＭＳ Ｐゴシック" charset="0"/>
                  </a:rPr>
                  <a:t>Le 31 mai 2018:</a:t>
                </a:r>
                <a:r>
                  <a:rPr lang="fr-CA" sz="1200" kern="1200" dirty="0">
                    <a:solidFill>
                      <a:schemeClr val="tx1"/>
                    </a:solidFill>
                    <a:effectLst/>
                    <a:latin typeface="Arial" charset="0"/>
                    <a:ea typeface="ＭＳ Ｐゴシック" charset="0"/>
                    <a:cs typeface="ＭＳ Ｐゴシック" charset="0"/>
                  </a:rPr>
                  <a:t> le président américain ne reconduit pas les exemptions. Conséquemment, dès le lendemain, 1</a:t>
                </a:r>
                <a:r>
                  <a:rPr lang="fr-CA" sz="1200" kern="1200" baseline="30000" dirty="0">
                    <a:solidFill>
                      <a:schemeClr val="tx1"/>
                    </a:solidFill>
                    <a:effectLst/>
                    <a:latin typeface="Arial" charset="0"/>
                    <a:ea typeface="ＭＳ Ｐゴシック" charset="0"/>
                    <a:cs typeface="ＭＳ Ｐゴシック" charset="0"/>
                  </a:rPr>
                  <a:t>er</a:t>
                </a:r>
                <a:r>
                  <a:rPr lang="fr-CA" sz="1200" kern="1200" dirty="0">
                    <a:solidFill>
                      <a:schemeClr val="tx1"/>
                    </a:solidFill>
                    <a:effectLst/>
                    <a:latin typeface="Arial" charset="0"/>
                    <a:ea typeface="ＭＳ Ｐゴシック" charset="0"/>
                    <a:cs typeface="ＭＳ Ｐゴシック" charset="0"/>
                  </a:rPr>
                  <a:t> juin 2018, les importations américaines d’acier et d’aluminium ont commencé à être frappées, respectivement, d’une surtaxe de 25% et 10%, peu importe d’où ils viennent dans le monde.</a:t>
                </a:r>
              </a:p>
              <a:p>
                <a:endParaRPr lang="fr-CA" sz="1200" kern="1200" dirty="0">
                  <a:solidFill>
                    <a:schemeClr val="tx1"/>
                  </a:solidFill>
                  <a:effectLst/>
                  <a:latin typeface="Arial" charset="0"/>
                  <a:ea typeface="ＭＳ Ｐゴシック" charset="0"/>
                  <a:cs typeface="ＭＳ Ｐゴシック" charset="0"/>
                </a:endParaRPr>
              </a:p>
              <a:p>
                <a:r>
                  <a:rPr lang="fr-CA" sz="1200" kern="1200" dirty="0">
                    <a:solidFill>
                      <a:schemeClr val="tx1"/>
                    </a:solidFill>
                    <a:effectLst/>
                    <a:latin typeface="Arial" charset="0"/>
                    <a:ea typeface="ＭＳ Ｐゴシック" charset="0"/>
                    <a:cs typeface="ＭＳ Ｐゴシック" charset="0"/>
                  </a:rPr>
                  <a:t>Exception : </a:t>
                </a:r>
                <a:r>
                  <a:rPr lang="en" sz="1200" b="0" i="0" u="none" strike="noStrike" kern="1200" dirty="0" err="1">
                    <a:solidFill>
                      <a:schemeClr val="tx1"/>
                    </a:solidFill>
                    <a:effectLst/>
                    <a:latin typeface="Arial" charset="0"/>
                    <a:ea typeface="ＭＳ Ｐゴシック" charset="0"/>
                    <a:cs typeface="ＭＳ Ｐゴシック" charset="0"/>
                  </a:rPr>
                  <a:t>Australie</a:t>
                </a:r>
                <a:r>
                  <a:rPr lang="en" sz="1200" b="0" i="0" u="none" strike="noStrike" kern="1200" dirty="0">
                    <a:solidFill>
                      <a:schemeClr val="tx1"/>
                    </a:solidFill>
                    <a:effectLst/>
                    <a:latin typeface="Arial" charset="0"/>
                    <a:ea typeface="ＭＳ Ｐゴシック" charset="0"/>
                    <a:cs typeface="ＭＳ Ｐゴシック" charset="0"/>
                  </a:rPr>
                  <a:t>, Argentine, </a:t>
                </a:r>
                <a:r>
                  <a:rPr lang="en" sz="1200" b="0" i="0" u="none" strike="noStrike" kern="1200" dirty="0" err="1">
                    <a:solidFill>
                      <a:schemeClr val="tx1"/>
                    </a:solidFill>
                    <a:effectLst/>
                    <a:latin typeface="Arial" charset="0"/>
                    <a:ea typeface="ＭＳ Ｐゴシック" charset="0"/>
                    <a:cs typeface="ＭＳ Ｐゴシック" charset="0"/>
                  </a:rPr>
                  <a:t>Brésil</a:t>
                </a:r>
                <a:r>
                  <a:rPr lang="en" sz="1200" b="0" i="0" u="none" strike="noStrike" kern="1200" dirty="0">
                    <a:solidFill>
                      <a:schemeClr val="tx1"/>
                    </a:solidFill>
                    <a:effectLst/>
                    <a:latin typeface="Arial" charset="0"/>
                    <a:ea typeface="ＭＳ Ｐゴシック" charset="0"/>
                    <a:cs typeface="ＭＳ Ｐゴシック" charset="0"/>
                  </a:rPr>
                  <a:t> et </a:t>
                </a:r>
                <a:r>
                  <a:rPr lang="en" sz="1200" b="0" i="0" u="none" strike="noStrike" kern="1200" dirty="0" err="1">
                    <a:solidFill>
                      <a:schemeClr val="tx1"/>
                    </a:solidFill>
                    <a:effectLst/>
                    <a:latin typeface="Arial" charset="0"/>
                    <a:ea typeface="ＭＳ Ｐゴシック" charset="0"/>
                    <a:cs typeface="ＭＳ Ｐゴシック" charset="0"/>
                  </a:rPr>
                  <a:t>Corée</a:t>
                </a:r>
                <a:r>
                  <a:rPr lang="en" sz="1200" b="0" i="0" u="none" strike="noStrike" kern="1200" dirty="0">
                    <a:solidFill>
                      <a:schemeClr val="tx1"/>
                    </a:solidFill>
                    <a:effectLst/>
                    <a:latin typeface="Arial" charset="0"/>
                    <a:ea typeface="ＭＳ Ｐゴシック" charset="0"/>
                    <a:cs typeface="ＭＳ Ｐゴシック" charset="0"/>
                  </a:rPr>
                  <a:t> du Sud. </a:t>
                </a:r>
                <a:r>
                  <a:rPr lang="en" sz="1200" b="0" i="0" u="none" strike="noStrike" kern="1200" dirty="0" err="1">
                    <a:solidFill>
                      <a:schemeClr val="tx1"/>
                    </a:solidFill>
                    <a:effectLst/>
                    <a:latin typeface="Arial" charset="0"/>
                    <a:ea typeface="ＭＳ Ｐゴシック" charset="0"/>
                    <a:cs typeface="ＭＳ Ｐゴシック" charset="0"/>
                  </a:rPr>
                  <a:t>Dans</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ces</a:t>
                </a:r>
                <a:r>
                  <a:rPr lang="en" sz="1200" b="0" i="0" u="none" strike="noStrike" kern="1200" dirty="0">
                    <a:solidFill>
                      <a:schemeClr val="tx1"/>
                    </a:solidFill>
                    <a:effectLst/>
                    <a:latin typeface="Arial" charset="0"/>
                    <a:ea typeface="ＭＳ Ｐゴシック" charset="0"/>
                    <a:cs typeface="ＭＳ Ｐゴシック" charset="0"/>
                  </a:rPr>
                  <a:t> trois </a:t>
                </a:r>
                <a:r>
                  <a:rPr lang="en" sz="1200" b="0" i="0" u="none" strike="noStrike" kern="1200" dirty="0" err="1">
                    <a:solidFill>
                      <a:schemeClr val="tx1"/>
                    </a:solidFill>
                    <a:effectLst/>
                    <a:latin typeface="Arial" charset="0"/>
                    <a:ea typeface="ＭＳ Ｐゴシック" charset="0"/>
                    <a:cs typeface="ＭＳ Ｐゴシック" charset="0"/>
                  </a:rPr>
                  <a:t>derniers</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cas</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il</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existe</a:t>
                </a:r>
                <a:r>
                  <a:rPr lang="en" sz="1200" b="0" i="0" u="none" strike="noStrike" kern="1200" dirty="0">
                    <a:solidFill>
                      <a:schemeClr val="tx1"/>
                    </a:solidFill>
                    <a:effectLst/>
                    <a:latin typeface="Arial" charset="0"/>
                    <a:ea typeface="ＭＳ Ｐゴシック" charset="0"/>
                    <a:cs typeface="ＭＳ Ｐゴシック" charset="0"/>
                  </a:rPr>
                  <a:t> des quotas sur </a:t>
                </a:r>
                <a:r>
                  <a:rPr lang="en" sz="1200" b="0" i="0" u="none" strike="noStrike" kern="1200" dirty="0" err="1">
                    <a:solidFill>
                      <a:schemeClr val="tx1"/>
                    </a:solidFill>
                    <a:effectLst/>
                    <a:latin typeface="Arial" charset="0"/>
                    <a:ea typeface="ＭＳ Ｐゴシック" charset="0"/>
                    <a:cs typeface="ＭＳ Ｐゴシック" charset="0"/>
                  </a:rPr>
                  <a:t>l’Acier</a:t>
                </a:r>
                <a:r>
                  <a:rPr lang="en" sz="1200" b="0" i="0" u="none" strike="noStrike" kern="1200" dirty="0">
                    <a:solidFill>
                      <a:schemeClr val="tx1"/>
                    </a:solidFill>
                    <a:effectLst/>
                    <a:latin typeface="Arial" charset="0"/>
                    <a:ea typeface="ＭＳ Ｐゴシック" charset="0"/>
                    <a:cs typeface="ＭＳ Ｐゴシック" charset="0"/>
                  </a:rPr>
                  <a:t> qui </a:t>
                </a:r>
                <a:r>
                  <a:rPr lang="en" sz="1200" b="0" i="0" u="none" strike="noStrike" kern="1200" dirty="0" err="1">
                    <a:solidFill>
                      <a:schemeClr val="tx1"/>
                    </a:solidFill>
                    <a:effectLst/>
                    <a:latin typeface="Arial" charset="0"/>
                    <a:ea typeface="ＭＳ Ｐゴシック" charset="0"/>
                    <a:cs typeface="ＭＳ Ｐゴシック" charset="0"/>
                  </a:rPr>
                  <a:t>prohibent</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l’importation</a:t>
                </a:r>
                <a:r>
                  <a:rPr lang="en" sz="1200" b="0" i="0" u="none" strike="noStrike" kern="1200" dirty="0">
                    <a:solidFill>
                      <a:schemeClr val="tx1"/>
                    </a:solidFill>
                    <a:effectLst/>
                    <a:latin typeface="Arial" charset="0"/>
                    <a:ea typeface="ＭＳ Ｐゴシック" charset="0"/>
                    <a:cs typeface="ＭＳ Ｐゴシック" charset="0"/>
                  </a:rPr>
                  <a:t> de </a:t>
                </a:r>
                <a:r>
                  <a:rPr lang="en" sz="1200" b="0" i="0" u="none" strike="noStrike" kern="1200" dirty="0" err="1">
                    <a:solidFill>
                      <a:schemeClr val="tx1"/>
                    </a:solidFill>
                    <a:effectLst/>
                    <a:latin typeface="Arial" charset="0"/>
                    <a:ea typeface="ＭＳ Ｐゴシック" charset="0"/>
                    <a:cs typeface="ＭＳ Ｐゴシック" charset="0"/>
                  </a:rPr>
                  <a:t>toute</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quantité</a:t>
                </a:r>
                <a:r>
                  <a:rPr lang="en" sz="1200" b="0" i="0" u="none" strike="noStrike" kern="1200" dirty="0">
                    <a:solidFill>
                      <a:schemeClr val="tx1"/>
                    </a:solidFill>
                    <a:effectLst/>
                    <a:latin typeface="Arial" charset="0"/>
                    <a:ea typeface="ＭＳ Ｐゴシック" charset="0"/>
                    <a:cs typeface="ＭＳ Ｐゴシック" charset="0"/>
                  </a:rPr>
                  <a:t> les </a:t>
                </a:r>
                <a:r>
                  <a:rPr lang="en" sz="1200" b="0" i="0" u="none" strike="noStrike" kern="1200" dirty="0" err="1">
                    <a:solidFill>
                      <a:schemeClr val="tx1"/>
                    </a:solidFill>
                    <a:effectLst/>
                    <a:latin typeface="Arial" charset="0"/>
                    <a:ea typeface="ＭＳ Ｐゴシック" charset="0"/>
                    <a:cs typeface="ＭＳ Ｐゴシック" charset="0"/>
                  </a:rPr>
                  <a:t>dépassant</a:t>
                </a:r>
                <a:r>
                  <a:rPr lang="en" sz="1200" b="0" i="0" u="none" strike="noStrike" kern="1200" dirty="0">
                    <a:solidFill>
                      <a:schemeClr val="tx1"/>
                    </a:solidFill>
                    <a:effectLst/>
                    <a:latin typeface="Arial" charset="0"/>
                    <a:ea typeface="ＭＳ Ｐゴシック" charset="0"/>
                    <a:cs typeface="ＭＳ Ｐゴシック" charset="0"/>
                  </a:rPr>
                  <a:t>. </a:t>
                </a:r>
                <a:r>
                  <a:rPr lang="fr-CA" sz="1200" b="0" i="0" u="none" strike="noStrike" kern="1200" dirty="0">
                    <a:solidFill>
                      <a:schemeClr val="tx1"/>
                    </a:solidFill>
                    <a:effectLst/>
                    <a:latin typeface="Arial" charset="0"/>
                    <a:ea typeface="ＭＳ Ｐゴシック" charset="0"/>
                    <a:cs typeface="ＭＳ Ｐゴシック" charset="0"/>
                  </a:rPr>
                  <a:t>E</a:t>
                </a:r>
                <a:r>
                  <a:rPr lang="en" sz="1200" b="0" i="0" u="none" strike="noStrike" kern="1200" dirty="0">
                    <a:solidFill>
                      <a:schemeClr val="tx1"/>
                    </a:solidFill>
                    <a:effectLst/>
                    <a:latin typeface="Arial" charset="0"/>
                    <a:ea typeface="ＭＳ Ｐゴシック" charset="0"/>
                    <a:cs typeface="ＭＳ Ｐゴシック" charset="0"/>
                  </a:rPr>
                  <a:t>t des quotas pour </a:t>
                </a:r>
                <a:r>
                  <a:rPr lang="en" sz="1200" b="0" i="0" u="none" strike="noStrike" kern="1200" dirty="0" err="1">
                    <a:solidFill>
                      <a:schemeClr val="tx1"/>
                    </a:solidFill>
                    <a:effectLst/>
                    <a:latin typeface="Arial" charset="0"/>
                    <a:ea typeface="ＭＳ Ｐゴシック" charset="0"/>
                    <a:cs typeface="ＭＳ Ｐゴシック" charset="0"/>
                  </a:rPr>
                  <a:t>l’aluminium</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Argentin</a:t>
                </a:r>
                <a:r>
                  <a:rPr lang="en" sz="1200" b="0" i="0" u="none" strike="noStrike" kern="1200" dirty="0">
                    <a:solidFill>
                      <a:schemeClr val="tx1"/>
                    </a:solidFill>
                    <a:effectLst/>
                    <a:latin typeface="Arial" charset="0"/>
                    <a:ea typeface="ＭＳ Ｐゴシック" charset="0"/>
                    <a:cs typeface="ＭＳ Ｐゴシック" charset="0"/>
                  </a:rPr>
                  <a:t> et </a:t>
                </a:r>
                <a:r>
                  <a:rPr lang="en" sz="1200" b="0" i="0" u="none" strike="noStrike" kern="1200" dirty="0" err="1">
                    <a:solidFill>
                      <a:schemeClr val="tx1"/>
                    </a:solidFill>
                    <a:effectLst/>
                    <a:latin typeface="Arial" charset="0"/>
                    <a:ea typeface="ＭＳ Ｐゴシック" charset="0"/>
                    <a:cs typeface="ＭＳ Ｐゴシック" charset="0"/>
                  </a:rPr>
                  <a:t>brésilien</a:t>
                </a:r>
                <a:r>
                  <a:rPr lang="en" sz="1200" b="0" i="0" u="none" strike="noStrike" kern="1200" dirty="0">
                    <a:solidFill>
                      <a:schemeClr val="tx1"/>
                    </a:solidFill>
                    <a:effectLst/>
                    <a:latin typeface="Arial" charset="0"/>
                    <a:ea typeface="ＭＳ Ｐゴシック" charset="0"/>
                    <a:cs typeface="ＭＳ Ｐゴシック" charset="0"/>
                  </a:rPr>
                  <a:t>. </a:t>
                </a:r>
              </a:p>
              <a:p>
                <a:endParaRPr lang="en" sz="1200" b="0" i="0" u="none" strike="noStrike" kern="1200" dirty="0">
                  <a:solidFill>
                    <a:schemeClr val="tx1"/>
                  </a:solidFill>
                  <a:effectLst/>
                  <a:latin typeface="Arial" charset="0"/>
                  <a:ea typeface="ＭＳ Ｐゴシック" charset="0"/>
                  <a:cs typeface="ＭＳ Ｐゴシック" charset="0"/>
                </a:endParaRPr>
              </a:p>
              <a:p>
                <a:r>
                  <a:rPr lang="en" sz="1200" b="0" i="0" u="none" strike="noStrike" kern="1200" dirty="0">
                    <a:solidFill>
                      <a:schemeClr val="tx1"/>
                    </a:solidFill>
                    <a:effectLst/>
                    <a:latin typeface="Arial" charset="0"/>
                    <a:ea typeface="ＭＳ Ｐゴシック" charset="0"/>
                    <a:cs typeface="ＭＳ Ｐゴシック" charset="0"/>
                  </a:rPr>
                  <a:t>D</a:t>
                </a:r>
                <a:r>
                  <a:rPr lang="fr-CA" sz="1200" b="0" i="0" u="none" strike="noStrike" kern="1200" dirty="0">
                    <a:solidFill>
                      <a:schemeClr val="tx1"/>
                    </a:solidFill>
                    <a:effectLst/>
                    <a:latin typeface="Arial" charset="0"/>
                    <a:ea typeface="ＭＳ Ｐゴシック" charset="0"/>
                    <a:cs typeface="ＭＳ Ｐゴシック" charset="0"/>
                  </a:rPr>
                  <a:t>e</a:t>
                </a:r>
                <a:r>
                  <a:rPr lang="en" sz="1200" b="0" i="0" u="none" strike="noStrike" kern="1200" dirty="0">
                    <a:solidFill>
                      <a:schemeClr val="tx1"/>
                    </a:solidFill>
                    <a:effectLst/>
                    <a:latin typeface="Arial" charset="0"/>
                    <a:ea typeface="ＭＳ Ｐゴシック" charset="0"/>
                    <a:cs typeface="ＭＳ Ｐゴシック" charset="0"/>
                  </a:rPr>
                  <a:t>s exclusions </a:t>
                </a:r>
                <a:r>
                  <a:rPr lang="en" sz="1200" b="0" i="0" u="none" strike="noStrike" kern="1200" dirty="0" err="1">
                    <a:solidFill>
                      <a:schemeClr val="tx1"/>
                    </a:solidFill>
                    <a:effectLst/>
                    <a:latin typeface="Arial" charset="0"/>
                    <a:ea typeface="ＭＳ Ｐゴシック" charset="0"/>
                    <a:cs typeface="ＭＳ Ｐゴシック" charset="0"/>
                  </a:rPr>
                  <a:t>peuvent</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être</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octroyées</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en</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ce</a:t>
                </a:r>
                <a:r>
                  <a:rPr lang="en" sz="1200" b="0" i="0" u="none" strike="noStrike" kern="1200" dirty="0">
                    <a:solidFill>
                      <a:schemeClr val="tx1"/>
                    </a:solidFill>
                    <a:effectLst/>
                    <a:latin typeface="Arial" charset="0"/>
                    <a:ea typeface="ＭＳ Ｐゴシック" charset="0"/>
                    <a:cs typeface="ＭＳ Ｐゴシック" charset="0"/>
                  </a:rPr>
                  <a:t> qui </a:t>
                </a:r>
                <a:r>
                  <a:rPr lang="en" sz="1200" b="0" i="0" u="none" strike="noStrike" kern="1200" dirty="0" err="1">
                    <a:solidFill>
                      <a:schemeClr val="tx1"/>
                    </a:solidFill>
                    <a:effectLst/>
                    <a:latin typeface="Arial" charset="0"/>
                    <a:ea typeface="ＭＳ Ｐゴシック" charset="0"/>
                    <a:cs typeface="ＭＳ Ｐゴシック" charset="0"/>
                  </a:rPr>
                  <a:t>concerne</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certains</a:t>
                </a:r>
                <a:r>
                  <a:rPr lang="en" sz="1200" b="0" i="0" u="none" strike="noStrike" kern="1200" dirty="0">
                    <a:solidFill>
                      <a:schemeClr val="tx1"/>
                    </a:solidFill>
                    <a:effectLst/>
                    <a:latin typeface="Arial" charset="0"/>
                    <a:ea typeface="ＭＳ Ｐゴシック" charset="0"/>
                    <a:cs typeface="ＭＳ Ｐゴシック" charset="0"/>
                  </a:rPr>
                  <a:t> </a:t>
                </a:r>
                <a:r>
                  <a:rPr lang="en" sz="1200" b="0" i="0" u="none" strike="noStrike" kern="1200" dirty="0" err="1">
                    <a:solidFill>
                      <a:schemeClr val="tx1"/>
                    </a:solidFill>
                    <a:effectLst/>
                    <a:latin typeface="Arial" charset="0"/>
                    <a:ea typeface="ＭＳ Ｐゴシック" charset="0"/>
                    <a:cs typeface="ＭＳ Ｐゴシック" charset="0"/>
                  </a:rPr>
                  <a:t>produits</a:t>
                </a:r>
                <a:r>
                  <a:rPr lang="en" sz="1200" b="0" i="0" u="none" strike="noStrike" kern="1200" dirty="0">
                    <a:solidFill>
                      <a:schemeClr val="tx1"/>
                    </a:solidFill>
                    <a:effectLst/>
                    <a:latin typeface="Arial" charset="0"/>
                    <a:ea typeface="ＭＳ Ｐゴシック" charset="0"/>
                    <a:cs typeface="ＭＳ Ｐゴシック" charset="0"/>
                  </a:rPr>
                  <a:t> au </a:t>
                </a:r>
                <a:r>
                  <a:rPr lang="en" sz="1200" b="0" i="0" u="none" strike="noStrike" kern="1200" dirty="0" err="1">
                    <a:solidFill>
                      <a:schemeClr val="tx1"/>
                    </a:solidFill>
                    <a:effectLst/>
                    <a:latin typeface="Arial" charset="0"/>
                    <a:ea typeface="ＭＳ Ｐゴシック" charset="0"/>
                    <a:cs typeface="ＭＳ Ｐゴシック" charset="0"/>
                  </a:rPr>
                  <a:t>cas</a:t>
                </a:r>
                <a:r>
                  <a:rPr lang="en" sz="1200" b="0" i="0" u="none" strike="noStrike" kern="1200" dirty="0">
                    <a:solidFill>
                      <a:schemeClr val="tx1"/>
                    </a:solidFill>
                    <a:effectLst/>
                    <a:latin typeface="Arial" charset="0"/>
                    <a:ea typeface="ＭＳ Ｐゴシック" charset="0"/>
                    <a:cs typeface="ＭＳ Ｐゴシック" charset="0"/>
                  </a:rPr>
                  <a:t> par </a:t>
                </a:r>
                <a:r>
                  <a:rPr lang="en" sz="1200" b="0" i="0" u="none" strike="noStrike" kern="1200" dirty="0" err="1">
                    <a:solidFill>
                      <a:schemeClr val="tx1"/>
                    </a:solidFill>
                    <a:effectLst/>
                    <a:latin typeface="Arial" charset="0"/>
                    <a:ea typeface="ＭＳ Ｐゴシック" charset="0"/>
                    <a:cs typeface="ＭＳ Ｐゴシック" charset="0"/>
                  </a:rPr>
                  <a:t>cas</a:t>
                </a:r>
                <a:r>
                  <a:rPr lang="en" sz="1200" b="0" i="0" u="none" strike="noStrike" kern="1200" dirty="0">
                    <a:solidFill>
                      <a:schemeClr val="tx1"/>
                    </a:solidFill>
                    <a:effectLst/>
                    <a:latin typeface="Arial" charset="0"/>
                    <a:ea typeface="ＭＳ Ｐゴシック" charset="0"/>
                    <a:cs typeface="ＭＳ Ｐゴシック" charset="0"/>
                  </a:rPr>
                  <a:t>.</a:t>
                </a:r>
                <a:endParaRPr lang="fr-CA" sz="1200" kern="1200" dirty="0">
                  <a:solidFill>
                    <a:schemeClr val="tx1"/>
                  </a:solidFill>
                  <a:effectLst/>
                  <a:latin typeface="Arial" charset="0"/>
                  <a:ea typeface="ＭＳ Ｐゴシック" charset="0"/>
                  <a:cs typeface="ＭＳ Ｐゴシック" charset="0"/>
                </a:endParaRPr>
              </a:p>
              <a:p>
                <a:endParaRPr lang="fr-CA" sz="1200" kern="1200" dirty="0">
                  <a:solidFill>
                    <a:schemeClr val="tx1"/>
                  </a:solidFill>
                  <a:effectLst/>
                  <a:latin typeface="Arial" charset="0"/>
                  <a:ea typeface="ＭＳ Ｐゴシック" charset="0"/>
                </a:endParaRPr>
              </a:p>
              <a:p>
                <a:r>
                  <a:rPr lang="fr-CA" sz="1200" strike="sngStrike" kern="1200" dirty="0" err="1">
                    <a:solidFill>
                      <a:schemeClr val="tx1"/>
                    </a:solidFill>
                    <a:effectLst/>
                    <a:highlight>
                      <a:srgbClr val="FFFF00"/>
                    </a:highlight>
                    <a:latin typeface="Arial" charset="0"/>
                    <a:ea typeface="ＭＳ Ｐゴシック" charset="0"/>
                  </a:rPr>
                  <a:t>Wilbur</a:t>
                </a:r>
                <a:r>
                  <a:rPr lang="fr-CA" sz="1200" strike="sngStrike" kern="1200" dirty="0">
                    <a:solidFill>
                      <a:schemeClr val="tx1"/>
                    </a:solidFill>
                    <a:effectLst/>
                    <a:highlight>
                      <a:srgbClr val="FFFF00"/>
                    </a:highlight>
                    <a:latin typeface="Arial" charset="0"/>
                    <a:ea typeface="ＭＳ Ｐゴシック" charset="0"/>
                  </a:rPr>
                  <a:t> Ross avait recommandé : </a:t>
                </a:r>
              </a:p>
              <a:p>
                <a:endParaRPr lang="fr-CA" strike="sngStrike" dirty="0">
                  <a:highlight>
                    <a:srgbClr val="FFFF00"/>
                  </a:highlight>
                </a:endParaRPr>
              </a:p>
              <a:p>
                <a:r>
                  <a:rPr lang="fr-CA" strike="sngStrike" dirty="0">
                    <a:highlight>
                      <a:srgbClr val="FFFF00"/>
                    </a:highlight>
                  </a:rPr>
                  <a:t>Une surtaxe douanière globale d'au moins 24% sur les importations d'acier de tous les pays, ou un droit de douane minimal de 53% sur les importations d'acier en provenance de 12 pays, dont le Brésil, la Chine, le Costa Rica, l'Égypte, l'Inde, la Malaisie, la République de Corée, la Russie, l'Afrique du Sud, la Thaïlande, la Turquie et le Vietnam, </a:t>
                </a:r>
              </a:p>
              <a:p>
                <a:endParaRPr lang="fr-CA" strike="sngStrike" dirty="0">
                  <a:highlight>
                    <a:srgbClr val="FFFF00"/>
                  </a:highlight>
                </a:endParaRPr>
              </a:p>
              <a:p>
                <a:r>
                  <a:rPr lang="fr-CA" strike="sngStrike" dirty="0">
                    <a:highlight>
                      <a:srgbClr val="FFFF00"/>
                    </a:highlight>
                  </a:rPr>
                  <a:t>ou un quota sur les produits en acier de tous les pays égal à 63% des exportations de chaque pays en 2017 vers les États-Unis</a:t>
                </a:r>
              </a:p>
              <a:p>
                <a:endParaRPr lang="fr-CA" sz="1200" strike="sngStrike" kern="1200" dirty="0">
                  <a:solidFill>
                    <a:schemeClr val="tx1"/>
                  </a:solidFill>
                  <a:effectLst/>
                  <a:latin typeface="Arial" charset="0"/>
                  <a:ea typeface="ＭＳ Ｐゴシック" charset="0"/>
                  <a:cs typeface="ＭＳ Ｐゴシック" charset="0"/>
                </a:endParaRPr>
              </a:p>
              <a:p>
                <a:r>
                  <a:rPr lang="fr-FR" strike="sngStrike" dirty="0"/>
                  <a:t>Et l’alu ???</a:t>
                </a:r>
              </a:p>
            </p:txBody>
          </p:sp>
        </mc:Fallback>
      </mc:AlternateContent>
      <p:sp>
        <p:nvSpPr>
          <p:cNvPr id="4" name="Espace réservé du numéro de diapositive 3"/>
          <p:cNvSpPr>
            <a:spLocks noGrp="1"/>
          </p:cNvSpPr>
          <p:nvPr>
            <p:ph type="sldNum" sz="quarter" idx="10"/>
          </p:nvPr>
        </p:nvSpPr>
        <p:spPr/>
        <p:txBody>
          <a:bodyPr/>
          <a:lstStyle/>
          <a:p>
            <a:pPr>
              <a:defRPr/>
            </a:pPr>
            <a:fld id="{32BA4F3A-7F2A-F149-B466-AAABF38C2E0E}" type="slidenum">
              <a:rPr lang="fr-FR" altLang="x-none" smtClean="0"/>
              <a:pPr>
                <a:defRPr/>
              </a:pPr>
              <a:t>7</a:t>
            </a:fld>
            <a:endParaRPr lang="fr-FR" altLang="x-none"/>
          </a:p>
        </p:txBody>
      </p:sp>
    </p:spTree>
    <p:extLst>
      <p:ext uri="{BB962C8B-B14F-4D97-AF65-F5344CB8AC3E}">
        <p14:creationId xmlns:p14="http://schemas.microsoft.com/office/powerpoint/2010/main" val="348444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kern="1200" dirty="0">
              <a:solidFill>
                <a:schemeClr val="tx1"/>
              </a:solidFill>
              <a:effectLst/>
              <a:latin typeface="Arial"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8</a:t>
            </a:fld>
            <a:endParaRPr lang="fr-FR" altLang="x-none"/>
          </a:p>
        </p:txBody>
      </p:sp>
    </p:spTree>
    <p:extLst>
      <p:ext uri="{BB962C8B-B14F-4D97-AF65-F5344CB8AC3E}">
        <p14:creationId xmlns:p14="http://schemas.microsoft.com/office/powerpoint/2010/main" val="284592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9</a:t>
            </a:fld>
            <a:endParaRPr lang="fr-FR" altLang="x-none"/>
          </a:p>
        </p:txBody>
      </p:sp>
    </p:spTree>
    <p:extLst>
      <p:ext uri="{BB962C8B-B14F-4D97-AF65-F5344CB8AC3E}">
        <p14:creationId xmlns:p14="http://schemas.microsoft.com/office/powerpoint/2010/main" val="268265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 Titre">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354" y="0"/>
            <a:ext cx="9141291"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203848" y="897564"/>
            <a:ext cx="5616624" cy="1890210"/>
          </a:xfrm>
        </p:spPr>
        <p:txBody>
          <a:bodyPr/>
          <a:lstStyle>
            <a:lvl1pPr algn="l">
              <a:defRPr sz="2900" b="1" i="0">
                <a:solidFill>
                  <a:srgbClr val="FFFFFF"/>
                </a:solidFill>
                <a:latin typeface="Arial Narrow"/>
                <a:cs typeface="Arial Narrow"/>
              </a:defRPr>
            </a:lvl1pPr>
          </a:lstStyle>
          <a:p>
            <a:pPr lvl="0"/>
            <a:r>
              <a:rPr lang="fr-FR" noProof="0"/>
              <a:t>Modifiez le style du titre</a:t>
            </a:r>
            <a:endParaRPr lang="fr-FR" noProof="0" dirty="0"/>
          </a:p>
        </p:txBody>
      </p:sp>
      <p:sp>
        <p:nvSpPr>
          <p:cNvPr id="10" name="Espace réservé du texte 9"/>
          <p:cNvSpPr>
            <a:spLocks noGrp="1"/>
          </p:cNvSpPr>
          <p:nvPr>
            <p:ph type="body" sz="quarter" idx="10"/>
          </p:nvPr>
        </p:nvSpPr>
        <p:spPr>
          <a:xfrm>
            <a:off x="3204468" y="3291830"/>
            <a:ext cx="5616004" cy="1008112"/>
          </a:xfrm>
        </p:spPr>
        <p:txBody>
          <a:bodyPr/>
          <a:lstStyle>
            <a:lvl1pPr marL="0" indent="0">
              <a:spcBef>
                <a:spcPts val="500"/>
              </a:spcBef>
              <a:buFontTx/>
              <a:buNone/>
              <a:defRPr sz="1800">
                <a:solidFill>
                  <a:srgbClr val="FFFFFF"/>
                </a:solidFill>
                <a:latin typeface="Arial Narrow" charset="0"/>
                <a:ea typeface="Arial Narrow" charset="0"/>
                <a:cs typeface="Arial Narrow" charset="0"/>
              </a:defRPr>
            </a:lvl1pPr>
            <a:lvl2pPr marL="228594" indent="0">
              <a:buFontTx/>
              <a:buNone/>
              <a:defRPr>
                <a:solidFill>
                  <a:srgbClr val="FFFFFF"/>
                </a:solidFill>
              </a:defRPr>
            </a:lvl2pPr>
            <a:lvl3pPr marL="503225" indent="0">
              <a:buFontTx/>
              <a:buNone/>
              <a:defRPr>
                <a:solidFill>
                  <a:srgbClr val="FFFFFF"/>
                </a:solidFill>
              </a:defRPr>
            </a:lvl3pPr>
            <a:lvl4pPr marL="714357" indent="0">
              <a:buFontTx/>
              <a:buNone/>
              <a:defRPr>
                <a:solidFill>
                  <a:srgbClr val="FFFFFF"/>
                </a:solidFill>
              </a:defRPr>
            </a:lvl4pPr>
            <a:lvl5pPr marL="942951" indent="0">
              <a:buFontTx/>
              <a:buNone/>
              <a:defRPr>
                <a:solidFill>
                  <a:srgbClr val="FFFFFF"/>
                </a:solidFill>
              </a:defRPr>
            </a:lvl5pPr>
          </a:lstStyle>
          <a:p>
            <a:pPr lvl="0"/>
            <a:r>
              <a:rPr lang="fr-FR"/>
              <a:t>Modifier les styles du texte du masque</a:t>
            </a:r>
          </a:p>
        </p:txBody>
      </p:sp>
      <p:sp>
        <p:nvSpPr>
          <p:cNvPr id="8" name="ZoneTexte 7"/>
          <p:cNvSpPr txBox="1"/>
          <p:nvPr userDrawn="1"/>
        </p:nvSpPr>
        <p:spPr>
          <a:xfrm>
            <a:off x="571541" y="4742708"/>
            <a:ext cx="3672086" cy="246221"/>
          </a:xfrm>
          <a:prstGeom prst="rect">
            <a:avLst/>
          </a:prstGeom>
          <a:noFill/>
        </p:spPr>
        <p:txBody>
          <a:bodyPr wrap="square" lIns="0" rIns="0" bIns="0" rtlCol="0">
            <a:spAutoFit/>
          </a:bodyPr>
          <a:lstStyle/>
          <a:p>
            <a:pPr algn="l"/>
            <a:r>
              <a:rPr lang="fr-FR" sz="1300" dirty="0">
                <a:solidFill>
                  <a:schemeClr val="tx1"/>
                </a:solidFill>
                <a:latin typeface="Arial Narrow" charset="0"/>
                <a:ea typeface="Arial Narrow" charset="0"/>
                <a:cs typeface="Arial Narrow" charset="0"/>
              </a:rPr>
              <a:t>FACULTÉ DE DROIT</a:t>
            </a: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7964" y="4657686"/>
            <a:ext cx="1644193" cy="303355"/>
          </a:xfrm>
          <a:prstGeom prst="rect">
            <a:avLst/>
          </a:prstGeom>
        </p:spPr>
      </p:pic>
    </p:spTree>
    <p:extLst>
      <p:ext uri="{BB962C8B-B14F-4D97-AF65-F5344CB8AC3E}">
        <p14:creationId xmlns:p14="http://schemas.microsoft.com/office/powerpoint/2010/main" val="89876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 Titre">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354" y="2282"/>
            <a:ext cx="9141291"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71540" y="897564"/>
            <a:ext cx="8248931" cy="1458162"/>
          </a:xfrm>
        </p:spPr>
        <p:txBody>
          <a:bodyPr/>
          <a:lstStyle>
            <a:lvl1pPr algn="l">
              <a:defRPr sz="2900" b="1" i="0">
                <a:solidFill>
                  <a:srgbClr val="FFFFFF"/>
                </a:solidFill>
                <a:latin typeface="Arial Narrow"/>
                <a:cs typeface="Arial Narrow"/>
              </a:defRPr>
            </a:lvl1pPr>
          </a:lstStyle>
          <a:p>
            <a:pPr lvl="0"/>
            <a:r>
              <a:rPr lang="fr-FR" noProof="0"/>
              <a:t>Modifiez le style du titre</a:t>
            </a:r>
            <a:endParaRPr lang="fr-FR" noProof="0" dirty="0"/>
          </a:p>
        </p:txBody>
      </p:sp>
      <p:sp>
        <p:nvSpPr>
          <p:cNvPr id="4" name="Espace réservé du texte 3"/>
          <p:cNvSpPr>
            <a:spLocks noGrp="1"/>
          </p:cNvSpPr>
          <p:nvPr>
            <p:ph type="body" sz="quarter" idx="10"/>
          </p:nvPr>
        </p:nvSpPr>
        <p:spPr>
          <a:xfrm>
            <a:off x="572132" y="3003800"/>
            <a:ext cx="8247987" cy="897795"/>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FR"/>
              <a:t>Modifier les styles du texte du masque</a:t>
            </a:r>
          </a:p>
        </p:txBody>
      </p:sp>
      <p:sp>
        <p:nvSpPr>
          <p:cNvPr id="6" name="ZoneTexte 5"/>
          <p:cNvSpPr txBox="1"/>
          <p:nvPr userDrawn="1"/>
        </p:nvSpPr>
        <p:spPr>
          <a:xfrm>
            <a:off x="571541" y="4742708"/>
            <a:ext cx="3672086" cy="246221"/>
          </a:xfrm>
          <a:prstGeom prst="rect">
            <a:avLst/>
          </a:prstGeom>
          <a:noFill/>
        </p:spPr>
        <p:txBody>
          <a:bodyPr wrap="square" lIns="0" rIns="0" bIns="0" rtlCol="0">
            <a:spAutoFit/>
          </a:bodyPr>
          <a:lstStyle/>
          <a:p>
            <a:pPr algn="l"/>
            <a:r>
              <a:rPr lang="fr-FR" sz="1300" dirty="0">
                <a:solidFill>
                  <a:schemeClr val="tx1"/>
                </a:solidFill>
                <a:latin typeface="Arial Narrow" charset="0"/>
                <a:ea typeface="Arial Narrow" charset="0"/>
                <a:cs typeface="Arial Narrow" charset="0"/>
              </a:rPr>
              <a:t>FACULTÉ DE DROIT</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7964" y="4657686"/>
            <a:ext cx="1644193" cy="303355"/>
          </a:xfrm>
          <a:prstGeom prst="rect">
            <a:avLst/>
          </a:prstGeom>
        </p:spPr>
      </p:pic>
    </p:spTree>
    <p:extLst>
      <p:ext uri="{BB962C8B-B14F-4D97-AF65-F5344CB8AC3E}">
        <p14:creationId xmlns:p14="http://schemas.microsoft.com/office/powerpoint/2010/main" val="809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 Section">
    <p:spTree>
      <p:nvGrpSpPr>
        <p:cNvPr id="1" name=""/>
        <p:cNvGrpSpPr/>
        <p:nvPr/>
      </p:nvGrpSpPr>
      <p:grpSpPr>
        <a:xfrm>
          <a:off x="0" y="0"/>
          <a:ext cx="0" cy="0"/>
          <a:chOff x="0" y="0"/>
          <a:chExt cx="0" cy="0"/>
        </a:xfrm>
      </p:grpSpPr>
      <p:sp>
        <p:nvSpPr>
          <p:cNvPr id="9" name="Rectangle 8"/>
          <p:cNvSpPr/>
          <p:nvPr userDrawn="1"/>
        </p:nvSpPr>
        <p:spPr bwMode="auto">
          <a:xfrm>
            <a:off x="0" y="0"/>
            <a:ext cx="9144000" cy="51435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5"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2282"/>
            <a:ext cx="211468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2411760" y="897564"/>
            <a:ext cx="6408712" cy="2214246"/>
          </a:xfrm>
        </p:spPr>
        <p:txBody>
          <a:bodyPr/>
          <a:lstStyle>
            <a:lvl1pPr algn="l">
              <a:defRPr sz="2900" b="1" i="0">
                <a:solidFill>
                  <a:schemeClr val="tx1"/>
                </a:solidFill>
                <a:latin typeface="Arial Narrow"/>
                <a:cs typeface="Arial Narrow"/>
              </a:defRPr>
            </a:lvl1pPr>
          </a:lstStyle>
          <a:p>
            <a:pPr lvl="0"/>
            <a:r>
              <a:rPr lang="fr-FR" noProof="0"/>
              <a:t>Modifiez le style du titre</a:t>
            </a:r>
            <a:endParaRPr lang="fr-FR" noProof="0" dirty="0"/>
          </a:p>
        </p:txBody>
      </p:sp>
      <p:sp>
        <p:nvSpPr>
          <p:cNvPr id="7" name="Espace réservé du texte 6"/>
          <p:cNvSpPr>
            <a:spLocks noGrp="1"/>
          </p:cNvSpPr>
          <p:nvPr>
            <p:ph type="body" sz="quarter" idx="11"/>
          </p:nvPr>
        </p:nvSpPr>
        <p:spPr>
          <a:xfrm>
            <a:off x="2411418" y="3219822"/>
            <a:ext cx="6408737" cy="540544"/>
          </a:xfrm>
        </p:spPr>
        <p:txBody>
          <a:bodyPr/>
          <a:lstStyle>
            <a:lvl1pPr marL="0" indent="0">
              <a:spcBef>
                <a:spcPts val="500"/>
              </a:spcBef>
              <a:buNone/>
              <a:defRPr sz="1800">
                <a:latin typeface="Arial Narrow" charset="0"/>
                <a:ea typeface="Arial Narrow" charset="0"/>
                <a:cs typeface="Arial Narrow" charset="0"/>
              </a:defRPr>
            </a:lvl1pPr>
          </a:lstStyle>
          <a:p>
            <a:pPr lvl="0"/>
            <a:r>
              <a:rPr lang="fr-FR"/>
              <a:t>Modifier les styles du texte du masque</a:t>
            </a:r>
          </a:p>
        </p:txBody>
      </p:sp>
      <p:sp>
        <p:nvSpPr>
          <p:cNvPr id="6" name="ZoneTexte 5"/>
          <p:cNvSpPr txBox="1"/>
          <p:nvPr userDrawn="1"/>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FACULTÉ</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DE DROIT</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7964" y="4657686"/>
            <a:ext cx="1644193" cy="303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ébut avec puc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6" name="Espace réservé du texte 1"/>
          <p:cNvSpPr>
            <a:spLocks noGrp="1"/>
          </p:cNvSpPr>
          <p:nvPr>
            <p:ph idx="1"/>
          </p:nvPr>
        </p:nvSpPr>
        <p:spPr>
          <a:xfrm>
            <a:off x="611188" y="1207717"/>
            <a:ext cx="8280970" cy="3236241"/>
          </a:xfrm>
          <a:prstGeom prst="rect">
            <a:avLst/>
          </a:prstGeom>
        </p:spPr>
        <p:txBody>
          <a:bodyPr rtlCol="0">
            <a:noAutofit/>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Tree>
    <p:extLst>
      <p:ext uri="{BB962C8B-B14F-4D97-AF65-F5344CB8AC3E}">
        <p14:creationId xmlns:p14="http://schemas.microsoft.com/office/powerpoint/2010/main" val="48942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ébut avec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6" name="Espace réservé du texte 1"/>
          <p:cNvSpPr>
            <a:spLocks noGrp="1"/>
          </p:cNvSpPr>
          <p:nvPr>
            <p:ph idx="1"/>
          </p:nvPr>
        </p:nvSpPr>
        <p:spPr>
          <a:xfrm>
            <a:off x="611188" y="1207717"/>
            <a:ext cx="8280970" cy="3236241"/>
          </a:xfrm>
          <a:prstGeom prst="rect">
            <a:avLst/>
          </a:prstGeom>
        </p:spPr>
        <p:txBody>
          <a:bodyPr rtlCol="0">
            <a:noAutofit/>
          </a:bodyPr>
          <a:lstStyle>
            <a:lvl1pPr marL="0" indent="0">
              <a:buNone/>
              <a:defRPr/>
            </a:lvl1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Tree>
    <p:extLst>
      <p:ext uri="{BB962C8B-B14F-4D97-AF65-F5344CB8AC3E}">
        <p14:creationId xmlns:p14="http://schemas.microsoft.com/office/powerpoint/2010/main" val="88217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et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texte 1"/>
          <p:cNvSpPr>
            <a:spLocks noGrp="1"/>
          </p:cNvSpPr>
          <p:nvPr>
            <p:ph idx="1"/>
          </p:nvPr>
        </p:nvSpPr>
        <p:spPr>
          <a:xfrm>
            <a:off x="611188" y="1206178"/>
            <a:ext cx="5616996" cy="3237780"/>
          </a:xfrm>
          <a:prstGeom prst="rect">
            <a:avLst/>
          </a:prstGeom>
        </p:spPr>
        <p:txBody>
          <a:bodyPr rtlCol="0">
            <a:noAutofit/>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2" name="Espace réservé du contenu 2"/>
          <p:cNvSpPr>
            <a:spLocks noGrp="1"/>
          </p:cNvSpPr>
          <p:nvPr>
            <p:ph idx="10"/>
          </p:nvPr>
        </p:nvSpPr>
        <p:spPr>
          <a:xfrm>
            <a:off x="6588224" y="1421696"/>
            <a:ext cx="2119214" cy="1208615"/>
          </a:xfrm>
        </p:spPr>
        <p:txBody>
          <a:bodyPr>
            <a:noAutofit/>
          </a:bodyPr>
          <a:lstStyle>
            <a:lvl1pPr marL="0" indent="0">
              <a:spcBef>
                <a:spcPts val="800"/>
              </a:spcBef>
              <a:buNone/>
              <a:defRPr sz="2200">
                <a:solidFill>
                  <a:schemeClr val="tx1"/>
                </a:solidFill>
              </a:defRPr>
            </a:lvl1pPr>
          </a:lstStyle>
          <a:p>
            <a:pPr lvl="0"/>
            <a:r>
              <a:rPr lang="fr-FR"/>
              <a:t>Modifier les styles du texte du masque</a:t>
            </a:r>
          </a:p>
        </p:txBody>
      </p:sp>
    </p:spTree>
    <p:extLst>
      <p:ext uri="{BB962C8B-B14F-4D97-AF65-F5344CB8AC3E}">
        <p14:creationId xmlns:p14="http://schemas.microsoft.com/office/powerpoint/2010/main" val="191603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1649704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0"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11188" y="638040"/>
            <a:ext cx="8280970"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a:t>Cliquez et modifiez le titre</a:t>
            </a:r>
          </a:p>
        </p:txBody>
      </p:sp>
      <p:sp>
        <p:nvSpPr>
          <p:cNvPr id="1028" name="Espace réservé du texte 1"/>
          <p:cNvSpPr>
            <a:spLocks noGrp="1"/>
          </p:cNvSpPr>
          <p:nvPr>
            <p:ph type="body" idx="1"/>
          </p:nvPr>
        </p:nvSpPr>
        <p:spPr bwMode="auto">
          <a:xfrm>
            <a:off x="611188" y="1207717"/>
            <a:ext cx="8280970" cy="323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1188" y="0"/>
            <a:ext cx="8533258" cy="483518"/>
          </a:xfrm>
          <a:prstGeom prst="rect">
            <a:avLst/>
          </a:prstGeom>
        </p:spPr>
      </p:pic>
      <p:sp>
        <p:nvSpPr>
          <p:cNvPr id="9" name="ZoneTexte 8"/>
          <p:cNvSpPr txBox="1"/>
          <p:nvPr userDrawn="1"/>
        </p:nvSpPr>
        <p:spPr>
          <a:xfrm>
            <a:off x="5220072" y="143172"/>
            <a:ext cx="3672086" cy="292388"/>
          </a:xfrm>
          <a:prstGeom prst="rect">
            <a:avLst/>
          </a:prstGeom>
          <a:noFill/>
        </p:spPr>
        <p:txBody>
          <a:bodyPr wrap="square" lIns="0" rIns="0" rtlCol="0">
            <a:spAutoFit/>
          </a:bodyPr>
          <a:lstStyle/>
          <a:p>
            <a:pPr algn="r"/>
            <a:r>
              <a:rPr lang="fr-FR" sz="1300" dirty="0">
                <a:solidFill>
                  <a:srgbClr val="FFFFFF"/>
                </a:solidFill>
                <a:latin typeface="Arial Narrow" charset="0"/>
                <a:ea typeface="Arial Narrow" charset="0"/>
                <a:cs typeface="Arial Narrow" charset="0"/>
              </a:rPr>
              <a:t>FACULTÉ DE DROIT</a:t>
            </a:r>
          </a:p>
        </p:txBody>
      </p:sp>
      <p:pic>
        <p:nvPicPr>
          <p:cNvPr id="7" name="Imag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47964" y="4657686"/>
            <a:ext cx="1644193" cy="303355"/>
          </a:xfrm>
          <a:prstGeom prst="rect">
            <a:avLst/>
          </a:prstGeom>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9" r:id="rId3"/>
    <p:sldLayoutId id="2147483853" r:id="rId4"/>
    <p:sldLayoutId id="2147483854" r:id="rId5"/>
    <p:sldLayoutId id="2147483858" r:id="rId6"/>
    <p:sldLayoutId id="2147483860" r:id="rId7"/>
  </p:sldLayoutIdLst>
  <p:txStyles>
    <p:titleStyle>
      <a:lvl1pPr algn="l" rtl="0" eaLnBrk="1" fontAlgn="base" hangingPunct="1">
        <a:spcBef>
          <a:spcPct val="0"/>
        </a:spcBef>
        <a:spcAft>
          <a:spcPct val="0"/>
        </a:spcAft>
        <a:defRPr sz="2900" b="1" cap="all">
          <a:solidFill>
            <a:srgbClr val="000000"/>
          </a:solidFill>
          <a:latin typeface="Arial Narrow"/>
          <a:ea typeface="+mj-ea"/>
          <a:cs typeface="Arial Narrow"/>
        </a:defRPr>
      </a:lvl1pPr>
      <a:lvl2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2pPr>
      <a:lvl3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3pPr>
      <a:lvl4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4pPr>
      <a:lvl5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5pPr>
      <a:lvl6pPr marL="457189"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6pPr>
      <a:lvl7pPr marL="914377"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7pPr>
      <a:lvl8pPr marL="1371566"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8pPr>
      <a:lvl9pPr marL="1828754"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9pPr>
    </p:titleStyle>
    <p:bodyStyle>
      <a:lvl1pPr marL="228594" indent="-228594" algn="l" rtl="0" eaLnBrk="1" fontAlgn="base" hangingPunct="1">
        <a:spcBef>
          <a:spcPts val="1000"/>
        </a:spcBef>
        <a:spcAft>
          <a:spcPct val="0"/>
        </a:spcAft>
        <a:buClr>
          <a:srgbClr val="00B050"/>
        </a:buClr>
        <a:buChar char="•"/>
        <a:defRPr sz="2500">
          <a:solidFill>
            <a:schemeClr val="tx1"/>
          </a:solidFill>
          <a:latin typeface="+mn-lt"/>
          <a:ea typeface="+mn-ea"/>
          <a:cs typeface="+mn-cs"/>
        </a:defRPr>
      </a:lvl1pPr>
      <a:lvl2pPr marL="501638" indent="-273044" algn="l" rtl="0" eaLnBrk="1" fontAlgn="base" hangingPunct="1">
        <a:spcBef>
          <a:spcPts val="400"/>
        </a:spcBef>
        <a:spcAft>
          <a:spcPct val="0"/>
        </a:spcAft>
        <a:buFont typeface="Lucida Grande" charset="0"/>
        <a:buChar char="-"/>
        <a:defRPr sz="2500">
          <a:solidFill>
            <a:schemeClr val="tx1"/>
          </a:solidFill>
          <a:latin typeface="+mn-lt"/>
          <a:ea typeface="+mn-ea"/>
        </a:defRPr>
      </a:lvl2pPr>
      <a:lvl3pPr marL="685783" indent="-182558" algn="l" rtl="0" eaLnBrk="1" fontAlgn="base" hangingPunct="1">
        <a:spcBef>
          <a:spcPts val="400"/>
        </a:spcBef>
        <a:spcAft>
          <a:spcPct val="0"/>
        </a:spcAft>
        <a:buFont typeface="Wingdings" charset="2"/>
        <a:buChar char="§"/>
        <a:defRPr sz="2200">
          <a:solidFill>
            <a:schemeClr val="tx1"/>
          </a:solidFill>
          <a:latin typeface="+mn-lt"/>
          <a:ea typeface="ヒラギノ角ゴ Pro W3" charset="-128"/>
          <a:cs typeface="ヒラギノ角ゴ Pro W3" charset="-128"/>
        </a:defRPr>
      </a:lvl3pPr>
      <a:lvl4pPr marL="914377" indent="-200020" algn="l" rtl="0" eaLnBrk="1" fontAlgn="base" hangingPunct="1">
        <a:spcBef>
          <a:spcPts val="400"/>
        </a:spcBef>
        <a:spcAft>
          <a:spcPct val="0"/>
        </a:spcAft>
        <a:buSzPct val="65000"/>
        <a:buFont typeface="Wingdings" charset="2"/>
        <a:buChar char="v"/>
        <a:defRPr sz="2200">
          <a:solidFill>
            <a:schemeClr val="tx1"/>
          </a:solidFill>
          <a:latin typeface="+mn-lt"/>
          <a:ea typeface="ヒラギノ角ゴ Pro W3" charset="-128"/>
        </a:defRPr>
      </a:lvl4pPr>
      <a:lvl5pPr marL="1142971" indent="-200020" algn="l" rtl="0" eaLnBrk="1" fontAlgn="base" hangingPunct="1">
        <a:spcBef>
          <a:spcPts val="400"/>
        </a:spcBef>
        <a:spcAft>
          <a:spcPct val="0"/>
        </a:spcAft>
        <a:buChar char="»"/>
        <a:defRPr sz="2200">
          <a:solidFill>
            <a:schemeClr val="tx1"/>
          </a:solidFill>
          <a:latin typeface="+mn-lt"/>
          <a:ea typeface="ヒラギノ角ゴ Pro W3" charset="-128"/>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800" dirty="0"/>
              <a:t>guerre commerciale et droit international : parenthèse historique ou remise en cause du système commercial multilatéral ?</a:t>
            </a:r>
            <a:r>
              <a:rPr lang="fr-CA" dirty="0"/>
              <a:t/>
            </a:r>
            <a:br>
              <a:rPr lang="fr-CA" dirty="0"/>
            </a:br>
            <a:endParaRPr lang="en-CA" sz="3200" b="0" dirty="0"/>
          </a:p>
        </p:txBody>
      </p:sp>
      <p:sp>
        <p:nvSpPr>
          <p:cNvPr id="3" name="Espace réservé du texte 2"/>
          <p:cNvSpPr>
            <a:spLocks noGrp="1"/>
          </p:cNvSpPr>
          <p:nvPr>
            <p:ph type="body" sz="quarter" idx="10"/>
          </p:nvPr>
        </p:nvSpPr>
        <p:spPr>
          <a:xfrm>
            <a:off x="3203848" y="3741880"/>
            <a:ext cx="5616004" cy="1008112"/>
          </a:xfrm>
        </p:spPr>
        <p:txBody>
          <a:bodyPr/>
          <a:lstStyle/>
          <a:p>
            <a:r>
              <a:rPr lang="fr-FR" sz="2400" dirty="0"/>
              <a:t>Geneviève Dufour, professeure agrégée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E1A1C0-4D33-F045-BF39-74C302393408}"/>
              </a:ext>
            </a:extLst>
          </p:cNvPr>
          <p:cNvSpPr>
            <a:spLocks noGrp="1"/>
          </p:cNvSpPr>
          <p:nvPr>
            <p:ph type="ctrTitle"/>
          </p:nvPr>
        </p:nvSpPr>
        <p:spPr>
          <a:xfrm>
            <a:off x="2267744" y="897564"/>
            <a:ext cx="6552728" cy="3762418"/>
          </a:xfrm>
          <a:solidFill>
            <a:srgbClr val="E6E4D8"/>
          </a:solidFill>
        </p:spPr>
        <p:txBody>
          <a:bodyPr/>
          <a:lstStyle/>
          <a:p>
            <a:r>
              <a:rPr lang="fr-FR" sz="2400" b="0" cap="none" dirty="0">
                <a:latin typeface="+mj-lt"/>
                <a:cs typeface="Devanagari MT" panose="02000500020000000000" pitchFamily="2" charset="0"/>
              </a:rPr>
              <a:t>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t>
            </a:r>
            <a:r>
              <a:rPr lang="fr-FR" sz="2400" cap="none" dirty="0"/>
              <a:t>Turquie</a:t>
            </a:r>
            <a:r>
              <a:rPr lang="fr-FR" sz="2400" b="0" cap="none" dirty="0"/>
              <a:t> (564)	  15 août 2018 	 GS constitué</a:t>
            </a:r>
            <a:br>
              <a:rPr lang="fr-FR" sz="2400" b="0" cap="none" dirty="0"/>
            </a:br>
            <a:r>
              <a:rPr lang="fr-FR" sz="2400" b="0" cap="none" dirty="0"/>
              <a:t> </a:t>
            </a:r>
            <a:r>
              <a:rPr lang="fr-FR" sz="2400" cap="none" dirty="0"/>
              <a:t>Suisse</a:t>
            </a:r>
            <a:r>
              <a:rPr lang="fr-FR" sz="2400" b="0" cap="none" dirty="0"/>
              <a:t> (556) 	   9 juillet 2018 	 GS constitué</a:t>
            </a:r>
            <a:br>
              <a:rPr lang="fr-FR" sz="2400" b="0" cap="none" dirty="0"/>
            </a:br>
            <a:r>
              <a:rPr lang="fr-FR" sz="2400" b="0" cap="none" dirty="0"/>
              <a:t> </a:t>
            </a:r>
            <a:r>
              <a:rPr lang="fr-FR" sz="2400" cap="none" dirty="0"/>
              <a:t>Russie</a:t>
            </a:r>
            <a:r>
              <a:rPr lang="fr-FR" sz="2400" b="0" cap="none" dirty="0"/>
              <a:t> (554) 	   29 juin 2018 	 GS constitué</a:t>
            </a:r>
            <a:br>
              <a:rPr lang="fr-FR" sz="2400" b="0" cap="none" dirty="0"/>
            </a:br>
            <a:r>
              <a:rPr lang="fr-FR" sz="2400" b="0" cap="none" dirty="0"/>
              <a:t> </a:t>
            </a:r>
            <a:r>
              <a:rPr lang="fr-FR" sz="2400" cap="none" dirty="0"/>
              <a:t>Norvège</a:t>
            </a:r>
            <a:r>
              <a:rPr lang="fr-FR" sz="2400" b="0" cap="none" dirty="0"/>
              <a:t> (552) 	 12 juin 2018 	 GS constitué</a:t>
            </a:r>
            <a:br>
              <a:rPr lang="fr-FR" sz="2400" b="0" cap="none" dirty="0"/>
            </a:br>
            <a:r>
              <a:rPr lang="fr-FR" sz="2400" b="0" cap="none" dirty="0"/>
              <a:t> </a:t>
            </a:r>
            <a:r>
              <a:rPr lang="fr-FR" sz="2400" cap="none" dirty="0"/>
              <a:t>Mexique</a:t>
            </a:r>
            <a:r>
              <a:rPr lang="fr-FR" sz="2400" b="0" cap="none" dirty="0"/>
              <a:t> (551)     5 juin 2018.	 GS constitué</a:t>
            </a:r>
            <a:br>
              <a:rPr lang="fr-FR" sz="2400" b="0" cap="none" dirty="0"/>
            </a:br>
            <a:r>
              <a:rPr lang="fr-FR" sz="2400" b="0" cap="none" dirty="0"/>
              <a:t> </a:t>
            </a:r>
            <a:r>
              <a:rPr lang="fr-FR" sz="2400" cap="none" dirty="0"/>
              <a:t>Canada</a:t>
            </a:r>
            <a:r>
              <a:rPr lang="fr-FR" sz="2400" b="0" cap="none" dirty="0"/>
              <a:t> (550)      1</a:t>
            </a:r>
            <a:r>
              <a:rPr lang="fr-FR" sz="2400" b="0" cap="none" baseline="30000" dirty="0"/>
              <a:t>er</a:t>
            </a:r>
            <a:r>
              <a:rPr lang="fr-FR" sz="2400" b="0" cap="none" dirty="0"/>
              <a:t> juin 2018	 GS constitué</a:t>
            </a:r>
            <a:br>
              <a:rPr lang="fr-FR" sz="2400" b="0" cap="none" dirty="0"/>
            </a:br>
            <a:r>
              <a:rPr lang="fr-FR" sz="2400" b="0" cap="none" dirty="0"/>
              <a:t> </a:t>
            </a:r>
            <a:r>
              <a:rPr lang="fr-FR" sz="2400" cap="none" dirty="0"/>
              <a:t>UE</a:t>
            </a:r>
            <a:r>
              <a:rPr lang="fr-FR" sz="2400" b="0" cap="none" dirty="0"/>
              <a:t> (549)              1</a:t>
            </a:r>
            <a:r>
              <a:rPr lang="fr-FR" sz="2400" b="0" cap="none" baseline="30000" dirty="0"/>
              <a:t>er</a:t>
            </a:r>
            <a:r>
              <a:rPr lang="fr-FR" sz="2400" b="0" cap="none" dirty="0"/>
              <a:t> juin 2018 	 GS constitué</a:t>
            </a:r>
            <a:br>
              <a:rPr lang="fr-FR" sz="2400" b="0" cap="none" dirty="0"/>
            </a:br>
            <a:r>
              <a:rPr lang="fr-FR" sz="2400" b="0" cap="none" dirty="0"/>
              <a:t> </a:t>
            </a:r>
            <a:r>
              <a:rPr lang="fr-FR" sz="2400" cap="none" dirty="0"/>
              <a:t>Inde</a:t>
            </a:r>
            <a:r>
              <a:rPr lang="fr-FR" sz="2400" b="0" cap="none" dirty="0"/>
              <a:t> (547)           18 mai 	 GS pas encore établi</a:t>
            </a:r>
            <a:br>
              <a:rPr lang="fr-FR" sz="2400" b="0" cap="none" dirty="0"/>
            </a:br>
            <a:r>
              <a:rPr lang="fr-FR" sz="2400" b="0" cap="none" dirty="0"/>
              <a:t> </a:t>
            </a:r>
            <a:r>
              <a:rPr lang="fr-FR" sz="2400" cap="none" dirty="0"/>
              <a:t>Chine</a:t>
            </a:r>
            <a:r>
              <a:rPr lang="fr-FR" sz="2400" b="0" cap="none" dirty="0"/>
              <a:t> (544)         5 avril 2018 	 GS constitué</a:t>
            </a:r>
            <a:br>
              <a:rPr lang="fr-FR" sz="2400" b="0" cap="none" dirty="0"/>
            </a:br>
            <a:endParaRPr lang="fr-FR" sz="2400" b="0" cap="none" dirty="0">
              <a:latin typeface="+mj-lt"/>
              <a:cs typeface="Devanagari MT" panose="02000500020000000000" pitchFamily="2" charset="0"/>
            </a:endParaRPr>
          </a:p>
        </p:txBody>
      </p:sp>
      <p:sp>
        <p:nvSpPr>
          <p:cNvPr id="3" name="ZoneTexte 2">
            <a:extLst>
              <a:ext uri="{FF2B5EF4-FFF2-40B4-BE49-F238E27FC236}">
                <a16:creationId xmlns:a16="http://schemas.microsoft.com/office/drawing/2014/main" xmlns="" id="{95326ADD-B28D-024F-B693-70DAC17A2C93}"/>
              </a:ext>
            </a:extLst>
          </p:cNvPr>
          <p:cNvSpPr txBox="1"/>
          <p:nvPr/>
        </p:nvSpPr>
        <p:spPr>
          <a:xfrm>
            <a:off x="0" y="1131590"/>
            <a:ext cx="2100255" cy="1938992"/>
          </a:xfrm>
          <a:prstGeom prst="rect">
            <a:avLst/>
          </a:prstGeom>
          <a:noFill/>
        </p:spPr>
        <p:txBody>
          <a:bodyPr wrap="none" rtlCol="0">
            <a:spAutoFit/>
          </a:bodyPr>
          <a:lstStyle/>
          <a:p>
            <a:r>
              <a:rPr lang="fr-FR" b="1" dirty="0"/>
              <a:t>Réactions de</a:t>
            </a:r>
          </a:p>
          <a:p>
            <a:r>
              <a:rPr lang="fr-FR" b="1" dirty="0"/>
              <a:t>9 pays aux</a:t>
            </a:r>
          </a:p>
          <a:p>
            <a:r>
              <a:rPr lang="fr-FR" b="1" dirty="0"/>
              <a:t>surtaxes </a:t>
            </a:r>
          </a:p>
          <a:p>
            <a:r>
              <a:rPr lang="fr-FR" b="1" dirty="0"/>
              <a:t>douanières</a:t>
            </a:r>
          </a:p>
          <a:p>
            <a:r>
              <a:rPr lang="fr-FR" b="1" dirty="0"/>
              <a:t>américaines </a:t>
            </a:r>
          </a:p>
        </p:txBody>
      </p:sp>
      <p:sp>
        <p:nvSpPr>
          <p:cNvPr id="5" name="ZoneTexte 4">
            <a:extLst>
              <a:ext uri="{FF2B5EF4-FFF2-40B4-BE49-F238E27FC236}">
                <a16:creationId xmlns:a16="http://schemas.microsoft.com/office/drawing/2014/main" xmlns="" id="{719B5A38-059D-9A4B-88F1-E38BE220BB01}"/>
              </a:ext>
            </a:extLst>
          </p:cNvPr>
          <p:cNvSpPr txBox="1"/>
          <p:nvPr/>
        </p:nvSpPr>
        <p:spPr>
          <a:xfrm>
            <a:off x="2267744" y="-179654"/>
            <a:ext cx="6552728" cy="1077218"/>
          </a:xfrm>
          <a:prstGeom prst="rect">
            <a:avLst/>
          </a:prstGeom>
          <a:noFill/>
        </p:spPr>
        <p:txBody>
          <a:bodyPr wrap="square" rtlCol="0">
            <a:spAutoFit/>
          </a:bodyPr>
          <a:lstStyle/>
          <a:p>
            <a:r>
              <a:rPr lang="fr-FR" sz="3200" dirty="0">
                <a:cs typeface="Devanagari MT" panose="02000500020000000000" pitchFamily="2" charset="0"/>
              </a:rPr>
              <a:t/>
            </a:r>
            <a:br>
              <a:rPr lang="fr-FR" sz="3200" dirty="0">
                <a:cs typeface="Devanagari MT" panose="02000500020000000000" pitchFamily="2" charset="0"/>
              </a:rPr>
            </a:br>
            <a:r>
              <a:rPr lang="fr-FR" sz="3200" b="1" dirty="0">
                <a:cs typeface="Devanagari MT" panose="02000500020000000000" pitchFamily="2" charset="0"/>
              </a:rPr>
              <a:t>1. Plaintes contre les EU à l’OMC </a:t>
            </a:r>
            <a:endParaRPr lang="fr-FR" sz="3200" b="1" dirty="0"/>
          </a:p>
        </p:txBody>
      </p:sp>
    </p:spTree>
    <p:extLst>
      <p:ext uri="{BB962C8B-B14F-4D97-AF65-F5344CB8AC3E}">
        <p14:creationId xmlns:p14="http://schemas.microsoft.com/office/powerpoint/2010/main" val="5741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E1A1C0-4D33-F045-BF39-74C302393408}"/>
              </a:ext>
            </a:extLst>
          </p:cNvPr>
          <p:cNvSpPr>
            <a:spLocks noGrp="1"/>
          </p:cNvSpPr>
          <p:nvPr>
            <p:ph type="ctrTitle"/>
          </p:nvPr>
        </p:nvSpPr>
        <p:spPr>
          <a:xfrm>
            <a:off x="2267744" y="897564"/>
            <a:ext cx="6552728" cy="3762418"/>
          </a:xfrm>
          <a:solidFill>
            <a:srgbClr val="E6E4D8"/>
          </a:solidFill>
        </p:spPr>
        <p:txBody>
          <a:bodyPr/>
          <a:lstStyle/>
          <a:p>
            <a:r>
              <a:rPr lang="fr-FR" sz="2400" cap="none" dirty="0">
                <a:latin typeface="+mj-lt"/>
                <a:cs typeface="Devanagari MT" panose="02000500020000000000" pitchFamily="2" charset="0"/>
              </a:rPr>
              <a:t/>
            </a:r>
            <a:br>
              <a:rPr lang="fr-FR" sz="2400" cap="none" dirty="0">
                <a:latin typeface="+mj-lt"/>
                <a:cs typeface="Devanagari MT" panose="02000500020000000000" pitchFamily="2" charset="0"/>
              </a:rPr>
            </a:br>
            <a:r>
              <a:rPr lang="fr-FR" sz="2400" cap="none" dirty="0">
                <a:latin typeface="+mj-lt"/>
                <a:cs typeface="Devanagari MT" panose="02000500020000000000" pitchFamily="2" charset="0"/>
              </a:rPr>
              <a:t> Adoption de surtaxes additionnels à l’égard     </a:t>
            </a:r>
            <a:br>
              <a:rPr lang="fr-FR" sz="2400" cap="none" dirty="0">
                <a:latin typeface="+mj-lt"/>
                <a:cs typeface="Devanagari MT" panose="02000500020000000000" pitchFamily="2" charset="0"/>
              </a:rPr>
            </a:br>
            <a:r>
              <a:rPr lang="fr-FR" sz="2400" cap="none" dirty="0">
                <a:latin typeface="+mj-lt"/>
                <a:cs typeface="Devanagari MT" panose="02000500020000000000" pitchFamily="2" charset="0"/>
              </a:rPr>
              <a:t> des produits américains</a:t>
            </a:r>
            <a:br>
              <a:rPr lang="fr-FR" sz="240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 Acier et aluminium</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 Divers produits de consommation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courante</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t/>
            </a:r>
            <a:br>
              <a:rPr lang="fr-FR" sz="2400" b="0" cap="none" dirty="0"/>
            </a:br>
            <a:endParaRPr lang="fr-FR" sz="2400" b="0" cap="none" dirty="0">
              <a:latin typeface="+mj-lt"/>
              <a:cs typeface="Devanagari MT" panose="02000500020000000000" pitchFamily="2" charset="0"/>
            </a:endParaRPr>
          </a:p>
        </p:txBody>
      </p:sp>
      <p:sp>
        <p:nvSpPr>
          <p:cNvPr id="3" name="ZoneTexte 2">
            <a:extLst>
              <a:ext uri="{FF2B5EF4-FFF2-40B4-BE49-F238E27FC236}">
                <a16:creationId xmlns:a16="http://schemas.microsoft.com/office/drawing/2014/main" xmlns="" id="{95326ADD-B28D-024F-B693-70DAC17A2C93}"/>
              </a:ext>
            </a:extLst>
          </p:cNvPr>
          <p:cNvSpPr txBox="1"/>
          <p:nvPr/>
        </p:nvSpPr>
        <p:spPr>
          <a:xfrm>
            <a:off x="0" y="1131590"/>
            <a:ext cx="2271776" cy="1938992"/>
          </a:xfrm>
          <a:prstGeom prst="rect">
            <a:avLst/>
          </a:prstGeom>
          <a:noFill/>
        </p:spPr>
        <p:txBody>
          <a:bodyPr wrap="none" rtlCol="0">
            <a:spAutoFit/>
          </a:bodyPr>
          <a:lstStyle/>
          <a:p>
            <a:r>
              <a:rPr lang="fr-FR" b="1" dirty="0"/>
              <a:t>Réactions des</a:t>
            </a:r>
          </a:p>
          <a:p>
            <a:r>
              <a:rPr lang="fr-FR" b="1" dirty="0"/>
              <a:t>pays aux</a:t>
            </a:r>
          </a:p>
          <a:p>
            <a:r>
              <a:rPr lang="fr-FR" b="1" dirty="0"/>
              <a:t>surtaxes </a:t>
            </a:r>
          </a:p>
          <a:p>
            <a:r>
              <a:rPr lang="fr-FR" b="1" dirty="0"/>
              <a:t>douanières</a:t>
            </a:r>
          </a:p>
          <a:p>
            <a:r>
              <a:rPr lang="fr-FR" b="1" dirty="0"/>
              <a:t>américaines </a:t>
            </a:r>
          </a:p>
        </p:txBody>
      </p:sp>
      <p:sp>
        <p:nvSpPr>
          <p:cNvPr id="5" name="ZoneTexte 4">
            <a:extLst>
              <a:ext uri="{FF2B5EF4-FFF2-40B4-BE49-F238E27FC236}">
                <a16:creationId xmlns:a16="http://schemas.microsoft.com/office/drawing/2014/main" xmlns="" id="{719B5A38-059D-9A4B-88F1-E38BE220BB01}"/>
              </a:ext>
            </a:extLst>
          </p:cNvPr>
          <p:cNvSpPr txBox="1"/>
          <p:nvPr/>
        </p:nvSpPr>
        <p:spPr>
          <a:xfrm>
            <a:off x="2267744" y="-179654"/>
            <a:ext cx="4320480" cy="1077218"/>
          </a:xfrm>
          <a:prstGeom prst="rect">
            <a:avLst/>
          </a:prstGeom>
          <a:noFill/>
        </p:spPr>
        <p:txBody>
          <a:bodyPr wrap="square" rtlCol="0">
            <a:spAutoFit/>
          </a:bodyPr>
          <a:lstStyle/>
          <a:p>
            <a:r>
              <a:rPr lang="fr-FR" sz="3200" dirty="0">
                <a:cs typeface="Devanagari MT" panose="02000500020000000000" pitchFamily="2" charset="0"/>
              </a:rPr>
              <a:t/>
            </a:r>
            <a:br>
              <a:rPr lang="fr-FR" sz="3200" dirty="0">
                <a:cs typeface="Devanagari MT" panose="02000500020000000000" pitchFamily="2" charset="0"/>
              </a:rPr>
            </a:br>
            <a:r>
              <a:rPr lang="fr-FR" sz="3200" b="1" dirty="0">
                <a:cs typeface="Devanagari MT" panose="02000500020000000000" pitchFamily="2" charset="0"/>
              </a:rPr>
              <a:t>2.</a:t>
            </a:r>
            <a:r>
              <a:rPr lang="fr-FR" sz="3200" dirty="0">
                <a:cs typeface="Devanagari MT" panose="02000500020000000000" pitchFamily="2" charset="0"/>
              </a:rPr>
              <a:t> </a:t>
            </a:r>
            <a:r>
              <a:rPr lang="fr-FR" sz="3200" b="1" dirty="0">
                <a:cs typeface="Devanagari MT" panose="02000500020000000000" pitchFamily="2" charset="0"/>
              </a:rPr>
              <a:t>Contre-mesures</a:t>
            </a:r>
            <a:endParaRPr lang="fr-FR" sz="3200" b="1" dirty="0"/>
          </a:p>
        </p:txBody>
      </p:sp>
    </p:spTree>
    <p:extLst>
      <p:ext uri="{BB962C8B-B14F-4D97-AF65-F5344CB8AC3E}">
        <p14:creationId xmlns:p14="http://schemas.microsoft.com/office/powerpoint/2010/main" val="357602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28BD22-D386-094F-A52D-F7B3F767BE2C}"/>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EF81583D-85A6-B748-B5E6-6FC70F7AD22B}"/>
              </a:ext>
            </a:extLst>
          </p:cNvPr>
          <p:cNvPicPr>
            <a:picLocks noGrp="1" noChangeAspect="1"/>
          </p:cNvPicPr>
          <p:nvPr>
            <p:ph idx="1"/>
          </p:nvPr>
        </p:nvPicPr>
        <p:blipFill>
          <a:blip r:embed="rId3"/>
          <a:stretch>
            <a:fillRect/>
          </a:stretch>
        </p:blipFill>
        <p:spPr>
          <a:xfrm>
            <a:off x="-27422" y="0"/>
            <a:ext cx="9144000" cy="5143500"/>
          </a:xfrm>
        </p:spPr>
      </p:pic>
    </p:spTree>
    <p:extLst>
      <p:ext uri="{BB962C8B-B14F-4D97-AF65-F5344CB8AC3E}">
        <p14:creationId xmlns:p14="http://schemas.microsoft.com/office/powerpoint/2010/main" val="113818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E1A1C0-4D33-F045-BF39-74C302393408}"/>
              </a:ext>
            </a:extLst>
          </p:cNvPr>
          <p:cNvSpPr>
            <a:spLocks noGrp="1"/>
          </p:cNvSpPr>
          <p:nvPr>
            <p:ph type="ctrTitle"/>
          </p:nvPr>
        </p:nvSpPr>
        <p:spPr>
          <a:xfrm>
            <a:off x="2267744" y="897564"/>
            <a:ext cx="6552728" cy="3762418"/>
          </a:xfrm>
          <a:solidFill>
            <a:srgbClr val="E6E4D8"/>
          </a:solidFill>
        </p:spPr>
        <p:txBody>
          <a:bodyPr/>
          <a:lstStyle/>
          <a:p>
            <a:r>
              <a:rPr lang="fr-FR" sz="2400" dirty="0"/>
              <a:t/>
            </a:r>
            <a:br>
              <a:rPr lang="fr-FR" sz="2400" dirty="0"/>
            </a:br>
            <a:r>
              <a:rPr lang="fr-FR" sz="2400" dirty="0"/>
              <a:t/>
            </a:r>
            <a:br>
              <a:rPr lang="fr-FR" sz="2400" dirty="0"/>
            </a:br>
            <a:r>
              <a:rPr lang="fr-FR" sz="2400" dirty="0"/>
              <a:t> </a:t>
            </a:r>
            <a:r>
              <a:rPr lang="fr-FR" sz="2400" cap="none" dirty="0"/>
              <a:t>Russie</a:t>
            </a:r>
            <a:r>
              <a:rPr lang="fr-FR" sz="2400" b="0" cap="none" dirty="0"/>
              <a:t> (566) 	27 août 2018 	GS constitué</a:t>
            </a:r>
            <a:br>
              <a:rPr lang="fr-FR" sz="2400" b="0" cap="none" dirty="0"/>
            </a:br>
            <a:r>
              <a:rPr lang="fr-FR" sz="2400" b="0" cap="none" dirty="0"/>
              <a:t> </a:t>
            </a:r>
            <a:r>
              <a:rPr lang="fr-FR" sz="2400" cap="none" dirty="0"/>
              <a:t>Turquie</a:t>
            </a:r>
            <a:r>
              <a:rPr lang="fr-FR" sz="2400" b="0" cap="none" dirty="0"/>
              <a:t> (651) 	16 juillet 2018 	GS établi, pas constitué</a:t>
            </a:r>
            <a:br>
              <a:rPr lang="fr-FR" sz="2400" b="0" cap="none" dirty="0"/>
            </a:br>
            <a:r>
              <a:rPr lang="fr-FR" sz="2400" b="0" cap="none" dirty="0"/>
              <a:t> </a:t>
            </a:r>
            <a:r>
              <a:rPr lang="fr-FR" sz="2400" cap="none" dirty="0"/>
              <a:t>Mexique</a:t>
            </a:r>
            <a:r>
              <a:rPr lang="fr-FR" sz="2400" b="0" cap="none" dirty="0"/>
              <a:t> (560)	16 juillet 2018	GS constitué</a:t>
            </a:r>
            <a:br>
              <a:rPr lang="fr-FR" sz="2400" b="0" cap="none" dirty="0"/>
            </a:br>
            <a:r>
              <a:rPr lang="fr-FR" sz="2400" b="0" cap="none" dirty="0"/>
              <a:t> </a:t>
            </a:r>
            <a:r>
              <a:rPr lang="fr-FR" sz="2400" cap="none" dirty="0"/>
              <a:t>UE</a:t>
            </a:r>
            <a:r>
              <a:rPr lang="fr-FR" sz="2400" b="0" cap="none" dirty="0"/>
              <a:t> (659) 	16 juillet 2018	GS constitué</a:t>
            </a:r>
            <a:br>
              <a:rPr lang="fr-FR" sz="2400" b="0" cap="none" dirty="0"/>
            </a:br>
            <a:r>
              <a:rPr lang="fr-FR" sz="2400" b="0" cap="none" dirty="0"/>
              <a:t> </a:t>
            </a:r>
            <a:r>
              <a:rPr lang="fr-FR" sz="2400" cap="none" dirty="0"/>
              <a:t>Chine</a:t>
            </a:r>
            <a:r>
              <a:rPr lang="fr-FR" sz="2400" b="0" cap="none" dirty="0"/>
              <a:t> (568) 	16 juillet 2018 	GS constitué</a:t>
            </a:r>
            <a:br>
              <a:rPr lang="fr-FR" sz="2400" b="0" cap="none" dirty="0"/>
            </a:br>
            <a:r>
              <a:rPr lang="fr-FR" sz="2400" b="0" cap="none" dirty="0"/>
              <a:t> </a:t>
            </a:r>
            <a:r>
              <a:rPr lang="fr-FR" sz="2400" cap="none" dirty="0"/>
              <a:t>Canada</a:t>
            </a:r>
            <a:r>
              <a:rPr lang="fr-FR" sz="2400" b="0" cap="none" dirty="0"/>
              <a:t> (567) 	16 juillet 2018 	GS constitué</a:t>
            </a:r>
            <a:r>
              <a:rPr lang="fr-FR" sz="2400" dirty="0"/>
              <a:t/>
            </a:r>
            <a:br>
              <a:rPr lang="fr-FR" sz="2400" dirty="0"/>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latin typeface="+mj-lt"/>
                <a:cs typeface="Devanagari MT" panose="02000500020000000000" pitchFamily="2" charset="0"/>
              </a:rPr>
              <a:t/>
            </a:r>
            <a:br>
              <a:rPr lang="fr-FR" sz="2400" b="0" cap="none" dirty="0">
                <a:latin typeface="+mj-lt"/>
                <a:cs typeface="Devanagari MT" panose="02000500020000000000" pitchFamily="2" charset="0"/>
              </a:rPr>
            </a:br>
            <a:r>
              <a:rPr lang="fr-FR" sz="2400" b="0" cap="none" dirty="0"/>
              <a:t/>
            </a:r>
            <a:br>
              <a:rPr lang="fr-FR" sz="2400" b="0" cap="none" dirty="0"/>
            </a:br>
            <a:endParaRPr lang="fr-FR" sz="2400" b="0" cap="none" dirty="0">
              <a:latin typeface="+mj-lt"/>
              <a:cs typeface="Devanagari MT" panose="02000500020000000000" pitchFamily="2" charset="0"/>
            </a:endParaRPr>
          </a:p>
        </p:txBody>
      </p:sp>
      <p:sp>
        <p:nvSpPr>
          <p:cNvPr id="3" name="ZoneTexte 2">
            <a:extLst>
              <a:ext uri="{FF2B5EF4-FFF2-40B4-BE49-F238E27FC236}">
                <a16:creationId xmlns:a16="http://schemas.microsoft.com/office/drawing/2014/main" xmlns="" id="{95326ADD-B28D-024F-B693-70DAC17A2C93}"/>
              </a:ext>
            </a:extLst>
          </p:cNvPr>
          <p:cNvSpPr txBox="1"/>
          <p:nvPr/>
        </p:nvSpPr>
        <p:spPr>
          <a:xfrm>
            <a:off x="0" y="1131590"/>
            <a:ext cx="1928733" cy="1938992"/>
          </a:xfrm>
          <a:prstGeom prst="rect">
            <a:avLst/>
          </a:prstGeom>
          <a:noFill/>
        </p:spPr>
        <p:txBody>
          <a:bodyPr wrap="none" rtlCol="0">
            <a:spAutoFit/>
          </a:bodyPr>
          <a:lstStyle/>
          <a:p>
            <a:r>
              <a:rPr lang="fr-FR" b="1" dirty="0"/>
              <a:t>Réactions </a:t>
            </a:r>
          </a:p>
          <a:p>
            <a:r>
              <a:rPr lang="fr-FR" b="1" dirty="0"/>
              <a:t>des ÉU aux </a:t>
            </a:r>
          </a:p>
          <a:p>
            <a:r>
              <a:rPr lang="fr-FR" b="1" dirty="0"/>
              <a:t>surtaxes </a:t>
            </a:r>
          </a:p>
          <a:p>
            <a:r>
              <a:rPr lang="fr-FR" b="1" dirty="0"/>
              <a:t>douanières </a:t>
            </a:r>
          </a:p>
          <a:p>
            <a:r>
              <a:rPr lang="fr-FR" b="1" dirty="0"/>
              <a:t>des 6</a:t>
            </a:r>
          </a:p>
        </p:txBody>
      </p:sp>
      <p:sp>
        <p:nvSpPr>
          <p:cNvPr id="5" name="ZoneTexte 4">
            <a:extLst>
              <a:ext uri="{FF2B5EF4-FFF2-40B4-BE49-F238E27FC236}">
                <a16:creationId xmlns:a16="http://schemas.microsoft.com/office/drawing/2014/main" xmlns="" id="{719B5A38-059D-9A4B-88F1-E38BE220BB01}"/>
              </a:ext>
            </a:extLst>
          </p:cNvPr>
          <p:cNvSpPr txBox="1"/>
          <p:nvPr/>
        </p:nvSpPr>
        <p:spPr>
          <a:xfrm>
            <a:off x="2267744" y="-179654"/>
            <a:ext cx="6048672" cy="1077218"/>
          </a:xfrm>
          <a:prstGeom prst="rect">
            <a:avLst/>
          </a:prstGeom>
          <a:noFill/>
        </p:spPr>
        <p:txBody>
          <a:bodyPr wrap="square" rtlCol="0">
            <a:spAutoFit/>
          </a:bodyPr>
          <a:lstStyle/>
          <a:p>
            <a:r>
              <a:rPr lang="fr-FR" sz="3200" dirty="0">
                <a:cs typeface="Devanagari MT" panose="02000500020000000000" pitchFamily="2" charset="0"/>
              </a:rPr>
              <a:t/>
            </a:r>
            <a:br>
              <a:rPr lang="fr-FR" sz="3200" dirty="0">
                <a:cs typeface="Devanagari MT" panose="02000500020000000000" pitchFamily="2" charset="0"/>
              </a:rPr>
            </a:br>
            <a:r>
              <a:rPr lang="fr-FR" sz="3200" b="1" dirty="0">
                <a:cs typeface="Devanagari MT" panose="02000500020000000000" pitchFamily="2" charset="0"/>
              </a:rPr>
              <a:t>Plaintes des EU à l’OMC</a:t>
            </a:r>
            <a:endParaRPr lang="fr-FR" sz="3200" b="1" dirty="0"/>
          </a:p>
        </p:txBody>
      </p:sp>
    </p:spTree>
    <p:extLst>
      <p:ext uri="{BB962C8B-B14F-4D97-AF65-F5344CB8AC3E}">
        <p14:creationId xmlns:p14="http://schemas.microsoft.com/office/powerpoint/2010/main" val="229046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51148" y="1849042"/>
            <a:ext cx="2519958" cy="2162868"/>
          </a:xfrm>
          <a:prstGeom prst="rect">
            <a:avLst/>
          </a:prstGeom>
          <a:solidFill>
            <a:srgbClr val="E6E4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fr-FR" altLang="fr-FR">
              <a:solidFill>
                <a:srgbClr val="000000"/>
              </a:solidFill>
            </a:endParaRPr>
          </a:p>
        </p:txBody>
      </p:sp>
      <p:sp>
        <p:nvSpPr>
          <p:cNvPr id="12" name="Espace réservé du contenu 11"/>
          <p:cNvSpPr>
            <a:spLocks noGrp="1"/>
          </p:cNvSpPr>
          <p:nvPr>
            <p:ph idx="10"/>
          </p:nvPr>
        </p:nvSpPr>
        <p:spPr>
          <a:xfrm>
            <a:off x="451520" y="2134446"/>
            <a:ext cx="2319586" cy="2021480"/>
          </a:xfrm>
        </p:spPr>
        <p:txBody>
          <a:bodyPr/>
          <a:lstStyle/>
          <a:p>
            <a:r>
              <a:rPr lang="fr-FR" sz="2800" b="1" dirty="0">
                <a:solidFill>
                  <a:schemeClr val="bg1"/>
                </a:solidFill>
              </a:rPr>
              <a:t>Et maintenant ? </a:t>
            </a:r>
          </a:p>
        </p:txBody>
      </p:sp>
      <p:sp>
        <p:nvSpPr>
          <p:cNvPr id="3" name="Espace réservé du contenu 2">
            <a:extLst>
              <a:ext uri="{FF2B5EF4-FFF2-40B4-BE49-F238E27FC236}">
                <a16:creationId xmlns:a16="http://schemas.microsoft.com/office/drawing/2014/main" xmlns="" id="{D5C0CB36-8FF6-B44B-83E1-CEA36795F8FF}"/>
              </a:ext>
            </a:extLst>
          </p:cNvPr>
          <p:cNvSpPr>
            <a:spLocks noGrp="1"/>
          </p:cNvSpPr>
          <p:nvPr>
            <p:ph idx="1"/>
          </p:nvPr>
        </p:nvSpPr>
        <p:spPr>
          <a:xfrm>
            <a:off x="2915816" y="1121930"/>
            <a:ext cx="5977036" cy="3237780"/>
          </a:xfrm>
          <a:solidFill>
            <a:srgbClr val="00B050"/>
          </a:solidFill>
        </p:spPr>
        <p:txBody>
          <a:bodyPr/>
          <a:lstStyle/>
          <a:p>
            <a:pPr algn="just"/>
            <a:r>
              <a:rPr lang="en-CA" dirty="0" err="1">
                <a:solidFill>
                  <a:schemeClr val="accent2">
                    <a:lumMod val="20000"/>
                    <a:lumOff val="80000"/>
                  </a:schemeClr>
                </a:solidFill>
              </a:rPr>
              <a:t>Enjeux</a:t>
            </a:r>
            <a:r>
              <a:rPr lang="en-CA" dirty="0">
                <a:solidFill>
                  <a:schemeClr val="accent2">
                    <a:lumMod val="20000"/>
                    <a:lumOff val="80000"/>
                  </a:schemeClr>
                </a:solidFill>
              </a:rPr>
              <a:t> </a:t>
            </a:r>
            <a:r>
              <a:rPr lang="en-CA" dirty="0" err="1">
                <a:solidFill>
                  <a:schemeClr val="accent2">
                    <a:lumMod val="20000"/>
                    <a:lumOff val="80000"/>
                  </a:schemeClr>
                </a:solidFill>
              </a:rPr>
              <a:t>dans</a:t>
            </a:r>
            <a:r>
              <a:rPr lang="en-CA" dirty="0">
                <a:solidFill>
                  <a:schemeClr val="accent2">
                    <a:lumMod val="20000"/>
                    <a:lumOff val="80000"/>
                  </a:schemeClr>
                </a:solidFill>
              </a:rPr>
              <a:t> la ratification de </a:t>
            </a:r>
            <a:r>
              <a:rPr lang="en-CA" dirty="0" err="1">
                <a:solidFill>
                  <a:schemeClr val="accent2">
                    <a:lumMod val="20000"/>
                    <a:lumOff val="80000"/>
                  </a:schemeClr>
                </a:solidFill>
              </a:rPr>
              <a:t>l’AECUM</a:t>
            </a:r>
            <a:endParaRPr lang="en-CA" dirty="0">
              <a:solidFill>
                <a:schemeClr val="accent2">
                  <a:lumMod val="20000"/>
                  <a:lumOff val="80000"/>
                </a:schemeClr>
              </a:solidFill>
            </a:endParaRPr>
          </a:p>
          <a:p>
            <a:r>
              <a:rPr lang="en-CA" dirty="0">
                <a:solidFill>
                  <a:schemeClr val="accent2">
                    <a:lumMod val="20000"/>
                    <a:lumOff val="80000"/>
                  </a:schemeClr>
                </a:solidFill>
              </a:rPr>
              <a:t>Possible </a:t>
            </a:r>
            <a:r>
              <a:rPr lang="en-CA" dirty="0" err="1">
                <a:solidFill>
                  <a:schemeClr val="accent2">
                    <a:lumMod val="20000"/>
                    <a:lumOff val="80000"/>
                  </a:schemeClr>
                </a:solidFill>
              </a:rPr>
              <a:t>levée</a:t>
            </a:r>
            <a:r>
              <a:rPr lang="en-CA" dirty="0">
                <a:solidFill>
                  <a:schemeClr val="accent2">
                    <a:lumMod val="20000"/>
                    <a:lumOff val="80000"/>
                  </a:schemeClr>
                </a:solidFill>
              </a:rPr>
              <a:t> des surtaxes </a:t>
            </a:r>
            <a:r>
              <a:rPr lang="en-CA" dirty="0" err="1">
                <a:solidFill>
                  <a:schemeClr val="accent2">
                    <a:lumMod val="20000"/>
                    <a:lumOff val="80000"/>
                  </a:schemeClr>
                </a:solidFill>
              </a:rPr>
              <a:t>douanières</a:t>
            </a:r>
            <a:endParaRPr lang="en-CA" dirty="0">
              <a:solidFill>
                <a:schemeClr val="accent2">
                  <a:lumMod val="20000"/>
                  <a:lumOff val="80000"/>
                </a:schemeClr>
              </a:solidFill>
            </a:endParaRPr>
          </a:p>
          <a:p>
            <a:r>
              <a:rPr lang="en-CA" dirty="0" err="1">
                <a:solidFill>
                  <a:schemeClr val="accent2">
                    <a:lumMod val="20000"/>
                    <a:lumOff val="80000"/>
                  </a:schemeClr>
                </a:solidFill>
              </a:rPr>
              <a:t>Outil</a:t>
            </a:r>
            <a:r>
              <a:rPr lang="en-CA" dirty="0">
                <a:solidFill>
                  <a:schemeClr val="accent2">
                    <a:lumMod val="20000"/>
                    <a:lumOff val="80000"/>
                  </a:schemeClr>
                </a:solidFill>
              </a:rPr>
              <a:t> de </a:t>
            </a:r>
            <a:r>
              <a:rPr lang="en-CA" dirty="0" err="1">
                <a:solidFill>
                  <a:schemeClr val="accent2">
                    <a:lumMod val="20000"/>
                    <a:lumOff val="80000"/>
                  </a:schemeClr>
                </a:solidFill>
              </a:rPr>
              <a:t>négociation</a:t>
            </a:r>
            <a:r>
              <a:rPr lang="en-CA" dirty="0">
                <a:solidFill>
                  <a:schemeClr val="accent2">
                    <a:lumMod val="20000"/>
                    <a:lumOff val="80000"/>
                  </a:schemeClr>
                </a:solidFill>
              </a:rPr>
              <a:t>, de manipulation</a:t>
            </a:r>
          </a:p>
          <a:p>
            <a:r>
              <a:rPr lang="en-CA" dirty="0">
                <a:solidFill>
                  <a:schemeClr val="accent2">
                    <a:lumMod val="20000"/>
                    <a:lumOff val="80000"/>
                  </a:schemeClr>
                </a:solidFill>
              </a:rPr>
              <a:t>La </a:t>
            </a:r>
            <a:r>
              <a:rPr lang="en-CA" dirty="0" err="1">
                <a:solidFill>
                  <a:schemeClr val="accent2">
                    <a:lumMod val="20000"/>
                    <a:lumOff val="80000"/>
                  </a:schemeClr>
                </a:solidFill>
              </a:rPr>
              <a:t>sécurité</a:t>
            </a:r>
            <a:r>
              <a:rPr lang="en-CA" dirty="0">
                <a:solidFill>
                  <a:schemeClr val="accent2">
                    <a:lumMod val="20000"/>
                    <a:lumOff val="80000"/>
                  </a:schemeClr>
                </a:solidFill>
              </a:rPr>
              <a:t> </a:t>
            </a:r>
            <a:r>
              <a:rPr lang="en-CA" dirty="0" err="1">
                <a:solidFill>
                  <a:schemeClr val="accent2">
                    <a:lumMod val="20000"/>
                    <a:lumOff val="80000"/>
                  </a:schemeClr>
                </a:solidFill>
              </a:rPr>
              <a:t>nationale</a:t>
            </a:r>
            <a:r>
              <a:rPr lang="en-CA" dirty="0">
                <a:solidFill>
                  <a:schemeClr val="accent2">
                    <a:lumMod val="20000"/>
                    <a:lumOff val="80000"/>
                  </a:schemeClr>
                </a:solidFill>
              </a:rPr>
              <a:t> : le </a:t>
            </a:r>
            <a:r>
              <a:rPr lang="en-CA" dirty="0" err="1">
                <a:solidFill>
                  <a:schemeClr val="accent2">
                    <a:lumMod val="20000"/>
                    <a:lumOff val="80000"/>
                  </a:schemeClr>
                </a:solidFill>
              </a:rPr>
              <a:t>sujet</a:t>
            </a:r>
            <a:r>
              <a:rPr lang="en-CA" dirty="0">
                <a:solidFill>
                  <a:schemeClr val="accent2">
                    <a:lumMod val="20000"/>
                    <a:lumOff val="80000"/>
                  </a:schemeClr>
                </a:solidFill>
              </a:rPr>
              <a:t> de </a:t>
            </a:r>
            <a:r>
              <a:rPr lang="en-CA" dirty="0" err="1">
                <a:solidFill>
                  <a:schemeClr val="accent2">
                    <a:lumMod val="20000"/>
                    <a:lumOff val="80000"/>
                  </a:schemeClr>
                </a:solidFill>
              </a:rPr>
              <a:t>l’heure</a:t>
            </a:r>
            <a:r>
              <a:rPr lang="en-CA" dirty="0">
                <a:solidFill>
                  <a:schemeClr val="accent2">
                    <a:lumMod val="20000"/>
                    <a:lumOff val="80000"/>
                  </a:schemeClr>
                </a:solidFill>
              </a:rPr>
              <a:t> </a:t>
            </a:r>
            <a:r>
              <a:rPr lang="en-CA" dirty="0" err="1">
                <a:solidFill>
                  <a:schemeClr val="accent2">
                    <a:lumMod val="20000"/>
                    <a:lumOff val="80000"/>
                  </a:schemeClr>
                </a:solidFill>
              </a:rPr>
              <a:t>à</a:t>
            </a:r>
            <a:r>
              <a:rPr lang="en-CA" dirty="0">
                <a:solidFill>
                  <a:schemeClr val="accent2">
                    <a:lumMod val="20000"/>
                    <a:lumOff val="80000"/>
                  </a:schemeClr>
                </a:solidFill>
              </a:rPr>
              <a:t> </a:t>
            </a:r>
            <a:r>
              <a:rPr lang="en-CA" dirty="0" err="1">
                <a:solidFill>
                  <a:schemeClr val="accent2">
                    <a:lumMod val="20000"/>
                    <a:lumOff val="80000"/>
                  </a:schemeClr>
                </a:solidFill>
              </a:rPr>
              <a:t>l’OMC</a:t>
            </a:r>
            <a:r>
              <a:rPr lang="en-CA" dirty="0">
                <a:solidFill>
                  <a:schemeClr val="accent2">
                    <a:lumMod val="20000"/>
                    <a:lumOff val="80000"/>
                  </a:schemeClr>
                </a:solidFill>
              </a:rPr>
              <a:t> </a:t>
            </a:r>
          </a:p>
          <a:p>
            <a:r>
              <a:rPr lang="en-CA" dirty="0">
                <a:solidFill>
                  <a:schemeClr val="accent2">
                    <a:lumMod val="20000"/>
                    <a:lumOff val="80000"/>
                  </a:schemeClr>
                </a:solidFill>
              </a:rPr>
              <a:t>Remise </a:t>
            </a:r>
            <a:r>
              <a:rPr lang="en-CA" dirty="0" err="1">
                <a:solidFill>
                  <a:schemeClr val="accent2">
                    <a:lumMod val="20000"/>
                    <a:lumOff val="80000"/>
                  </a:schemeClr>
                </a:solidFill>
              </a:rPr>
              <a:t>en</a:t>
            </a:r>
            <a:r>
              <a:rPr lang="en-CA" dirty="0">
                <a:solidFill>
                  <a:schemeClr val="accent2">
                    <a:lumMod val="20000"/>
                    <a:lumOff val="80000"/>
                  </a:schemeClr>
                </a:solidFill>
              </a:rPr>
              <a:t> cause du </a:t>
            </a:r>
            <a:r>
              <a:rPr lang="en-CA" dirty="0" err="1">
                <a:solidFill>
                  <a:schemeClr val="accent2">
                    <a:lumMod val="20000"/>
                    <a:lumOff val="80000"/>
                  </a:schemeClr>
                </a:solidFill>
              </a:rPr>
              <a:t>modèle</a:t>
            </a:r>
            <a:r>
              <a:rPr lang="en-CA" dirty="0">
                <a:solidFill>
                  <a:schemeClr val="accent2">
                    <a:lumMod val="20000"/>
                    <a:lumOff val="80000"/>
                  </a:schemeClr>
                </a:solidFill>
              </a:rPr>
              <a:t> </a:t>
            </a:r>
            <a:r>
              <a:rPr lang="en-CA" dirty="0" err="1">
                <a:solidFill>
                  <a:schemeClr val="accent2">
                    <a:lumMod val="20000"/>
                    <a:lumOff val="80000"/>
                  </a:schemeClr>
                </a:solidFill>
              </a:rPr>
              <a:t>actuel</a:t>
            </a:r>
            <a:r>
              <a:rPr lang="en-CA" dirty="0">
                <a:solidFill>
                  <a:schemeClr val="accent2">
                    <a:lumMod val="20000"/>
                    <a:lumOff val="80000"/>
                  </a:schemeClr>
                </a:solidFill>
              </a:rPr>
              <a:t> ?</a:t>
            </a:r>
          </a:p>
          <a:p>
            <a:pPr marL="0" indent="0">
              <a:buNone/>
            </a:pPr>
            <a:endParaRPr lang="en-CA" dirty="0">
              <a:solidFill>
                <a:schemeClr val="accent2">
                  <a:lumMod val="20000"/>
                  <a:lumOff val="80000"/>
                </a:schemeClr>
              </a:solidFill>
            </a:endParaRPr>
          </a:p>
          <a:p>
            <a:endParaRPr lang="en-CA" dirty="0">
              <a:solidFill>
                <a:schemeClr val="accent2">
                  <a:lumMod val="20000"/>
                  <a:lumOff val="80000"/>
                </a:schemeClr>
              </a:solidFill>
            </a:endParaRPr>
          </a:p>
          <a:p>
            <a:endParaRPr lang="en-CA" b="1" dirty="0">
              <a:solidFill>
                <a:schemeClr val="accent2">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0BA9A8-69DD-AF4C-A464-EA637443C96F}"/>
              </a:ext>
            </a:extLst>
          </p:cNvPr>
          <p:cNvSpPr>
            <a:spLocks noGrp="1"/>
          </p:cNvSpPr>
          <p:nvPr>
            <p:ph type="ctrTitle"/>
          </p:nvPr>
        </p:nvSpPr>
        <p:spPr>
          <a:xfrm>
            <a:off x="1187624" y="1779662"/>
            <a:ext cx="8248931" cy="1458162"/>
          </a:xfrm>
        </p:spPr>
        <p:txBody>
          <a:bodyPr/>
          <a:lstStyle/>
          <a:p>
            <a:r>
              <a:rPr lang="fr-FR" sz="4000" dirty="0"/>
              <a:t>Merci ! </a:t>
            </a:r>
            <a:br>
              <a:rPr lang="fr-FR" sz="4000" dirty="0"/>
            </a:br>
            <a:endParaRPr lang="fr-FR" sz="4000" dirty="0"/>
          </a:p>
        </p:txBody>
      </p:sp>
    </p:spTree>
    <p:extLst>
      <p:ext uri="{BB962C8B-B14F-4D97-AF65-F5344CB8AC3E}">
        <p14:creationId xmlns:p14="http://schemas.microsoft.com/office/powerpoint/2010/main" val="351844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50" dirty="0"/>
              <a:t>20 janvier 2017: 45</a:t>
            </a:r>
            <a:r>
              <a:rPr lang="fr-FR" sz="2250" baseline="30000" dirty="0"/>
              <a:t>e</a:t>
            </a:r>
            <a:r>
              <a:rPr lang="fr-FR" sz="2250" dirty="0"/>
              <a:t> président des ÉU</a:t>
            </a:r>
            <a:br>
              <a:rPr lang="fr-FR" sz="2250" dirty="0"/>
            </a:br>
            <a:r>
              <a:rPr lang="fr-FR" sz="2250" dirty="0"/>
              <a:t>AMERICA FIRST</a:t>
            </a:r>
            <a:br>
              <a:rPr lang="fr-FR" sz="2250" dirty="0"/>
            </a:br>
            <a:endParaRPr lang="fr-FR" sz="2250" dirty="0"/>
          </a:p>
        </p:txBody>
      </p:sp>
      <p:pic>
        <p:nvPicPr>
          <p:cNvPr id="4" name="Espace réservé du contenu 3" descr="donald-trump-prete-serment-lors-de-son-investiture-en-tant-que-45e-president-des-etats-unis-le-20-janvier-2017-devant-le-capitole-a-washington_5784261.jpg"/>
          <p:cNvPicPr>
            <a:picLocks noGrp="1" noChangeAspect="1"/>
          </p:cNvPicPr>
          <p:nvPr>
            <p:ph idx="1"/>
          </p:nvPr>
        </p:nvPicPr>
        <p:blipFill>
          <a:blip r:embed="rId3">
            <a:extLst>
              <a:ext uri="{28A0092B-C50C-407E-A947-70E740481C1C}">
                <a14:useLocalDpi xmlns:a14="http://schemas.microsoft.com/office/drawing/2010/main" val="0"/>
              </a:ext>
            </a:extLst>
          </a:blip>
          <a:srcRect t="8813" b="8813"/>
          <a:stretch>
            <a:fillRect/>
          </a:stretch>
        </p:blipFill>
        <p:spPr>
          <a:xfrm>
            <a:off x="611188" y="1688473"/>
            <a:ext cx="6337076" cy="3187533"/>
          </a:xfrm>
        </p:spPr>
      </p:pic>
    </p:spTree>
    <p:extLst>
      <p:ext uri="{BB962C8B-B14F-4D97-AF65-F5344CB8AC3E}">
        <p14:creationId xmlns:p14="http://schemas.microsoft.com/office/powerpoint/2010/main" val="18296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7-03-21 à 05.27.55.png"/>
          <p:cNvPicPr>
            <a:picLocks noGrp="1" noChangeAspect="1"/>
          </p:cNvPicPr>
          <p:nvPr>
            <p:ph idx="1"/>
          </p:nvPr>
        </p:nvPicPr>
        <p:blipFill>
          <a:blip r:embed="rId3">
            <a:extLst>
              <a:ext uri="{28A0092B-C50C-407E-A947-70E740481C1C}">
                <a14:useLocalDpi xmlns:a14="http://schemas.microsoft.com/office/drawing/2010/main" val="0"/>
              </a:ext>
            </a:extLst>
          </a:blip>
          <a:srcRect t="2190" b="2190"/>
          <a:stretch>
            <a:fillRect/>
          </a:stretch>
        </p:blipFill>
        <p:spPr>
          <a:xfrm>
            <a:off x="395536" y="843558"/>
            <a:ext cx="6847644" cy="4050450"/>
          </a:xfrm>
        </p:spPr>
      </p:pic>
    </p:spTree>
    <p:extLst>
      <p:ext uri="{BB962C8B-B14F-4D97-AF65-F5344CB8AC3E}">
        <p14:creationId xmlns:p14="http://schemas.microsoft.com/office/powerpoint/2010/main" val="28438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Niveau de richesse mondiale - 2016</a:t>
            </a:r>
          </a:p>
        </p:txBody>
      </p:sp>
      <p:pic>
        <p:nvPicPr>
          <p:cNvPr id="7" name="Espace réservé du contenu 6" descr="Capture d’écran 2017-03-21 à 10.09.38.png"/>
          <p:cNvPicPr>
            <a:picLocks noGrp="1" noChangeAspect="1"/>
          </p:cNvPicPr>
          <p:nvPr>
            <p:ph idx="1"/>
          </p:nvPr>
        </p:nvPicPr>
        <p:blipFill>
          <a:blip r:embed="rId3">
            <a:extLst>
              <a:ext uri="{28A0092B-C50C-407E-A947-70E740481C1C}">
                <a14:useLocalDpi xmlns:a14="http://schemas.microsoft.com/office/drawing/2010/main" val="0"/>
              </a:ext>
            </a:extLst>
          </a:blip>
          <a:srcRect t="12822" b="12822"/>
          <a:stretch>
            <a:fillRect/>
          </a:stretch>
        </p:blipFill>
        <p:spPr>
          <a:xfrm>
            <a:off x="1115616" y="1547475"/>
            <a:ext cx="6419457" cy="2957985"/>
          </a:xfrm>
        </p:spPr>
      </p:pic>
    </p:spTree>
    <p:extLst>
      <p:ext uri="{BB962C8B-B14F-4D97-AF65-F5344CB8AC3E}">
        <p14:creationId xmlns:p14="http://schemas.microsoft.com/office/powerpoint/2010/main" val="415134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nSpc>
                <a:spcPct val="120000"/>
              </a:lnSpc>
            </a:pPr>
            <a:r>
              <a:rPr lang="fr-FR" sz="2250" dirty="0"/>
              <a:t>23 janvier 2017: Acte de retrait du PTP</a:t>
            </a:r>
          </a:p>
        </p:txBody>
      </p:sp>
      <p:pic>
        <p:nvPicPr>
          <p:cNvPr id="4" name="Espace réservé du contenu 3" descr="1336685-nous-parlions-depuis-longtemps-declare.jpg"/>
          <p:cNvPicPr>
            <a:picLocks noGrp="1" noChangeAspect="1"/>
          </p:cNvPicPr>
          <p:nvPr>
            <p:ph idx="1"/>
          </p:nvPr>
        </p:nvPicPr>
        <p:blipFill>
          <a:blip r:embed="rId3">
            <a:extLst>
              <a:ext uri="{28A0092B-C50C-407E-A947-70E740481C1C}">
                <a14:useLocalDpi xmlns:a14="http://schemas.microsoft.com/office/drawing/2010/main" val="0"/>
              </a:ext>
            </a:extLst>
          </a:blip>
          <a:srcRect t="15460" b="15460"/>
          <a:stretch>
            <a:fillRect/>
          </a:stretch>
        </p:blipFill>
        <p:spPr>
          <a:xfrm>
            <a:off x="611188" y="1419622"/>
            <a:ext cx="6193060" cy="3236241"/>
          </a:xfrm>
        </p:spPr>
      </p:pic>
    </p:spTree>
    <p:extLst>
      <p:ext uri="{BB962C8B-B14F-4D97-AF65-F5344CB8AC3E}">
        <p14:creationId xmlns:p14="http://schemas.microsoft.com/office/powerpoint/2010/main" val="336547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BCBE69-E14C-B846-BB77-4919F824FEBD}"/>
              </a:ext>
            </a:extLst>
          </p:cNvPr>
          <p:cNvSpPr>
            <a:spLocks noGrp="1"/>
          </p:cNvSpPr>
          <p:nvPr>
            <p:ph type="title"/>
          </p:nvPr>
        </p:nvSpPr>
        <p:spPr/>
        <p:txBody>
          <a:bodyPr/>
          <a:lstStyle/>
          <a:p>
            <a:r>
              <a:rPr lang="fr-FR" dirty="0"/>
              <a:t>Menaces au système commercial multilatéral</a:t>
            </a:r>
          </a:p>
        </p:txBody>
      </p:sp>
      <p:sp>
        <p:nvSpPr>
          <p:cNvPr id="3" name="Espace réservé du contenu 2">
            <a:extLst>
              <a:ext uri="{FF2B5EF4-FFF2-40B4-BE49-F238E27FC236}">
                <a16:creationId xmlns:a16="http://schemas.microsoft.com/office/drawing/2014/main" xmlns="" id="{9B15C26D-7F69-CB4A-BCD0-2D34A5231D23}"/>
              </a:ext>
            </a:extLst>
          </p:cNvPr>
          <p:cNvSpPr>
            <a:spLocks noGrp="1"/>
          </p:cNvSpPr>
          <p:nvPr>
            <p:ph idx="1"/>
          </p:nvPr>
        </p:nvSpPr>
        <p:spPr>
          <a:xfrm>
            <a:off x="611188" y="1207717"/>
            <a:ext cx="8280970" cy="3935783"/>
          </a:xfrm>
        </p:spPr>
        <p:txBody>
          <a:bodyPr/>
          <a:lstStyle/>
          <a:p>
            <a:r>
              <a:rPr lang="fr-FR" dirty="0"/>
              <a:t>Augmentation des enquêtes dumping / subvention</a:t>
            </a:r>
          </a:p>
          <a:p>
            <a:r>
              <a:rPr lang="fr-FR" dirty="0"/>
              <a:t>Blocage au G7 et G20</a:t>
            </a:r>
          </a:p>
          <a:p>
            <a:r>
              <a:rPr lang="fr-FR" dirty="0"/>
              <a:t>Retrait de l’Accord de Paris</a:t>
            </a:r>
          </a:p>
          <a:p>
            <a:r>
              <a:rPr lang="fr-FR" dirty="0"/>
              <a:t>Menace de retrait de l’OMC</a:t>
            </a:r>
          </a:p>
          <a:p>
            <a:r>
              <a:rPr lang="fr-FR" dirty="0"/>
              <a:t>Blocage de l’Organe d’appel de l’OMC</a:t>
            </a:r>
          </a:p>
          <a:p>
            <a:r>
              <a:rPr lang="fr-FR" dirty="0"/>
              <a:t>Renégociation de l’ALENA</a:t>
            </a:r>
          </a:p>
          <a:p>
            <a:r>
              <a:rPr lang="fr-FR" dirty="0"/>
              <a:t>Enquêtes sécurité nationale : réelle escalade vers la guerre commerciale. </a:t>
            </a:r>
          </a:p>
          <a:p>
            <a:endParaRPr lang="fr-FR" dirty="0"/>
          </a:p>
        </p:txBody>
      </p:sp>
    </p:spTree>
    <p:extLst>
      <p:ext uri="{BB962C8B-B14F-4D97-AF65-F5344CB8AC3E}">
        <p14:creationId xmlns:p14="http://schemas.microsoft.com/office/powerpoint/2010/main" val="395227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1188" y="483518"/>
            <a:ext cx="8280970" cy="514350"/>
          </a:xfrm>
        </p:spPr>
        <p:txBody>
          <a:bodyPr/>
          <a:lstStyle/>
          <a:p>
            <a:r>
              <a:rPr lang="fr-FR" sz="2400" dirty="0"/>
              <a:t>Quelques dates clés de l’enquête sécurité nationale</a:t>
            </a:r>
          </a:p>
        </p:txBody>
      </p:sp>
      <p:graphicFrame>
        <p:nvGraphicFramePr>
          <p:cNvPr id="4" name="Espace réservé du contenu 3">
            <a:extLst>
              <a:ext uri="{FF2B5EF4-FFF2-40B4-BE49-F238E27FC236}">
                <a16:creationId xmlns:a16="http://schemas.microsoft.com/office/drawing/2014/main" xmlns="" id="{3603A8C9-C636-2A4F-BF7D-D33DC644F267}"/>
              </a:ext>
            </a:extLst>
          </p:cNvPr>
          <p:cNvGraphicFramePr>
            <a:graphicFrameLocks noGrp="1"/>
          </p:cNvGraphicFramePr>
          <p:nvPr>
            <p:ph idx="1"/>
            <p:extLst>
              <p:ext uri="{D42A27DB-BD31-4B8C-83A1-F6EECF244321}">
                <p14:modId xmlns:p14="http://schemas.microsoft.com/office/powerpoint/2010/main" val="3751269769"/>
              </p:ext>
            </p:extLst>
          </p:nvPr>
        </p:nvGraphicFramePr>
        <p:xfrm>
          <a:off x="251520" y="740693"/>
          <a:ext cx="8892480" cy="3935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79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243E72-92EF-F143-8BF1-8671AAEFECB5}"/>
              </a:ext>
            </a:extLst>
          </p:cNvPr>
          <p:cNvSpPr>
            <a:spLocks noGrp="1"/>
          </p:cNvSpPr>
          <p:nvPr>
            <p:ph type="title"/>
          </p:nvPr>
        </p:nvSpPr>
        <p:spPr/>
        <p:txBody>
          <a:bodyPr/>
          <a:lstStyle/>
          <a:p>
            <a:endParaRPr lang="fr-FR"/>
          </a:p>
        </p:txBody>
      </p:sp>
      <p:pic>
        <p:nvPicPr>
          <p:cNvPr id="5" name="Espace réservé du contenu 4" descr="Une image contenant capture d’écran&#10;&#10;Description générée automatiquement">
            <a:extLst>
              <a:ext uri="{FF2B5EF4-FFF2-40B4-BE49-F238E27FC236}">
                <a16:creationId xmlns:a16="http://schemas.microsoft.com/office/drawing/2014/main" xmlns="" id="{06A825F0-894C-6D48-825B-CB8A67AA72DC}"/>
              </a:ext>
            </a:extLst>
          </p:cNvPr>
          <p:cNvPicPr>
            <a:picLocks noGrp="1" noChangeAspect="1"/>
          </p:cNvPicPr>
          <p:nvPr>
            <p:ph idx="1"/>
          </p:nvPr>
        </p:nvPicPr>
        <p:blipFill>
          <a:blip r:embed="rId3"/>
          <a:stretch>
            <a:fillRect/>
          </a:stretch>
        </p:blipFill>
        <p:spPr>
          <a:xfrm>
            <a:off x="485267" y="606831"/>
            <a:ext cx="8406891" cy="4757232"/>
          </a:xfrm>
        </p:spPr>
      </p:pic>
      <p:sp>
        <p:nvSpPr>
          <p:cNvPr id="6" name="ZoneTexte 5">
            <a:extLst>
              <a:ext uri="{FF2B5EF4-FFF2-40B4-BE49-F238E27FC236}">
                <a16:creationId xmlns:a16="http://schemas.microsoft.com/office/drawing/2014/main" xmlns="" id="{17C198AD-49C7-DC4B-A9F2-271360DCB74A}"/>
              </a:ext>
            </a:extLst>
          </p:cNvPr>
          <p:cNvSpPr txBox="1"/>
          <p:nvPr/>
        </p:nvSpPr>
        <p:spPr>
          <a:xfrm>
            <a:off x="786156" y="142681"/>
            <a:ext cx="6450140" cy="307777"/>
          </a:xfrm>
          <a:prstGeom prst="rect">
            <a:avLst/>
          </a:prstGeom>
          <a:noFill/>
        </p:spPr>
        <p:txBody>
          <a:bodyPr wrap="square" rtlCol="0">
            <a:spAutoFit/>
          </a:bodyPr>
          <a:lstStyle/>
          <a:p>
            <a:r>
              <a:rPr lang="fr-FR" sz="1400" dirty="0"/>
              <a:t>ENTRE 1963 ET L’ÉLECTION DU PRSIDENT TRUMP:  26 ENQUÊTES</a:t>
            </a:r>
          </a:p>
        </p:txBody>
      </p:sp>
    </p:spTree>
    <p:extLst>
      <p:ext uri="{BB962C8B-B14F-4D97-AF65-F5344CB8AC3E}">
        <p14:creationId xmlns:p14="http://schemas.microsoft.com/office/powerpoint/2010/main" val="428211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B94C39-82FF-404B-B06C-EF3133680BE6}"/>
              </a:ext>
            </a:extLst>
          </p:cNvPr>
          <p:cNvSpPr>
            <a:spLocks noGrp="1"/>
          </p:cNvSpPr>
          <p:nvPr>
            <p:ph type="title"/>
          </p:nvPr>
        </p:nvSpPr>
        <p:spPr/>
        <p:txBody>
          <a:bodyPr/>
          <a:lstStyle/>
          <a:p>
            <a:r>
              <a:rPr lang="fr-FR" dirty="0"/>
              <a:t>Recours à 232 : pourquoi ?</a:t>
            </a:r>
          </a:p>
        </p:txBody>
      </p:sp>
      <p:sp>
        <p:nvSpPr>
          <p:cNvPr id="3" name="Espace réservé du contenu 2">
            <a:extLst>
              <a:ext uri="{FF2B5EF4-FFF2-40B4-BE49-F238E27FC236}">
                <a16:creationId xmlns:a16="http://schemas.microsoft.com/office/drawing/2014/main" xmlns="" id="{FFAC86A4-EB52-F441-B842-FB3A938EE40B}"/>
              </a:ext>
            </a:extLst>
          </p:cNvPr>
          <p:cNvSpPr>
            <a:spLocks noGrp="1"/>
          </p:cNvSpPr>
          <p:nvPr>
            <p:ph idx="1"/>
          </p:nvPr>
        </p:nvSpPr>
        <p:spPr>
          <a:xfrm>
            <a:off x="611188" y="1491630"/>
            <a:ext cx="8280970" cy="3236241"/>
          </a:xfrm>
        </p:spPr>
        <p:txBody>
          <a:bodyPr/>
          <a:lstStyle/>
          <a:p>
            <a:r>
              <a:rPr lang="fr-FR" dirty="0"/>
              <a:t>Exception de l’article XXI du GATT:</a:t>
            </a:r>
          </a:p>
          <a:p>
            <a:pPr lvl="1"/>
            <a:r>
              <a:rPr lang="fr-FR" dirty="0"/>
              <a:t>Jamais interprétée en droit de l’OMC</a:t>
            </a:r>
          </a:p>
          <a:p>
            <a:pPr lvl="1"/>
            <a:r>
              <a:rPr lang="fr-FR" dirty="0"/>
              <a:t>Clause de self </a:t>
            </a:r>
            <a:r>
              <a:rPr lang="fr-FR" dirty="0" err="1"/>
              <a:t>judging</a:t>
            </a:r>
            <a:r>
              <a:rPr lang="fr-FR" dirty="0"/>
              <a:t> (autonomie de jugement)</a:t>
            </a:r>
          </a:p>
          <a:p>
            <a:pPr lvl="1"/>
            <a:r>
              <a:rPr lang="fr-FR" dirty="0"/>
              <a:t>Laissant une large marge d’appréciation à l’État qui l’invoque</a:t>
            </a:r>
          </a:p>
          <a:p>
            <a:pPr lvl="1"/>
            <a:r>
              <a:rPr lang="fr-FR" dirty="0"/>
              <a:t>Qui permet d’éviter les exigences reliées à l’adoption de mesures de sauvegarde </a:t>
            </a:r>
          </a:p>
          <a:p>
            <a:endParaRPr lang="fr-FR" dirty="0"/>
          </a:p>
        </p:txBody>
      </p:sp>
    </p:spTree>
    <p:extLst>
      <p:ext uri="{BB962C8B-B14F-4D97-AF65-F5344CB8AC3E}">
        <p14:creationId xmlns:p14="http://schemas.microsoft.com/office/powerpoint/2010/main" val="225214453"/>
      </p:ext>
    </p:extLst>
  </p:cSld>
  <p:clrMapOvr>
    <a:masterClrMapping/>
  </p:clrMapOvr>
</p:sld>
</file>

<file path=ppt/theme/theme1.xml><?xml version="1.0" encoding="utf-8"?>
<a:theme xmlns:a="http://schemas.openxmlformats.org/drawingml/2006/main" name="pale">
  <a:themeElements>
    <a:clrScheme name="CUFC Palette">
      <a:dk1>
        <a:srgbClr val="000000"/>
      </a:dk1>
      <a:lt1>
        <a:srgbClr val="00A955"/>
      </a:lt1>
      <a:dk2>
        <a:srgbClr val="576853"/>
      </a:dk2>
      <a:lt2>
        <a:srgbClr val="0088B9"/>
      </a:lt2>
      <a:accent1>
        <a:srgbClr val="007C9B"/>
      </a:accent1>
      <a:accent2>
        <a:srgbClr val="7BB13E"/>
      </a:accent2>
      <a:accent3>
        <a:srgbClr val="E3E8E1"/>
      </a:accent3>
      <a:accent4>
        <a:srgbClr val="E2E9C8"/>
      </a:accent4>
      <a:accent5>
        <a:srgbClr val="F58220"/>
      </a:accent5>
      <a:accent6>
        <a:srgbClr val="C8E1EB"/>
      </a:accent6>
      <a:hlink>
        <a:srgbClr val="9BBD3C"/>
      </a:hlink>
      <a:folHlink>
        <a:srgbClr val="9DAF8A"/>
      </a:folHlink>
    </a:clrScheme>
    <a:fontScheme name="pale">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7487_Gabarit_PPT_UdeS_16_9" id="{7E4183E9-3964-9E45-A82B-6002E16D6D09}" vid="{D564A022-2471-4D48-9579-0944EC06304D}"/>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Gabarit_PPT_UdeS_16_9</Template>
  <TotalTime>27223</TotalTime>
  <Words>266</Words>
  <Application>Microsoft Macintosh PowerPoint</Application>
  <PresentationFormat>Présentation à l'écran (16:9)</PresentationFormat>
  <Paragraphs>75</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pale</vt:lpstr>
      <vt:lpstr>guerre commerciale et droit international : parenthèse historique ou remise en cause du système commercial multilatéral ? </vt:lpstr>
      <vt:lpstr>20 janvier 2017: 45e président des ÉU AMERICA FIRST </vt:lpstr>
      <vt:lpstr>Présentation PowerPoint</vt:lpstr>
      <vt:lpstr>Niveau de richesse mondiale - 2016</vt:lpstr>
      <vt:lpstr>23 janvier 2017: Acte de retrait du PTP</vt:lpstr>
      <vt:lpstr>Menaces au système commercial multilatéral</vt:lpstr>
      <vt:lpstr>Quelques dates clés de l’enquête sécurité nationale</vt:lpstr>
      <vt:lpstr>Présentation PowerPoint</vt:lpstr>
      <vt:lpstr>Recours à 232 : pourquoi ?</vt:lpstr>
      <vt:lpstr>     Turquie (564)   15 août 2018   GS constitué  Suisse (556)     9 juillet 2018   GS constitué  Russie (554)     29 juin 2018   GS constitué  Norvège (552)   12 juin 2018   GS constitué  Mexique (551)     5 juin 2018.  GS constitué  Canada (550)      1er juin 2018  GS constitué  UE (549)              1er juin 2018   GS constitué  Inde (547)           18 mai   GS pas encore établi  Chine (544)         5 avril 2018   GS constitué </vt:lpstr>
      <vt:lpstr>  Adoption de surtaxes additionnels à l’égard       des produits américains   * Acier et aluminium   * Divers produits de consommation      courante     </vt:lpstr>
      <vt:lpstr>Présentation PowerPoint</vt:lpstr>
      <vt:lpstr>   Russie (566)  27 août 2018  GS constitué  Turquie (651)  16 juillet 2018  GS établi, pas constitué  Mexique (560) 16 juillet 2018 GS constitué  UE (659)  16 juillet 2018 GS constitué  Chine (568)  16 juillet 2018  GS constitué  Canada (567)  16 juillet 2018  GS constitué     </vt:lpstr>
      <vt:lpstr>Présentation PowerPoint</vt:lpstr>
      <vt:lpstr>Merci !  </vt:lpstr>
    </vt:vector>
  </TitlesOfParts>
  <Company>Faculté de droit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ici Suite du titre</dc:title>
  <dc:creator>David Jobin</dc:creator>
  <cp:lastModifiedBy>André Petit</cp:lastModifiedBy>
  <cp:revision>244</cp:revision>
  <cp:lastPrinted>2017-10-30T18:08:19Z</cp:lastPrinted>
  <dcterms:created xsi:type="dcterms:W3CDTF">2018-01-31T20:47:20Z</dcterms:created>
  <dcterms:modified xsi:type="dcterms:W3CDTF">2019-04-17T12:13:18Z</dcterms:modified>
</cp:coreProperties>
</file>