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58" r:id="rId3"/>
    <p:sldId id="259" r:id="rId4"/>
    <p:sldId id="277" r:id="rId5"/>
    <p:sldId id="264" r:id="rId6"/>
    <p:sldId id="286" r:id="rId7"/>
    <p:sldId id="275" r:id="rId8"/>
    <p:sldId id="276" r:id="rId9"/>
    <p:sldId id="297" r:id="rId10"/>
    <p:sldId id="296" r:id="rId11"/>
    <p:sldId id="287" r:id="rId12"/>
    <p:sldId id="283" r:id="rId13"/>
    <p:sldId id="284" r:id="rId14"/>
    <p:sldId id="282" r:id="rId15"/>
    <p:sldId id="279" r:id="rId16"/>
    <p:sldId id="280" r:id="rId17"/>
    <p:sldId id="281" r:id="rId18"/>
    <p:sldId id="288" r:id="rId19"/>
    <p:sldId id="289" r:id="rId20"/>
    <p:sldId id="265" r:id="rId21"/>
    <p:sldId id="272" r:id="rId22"/>
    <p:sldId id="273" r:id="rId23"/>
    <p:sldId id="294" r:id="rId24"/>
    <p:sldId id="274" r:id="rId25"/>
    <p:sldId id="295" r:id="rId26"/>
    <p:sldId id="278" r:id="rId27"/>
    <p:sldId id="290" r:id="rId28"/>
    <p:sldId id="291" r:id="rId29"/>
    <p:sldId id="292" r:id="rId30"/>
    <p:sldId id="293" r:id="rId31"/>
    <p:sldId id="261" r:id="rId32"/>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56"/>
    <a:srgbClr val="19B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p:scale>
          <a:sx n="90" d="100"/>
          <a:sy n="90" d="100"/>
        </p:scale>
        <p:origin x="-888"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E470E8-0E6D-4EB4-83FC-6237CB71C8AE}" type="datetimeFigureOut">
              <a:rPr lang="fr-CA" smtClean="0"/>
              <a:t>21-10-19</a:t>
            </a:fld>
            <a:endParaRPr lang="fr-CA"/>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901274-D75A-43A9-9602-FD190C518BF9}" type="slidenum">
              <a:rPr lang="fr-CA" smtClean="0"/>
              <a:t>‹#›</a:t>
            </a:fld>
            <a:endParaRPr lang="fr-CA"/>
          </a:p>
        </p:txBody>
      </p:sp>
    </p:spTree>
    <p:extLst>
      <p:ext uri="{BB962C8B-B14F-4D97-AF65-F5344CB8AC3E}">
        <p14:creationId xmlns:p14="http://schemas.microsoft.com/office/powerpoint/2010/main" val="2780275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023A6B-13D4-46E0-A7F0-E4689AE1A00D}" type="datetimeFigureOut">
              <a:rPr lang="fr-CA" smtClean="0"/>
              <a:t>21-10-19</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9D0E72-57CD-4BC8-A056-279B97AD8E87}" type="slidenum">
              <a:rPr lang="fr-CA" smtClean="0"/>
              <a:t>‹#›</a:t>
            </a:fld>
            <a:endParaRPr lang="fr-CA"/>
          </a:p>
        </p:txBody>
      </p:sp>
    </p:spTree>
    <p:extLst>
      <p:ext uri="{BB962C8B-B14F-4D97-AF65-F5344CB8AC3E}">
        <p14:creationId xmlns:p14="http://schemas.microsoft.com/office/powerpoint/2010/main" val="79778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4F2115FE-4355-48B8-8490-4A07CF75DBF7}" type="datetime1">
              <a:rPr lang="fr-CA" smtClean="0"/>
              <a:t>21-10-19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43327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660C3731-DF58-45D4-B044-DC51944DB229}" type="datetime1">
              <a:rPr lang="fr-CA" smtClean="0"/>
              <a:t>21-10-19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112400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F8BB24D-398E-47E9-A0AA-6163AD2D219D}" type="datetime1">
              <a:rPr lang="fr-CA" smtClean="0"/>
              <a:t>21-10-19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345783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42C54D4-43B1-43B3-B846-8E24AA0388FD}" type="datetime1">
              <a:rPr lang="fr-CA" smtClean="0"/>
              <a:t>21-10-19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95659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5465ACE-511F-4D89-80B4-237EF8683A8C}" type="datetime1">
              <a:rPr lang="fr-CA" smtClean="0"/>
              <a:t>21-10-19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10163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6D0D0370-A976-4435-892F-B916DAA3C52F}" type="datetime1">
              <a:rPr lang="fr-CA" smtClean="0"/>
              <a:t>21-10-19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295052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6DB8BCE-7D2A-4A1E-B01F-845BB25059BB}" type="datetime1">
              <a:rPr lang="fr-CA" smtClean="0"/>
              <a:t>21-10-19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202698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E9BB0059-8889-47D4-BBCF-4CA7EBF72D6F}" type="datetime1">
              <a:rPr lang="fr-CA" smtClean="0"/>
              <a:t>21-10-19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138771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E826FC-60C8-4B29-8F8C-990B8117734F}" type="datetime1">
              <a:rPr lang="fr-CA" smtClean="0"/>
              <a:t>21-10-19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232147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29AAC9E-5236-4288-A5FA-61E797ACE947}" type="datetime1">
              <a:rPr lang="fr-CA" smtClean="0"/>
              <a:t>21-10-19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187904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7CA90EB-2BBB-4AED-9523-1C57BFFAC357}" type="datetime1">
              <a:rPr lang="fr-CA" smtClean="0"/>
              <a:t>21-10-19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C52C9E5-A365-48FB-A9B5-6ECE203B6F18}" type="slidenum">
              <a:rPr lang="fr-CA" smtClean="0"/>
              <a:t>‹#›</a:t>
            </a:fld>
            <a:endParaRPr lang="fr-CA"/>
          </a:p>
        </p:txBody>
      </p:sp>
    </p:spTree>
    <p:extLst>
      <p:ext uri="{BB962C8B-B14F-4D97-AF65-F5344CB8AC3E}">
        <p14:creationId xmlns:p14="http://schemas.microsoft.com/office/powerpoint/2010/main" val="6800262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0E358-6324-4C04-BC76-8ADDADFE5905}" type="datetime1">
              <a:rPr lang="fr-CA" smtClean="0"/>
              <a:t>21-10-19</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2C9E5-A365-48FB-A9B5-6ECE203B6F18}" type="slidenum">
              <a:rPr lang="fr-CA" smtClean="0"/>
              <a:t>‹#›</a:t>
            </a:fld>
            <a:endParaRPr lang="fr-CA"/>
          </a:p>
        </p:txBody>
      </p:sp>
    </p:spTree>
    <p:extLst>
      <p:ext uri="{BB962C8B-B14F-4D97-AF65-F5344CB8AC3E}">
        <p14:creationId xmlns:p14="http://schemas.microsoft.com/office/powerpoint/2010/main" val="3223843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2E3EA56B-BEB0-4656-A20B-D15F03B7ACA1}"/>
              </a:ext>
            </a:extLst>
          </p:cNvPr>
          <p:cNvSpPr txBox="1">
            <a:spLocks/>
          </p:cNvSpPr>
          <p:nvPr/>
        </p:nvSpPr>
        <p:spPr>
          <a:xfrm>
            <a:off x="0" y="1742884"/>
            <a:ext cx="10030968" cy="2387600"/>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400" b="0" i="0" u="none" kern="1200" cap="all" spc="-150" normalizeH="0" noProof="0" dirty="0">
                <a:ln>
                  <a:noFill/>
                </a:ln>
                <a:solidFill>
                  <a:sysClr val="window" lastClr="FFFFFF"/>
                </a:solidFill>
                <a:effectLst/>
                <a:uLnTx/>
                <a:uFillTx/>
                <a:latin typeface="Tw Cen MT" panose="020B0602020104020603" pitchFamily="34" charset="0"/>
              </a:rPr>
              <a:t>Les Québécois et la générosité : quelles sont les tendances en </a:t>
            </a:r>
            <a:r>
              <a:rPr kumimoji="0" lang="fr-CA" sz="4400" b="0" i="0" u="none" kern="1200" cap="all" spc="-150" normalizeH="0" noProof="0" dirty="0" smtClean="0">
                <a:ln>
                  <a:noFill/>
                </a:ln>
                <a:solidFill>
                  <a:sysClr val="window" lastClr="FFFFFF"/>
                </a:solidFill>
                <a:effectLst/>
                <a:uLnTx/>
                <a:uFillTx/>
                <a:latin typeface="Tw Cen MT" panose="020B0602020104020603" pitchFamily="34" charset="0"/>
              </a:rPr>
              <a:t>philanthropie ?</a:t>
            </a:r>
            <a:endParaRPr kumimoji="0" lang="fr-FR" sz="4400" b="0" i="0" u="none" kern="1200" cap="all" spc="-150" normalizeH="0" noProof="0" dirty="0">
              <a:ln>
                <a:noFill/>
              </a:ln>
              <a:solidFill>
                <a:sysClr val="window" lastClr="FFFFFF"/>
              </a:solidFill>
              <a:effectLst/>
              <a:uLnTx/>
              <a:uFillTx/>
              <a:latin typeface="Tw Cen MT" panose="020B0602020104020603" pitchFamily="34" charset="0"/>
            </a:endParaRPr>
          </a:p>
        </p:txBody>
      </p:sp>
      <p:sp>
        <p:nvSpPr>
          <p:cNvPr id="8" name="Sous-titre 6">
            <a:extLst>
              <a:ext uri="{FF2B5EF4-FFF2-40B4-BE49-F238E27FC236}">
                <a16:creationId xmlns:a16="http://schemas.microsoft.com/office/drawing/2014/main" xmlns="" id="{DA0FE6D5-D475-4CBB-A6C2-E3D991A36891}"/>
              </a:ext>
            </a:extLst>
          </p:cNvPr>
          <p:cNvSpPr txBox="1">
            <a:spLocks/>
          </p:cNvSpPr>
          <p:nvPr/>
        </p:nvSpPr>
        <p:spPr>
          <a:xfrm>
            <a:off x="0" y="4130483"/>
            <a:ext cx="10030968" cy="202499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smtClean="0">
                <a:solidFill>
                  <a:sysClr val="window" lastClr="FFFFFF"/>
                </a:solidFill>
                <a:latin typeface="Century Gothic" panose="020B0502020202020204" pitchFamily="34" charset="0"/>
              </a:rPr>
              <a:t>Par :</a:t>
            </a:r>
            <a:br>
              <a:rPr lang="fr-FR" dirty="0" smtClean="0">
                <a:solidFill>
                  <a:sysClr val="window" lastClr="FFFFFF"/>
                </a:solidFill>
                <a:latin typeface="Century Gothic" panose="020B0502020202020204" pitchFamily="34" charset="0"/>
              </a:rPr>
            </a:br>
            <a:r>
              <a:rPr lang="fr-FR" dirty="0" smtClean="0">
                <a:solidFill>
                  <a:sysClr val="window" lastClr="FFFFFF"/>
                </a:solidFill>
                <a:latin typeface="Century Gothic" panose="020B0502020202020204" pitchFamily="34" charset="0"/>
              </a:rPr>
              <a:t>Daniel Asselin</a:t>
            </a:r>
            <a:br>
              <a:rPr lang="fr-FR" dirty="0" smtClean="0">
                <a:solidFill>
                  <a:sysClr val="window" lastClr="FFFFFF"/>
                </a:solidFill>
                <a:latin typeface="Century Gothic" panose="020B0502020202020204" pitchFamily="34" charset="0"/>
              </a:rPr>
            </a:br>
            <a:r>
              <a:rPr lang="fr-FR" dirty="0" smtClean="0">
                <a:solidFill>
                  <a:sysClr val="window" lastClr="FFFFFF"/>
                </a:solidFill>
                <a:latin typeface="Century Gothic" panose="020B0502020202020204" pitchFamily="34" charset="0"/>
              </a:rPr>
              <a:t>Directeur principal du développement philanthropique</a:t>
            </a:r>
            <a:br>
              <a:rPr lang="fr-FR" dirty="0" smtClean="0">
                <a:solidFill>
                  <a:sysClr val="window" lastClr="FFFFFF"/>
                </a:solidFill>
                <a:latin typeface="Century Gothic" panose="020B0502020202020204" pitchFamily="34" charset="0"/>
              </a:rPr>
            </a:br>
            <a:r>
              <a:rPr lang="fr-FR" dirty="0" smtClean="0">
                <a:solidFill>
                  <a:sysClr val="window" lastClr="FFFFFF"/>
                </a:solidFill>
                <a:latin typeface="Century Gothic" panose="020B0502020202020204" pitchFamily="34" charset="0"/>
              </a:rPr>
              <a:t>Fondation de l’Université de Sherbrooke</a:t>
            </a:r>
            <a:br>
              <a:rPr lang="fr-FR" dirty="0" smtClean="0">
                <a:solidFill>
                  <a:sysClr val="window" lastClr="FFFFFF"/>
                </a:solidFill>
                <a:latin typeface="Century Gothic" panose="020B0502020202020204" pitchFamily="34" charset="0"/>
              </a:rPr>
            </a:br>
            <a:r>
              <a:rPr lang="fr-FR" dirty="0" smtClean="0">
                <a:solidFill>
                  <a:sysClr val="window" lastClr="FFFFFF"/>
                </a:solidFill>
                <a:latin typeface="Century Gothic" panose="020B0502020202020204" pitchFamily="34" charset="0"/>
              </a:rPr>
              <a:t/>
            </a:r>
            <a:br>
              <a:rPr lang="fr-FR" dirty="0" smtClean="0">
                <a:solidFill>
                  <a:sysClr val="window" lastClr="FFFFFF"/>
                </a:solidFill>
                <a:latin typeface="Century Gothic" panose="020B0502020202020204" pitchFamily="34" charset="0"/>
              </a:rPr>
            </a:br>
            <a:r>
              <a:rPr lang="fr-FR" dirty="0" smtClean="0">
                <a:solidFill>
                  <a:sysClr val="window" lastClr="FFFFFF"/>
                </a:solidFill>
                <a:latin typeface="Century Gothic" panose="020B0502020202020204" pitchFamily="34" charset="0"/>
              </a:rPr>
              <a:t>20 </a:t>
            </a:r>
            <a:r>
              <a:rPr lang="fr-FR" dirty="0">
                <a:solidFill>
                  <a:sysClr val="window" lastClr="FFFFFF"/>
                </a:solidFill>
                <a:latin typeface="Century Gothic" panose="020B0502020202020204" pitchFamily="34" charset="0"/>
              </a:rPr>
              <a:t>octobre </a:t>
            </a:r>
            <a:r>
              <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rPr>
              <a:t>2021</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712" y="536892"/>
            <a:ext cx="3593592" cy="3593592"/>
          </a:xfrm>
          <a:prstGeom prst="rect">
            <a:avLst/>
          </a:prstGeom>
        </p:spPr>
      </p:pic>
      <p:sp>
        <p:nvSpPr>
          <p:cNvPr id="11" name="Espace réservé du numéro de diapositive 10"/>
          <p:cNvSpPr>
            <a:spLocks noGrp="1"/>
          </p:cNvSpPr>
          <p:nvPr>
            <p:ph type="sldNum" sz="quarter" idx="12"/>
          </p:nvPr>
        </p:nvSpPr>
        <p:spPr>
          <a:xfrm>
            <a:off x="9086088" y="6374638"/>
            <a:ext cx="2743200" cy="365125"/>
          </a:xfrm>
        </p:spPr>
        <p:txBody>
          <a:bodyPr/>
          <a:lstStyle/>
          <a:p>
            <a:fld id="{EC52C9E5-A365-48FB-A9B5-6ECE203B6F18}" type="slidenum">
              <a:rPr lang="fr-CA" smtClean="0">
                <a:latin typeface="Century Gothic" panose="020B0502020202020204" pitchFamily="34" charset="0"/>
              </a:rPr>
              <a:t>1</a:t>
            </a:fld>
            <a:endParaRPr lang="fr-CA" dirty="0">
              <a:latin typeface="Century Gothic" panose="020B0502020202020204" pitchFamily="34" charset="0"/>
            </a:endParaRPr>
          </a:p>
        </p:txBody>
      </p:sp>
    </p:spTree>
    <p:extLst>
      <p:ext uri="{BB962C8B-B14F-4D97-AF65-F5344CB8AC3E}">
        <p14:creationId xmlns:p14="http://schemas.microsoft.com/office/powerpoint/2010/main" val="419031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EA42FE07-D1D8-4A5C-9C66-C303AB1895AC}"/>
              </a:ext>
            </a:extLst>
          </p:cNvPr>
          <p:cNvSpPr>
            <a:spLocks noGrp="1"/>
          </p:cNvSpPr>
          <p:nvPr>
            <p:ph type="sldNum" sz="quarter" idx="12"/>
          </p:nvPr>
        </p:nvSpPr>
        <p:spPr/>
        <p:txBody>
          <a:bodyPr/>
          <a:lstStyle/>
          <a:p>
            <a:fld id="{EC52C9E5-A365-48FB-A9B5-6ECE203B6F18}" type="slidenum">
              <a:rPr lang="fr-CA" smtClean="0"/>
              <a:t>10</a:t>
            </a:fld>
            <a:endParaRPr lang="fr-CA"/>
          </a:p>
        </p:txBody>
      </p:sp>
      <p:pic>
        <p:nvPicPr>
          <p:cNvPr id="8" name="Image 7">
            <a:extLst>
              <a:ext uri="{FF2B5EF4-FFF2-40B4-BE49-F238E27FC236}">
                <a16:creationId xmlns:a16="http://schemas.microsoft.com/office/drawing/2014/main" xmlns="" id="{C84323EE-35FC-405F-98CB-54BC95A515D8}"/>
              </a:ext>
            </a:extLst>
          </p:cNvPr>
          <p:cNvPicPr>
            <a:picLocks noChangeAspect="1"/>
          </p:cNvPicPr>
          <p:nvPr/>
        </p:nvPicPr>
        <p:blipFill rotWithShape="1">
          <a:blip r:embed="rId2">
            <a:extLst>
              <a:ext uri="{28A0092B-C50C-407E-A947-70E740481C1C}">
                <a14:useLocalDpi xmlns:a14="http://schemas.microsoft.com/office/drawing/2010/main" val="0"/>
              </a:ext>
            </a:extLst>
          </a:blip>
          <a:srcRect l="1489" t="5564"/>
          <a:stretch/>
        </p:blipFill>
        <p:spPr>
          <a:xfrm>
            <a:off x="0" y="1256593"/>
            <a:ext cx="9226296" cy="5340020"/>
          </a:xfrm>
          <a:prstGeom prst="rect">
            <a:avLst/>
          </a:prstGeom>
        </p:spPr>
      </p:pic>
      <p:sp>
        <p:nvSpPr>
          <p:cNvPr id="11" name="Titre 5">
            <a:extLst>
              <a:ext uri="{FF2B5EF4-FFF2-40B4-BE49-F238E27FC236}">
                <a16:creationId xmlns:a16="http://schemas.microsoft.com/office/drawing/2014/main" xmlns="" id="{0F18B66B-FF24-4D8A-AC55-F2FF429EF825}"/>
              </a:ext>
            </a:extLst>
          </p:cNvPr>
          <p:cNvSpPr txBox="1">
            <a:spLocks/>
          </p:cNvSpPr>
          <p:nvPr/>
        </p:nvSpPr>
        <p:spPr>
          <a:xfrm>
            <a:off x="0" y="470448"/>
            <a:ext cx="9226296" cy="877585"/>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r>
              <a:rPr lang="fr-CA" sz="1800" cap="all" dirty="0" smtClean="0">
                <a:latin typeface="Tw Cen MT" panose="020B0602020104020603" pitchFamily="34" charset="0"/>
              </a:rPr>
              <a:t>Top </a:t>
            </a:r>
            <a:r>
              <a:rPr lang="fr-CA" sz="1800" cap="all" dirty="0">
                <a:latin typeface="Tw Cen MT" panose="020B0602020104020603" pitchFamily="34" charset="0"/>
              </a:rPr>
              <a:t>10 des secteurs de prédilection </a:t>
            </a:r>
            <a:r>
              <a:rPr lang="fr-CA" sz="1800" cap="all" dirty="0" smtClean="0">
                <a:latin typeface="Tw Cen MT" panose="020B0602020104020603" pitchFamily="34" charset="0"/>
              </a:rPr>
              <a:t/>
            </a:r>
            <a:br>
              <a:rPr lang="fr-CA" sz="1800" cap="all" dirty="0" smtClean="0">
                <a:latin typeface="Tw Cen MT" panose="020B0602020104020603" pitchFamily="34" charset="0"/>
              </a:rPr>
            </a:br>
            <a:r>
              <a:rPr lang="fr-CA" sz="1800" cap="all" dirty="0" smtClean="0">
                <a:latin typeface="Tw Cen MT" panose="020B0602020104020603" pitchFamily="34" charset="0"/>
              </a:rPr>
              <a:t>par </a:t>
            </a:r>
            <a:r>
              <a:rPr lang="fr-CA" sz="1800" cap="all" dirty="0">
                <a:latin typeface="Tw Cen MT" panose="020B0602020104020603" pitchFamily="34" charset="0"/>
              </a:rPr>
              <a:t>génération au </a:t>
            </a:r>
            <a:r>
              <a:rPr lang="fr-CA" sz="1800" cap="all" dirty="0" smtClean="0">
                <a:latin typeface="Tw Cen MT" panose="020B0602020104020603" pitchFamily="34" charset="0"/>
              </a:rPr>
              <a:t>Québec</a:t>
            </a:r>
            <a:endParaRPr lang="fr-CA" sz="1800" cap="all" dirty="0">
              <a:latin typeface="Tw Cen MT" panose="020B0602020104020603" pitchFamily="34" charset="0"/>
            </a:endParaRPr>
          </a:p>
        </p:txBody>
      </p:sp>
    </p:spTree>
    <p:extLst>
      <p:ext uri="{BB962C8B-B14F-4D97-AF65-F5344CB8AC3E}">
        <p14:creationId xmlns:p14="http://schemas.microsoft.com/office/powerpoint/2010/main" val="183993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1A75BB4-460C-4431-8DD8-2F5A9D0354F9}"/>
              </a:ext>
            </a:extLst>
          </p:cNvPr>
          <p:cNvSpPr>
            <a:spLocks noGrp="1"/>
          </p:cNvSpPr>
          <p:nvPr>
            <p:ph type="sldNum" sz="quarter" idx="12"/>
          </p:nvPr>
        </p:nvSpPr>
        <p:spPr/>
        <p:txBody>
          <a:bodyPr/>
          <a:lstStyle/>
          <a:p>
            <a:fld id="{EC52C9E5-A365-48FB-A9B5-6ECE203B6F18}" type="slidenum">
              <a:rPr lang="fr-CA" smtClean="0"/>
              <a:t>11</a:t>
            </a:fld>
            <a:endParaRPr lang="fr-CA"/>
          </a:p>
        </p:txBody>
      </p:sp>
      <p:sp>
        <p:nvSpPr>
          <p:cNvPr id="3" name="Titre 5">
            <a:extLst>
              <a:ext uri="{FF2B5EF4-FFF2-40B4-BE49-F238E27FC236}">
                <a16:creationId xmlns:a16="http://schemas.microsoft.com/office/drawing/2014/main" xmlns="" id="{729878BF-081C-44C4-8D14-6A3A14ADC4E3}"/>
              </a:ext>
            </a:extLst>
          </p:cNvPr>
          <p:cNvSpPr txBox="1">
            <a:spLocks/>
          </p:cNvSpPr>
          <p:nvPr/>
        </p:nvSpPr>
        <p:spPr>
          <a:xfrm>
            <a:off x="0" y="2088228"/>
            <a:ext cx="11119104" cy="1828799"/>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développement du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marché versus les stratégies de </a:t>
            </a: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sollicitation</a:t>
            </a:r>
            <a:endParaRPr kumimoji="0" lang="fr-CA" sz="4800" b="0" i="0" u="none" kern="1200" cap="all" spc="-150" normalizeH="0" baseline="0" noProof="0" dirty="0">
              <a:ln>
                <a:noFill/>
              </a:ln>
              <a:solidFill>
                <a:sysClr val="window" lastClr="FFFFFF"/>
              </a:solidFill>
              <a:effectLst/>
              <a:uLnTx/>
              <a:uFillTx/>
              <a:latin typeface="Tw Cen MT" panose="020B0602020104020603" pitchFamily="34" charset="0"/>
            </a:endParaRPr>
          </a:p>
        </p:txBody>
      </p:sp>
      <p:sp>
        <p:nvSpPr>
          <p:cNvPr id="4" name="Sous-titre 6">
            <a:extLst>
              <a:ext uri="{FF2B5EF4-FFF2-40B4-BE49-F238E27FC236}">
                <a16:creationId xmlns:a16="http://schemas.microsoft.com/office/drawing/2014/main" xmlns="" id="{EE5AB9EF-7FE3-4CC7-B13C-81A94975F689}"/>
              </a:ext>
            </a:extLst>
          </p:cNvPr>
          <p:cNvSpPr txBox="1">
            <a:spLocks/>
          </p:cNvSpPr>
          <p:nvPr/>
        </p:nvSpPr>
        <p:spPr>
          <a:xfrm>
            <a:off x="0" y="3855372"/>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6" name="Image 5" descr="Une image contenant texte, graphiques vectoriels&#10;&#10;Description générée automatiquement">
            <a:extLst>
              <a:ext uri="{FF2B5EF4-FFF2-40B4-BE49-F238E27FC236}">
                <a16:creationId xmlns:a16="http://schemas.microsoft.com/office/drawing/2014/main" xmlns="" id="{30D0B240-14BE-4945-812A-A4FDCDF1D8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28822">
            <a:off x="389264" y="-726631"/>
            <a:ext cx="3070371" cy="3463728"/>
          </a:xfrm>
          <a:prstGeom prst="rect">
            <a:avLst/>
          </a:prstGeom>
        </p:spPr>
      </p:pic>
    </p:spTree>
    <p:extLst>
      <p:ext uri="{BB962C8B-B14F-4D97-AF65-F5344CB8AC3E}">
        <p14:creationId xmlns:p14="http://schemas.microsoft.com/office/powerpoint/2010/main" val="361512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036EC72-53A0-4318-B786-D9AEDD1C7C9E}"/>
              </a:ext>
            </a:extLst>
          </p:cNvPr>
          <p:cNvSpPr>
            <a:spLocks noGrp="1"/>
          </p:cNvSpPr>
          <p:nvPr>
            <p:ph type="sldNum" sz="quarter" idx="12"/>
          </p:nvPr>
        </p:nvSpPr>
        <p:spPr/>
        <p:txBody>
          <a:bodyPr/>
          <a:lstStyle/>
          <a:p>
            <a:fld id="{EC52C9E5-A365-48FB-A9B5-6ECE203B6F18}" type="slidenum">
              <a:rPr lang="fr-CA" smtClean="0"/>
              <a:t>12</a:t>
            </a:fld>
            <a:endParaRPr lang="fr-CA"/>
          </a:p>
        </p:txBody>
      </p:sp>
      <p:pic>
        <p:nvPicPr>
          <p:cNvPr id="4" name="Image 3" descr="Une image contenant table&#10;&#10;Description générée automatiquement">
            <a:extLst>
              <a:ext uri="{FF2B5EF4-FFF2-40B4-BE49-F238E27FC236}">
                <a16:creationId xmlns:a16="http://schemas.microsoft.com/office/drawing/2014/main" xmlns="" id="{3E1D2F5E-1EB4-4335-84B9-F2D35D810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367" y="72932"/>
            <a:ext cx="9383265" cy="6648543"/>
          </a:xfrm>
          <a:prstGeom prst="rect">
            <a:avLst/>
          </a:prstGeom>
        </p:spPr>
      </p:pic>
    </p:spTree>
    <p:extLst>
      <p:ext uri="{BB962C8B-B14F-4D97-AF65-F5344CB8AC3E}">
        <p14:creationId xmlns:p14="http://schemas.microsoft.com/office/powerpoint/2010/main" val="62515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7482A8D-4507-44A3-90B1-79FC26541207}"/>
              </a:ext>
            </a:extLst>
          </p:cNvPr>
          <p:cNvSpPr>
            <a:spLocks noGrp="1"/>
          </p:cNvSpPr>
          <p:nvPr>
            <p:ph type="sldNum" sz="quarter" idx="12"/>
          </p:nvPr>
        </p:nvSpPr>
        <p:spPr/>
        <p:txBody>
          <a:bodyPr/>
          <a:lstStyle/>
          <a:p>
            <a:fld id="{EC52C9E5-A365-48FB-A9B5-6ECE203B6F18}" type="slidenum">
              <a:rPr lang="fr-CA" smtClean="0"/>
              <a:t>13</a:t>
            </a:fld>
            <a:endParaRPr lang="fr-CA"/>
          </a:p>
        </p:txBody>
      </p:sp>
      <p:pic>
        <p:nvPicPr>
          <p:cNvPr id="4" name="Image 3" descr="Une image contenant table&#10;&#10;Description générée automatiquement">
            <a:extLst>
              <a:ext uri="{FF2B5EF4-FFF2-40B4-BE49-F238E27FC236}">
                <a16:creationId xmlns:a16="http://schemas.microsoft.com/office/drawing/2014/main" xmlns="" id="{73FC2572-63BE-4E33-ACF7-7AE49A6C6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76" y="23080"/>
            <a:ext cx="10449195" cy="6647513"/>
          </a:xfrm>
          <a:prstGeom prst="rect">
            <a:avLst/>
          </a:prstGeom>
        </p:spPr>
      </p:pic>
    </p:spTree>
    <p:extLst>
      <p:ext uri="{BB962C8B-B14F-4D97-AF65-F5344CB8AC3E}">
        <p14:creationId xmlns:p14="http://schemas.microsoft.com/office/powerpoint/2010/main" val="46184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D68B8A6-0062-4EF0-8E98-D01F2AAF9068}"/>
              </a:ext>
            </a:extLst>
          </p:cNvPr>
          <p:cNvSpPr>
            <a:spLocks noGrp="1"/>
          </p:cNvSpPr>
          <p:nvPr>
            <p:ph type="sldNum" sz="quarter" idx="12"/>
          </p:nvPr>
        </p:nvSpPr>
        <p:spPr/>
        <p:txBody>
          <a:bodyPr/>
          <a:lstStyle/>
          <a:p>
            <a:fld id="{EC52C9E5-A365-48FB-A9B5-6ECE203B6F18}" type="slidenum">
              <a:rPr lang="fr-CA" smtClean="0"/>
              <a:t>14</a:t>
            </a:fld>
            <a:endParaRPr lang="fr-CA"/>
          </a:p>
        </p:txBody>
      </p:sp>
      <p:pic>
        <p:nvPicPr>
          <p:cNvPr id="4" name="Image 3" descr="Une image contenant table&#10;&#10;Description générée automatiquement">
            <a:extLst>
              <a:ext uri="{FF2B5EF4-FFF2-40B4-BE49-F238E27FC236}">
                <a16:creationId xmlns:a16="http://schemas.microsoft.com/office/drawing/2014/main" xmlns="" id="{F8EF4577-9323-4EC1-AB70-97DDB64759EB}"/>
              </a:ext>
            </a:extLst>
          </p:cNvPr>
          <p:cNvPicPr>
            <a:picLocks noChangeAspect="1"/>
          </p:cNvPicPr>
          <p:nvPr/>
        </p:nvPicPr>
        <p:blipFill rotWithShape="1">
          <a:blip r:embed="rId2">
            <a:extLst>
              <a:ext uri="{28A0092B-C50C-407E-A947-70E740481C1C}">
                <a14:useLocalDpi xmlns:a14="http://schemas.microsoft.com/office/drawing/2010/main" val="0"/>
              </a:ext>
            </a:extLst>
          </a:blip>
          <a:srcRect l="501" t="159" r="1409" b="-159"/>
          <a:stretch/>
        </p:blipFill>
        <p:spPr>
          <a:xfrm>
            <a:off x="191911" y="275963"/>
            <a:ext cx="11808178" cy="5920132"/>
          </a:xfrm>
          <a:prstGeom prst="rect">
            <a:avLst/>
          </a:prstGeom>
        </p:spPr>
      </p:pic>
    </p:spTree>
    <p:extLst>
      <p:ext uri="{BB962C8B-B14F-4D97-AF65-F5344CB8AC3E}">
        <p14:creationId xmlns:p14="http://schemas.microsoft.com/office/powerpoint/2010/main" val="10508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C6C25C9-70AC-4C8F-8256-AD154FD09D5C}"/>
              </a:ext>
            </a:extLst>
          </p:cNvPr>
          <p:cNvSpPr>
            <a:spLocks noGrp="1"/>
          </p:cNvSpPr>
          <p:nvPr>
            <p:ph type="sldNum" sz="quarter" idx="12"/>
          </p:nvPr>
        </p:nvSpPr>
        <p:spPr/>
        <p:txBody>
          <a:bodyPr/>
          <a:lstStyle/>
          <a:p>
            <a:fld id="{EC52C9E5-A365-48FB-A9B5-6ECE203B6F18}" type="slidenum">
              <a:rPr lang="fr-CA" smtClean="0"/>
              <a:t>15</a:t>
            </a:fld>
            <a:endParaRPr lang="fr-CA"/>
          </a:p>
        </p:txBody>
      </p:sp>
      <p:sp>
        <p:nvSpPr>
          <p:cNvPr id="7" name="Titre 5">
            <a:extLst>
              <a:ext uri="{FF2B5EF4-FFF2-40B4-BE49-F238E27FC236}">
                <a16:creationId xmlns:a16="http://schemas.microsoft.com/office/drawing/2014/main" xmlns="" id="{80C535C5-8A70-4E6B-A018-B1A23852F8D3}"/>
              </a:ext>
            </a:extLst>
          </p:cNvPr>
          <p:cNvSpPr txBox="1">
            <a:spLocks/>
          </p:cNvSpPr>
          <p:nvPr/>
        </p:nvSpPr>
        <p:spPr>
          <a:xfrm>
            <a:off x="0" y="1766711"/>
            <a:ext cx="11119104" cy="1828799"/>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plafonnement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du marché des dons corporatifs</a:t>
            </a:r>
            <a:endParaRPr kumimoji="0" lang="fr-FR" sz="4800" b="0" i="0" u="none" kern="1200" cap="all" spc="-150" normalizeH="0" baseline="0" noProof="0" dirty="0">
              <a:ln>
                <a:noFill/>
              </a:ln>
              <a:solidFill>
                <a:sysClr val="window" lastClr="FFFFFF"/>
              </a:solidFill>
              <a:effectLst/>
              <a:uLnTx/>
              <a:uFillTx/>
              <a:latin typeface="Tw Cen MT" panose="020B0602020104020603" pitchFamily="34" charset="0"/>
            </a:endParaRPr>
          </a:p>
        </p:txBody>
      </p:sp>
      <p:sp>
        <p:nvSpPr>
          <p:cNvPr id="10" name="Sous-titre 6">
            <a:extLst>
              <a:ext uri="{FF2B5EF4-FFF2-40B4-BE49-F238E27FC236}">
                <a16:creationId xmlns:a16="http://schemas.microsoft.com/office/drawing/2014/main" xmlns="" id="{9A183581-373F-4714-BD8A-4BAB4154E426}"/>
              </a:ext>
            </a:extLst>
          </p:cNvPr>
          <p:cNvSpPr txBox="1">
            <a:spLocks/>
          </p:cNvSpPr>
          <p:nvPr/>
        </p:nvSpPr>
        <p:spPr>
          <a:xfrm>
            <a:off x="0" y="3595510"/>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14" name="Image 13">
            <a:extLst>
              <a:ext uri="{FF2B5EF4-FFF2-40B4-BE49-F238E27FC236}">
                <a16:creationId xmlns:a16="http://schemas.microsoft.com/office/drawing/2014/main" xmlns="" id="{586963CA-DD72-4C28-9866-A44DA356E3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513" y="4791513"/>
            <a:ext cx="2066488" cy="2066488"/>
          </a:xfrm>
          <a:prstGeom prst="rect">
            <a:avLst/>
          </a:prstGeom>
        </p:spPr>
      </p:pic>
    </p:spTree>
    <p:extLst>
      <p:ext uri="{BB962C8B-B14F-4D97-AF65-F5344CB8AC3E}">
        <p14:creationId xmlns:p14="http://schemas.microsoft.com/office/powerpoint/2010/main" val="202725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15C4716-C19B-46E3-915D-B8A1DB5B3C49}"/>
              </a:ext>
            </a:extLst>
          </p:cNvPr>
          <p:cNvSpPr>
            <a:spLocks noGrp="1"/>
          </p:cNvSpPr>
          <p:nvPr>
            <p:ph type="sldNum" sz="quarter" idx="12"/>
          </p:nvPr>
        </p:nvSpPr>
        <p:spPr/>
        <p:txBody>
          <a:bodyPr/>
          <a:lstStyle/>
          <a:p>
            <a:fld id="{EC52C9E5-A365-48FB-A9B5-6ECE203B6F18}" type="slidenum">
              <a:rPr lang="fr-CA" smtClean="0"/>
              <a:t>16</a:t>
            </a:fld>
            <a:endParaRPr lang="fr-CA"/>
          </a:p>
        </p:txBody>
      </p:sp>
      <p:pic>
        <p:nvPicPr>
          <p:cNvPr id="4" name="Image 3">
            <a:extLst>
              <a:ext uri="{FF2B5EF4-FFF2-40B4-BE49-F238E27FC236}">
                <a16:creationId xmlns:a16="http://schemas.microsoft.com/office/drawing/2014/main" xmlns="" id="{C510228D-0E3D-4E68-A34C-DBAA74F7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99" y="963281"/>
            <a:ext cx="3782002" cy="4931435"/>
          </a:xfrm>
          <a:prstGeom prst="rect">
            <a:avLst/>
          </a:prstGeom>
        </p:spPr>
      </p:pic>
      <p:pic>
        <p:nvPicPr>
          <p:cNvPr id="6" name="Image 5">
            <a:extLst>
              <a:ext uri="{FF2B5EF4-FFF2-40B4-BE49-F238E27FC236}">
                <a16:creationId xmlns:a16="http://schemas.microsoft.com/office/drawing/2014/main" xmlns="" id="{1F2DF2B1-54C6-402E-8645-0EC6AB4E5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411" y="886119"/>
            <a:ext cx="3935326" cy="5008597"/>
          </a:xfrm>
          <a:prstGeom prst="rect">
            <a:avLst/>
          </a:prstGeom>
        </p:spPr>
      </p:pic>
      <p:pic>
        <p:nvPicPr>
          <p:cNvPr id="8" name="Image 7">
            <a:extLst>
              <a:ext uri="{FF2B5EF4-FFF2-40B4-BE49-F238E27FC236}">
                <a16:creationId xmlns:a16="http://schemas.microsoft.com/office/drawing/2014/main" xmlns="" id="{07B7C103-2261-4406-A407-7973AB511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275" y="343862"/>
            <a:ext cx="3531926" cy="6012488"/>
          </a:xfrm>
          <a:prstGeom prst="rect">
            <a:avLst/>
          </a:prstGeom>
        </p:spPr>
      </p:pic>
    </p:spTree>
    <p:extLst>
      <p:ext uri="{BB962C8B-B14F-4D97-AF65-F5344CB8AC3E}">
        <p14:creationId xmlns:p14="http://schemas.microsoft.com/office/powerpoint/2010/main" val="141357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7932266-35F7-4EC9-B46A-40538CBC8E62}"/>
              </a:ext>
            </a:extLst>
          </p:cNvPr>
          <p:cNvSpPr>
            <a:spLocks noGrp="1"/>
          </p:cNvSpPr>
          <p:nvPr>
            <p:ph type="sldNum" sz="quarter" idx="12"/>
          </p:nvPr>
        </p:nvSpPr>
        <p:spPr/>
        <p:txBody>
          <a:bodyPr/>
          <a:lstStyle/>
          <a:p>
            <a:fld id="{EC52C9E5-A365-48FB-A9B5-6ECE203B6F18}" type="slidenum">
              <a:rPr lang="fr-CA" smtClean="0"/>
              <a:t>17</a:t>
            </a:fld>
            <a:endParaRPr lang="fr-CA"/>
          </a:p>
        </p:txBody>
      </p:sp>
      <p:pic>
        <p:nvPicPr>
          <p:cNvPr id="4" name="Image 3">
            <a:extLst>
              <a:ext uri="{FF2B5EF4-FFF2-40B4-BE49-F238E27FC236}">
                <a16:creationId xmlns:a16="http://schemas.microsoft.com/office/drawing/2014/main" xmlns="" id="{8320EAF2-EE80-4AA3-A558-7278982AE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30" y="252616"/>
            <a:ext cx="9430086" cy="6218659"/>
          </a:xfrm>
          <a:prstGeom prst="rect">
            <a:avLst/>
          </a:prstGeom>
        </p:spPr>
      </p:pic>
    </p:spTree>
    <p:extLst>
      <p:ext uri="{BB962C8B-B14F-4D97-AF65-F5344CB8AC3E}">
        <p14:creationId xmlns:p14="http://schemas.microsoft.com/office/powerpoint/2010/main" val="424637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9D64CAA-CE2D-4397-B2C9-F88C093F9D09}"/>
              </a:ext>
            </a:extLst>
          </p:cNvPr>
          <p:cNvSpPr>
            <a:spLocks noGrp="1"/>
          </p:cNvSpPr>
          <p:nvPr>
            <p:ph type="sldNum" sz="quarter" idx="12"/>
          </p:nvPr>
        </p:nvSpPr>
        <p:spPr/>
        <p:txBody>
          <a:bodyPr/>
          <a:lstStyle/>
          <a:p>
            <a:fld id="{EC52C9E5-A365-48FB-A9B5-6ECE203B6F18}" type="slidenum">
              <a:rPr lang="fr-CA" smtClean="0"/>
              <a:t>18</a:t>
            </a:fld>
            <a:endParaRPr lang="fr-CA"/>
          </a:p>
        </p:txBody>
      </p:sp>
      <p:sp>
        <p:nvSpPr>
          <p:cNvPr id="3" name="Titre 5">
            <a:extLst>
              <a:ext uri="{FF2B5EF4-FFF2-40B4-BE49-F238E27FC236}">
                <a16:creationId xmlns:a16="http://schemas.microsoft.com/office/drawing/2014/main" xmlns="" id="{BC7CBD00-C5ED-441D-9F04-D422BDE0C67A}"/>
              </a:ext>
            </a:extLst>
          </p:cNvPr>
          <p:cNvSpPr txBox="1">
            <a:spLocks/>
          </p:cNvSpPr>
          <p:nvPr/>
        </p:nvSpPr>
        <p:spPr>
          <a:xfrm>
            <a:off x="0" y="1397596"/>
            <a:ext cx="11119104" cy="1828799"/>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multiplication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des sollicitations</a:t>
            </a:r>
          </a:p>
        </p:txBody>
      </p:sp>
      <p:sp>
        <p:nvSpPr>
          <p:cNvPr id="4" name="Sous-titre 6">
            <a:extLst>
              <a:ext uri="{FF2B5EF4-FFF2-40B4-BE49-F238E27FC236}">
                <a16:creationId xmlns:a16="http://schemas.microsoft.com/office/drawing/2014/main" xmlns="" id="{63D28AB0-F410-49B0-B6FE-4AF794B0D1F5}"/>
              </a:ext>
            </a:extLst>
          </p:cNvPr>
          <p:cNvSpPr txBox="1">
            <a:spLocks/>
          </p:cNvSpPr>
          <p:nvPr/>
        </p:nvSpPr>
        <p:spPr>
          <a:xfrm>
            <a:off x="0" y="3226395"/>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6" name="Image 5">
            <a:extLst>
              <a:ext uri="{FF2B5EF4-FFF2-40B4-BE49-F238E27FC236}">
                <a16:creationId xmlns:a16="http://schemas.microsoft.com/office/drawing/2014/main" xmlns="" id="{CAB2B122-CFF0-492F-8B73-C734426342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8984" y="4349684"/>
            <a:ext cx="2602584" cy="2602584"/>
          </a:xfrm>
          <a:prstGeom prst="rect">
            <a:avLst/>
          </a:prstGeom>
        </p:spPr>
      </p:pic>
    </p:spTree>
    <p:extLst>
      <p:ext uri="{BB962C8B-B14F-4D97-AF65-F5344CB8AC3E}">
        <p14:creationId xmlns:p14="http://schemas.microsoft.com/office/powerpoint/2010/main" val="335428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F22112D7-A49A-4C54-9919-31D0C3CD6E84}"/>
              </a:ext>
            </a:extLst>
          </p:cNvPr>
          <p:cNvSpPr>
            <a:spLocks noGrp="1"/>
          </p:cNvSpPr>
          <p:nvPr>
            <p:ph type="sldNum" sz="quarter" idx="12"/>
          </p:nvPr>
        </p:nvSpPr>
        <p:spPr/>
        <p:txBody>
          <a:bodyPr/>
          <a:lstStyle/>
          <a:p>
            <a:fld id="{EC52C9E5-A365-48FB-A9B5-6ECE203B6F18}" type="slidenum">
              <a:rPr lang="fr-CA" smtClean="0"/>
              <a:t>19</a:t>
            </a:fld>
            <a:endParaRPr lang="fr-CA"/>
          </a:p>
        </p:txBody>
      </p:sp>
      <p:sp>
        <p:nvSpPr>
          <p:cNvPr id="5" name="Titre 5">
            <a:extLst>
              <a:ext uri="{FF2B5EF4-FFF2-40B4-BE49-F238E27FC236}">
                <a16:creationId xmlns:a16="http://schemas.microsoft.com/office/drawing/2014/main" xmlns="" id="{F91935E8-AC1B-4A45-BE15-0DA1CDCA35B2}"/>
              </a:ext>
            </a:extLst>
          </p:cNvPr>
          <p:cNvSpPr txBox="1">
            <a:spLocks/>
          </p:cNvSpPr>
          <p:nvPr/>
        </p:nvSpPr>
        <p:spPr>
          <a:xfrm>
            <a:off x="0" y="1397596"/>
            <a:ext cx="11119104" cy="1828799"/>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comportements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générationnels et l’impact sur la philanthropie</a:t>
            </a:r>
          </a:p>
        </p:txBody>
      </p:sp>
      <p:sp>
        <p:nvSpPr>
          <p:cNvPr id="6" name="Sous-titre 6">
            <a:extLst>
              <a:ext uri="{FF2B5EF4-FFF2-40B4-BE49-F238E27FC236}">
                <a16:creationId xmlns:a16="http://schemas.microsoft.com/office/drawing/2014/main" xmlns="" id="{B151E1CF-8BB1-476F-A174-94C011827BC9}"/>
              </a:ext>
            </a:extLst>
          </p:cNvPr>
          <p:cNvSpPr txBox="1">
            <a:spLocks/>
          </p:cNvSpPr>
          <p:nvPr/>
        </p:nvSpPr>
        <p:spPr>
          <a:xfrm>
            <a:off x="0" y="3226395"/>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8" name="Image 7">
            <a:extLst>
              <a:ext uri="{FF2B5EF4-FFF2-40B4-BE49-F238E27FC236}">
                <a16:creationId xmlns:a16="http://schemas.microsoft.com/office/drawing/2014/main" xmlns="" id="{49A927C0-FCE2-4B89-A129-40F6B7E4E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3965" y="3237322"/>
            <a:ext cx="3620678" cy="3620678"/>
          </a:xfrm>
          <a:prstGeom prst="rect">
            <a:avLst/>
          </a:prstGeom>
        </p:spPr>
      </p:pic>
    </p:spTree>
    <p:extLst>
      <p:ext uri="{BB962C8B-B14F-4D97-AF65-F5344CB8AC3E}">
        <p14:creationId xmlns:p14="http://schemas.microsoft.com/office/powerpoint/2010/main" val="205081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xmlns="" id="{D56BE522-961D-4737-9715-127DB8A86EB2}"/>
              </a:ext>
            </a:extLst>
          </p:cNvPr>
          <p:cNvSpPr txBox="1">
            <a:spLocks/>
          </p:cNvSpPr>
          <p:nvPr/>
        </p:nvSpPr>
        <p:spPr>
          <a:xfrm>
            <a:off x="0" y="4576238"/>
            <a:ext cx="4343401" cy="778256"/>
          </a:xfrm>
          <a:prstGeom prst="rect">
            <a:avLst/>
          </a:prstGeom>
          <a:solidFill>
            <a:srgbClr val="00B050"/>
          </a:solidFill>
          <a:ln>
            <a:noFill/>
          </a:ln>
        </p:spPr>
        <p:txBody>
          <a:bodyPr vert="horz" lIns="288000" tIns="144000" rIns="432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alibri Light"/>
              <a:ea typeface="+mn-ea"/>
              <a:cs typeface="+mn-cs"/>
            </a:endParaRPr>
          </a:p>
        </p:txBody>
      </p:sp>
      <p:sp>
        <p:nvSpPr>
          <p:cNvPr id="7" name="Espace réservé du contenu 5">
            <a:extLst>
              <a:ext uri="{FF2B5EF4-FFF2-40B4-BE49-F238E27FC236}">
                <a16:creationId xmlns:a16="http://schemas.microsoft.com/office/drawing/2014/main" xmlns="" id="{2645A1B7-8B88-4D90-983D-BAA2E9AAFFD3}"/>
              </a:ext>
            </a:extLst>
          </p:cNvPr>
          <p:cNvSpPr txBox="1">
            <a:spLocks/>
          </p:cNvSpPr>
          <p:nvPr/>
        </p:nvSpPr>
        <p:spPr>
          <a:xfrm>
            <a:off x="1115060" y="4616918"/>
            <a:ext cx="5307700" cy="768057"/>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defRPr/>
            </a:pPr>
            <a:r>
              <a:rPr lang="fr-FR" sz="4000" cap="all" spc="-150" dirty="0">
                <a:latin typeface="Tw Cen MT" panose="020B0602020104020603" pitchFamily="34" charset="0"/>
                <a:ea typeface="+mj-ea"/>
                <a:cs typeface="+mj-cs"/>
              </a:rPr>
              <a:t>Présentation </a:t>
            </a:r>
          </a:p>
          <a:p>
            <a:pPr marL="0" indent="0">
              <a:spcBef>
                <a:spcPct val="0"/>
              </a:spcBef>
              <a:buClr>
                <a:srgbClr val="00B050"/>
              </a:buClr>
              <a:buNone/>
              <a:defRPr/>
            </a:pPr>
            <a:endParaRPr lang="fr-FR" sz="3200" spc="-150" dirty="0">
              <a:latin typeface="Century Gothic" panose="020B0502020202020204" pitchFamily="34" charset="0"/>
              <a:ea typeface="+mj-ea"/>
              <a:cs typeface="+mj-cs"/>
            </a:endParaRPr>
          </a:p>
          <a:p>
            <a:pPr marL="0" indent="0">
              <a:buFont typeface="Arial" panose="020B0604020202020204" pitchFamily="34" charset="0"/>
              <a:buNone/>
            </a:pPr>
            <a:endParaRPr lang="fr-FR" dirty="0"/>
          </a:p>
        </p:txBody>
      </p:sp>
      <p:sp>
        <p:nvSpPr>
          <p:cNvPr id="8" name="Espace réservé du numéro de diapositive 7"/>
          <p:cNvSpPr>
            <a:spLocks noGrp="1"/>
          </p:cNvSpPr>
          <p:nvPr>
            <p:ph type="sldNum" sz="quarter" idx="12"/>
          </p:nvPr>
        </p:nvSpPr>
        <p:spPr/>
        <p:txBody>
          <a:bodyPr/>
          <a:lstStyle/>
          <a:p>
            <a:fld id="{EC52C9E5-A365-48FB-A9B5-6ECE203B6F18}" type="slidenum">
              <a:rPr lang="fr-CA" smtClean="0">
                <a:latin typeface="Century Gothic" panose="020B0502020202020204" pitchFamily="34" charset="0"/>
              </a:rPr>
              <a:t>2</a:t>
            </a:fld>
            <a:endParaRPr lang="fr-CA" dirty="0">
              <a:latin typeface="Century Gothic" panose="020B0502020202020204" pitchFamily="34" charset="0"/>
            </a:endParaRPr>
          </a:p>
        </p:txBody>
      </p:sp>
      <p:sp>
        <p:nvSpPr>
          <p:cNvPr id="9" name="Titre 5">
            <a:extLst>
              <a:ext uri="{FF2B5EF4-FFF2-40B4-BE49-F238E27FC236}">
                <a16:creationId xmlns:a16="http://schemas.microsoft.com/office/drawing/2014/main" xmlns="" id="{2E3EA56B-BEB0-4656-A20B-D15F03B7ACA1}"/>
              </a:ext>
            </a:extLst>
          </p:cNvPr>
          <p:cNvSpPr txBox="1">
            <a:spLocks/>
          </p:cNvSpPr>
          <p:nvPr/>
        </p:nvSpPr>
        <p:spPr>
          <a:xfrm>
            <a:off x="1" y="3767501"/>
            <a:ext cx="4343400" cy="808737"/>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5400" b="0" i="0" u="none" kern="1200" cap="none" spc="-150" normalizeH="0" baseline="0" noProof="0" dirty="0">
              <a:ln>
                <a:noFill/>
              </a:ln>
              <a:solidFill>
                <a:sysClr val="window" lastClr="FFFFFF"/>
              </a:solidFill>
              <a:effectLst/>
              <a:uLnTx/>
              <a:uFillTx/>
              <a:latin typeface="Tw Cen MT" panose="020B0602020104020603" pitchFamily="34" charset="0"/>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32091"/>
          <a:stretch/>
        </p:blipFill>
        <p:spPr>
          <a:xfrm>
            <a:off x="0" y="521209"/>
            <a:ext cx="4882896" cy="3246292"/>
          </a:xfrm>
          <a:prstGeom prst="rect">
            <a:avLst/>
          </a:prstGeom>
        </p:spPr>
      </p:pic>
      <p:sp>
        <p:nvSpPr>
          <p:cNvPr id="10" name="ZoneTexte 9"/>
          <p:cNvSpPr txBox="1"/>
          <p:nvPr/>
        </p:nvSpPr>
        <p:spPr>
          <a:xfrm>
            <a:off x="4876292" y="925309"/>
            <a:ext cx="7315708" cy="5663089"/>
          </a:xfrm>
          <a:prstGeom prst="rect">
            <a:avLst/>
          </a:prstGeom>
          <a:noFill/>
        </p:spPr>
        <p:txBody>
          <a:bodyPr wrap="square" rtlCol="0">
            <a:spAutoFit/>
          </a:bodyPr>
          <a:lstStyle/>
          <a:p>
            <a:pPr lvl="0"/>
            <a:r>
              <a:rPr lang="fr-CA" sz="3200" dirty="0" smtClean="0">
                <a:solidFill>
                  <a:srgbClr val="00A656"/>
                </a:solidFill>
                <a:latin typeface="Tw Cen MT" panose="020B0602020104020603" pitchFamily="34" charset="0"/>
              </a:rPr>
              <a:t>PLAN </a:t>
            </a:r>
            <a:r>
              <a:rPr lang="fr-CA" sz="3200" cap="all" dirty="0" smtClean="0">
                <a:solidFill>
                  <a:srgbClr val="00A656"/>
                </a:solidFill>
                <a:latin typeface="Tw Cen MT" panose="020B0602020104020603" pitchFamily="34" charset="0"/>
              </a:rPr>
              <a:t>de la conférence</a:t>
            </a:r>
          </a:p>
          <a:p>
            <a:pPr marL="285750" lvl="0" indent="-285750">
              <a:buFont typeface="Wingdings" panose="05000000000000000000" pitchFamily="2" charset="2"/>
              <a:buChar char="§"/>
            </a:pPr>
            <a:r>
              <a:rPr lang="fr-CA" sz="2200" dirty="0" smtClean="0">
                <a:latin typeface="Tw Cen MT" panose="020B0602020104020603" pitchFamily="34" charset="0"/>
              </a:rPr>
              <a:t>Qui </a:t>
            </a:r>
            <a:r>
              <a:rPr lang="fr-CA" sz="2200" dirty="0">
                <a:latin typeface="Tw Cen MT" panose="020B0602020104020603" pitchFamily="34" charset="0"/>
              </a:rPr>
              <a:t>suis-je</a:t>
            </a:r>
            <a:r>
              <a:rPr lang="fr-CA" sz="2200" dirty="0" smtClean="0">
                <a:latin typeface="Tw Cen MT" panose="020B0602020104020603" pitchFamily="34" charset="0"/>
              </a:rPr>
              <a:t>?</a:t>
            </a:r>
            <a:endParaRPr lang="fr-CA" sz="2200" dirty="0">
              <a:latin typeface="Tw Cen MT" panose="020B0602020104020603" pitchFamily="34" charset="0"/>
            </a:endParaRPr>
          </a:p>
          <a:p>
            <a:pPr marL="285750" indent="-285750">
              <a:buFont typeface="Wingdings" panose="05000000000000000000" pitchFamily="2" charset="2"/>
              <a:buChar char="§"/>
            </a:pPr>
            <a:r>
              <a:rPr lang="fr-CA" sz="2200" dirty="0">
                <a:latin typeface="Tw Cen MT" panose="020B0602020104020603" pitchFamily="34" charset="0"/>
              </a:rPr>
              <a:t>Petite histoire de la philanthropie </a:t>
            </a:r>
            <a:endParaRPr lang="fr-CA" sz="2200" dirty="0" smtClean="0">
              <a:latin typeface="Tw Cen MT" panose="020B0602020104020603" pitchFamily="34" charset="0"/>
            </a:endParaRPr>
          </a:p>
          <a:p>
            <a:pPr marL="742950" lvl="1" indent="-285750">
              <a:buFont typeface="Wingdings" panose="05000000000000000000" pitchFamily="2" charset="2"/>
              <a:buChar char="§"/>
            </a:pPr>
            <a:r>
              <a:rPr lang="fr-CA" sz="2200" dirty="0">
                <a:latin typeface="Tw Cen MT" panose="020B0602020104020603" pitchFamily="34" charset="0"/>
              </a:rPr>
              <a:t>M</a:t>
            </a:r>
            <a:r>
              <a:rPr lang="fr-CA" sz="2200" dirty="0" smtClean="0">
                <a:latin typeface="Tw Cen MT" panose="020B0602020104020603" pitchFamily="34" charset="0"/>
              </a:rPr>
              <a:t>arché de philanthropie Le développement </a:t>
            </a:r>
            <a:r>
              <a:rPr lang="fr-CA" sz="2200" dirty="0">
                <a:latin typeface="Tw Cen MT" panose="020B0602020104020603" pitchFamily="34" charset="0"/>
              </a:rPr>
              <a:t>du marché au Québec et au Canada </a:t>
            </a:r>
          </a:p>
          <a:p>
            <a:pPr marL="285750" lvl="0" indent="-285750">
              <a:buFont typeface="Wingdings" panose="05000000000000000000" pitchFamily="2" charset="2"/>
              <a:buChar char="§"/>
            </a:pPr>
            <a:r>
              <a:rPr lang="fr-CA" sz="2200" dirty="0">
                <a:latin typeface="Tw Cen MT" panose="020B0602020104020603" pitchFamily="34" charset="0"/>
              </a:rPr>
              <a:t>D</a:t>
            </a:r>
            <a:r>
              <a:rPr lang="fr-CA" sz="2200" dirty="0" smtClean="0">
                <a:latin typeface="Tw Cen MT" panose="020B0602020104020603" pitchFamily="34" charset="0"/>
              </a:rPr>
              <a:t>éveloppement du marché versus </a:t>
            </a:r>
            <a:r>
              <a:rPr lang="fr-CA" sz="2200" dirty="0">
                <a:latin typeface="Tw Cen MT" panose="020B0602020104020603" pitchFamily="34" charset="0"/>
              </a:rPr>
              <a:t>les stratégies de </a:t>
            </a:r>
            <a:r>
              <a:rPr lang="fr-CA" sz="2200" dirty="0" smtClean="0">
                <a:latin typeface="Tw Cen MT" panose="020B0602020104020603" pitchFamily="34" charset="0"/>
              </a:rPr>
              <a:t>sollicitations</a:t>
            </a:r>
            <a:endParaRPr lang="fr-CA" sz="2200" dirty="0">
              <a:latin typeface="Tw Cen MT" panose="020B0602020104020603" pitchFamily="34" charset="0"/>
            </a:endParaRPr>
          </a:p>
          <a:p>
            <a:pPr marL="285750" lvl="0" indent="-285750">
              <a:buFont typeface="Wingdings" panose="05000000000000000000" pitchFamily="2" charset="2"/>
              <a:buChar char="§"/>
            </a:pPr>
            <a:r>
              <a:rPr lang="fr-CA" sz="2200" dirty="0">
                <a:latin typeface="Tw Cen MT" panose="020B0602020104020603" pitchFamily="34" charset="0"/>
              </a:rPr>
              <a:t>P</a:t>
            </a:r>
            <a:r>
              <a:rPr lang="fr-CA" sz="2200" dirty="0" smtClean="0">
                <a:latin typeface="Tw Cen MT" panose="020B0602020104020603" pitchFamily="34" charset="0"/>
              </a:rPr>
              <a:t>lafonnement </a:t>
            </a:r>
            <a:r>
              <a:rPr lang="fr-CA" sz="2200" dirty="0">
                <a:latin typeface="Tw Cen MT" panose="020B0602020104020603" pitchFamily="34" charset="0"/>
              </a:rPr>
              <a:t>du marché des dons </a:t>
            </a:r>
            <a:r>
              <a:rPr lang="fr-CA" sz="2200" dirty="0" smtClean="0">
                <a:latin typeface="Tw Cen MT" panose="020B0602020104020603" pitchFamily="34" charset="0"/>
              </a:rPr>
              <a:t>corporatifs</a:t>
            </a:r>
            <a:endParaRPr lang="fr-CA" sz="2200" dirty="0">
              <a:latin typeface="Tw Cen MT" panose="020B0602020104020603" pitchFamily="34" charset="0"/>
            </a:endParaRPr>
          </a:p>
          <a:p>
            <a:pPr marL="285750" lvl="0" indent="-285750">
              <a:buFont typeface="Wingdings" panose="05000000000000000000" pitchFamily="2" charset="2"/>
              <a:buChar char="§"/>
            </a:pPr>
            <a:r>
              <a:rPr lang="fr-CA" sz="2200" u="sng" dirty="0">
                <a:latin typeface="Tw Cen MT" panose="020B0602020104020603" pitchFamily="34" charset="0"/>
              </a:rPr>
              <a:t>M</a:t>
            </a:r>
            <a:r>
              <a:rPr lang="fr-CA" sz="2200" u="sng" dirty="0" smtClean="0">
                <a:latin typeface="Tw Cen MT" panose="020B0602020104020603" pitchFamily="34" charset="0"/>
              </a:rPr>
              <a:t>ultiplication </a:t>
            </a:r>
            <a:r>
              <a:rPr lang="fr-CA" sz="2200" u="sng" dirty="0">
                <a:latin typeface="Tw Cen MT" panose="020B0602020104020603" pitchFamily="34" charset="0"/>
              </a:rPr>
              <a:t>des </a:t>
            </a:r>
            <a:r>
              <a:rPr lang="fr-CA" sz="2200" u="sng" dirty="0" smtClean="0">
                <a:latin typeface="Tw Cen MT" panose="020B0602020104020603" pitchFamily="34" charset="0"/>
              </a:rPr>
              <a:t>sollicitations </a:t>
            </a:r>
          </a:p>
          <a:p>
            <a:pPr marL="285750" lvl="0" indent="-285750">
              <a:buFont typeface="Wingdings" panose="05000000000000000000" pitchFamily="2" charset="2"/>
              <a:buChar char="§"/>
            </a:pPr>
            <a:r>
              <a:rPr lang="fr-CA" sz="2200" dirty="0">
                <a:latin typeface="Tw Cen MT" panose="020B0602020104020603" pitchFamily="34" charset="0"/>
              </a:rPr>
              <a:t>C</a:t>
            </a:r>
            <a:r>
              <a:rPr lang="fr-CA" sz="2200" dirty="0" smtClean="0">
                <a:latin typeface="Tw Cen MT" panose="020B0602020104020603" pitchFamily="34" charset="0"/>
              </a:rPr>
              <a:t>omportements </a:t>
            </a:r>
            <a:r>
              <a:rPr lang="fr-CA" sz="2200" dirty="0">
                <a:latin typeface="Tw Cen MT" panose="020B0602020104020603" pitchFamily="34" charset="0"/>
              </a:rPr>
              <a:t>générationnels et l’impact sur la </a:t>
            </a:r>
            <a:r>
              <a:rPr lang="fr-CA" sz="2200" dirty="0" smtClean="0">
                <a:latin typeface="Tw Cen MT" panose="020B0602020104020603" pitchFamily="34" charset="0"/>
              </a:rPr>
              <a:t>philanthropie</a:t>
            </a:r>
            <a:endParaRPr lang="fr-CA" sz="2200" dirty="0">
              <a:latin typeface="Tw Cen MT" panose="020B0602020104020603" pitchFamily="34" charset="0"/>
            </a:endParaRPr>
          </a:p>
          <a:p>
            <a:pPr marL="285750" lvl="0" indent="-285750">
              <a:buFont typeface="Wingdings" panose="05000000000000000000" pitchFamily="2" charset="2"/>
              <a:buChar char="§"/>
            </a:pPr>
            <a:r>
              <a:rPr lang="fr-CA" sz="2200" u="sng" dirty="0">
                <a:latin typeface="Tw Cen MT" panose="020B0602020104020603" pitchFamily="34" charset="0"/>
              </a:rPr>
              <a:t>E</a:t>
            </a:r>
            <a:r>
              <a:rPr lang="fr-CA" sz="2200" u="sng" dirty="0" smtClean="0">
                <a:latin typeface="Tw Cen MT" panose="020B0602020104020603" pitchFamily="34" charset="0"/>
              </a:rPr>
              <a:t>njeux </a:t>
            </a:r>
            <a:r>
              <a:rPr lang="fr-CA" sz="2200" u="sng" dirty="0">
                <a:latin typeface="Tw Cen MT" panose="020B0602020104020603" pitchFamily="34" charset="0"/>
              </a:rPr>
              <a:t>futurs de la </a:t>
            </a:r>
            <a:r>
              <a:rPr lang="fr-CA" sz="2200" u="sng" dirty="0" smtClean="0">
                <a:latin typeface="Tw Cen MT" panose="020B0602020104020603" pitchFamily="34" charset="0"/>
              </a:rPr>
              <a:t>philanthropie</a:t>
            </a:r>
            <a:endParaRPr lang="fr-CA" sz="2200" u="sng" dirty="0">
              <a:latin typeface="Tw Cen MT" panose="020B0602020104020603" pitchFamily="34" charset="0"/>
            </a:endParaRPr>
          </a:p>
          <a:p>
            <a:pPr marL="285750" lvl="0" indent="-285750">
              <a:buFont typeface="Wingdings" panose="05000000000000000000" pitchFamily="2" charset="2"/>
              <a:buChar char="§"/>
            </a:pPr>
            <a:r>
              <a:rPr lang="fr-CA" sz="2200" u="sng" dirty="0">
                <a:latin typeface="Tw Cen MT" panose="020B0602020104020603" pitchFamily="34" charset="0"/>
              </a:rPr>
              <a:t>A</a:t>
            </a:r>
            <a:r>
              <a:rPr lang="fr-CA" sz="2200" u="sng" dirty="0" smtClean="0">
                <a:latin typeface="Tw Cen MT" panose="020B0602020104020603" pitchFamily="34" charset="0"/>
              </a:rPr>
              <a:t>lliances </a:t>
            </a:r>
            <a:r>
              <a:rPr lang="fr-CA" sz="2200" u="sng" dirty="0">
                <a:latin typeface="Tw Cen MT" panose="020B0602020104020603" pitchFamily="34" charset="0"/>
              </a:rPr>
              <a:t>à venir en </a:t>
            </a:r>
            <a:r>
              <a:rPr lang="fr-CA" sz="2200" u="sng" dirty="0" smtClean="0">
                <a:latin typeface="Tw Cen MT" panose="020B0602020104020603" pitchFamily="34" charset="0"/>
              </a:rPr>
              <a:t>philanthropie</a:t>
            </a:r>
            <a:endParaRPr lang="fr-CA" sz="2200" u="sng" dirty="0">
              <a:latin typeface="Tw Cen MT" panose="020B0602020104020603" pitchFamily="34" charset="0"/>
            </a:endParaRPr>
          </a:p>
          <a:p>
            <a:pPr marL="285750" lvl="0" indent="-285750">
              <a:buFont typeface="Wingdings" panose="05000000000000000000" pitchFamily="2" charset="2"/>
              <a:buChar char="§"/>
            </a:pPr>
            <a:r>
              <a:rPr lang="fr-CA" sz="2200" u="sng" dirty="0">
                <a:latin typeface="Tw Cen MT" panose="020B0602020104020603" pitchFamily="34" charset="0"/>
              </a:rPr>
              <a:t>D</a:t>
            </a:r>
            <a:r>
              <a:rPr lang="fr-CA" sz="2200" u="sng" dirty="0" smtClean="0">
                <a:latin typeface="Tw Cen MT" panose="020B0602020104020603" pitchFamily="34" charset="0"/>
              </a:rPr>
              <a:t>ons </a:t>
            </a:r>
            <a:r>
              <a:rPr lang="fr-CA" sz="2200" u="sng" dirty="0">
                <a:latin typeface="Tw Cen MT" panose="020B0602020104020603" pitchFamily="34" charset="0"/>
              </a:rPr>
              <a:t>majeurs et individuels afin d’assurer la pérennité des </a:t>
            </a:r>
            <a:r>
              <a:rPr lang="fr-CA" sz="2200" u="sng" dirty="0" smtClean="0">
                <a:latin typeface="Tw Cen MT" panose="020B0602020104020603" pitchFamily="34" charset="0"/>
              </a:rPr>
              <a:t>organisations</a:t>
            </a:r>
            <a:endParaRPr lang="fr-CA" sz="2200" u="sng" dirty="0">
              <a:latin typeface="Tw Cen MT" panose="020B0602020104020603" pitchFamily="34" charset="0"/>
            </a:endParaRPr>
          </a:p>
          <a:p>
            <a:pPr marL="285750" lvl="0" indent="-285750">
              <a:buFont typeface="Wingdings" panose="05000000000000000000" pitchFamily="2" charset="2"/>
              <a:buChar char="§"/>
            </a:pPr>
            <a:r>
              <a:rPr lang="fr-CA" sz="2200" u="sng" dirty="0">
                <a:latin typeface="Tw Cen MT" panose="020B0602020104020603" pitchFamily="34" charset="0"/>
              </a:rPr>
              <a:t>M</a:t>
            </a:r>
            <a:r>
              <a:rPr lang="fr-CA" sz="2200" u="sng" dirty="0" smtClean="0">
                <a:latin typeface="Tw Cen MT" panose="020B0602020104020603" pitchFamily="34" charset="0"/>
              </a:rPr>
              <a:t>odèles </a:t>
            </a:r>
            <a:r>
              <a:rPr lang="fr-CA" sz="2200" u="sng" dirty="0">
                <a:latin typeface="Tw Cen MT" panose="020B0602020104020603" pitchFamily="34" charset="0"/>
              </a:rPr>
              <a:t>et l’émergence des nouveaux </a:t>
            </a:r>
            <a:r>
              <a:rPr lang="fr-CA" sz="2200" u="sng" dirty="0" smtClean="0">
                <a:latin typeface="Tw Cen MT" panose="020B0602020104020603" pitchFamily="34" charset="0"/>
              </a:rPr>
              <a:t>philanthropes</a:t>
            </a:r>
            <a:endParaRPr lang="fr-CA" sz="2200" u="sng" dirty="0">
              <a:latin typeface="Tw Cen MT" panose="020B0602020104020603" pitchFamily="34" charset="0"/>
            </a:endParaRPr>
          </a:p>
        </p:txBody>
      </p:sp>
    </p:spTree>
    <p:extLst>
      <p:ext uri="{BB962C8B-B14F-4D97-AF65-F5344CB8AC3E}">
        <p14:creationId xmlns:p14="http://schemas.microsoft.com/office/powerpoint/2010/main" val="31614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C52C9E5-A365-48FB-A9B5-6ECE203B6F18}" type="slidenum">
              <a:rPr lang="fr-CA" smtClean="0"/>
              <a:t>20</a:t>
            </a:fld>
            <a:endParaRPr lang="fr-CA"/>
          </a:p>
        </p:txBody>
      </p:sp>
      <p:pic>
        <p:nvPicPr>
          <p:cNvPr id="14" name="Image 13" descr="Une image contenant texte&#10;&#10;Description générée automatiquement">
            <a:extLst>
              <a:ext uri="{FF2B5EF4-FFF2-40B4-BE49-F238E27FC236}">
                <a16:creationId xmlns:a16="http://schemas.microsoft.com/office/drawing/2014/main" xmlns="" id="{094E90AC-601B-4C1A-8FA1-BADBE12E46CB}"/>
              </a:ext>
            </a:extLst>
          </p:cNvPr>
          <p:cNvPicPr>
            <a:picLocks noChangeAspect="1"/>
          </p:cNvPicPr>
          <p:nvPr/>
        </p:nvPicPr>
        <p:blipFill rotWithShape="1">
          <a:blip r:embed="rId2">
            <a:extLst>
              <a:ext uri="{28A0092B-C50C-407E-A947-70E740481C1C}">
                <a14:useLocalDpi xmlns:a14="http://schemas.microsoft.com/office/drawing/2010/main" val="0"/>
              </a:ext>
            </a:extLst>
          </a:blip>
          <a:srcRect b="52027"/>
          <a:stretch/>
        </p:blipFill>
        <p:spPr>
          <a:xfrm>
            <a:off x="1192014" y="670989"/>
            <a:ext cx="9430900" cy="5516022"/>
          </a:xfrm>
          <a:prstGeom prst="rect">
            <a:avLst/>
          </a:prstGeom>
        </p:spPr>
      </p:pic>
      <p:sp>
        <p:nvSpPr>
          <p:cNvPr id="4" name="Titre 5">
            <a:extLst>
              <a:ext uri="{FF2B5EF4-FFF2-40B4-BE49-F238E27FC236}">
                <a16:creationId xmlns:a16="http://schemas.microsoft.com/office/drawing/2014/main" xmlns="" id="{2E3EA56B-BEB0-4656-A20B-D15F03B7ACA1}"/>
              </a:ext>
            </a:extLst>
          </p:cNvPr>
          <p:cNvSpPr txBox="1">
            <a:spLocks/>
          </p:cNvSpPr>
          <p:nvPr/>
        </p:nvSpPr>
        <p:spPr>
          <a:xfrm>
            <a:off x="8132064" y="0"/>
            <a:ext cx="4059936" cy="849280"/>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cap="all" dirty="0">
                <a:solidFill>
                  <a:sysClr val="window" lastClr="FFFFFF"/>
                </a:solidFill>
                <a:latin typeface="Tw Cen MT" panose="020B0602020104020603" pitchFamily="34" charset="0"/>
              </a:rPr>
              <a:t>Faits Saillants</a:t>
            </a:r>
          </a:p>
        </p:txBody>
      </p:sp>
    </p:spTree>
    <p:extLst>
      <p:ext uri="{BB962C8B-B14F-4D97-AF65-F5344CB8AC3E}">
        <p14:creationId xmlns:p14="http://schemas.microsoft.com/office/powerpoint/2010/main" val="374635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141E11FE-7454-4F14-B4F1-3E815E23E0CE}"/>
              </a:ext>
            </a:extLst>
          </p:cNvPr>
          <p:cNvSpPr>
            <a:spLocks noGrp="1"/>
          </p:cNvSpPr>
          <p:nvPr>
            <p:ph type="sldNum" sz="quarter" idx="12"/>
          </p:nvPr>
        </p:nvSpPr>
        <p:spPr/>
        <p:txBody>
          <a:bodyPr/>
          <a:lstStyle/>
          <a:p>
            <a:fld id="{EC52C9E5-A365-48FB-A9B5-6ECE203B6F18}" type="slidenum">
              <a:rPr lang="fr-CA" smtClean="0"/>
              <a:t>21</a:t>
            </a:fld>
            <a:endParaRPr lang="fr-CA"/>
          </a:p>
        </p:txBody>
      </p:sp>
      <p:pic>
        <p:nvPicPr>
          <p:cNvPr id="3" name="Image 2" descr="Une image contenant texte&#10;&#10;Description générée automatiquement">
            <a:extLst>
              <a:ext uri="{FF2B5EF4-FFF2-40B4-BE49-F238E27FC236}">
                <a16:creationId xmlns:a16="http://schemas.microsoft.com/office/drawing/2014/main" xmlns="" id="{E4BC39CA-CF00-47AA-80BE-C4785D0C71D6}"/>
              </a:ext>
            </a:extLst>
          </p:cNvPr>
          <p:cNvPicPr>
            <a:picLocks noChangeAspect="1"/>
          </p:cNvPicPr>
          <p:nvPr/>
        </p:nvPicPr>
        <p:blipFill rotWithShape="1">
          <a:blip r:embed="rId2">
            <a:extLst>
              <a:ext uri="{28A0092B-C50C-407E-A947-70E740481C1C}">
                <a14:useLocalDpi xmlns:a14="http://schemas.microsoft.com/office/drawing/2010/main" val="0"/>
              </a:ext>
            </a:extLst>
          </a:blip>
          <a:srcRect t="47835"/>
          <a:stretch/>
        </p:blipFill>
        <p:spPr>
          <a:xfrm>
            <a:off x="623539" y="0"/>
            <a:ext cx="10568307" cy="6721475"/>
          </a:xfrm>
          <a:prstGeom prst="rect">
            <a:avLst/>
          </a:prstGeom>
        </p:spPr>
      </p:pic>
    </p:spTree>
    <p:extLst>
      <p:ext uri="{BB962C8B-B14F-4D97-AF65-F5344CB8AC3E}">
        <p14:creationId xmlns:p14="http://schemas.microsoft.com/office/powerpoint/2010/main" val="169618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17DE0DA1-340C-4930-990C-D95CA82822BA}"/>
              </a:ext>
            </a:extLst>
          </p:cNvPr>
          <p:cNvSpPr>
            <a:spLocks noGrp="1"/>
          </p:cNvSpPr>
          <p:nvPr>
            <p:ph type="sldNum" sz="quarter" idx="12"/>
          </p:nvPr>
        </p:nvSpPr>
        <p:spPr/>
        <p:txBody>
          <a:bodyPr/>
          <a:lstStyle/>
          <a:p>
            <a:fld id="{EC52C9E5-A365-48FB-A9B5-6ECE203B6F18}" type="slidenum">
              <a:rPr lang="fr-CA" smtClean="0"/>
              <a:t>22</a:t>
            </a:fld>
            <a:endParaRPr lang="fr-CA"/>
          </a:p>
        </p:txBody>
      </p:sp>
      <p:pic>
        <p:nvPicPr>
          <p:cNvPr id="4" name="Image 3">
            <a:extLst>
              <a:ext uri="{FF2B5EF4-FFF2-40B4-BE49-F238E27FC236}">
                <a16:creationId xmlns:a16="http://schemas.microsoft.com/office/drawing/2014/main" xmlns="" id="{BE1BE404-575E-49F1-8E59-27F5CC0C7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627" y="423413"/>
            <a:ext cx="3753983" cy="5949709"/>
          </a:xfrm>
          <a:prstGeom prst="rect">
            <a:avLst/>
          </a:prstGeom>
        </p:spPr>
      </p:pic>
      <p:pic>
        <p:nvPicPr>
          <p:cNvPr id="7" name="Image 6">
            <a:extLst>
              <a:ext uri="{FF2B5EF4-FFF2-40B4-BE49-F238E27FC236}">
                <a16:creationId xmlns:a16="http://schemas.microsoft.com/office/drawing/2014/main" xmlns="" id="{0ED220CB-B5E8-4230-AF73-CA9D1CEFB7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64"/>
          <a:stretch/>
        </p:blipFill>
        <p:spPr>
          <a:xfrm>
            <a:off x="0" y="3511296"/>
            <a:ext cx="1673352" cy="4644507"/>
          </a:xfrm>
          <a:prstGeom prst="rect">
            <a:avLst/>
          </a:prstGeom>
        </p:spPr>
      </p:pic>
      <p:sp>
        <p:nvSpPr>
          <p:cNvPr id="3" name="ZoneTexte 2"/>
          <p:cNvSpPr txBox="1"/>
          <p:nvPr/>
        </p:nvSpPr>
        <p:spPr>
          <a:xfrm>
            <a:off x="5522976" y="423413"/>
            <a:ext cx="6291072" cy="5909310"/>
          </a:xfrm>
          <a:prstGeom prst="rect">
            <a:avLst/>
          </a:prstGeom>
          <a:noFill/>
        </p:spPr>
        <p:txBody>
          <a:bodyPr wrap="square" rtlCol="0">
            <a:spAutoFit/>
          </a:bodyPr>
          <a:lstStyle/>
          <a:p>
            <a:pPr marL="285750" indent="-285750">
              <a:buFont typeface="Wingdings" panose="05000000000000000000" pitchFamily="2" charset="2"/>
              <a:buChar char="§"/>
            </a:pPr>
            <a:r>
              <a:rPr lang="fr-CA" dirty="0">
                <a:latin typeface="Tw Cen MT" panose="020B0602020104020603" pitchFamily="34" charset="0"/>
              </a:rPr>
              <a:t>Seulement 8 % des Québécois donnent annuellement plus de 500 $ à des organismes philanthropiques. </a:t>
            </a:r>
            <a:endParaRPr lang="fr-CA" dirty="0" smtClean="0">
              <a:latin typeface="Tw Cen MT" panose="020B0602020104020603" pitchFamily="34" charset="0"/>
            </a:endParaRPr>
          </a:p>
          <a:p>
            <a:pPr marL="285750" indent="-285750">
              <a:buFont typeface="Wingdings" panose="05000000000000000000" pitchFamily="2" charset="2"/>
              <a:buChar char="§"/>
            </a:pPr>
            <a:r>
              <a:rPr lang="fr-CA" dirty="0" smtClean="0">
                <a:latin typeface="Tw Cen MT" panose="020B0602020104020603" pitchFamily="34" charset="0"/>
              </a:rPr>
              <a:t>Au </a:t>
            </a:r>
            <a:r>
              <a:rPr lang="fr-CA" dirty="0">
                <a:latin typeface="Tw Cen MT" panose="020B0602020104020603" pitchFamily="34" charset="0"/>
              </a:rPr>
              <a:t>Québec, les dons non déclarés sont légèrement plus importants qu’au Canada. Ils représentent 32 % des dons totaux des Québécois. </a:t>
            </a:r>
            <a:endParaRPr lang="fr-CA" dirty="0" smtClean="0">
              <a:latin typeface="Tw Cen MT" panose="020B0602020104020603" pitchFamily="34" charset="0"/>
            </a:endParaRPr>
          </a:p>
          <a:p>
            <a:endParaRPr lang="fr-CA" b="1" cap="all" dirty="0">
              <a:latin typeface="Tw Cen MT" panose="020B0602020104020603" pitchFamily="34" charset="0"/>
            </a:endParaRPr>
          </a:p>
          <a:p>
            <a:r>
              <a:rPr lang="fr-CA" b="1" cap="all" dirty="0" smtClean="0">
                <a:latin typeface="Tw Cen MT" panose="020B0602020104020603" pitchFamily="34" charset="0"/>
              </a:rPr>
              <a:t>Dans </a:t>
            </a:r>
            <a:r>
              <a:rPr lang="fr-CA" b="1" cap="all" dirty="0">
                <a:latin typeface="Tw Cen MT" panose="020B0602020104020603" pitchFamily="34" charset="0"/>
              </a:rPr>
              <a:t>le reste du Canada </a:t>
            </a:r>
            <a:endParaRPr lang="fr-CA" b="1" cap="all" dirty="0" smtClean="0">
              <a:latin typeface="Tw Cen MT" panose="020B0602020104020603" pitchFamily="34" charset="0"/>
            </a:endParaRPr>
          </a:p>
          <a:p>
            <a:endParaRPr lang="fr-CA" dirty="0">
              <a:latin typeface="Tw Cen MT" panose="020B0602020104020603" pitchFamily="34" charset="0"/>
            </a:endParaRPr>
          </a:p>
          <a:p>
            <a:pPr marL="285750" indent="-285750">
              <a:buFont typeface="Wingdings" panose="05000000000000000000" pitchFamily="2" charset="2"/>
              <a:buChar char="§"/>
            </a:pPr>
            <a:r>
              <a:rPr lang="fr-CA" dirty="0" smtClean="0">
                <a:latin typeface="Tw Cen MT" panose="020B0602020104020603" pitchFamily="34" charset="0"/>
              </a:rPr>
              <a:t>La </a:t>
            </a:r>
            <a:r>
              <a:rPr lang="fr-CA" dirty="0">
                <a:latin typeface="Tw Cen MT" panose="020B0602020104020603" pitchFamily="34" charset="0"/>
              </a:rPr>
              <a:t>diminution du nombre de donateurs est aussi flagrante dans le reste du Canada. </a:t>
            </a:r>
          </a:p>
          <a:p>
            <a:pPr marL="285750" indent="-285750">
              <a:buFont typeface="Wingdings" panose="05000000000000000000" pitchFamily="2" charset="2"/>
              <a:buChar char="§"/>
            </a:pPr>
            <a:r>
              <a:rPr lang="fr-CA" dirty="0" smtClean="0">
                <a:latin typeface="Tw Cen MT" panose="020B0602020104020603" pitchFamily="34" charset="0"/>
              </a:rPr>
              <a:t>Les </a:t>
            </a:r>
            <a:r>
              <a:rPr lang="fr-CA" dirty="0">
                <a:latin typeface="Tw Cen MT" panose="020B0602020104020603" pitchFamily="34" charset="0"/>
              </a:rPr>
              <a:t>Canadiens hors Québec étaient 62 % à donner en 2018, une proportion qui a diminué à 49 % en 2020. </a:t>
            </a:r>
          </a:p>
          <a:p>
            <a:pPr marL="285750" indent="-285750">
              <a:buFont typeface="Wingdings" panose="05000000000000000000" pitchFamily="2" charset="2"/>
              <a:buChar char="§"/>
            </a:pPr>
            <a:r>
              <a:rPr lang="fr-CA" dirty="0" smtClean="0">
                <a:latin typeface="Tw Cen MT" panose="020B0602020104020603" pitchFamily="34" charset="0"/>
              </a:rPr>
              <a:t>Le </a:t>
            </a:r>
            <a:r>
              <a:rPr lang="fr-CA" dirty="0">
                <a:latin typeface="Tw Cen MT" panose="020B0602020104020603" pitchFamily="34" charset="0"/>
              </a:rPr>
              <a:t>montant de leur don moyen a aussi connu une diminution importante, passant de 531 $ en 2018 à 470 $ en 2020. </a:t>
            </a:r>
          </a:p>
          <a:p>
            <a:pPr marL="285750" indent="-285750">
              <a:buFont typeface="Wingdings" panose="05000000000000000000" pitchFamily="2" charset="2"/>
              <a:buChar char="§"/>
            </a:pPr>
            <a:r>
              <a:rPr lang="fr-CA" dirty="0" smtClean="0">
                <a:latin typeface="Tw Cen MT" panose="020B0602020104020603" pitchFamily="34" charset="0"/>
              </a:rPr>
              <a:t>Toutefois</a:t>
            </a:r>
            <a:r>
              <a:rPr lang="fr-CA" dirty="0">
                <a:latin typeface="Tw Cen MT" panose="020B0602020104020603" pitchFamily="34" charset="0"/>
              </a:rPr>
              <a:t>, comme c’est le cas au Québec, les résidents des autres provinces canadiennes qui cultivent toujours la fibre philanthropique ont donné en moyenne 95 $ de plus cette année. </a:t>
            </a:r>
          </a:p>
          <a:p>
            <a:pPr marL="285750" indent="-285750">
              <a:buFont typeface="Wingdings" panose="05000000000000000000" pitchFamily="2" charset="2"/>
              <a:buChar char="§"/>
            </a:pPr>
            <a:r>
              <a:rPr lang="fr-CA" dirty="0" smtClean="0">
                <a:latin typeface="Tw Cen MT" panose="020B0602020104020603" pitchFamily="34" charset="0"/>
              </a:rPr>
              <a:t>Les </a:t>
            </a:r>
            <a:r>
              <a:rPr lang="fr-CA" dirty="0">
                <a:latin typeface="Tw Cen MT" panose="020B0602020104020603" pitchFamily="34" charset="0"/>
              </a:rPr>
              <a:t>représentants du reste du Canada sont presque deux fois plus nombreux que les Québécois à octroyer un montant supérieur à 500 $ à diverses causes en 2020 (17 %).</a:t>
            </a:r>
          </a:p>
        </p:txBody>
      </p:sp>
    </p:spTree>
    <p:extLst>
      <p:ext uri="{BB962C8B-B14F-4D97-AF65-F5344CB8AC3E}">
        <p14:creationId xmlns:p14="http://schemas.microsoft.com/office/powerpoint/2010/main" val="238202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17DE0DA1-340C-4930-990C-D95CA82822BA}"/>
              </a:ext>
            </a:extLst>
          </p:cNvPr>
          <p:cNvSpPr>
            <a:spLocks noGrp="1"/>
          </p:cNvSpPr>
          <p:nvPr>
            <p:ph type="sldNum" sz="quarter" idx="12"/>
          </p:nvPr>
        </p:nvSpPr>
        <p:spPr/>
        <p:txBody>
          <a:bodyPr/>
          <a:lstStyle/>
          <a:p>
            <a:fld id="{EC52C9E5-A365-48FB-A9B5-6ECE203B6F18}" type="slidenum">
              <a:rPr lang="fr-CA" smtClean="0"/>
              <a:t>23</a:t>
            </a:fld>
            <a:endParaRPr lang="fr-CA"/>
          </a:p>
        </p:txBody>
      </p:sp>
      <p:pic>
        <p:nvPicPr>
          <p:cNvPr id="6" name="Image 5">
            <a:extLst>
              <a:ext uri="{FF2B5EF4-FFF2-40B4-BE49-F238E27FC236}">
                <a16:creationId xmlns:a16="http://schemas.microsoft.com/office/drawing/2014/main" xmlns="" id="{2DE27BDE-1EB5-4903-B649-14D188771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064" y="451617"/>
            <a:ext cx="3357911" cy="5904733"/>
          </a:xfrm>
          <a:prstGeom prst="rect">
            <a:avLst/>
          </a:prstGeom>
        </p:spPr>
      </p:pic>
      <p:pic>
        <p:nvPicPr>
          <p:cNvPr id="7" name="Image 6">
            <a:extLst>
              <a:ext uri="{FF2B5EF4-FFF2-40B4-BE49-F238E27FC236}">
                <a16:creationId xmlns:a16="http://schemas.microsoft.com/office/drawing/2014/main" xmlns="" id="{0ED220CB-B5E8-4230-AF73-CA9D1CEFB7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64"/>
          <a:stretch/>
        </p:blipFill>
        <p:spPr>
          <a:xfrm>
            <a:off x="0" y="3511296"/>
            <a:ext cx="1673352" cy="4644507"/>
          </a:xfrm>
          <a:prstGeom prst="rect">
            <a:avLst/>
          </a:prstGeom>
        </p:spPr>
      </p:pic>
      <p:sp>
        <p:nvSpPr>
          <p:cNvPr id="8" name="ZoneTexte 7"/>
          <p:cNvSpPr txBox="1"/>
          <p:nvPr/>
        </p:nvSpPr>
        <p:spPr>
          <a:xfrm>
            <a:off x="5522976" y="423413"/>
            <a:ext cx="6291072" cy="3416320"/>
          </a:xfrm>
          <a:prstGeom prst="rect">
            <a:avLst/>
          </a:prstGeom>
          <a:noFill/>
        </p:spPr>
        <p:txBody>
          <a:bodyPr wrap="square" rtlCol="0">
            <a:spAutoFit/>
          </a:bodyPr>
          <a:lstStyle/>
          <a:p>
            <a:endParaRPr lang="fr-CA" b="1" cap="all" dirty="0">
              <a:latin typeface="Tw Cen MT" panose="020B0602020104020603" pitchFamily="34" charset="0"/>
            </a:endParaRPr>
          </a:p>
          <a:p>
            <a:r>
              <a:rPr lang="fr-CA" b="1" cap="all" dirty="0">
                <a:latin typeface="Tw Cen MT" panose="020B0602020104020603" pitchFamily="34" charset="0"/>
              </a:rPr>
              <a:t>TENDANCES AU QUÉBEC</a:t>
            </a:r>
          </a:p>
          <a:p>
            <a:r>
              <a:rPr lang="fr-CA" b="1" cap="all" dirty="0">
                <a:latin typeface="Tw Cen MT" panose="020B0602020104020603" pitchFamily="34" charset="0"/>
              </a:rPr>
              <a:t>Comportement des </a:t>
            </a:r>
            <a:r>
              <a:rPr lang="fr-CA" b="1" cap="all" dirty="0" smtClean="0">
                <a:latin typeface="Tw Cen MT" panose="020B0602020104020603" pitchFamily="34" charset="0"/>
              </a:rPr>
              <a:t>générations</a:t>
            </a:r>
          </a:p>
          <a:p>
            <a:endParaRPr lang="fr-CA" dirty="0" smtClean="0">
              <a:latin typeface="Tw Cen MT" panose="020B0602020104020603" pitchFamily="34" charset="0"/>
            </a:endParaRPr>
          </a:p>
          <a:p>
            <a:pPr marL="285750" indent="-285750">
              <a:buFont typeface="Wingdings" panose="05000000000000000000" pitchFamily="2" charset="2"/>
              <a:buChar char="§"/>
            </a:pPr>
            <a:r>
              <a:rPr lang="fr-CA" dirty="0">
                <a:latin typeface="Tw Cen MT" panose="020B0602020104020603" pitchFamily="34" charset="0"/>
              </a:rPr>
              <a:t>L</a:t>
            </a:r>
            <a:r>
              <a:rPr lang="fr-CA" dirty="0" smtClean="0">
                <a:latin typeface="Tw Cen MT" panose="020B0602020104020603" pitchFamily="34" charset="0"/>
              </a:rPr>
              <a:t>es </a:t>
            </a:r>
            <a:r>
              <a:rPr lang="fr-CA" dirty="0">
                <a:latin typeface="Tw Cen MT" panose="020B0602020104020603" pitchFamily="34" charset="0"/>
              </a:rPr>
              <a:t>matures sont les plus grands donateurs, tant du </a:t>
            </a:r>
            <a:r>
              <a:rPr lang="fr-CA" dirty="0" smtClean="0">
                <a:latin typeface="Tw Cen MT" panose="020B0602020104020603" pitchFamily="34" charset="0"/>
              </a:rPr>
              <a:t>côté du </a:t>
            </a:r>
            <a:r>
              <a:rPr lang="fr-CA" dirty="0">
                <a:latin typeface="Tw Cen MT" panose="020B0602020104020603" pitchFamily="34" charset="0"/>
              </a:rPr>
              <a:t>nombre que du montant. </a:t>
            </a:r>
            <a:r>
              <a:rPr lang="fr-CA" dirty="0" smtClean="0">
                <a:latin typeface="Tw Cen MT" panose="020B0602020104020603" pitchFamily="34" charset="0"/>
              </a:rPr>
              <a:t>Ils </a:t>
            </a:r>
            <a:r>
              <a:rPr lang="fr-CA" dirty="0">
                <a:latin typeface="Tw Cen MT" panose="020B0602020104020603" pitchFamily="34" charset="0"/>
              </a:rPr>
              <a:t>donnent en moyenne 391 </a:t>
            </a:r>
            <a:r>
              <a:rPr lang="fr-CA" dirty="0" smtClean="0">
                <a:latin typeface="Tw Cen MT" panose="020B0602020104020603" pitchFamily="34" charset="0"/>
              </a:rPr>
              <a:t>$.</a:t>
            </a:r>
          </a:p>
          <a:p>
            <a:pPr marL="285750" indent="-285750">
              <a:buFont typeface="Wingdings" panose="05000000000000000000" pitchFamily="2" charset="2"/>
              <a:buChar char="§"/>
            </a:pPr>
            <a:r>
              <a:rPr lang="fr-CA" dirty="0">
                <a:latin typeface="Tw Cen MT" panose="020B0602020104020603" pitchFamily="34" charset="0"/>
              </a:rPr>
              <a:t>Les baby-boomers suivent de près, puisque 52 % d’entre eux donneront en </a:t>
            </a:r>
            <a:r>
              <a:rPr lang="fr-CA" dirty="0" smtClean="0">
                <a:latin typeface="Tw Cen MT" panose="020B0602020104020603" pitchFamily="34" charset="0"/>
              </a:rPr>
              <a:t>2020.  Toutefois</a:t>
            </a:r>
            <a:r>
              <a:rPr lang="fr-CA" dirty="0">
                <a:latin typeface="Tw Cen MT" panose="020B0602020104020603" pitchFamily="34" charset="0"/>
              </a:rPr>
              <a:t>, leur don moyen est plus faible, se situant à 284 </a:t>
            </a:r>
            <a:r>
              <a:rPr lang="fr-CA" dirty="0" smtClean="0">
                <a:latin typeface="Tw Cen MT" panose="020B0602020104020603" pitchFamily="34" charset="0"/>
              </a:rPr>
              <a:t>$</a:t>
            </a:r>
          </a:p>
          <a:p>
            <a:pPr marL="285750" indent="-285750">
              <a:buFont typeface="Wingdings" panose="05000000000000000000" pitchFamily="2" charset="2"/>
              <a:buChar char="§"/>
            </a:pPr>
            <a:r>
              <a:rPr lang="fr-CA" dirty="0">
                <a:latin typeface="Tw Cen MT" panose="020B0602020104020603" pitchFamily="34" charset="0"/>
              </a:rPr>
              <a:t>En 2020, les membres des autres générations ont donné ou donneront </a:t>
            </a:r>
            <a:r>
              <a:rPr lang="fr-CA" dirty="0" smtClean="0">
                <a:latin typeface="Tw Cen MT" panose="020B0602020104020603" pitchFamily="34" charset="0"/>
              </a:rPr>
              <a:t>dans une </a:t>
            </a:r>
            <a:r>
              <a:rPr lang="fr-CA" dirty="0">
                <a:latin typeface="Tw Cen MT" panose="020B0602020104020603" pitchFamily="34" charset="0"/>
              </a:rPr>
              <a:t>proportion de 40 %, ce qui reflète une baisse significative chez les </a:t>
            </a:r>
            <a:r>
              <a:rPr lang="fr-CA" dirty="0" smtClean="0">
                <a:latin typeface="Tw Cen MT" panose="020B0602020104020603" pitchFamily="34" charset="0"/>
              </a:rPr>
              <a:t>membres de </a:t>
            </a:r>
            <a:r>
              <a:rPr lang="fr-CA" dirty="0">
                <a:latin typeface="Tw Cen MT" panose="020B0602020104020603" pitchFamily="34" charset="0"/>
              </a:rPr>
              <a:t>la génération </a:t>
            </a:r>
            <a:r>
              <a:rPr lang="fr-CA" dirty="0" smtClean="0">
                <a:latin typeface="Tw Cen MT" panose="020B0602020104020603" pitchFamily="34" charset="0"/>
              </a:rPr>
              <a:t>Y. </a:t>
            </a:r>
          </a:p>
        </p:txBody>
      </p:sp>
    </p:spTree>
    <p:extLst>
      <p:ext uri="{BB962C8B-B14F-4D97-AF65-F5344CB8AC3E}">
        <p14:creationId xmlns:p14="http://schemas.microsoft.com/office/powerpoint/2010/main" val="23301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F101B3CC-B49F-4CE0-B198-228D1D428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xmlns="" id="{7A42FE56-E05F-43FA-9A1F-9A9DD00D21E7}"/>
              </a:ext>
            </a:extLst>
          </p:cNvPr>
          <p:cNvPicPr>
            <a:picLocks noChangeAspect="1"/>
          </p:cNvPicPr>
          <p:nvPr/>
        </p:nvPicPr>
        <p:blipFill rotWithShape="1">
          <a:blip r:embed="rId2">
            <a:extLst>
              <a:ext uri="{28A0092B-C50C-407E-A947-70E740481C1C}">
                <a14:useLocalDpi xmlns:a14="http://schemas.microsoft.com/office/drawing/2010/main" val="0"/>
              </a:ext>
            </a:extLst>
          </a:blip>
          <a:srcRect r="7936" b="1"/>
          <a:stretch/>
        </p:blipFill>
        <p:spPr>
          <a:xfrm>
            <a:off x="440092" y="421686"/>
            <a:ext cx="7333832" cy="5934664"/>
          </a:xfrm>
          <a:prstGeom prst="rect">
            <a:avLst/>
          </a:prstGeom>
        </p:spPr>
      </p:pic>
      <p:sp>
        <p:nvSpPr>
          <p:cNvPr id="2" name="Espace réservé du numéro de diapositive 1">
            <a:extLst>
              <a:ext uri="{FF2B5EF4-FFF2-40B4-BE49-F238E27FC236}">
                <a16:creationId xmlns:a16="http://schemas.microsoft.com/office/drawing/2014/main" xmlns="" id="{F8073880-0E9C-428B-A9E4-81B665099C8F}"/>
              </a:ext>
            </a:extLst>
          </p:cNvPr>
          <p:cNvSpPr>
            <a:spLocks noGrp="1"/>
          </p:cNvSpPr>
          <p:nvPr>
            <p:ph type="sldNum" sz="quarter" idx="12"/>
          </p:nvPr>
        </p:nvSpPr>
        <p:spPr>
          <a:xfrm>
            <a:off x="8610600" y="6356350"/>
            <a:ext cx="2743200" cy="365125"/>
          </a:xfrm>
        </p:spPr>
        <p:txBody>
          <a:bodyPr>
            <a:normAutofit/>
          </a:bodyPr>
          <a:lstStyle/>
          <a:p>
            <a:pPr>
              <a:spcAft>
                <a:spcPts val="600"/>
              </a:spcAft>
            </a:pPr>
            <a:fld id="{EC52C9E5-A365-48FB-A9B5-6ECE203B6F18}" type="slidenum">
              <a:rPr lang="fr-CA" smtClean="0"/>
              <a:pPr>
                <a:spcAft>
                  <a:spcPts val="600"/>
                </a:spcAft>
              </a:pPr>
              <a:t>24</a:t>
            </a:fld>
            <a:endParaRPr lang="fr-CA"/>
          </a:p>
        </p:txBody>
      </p:sp>
      <p:sp>
        <p:nvSpPr>
          <p:cNvPr id="6" name="ZoneTexte 5"/>
          <p:cNvSpPr txBox="1"/>
          <p:nvPr/>
        </p:nvSpPr>
        <p:spPr>
          <a:xfrm>
            <a:off x="8001000" y="423413"/>
            <a:ext cx="3813048" cy="5632311"/>
          </a:xfrm>
          <a:prstGeom prst="rect">
            <a:avLst/>
          </a:prstGeom>
          <a:noFill/>
        </p:spPr>
        <p:txBody>
          <a:bodyPr wrap="square" rtlCol="0">
            <a:spAutoFit/>
          </a:bodyPr>
          <a:lstStyle/>
          <a:p>
            <a:endParaRPr lang="fr-CA" b="1" cap="all" dirty="0">
              <a:latin typeface="Tw Cen MT" panose="020B0602020104020603" pitchFamily="34" charset="0"/>
            </a:endParaRPr>
          </a:p>
          <a:p>
            <a:r>
              <a:rPr lang="fr-CA" b="1" cap="all" dirty="0">
                <a:latin typeface="Tw Cen MT" panose="020B0602020104020603" pitchFamily="34" charset="0"/>
              </a:rPr>
              <a:t>FIDÉLITÉ AUX ORGANISMES</a:t>
            </a:r>
            <a:endParaRPr lang="fr-CA" dirty="0" smtClean="0">
              <a:latin typeface="Tw Cen MT" panose="020B0602020104020603" pitchFamily="34" charset="0"/>
            </a:endParaRPr>
          </a:p>
          <a:p>
            <a:pPr marL="285750" indent="-285750">
              <a:buFont typeface="Wingdings" panose="05000000000000000000" pitchFamily="2" charset="2"/>
              <a:buChar char="§"/>
            </a:pPr>
            <a:r>
              <a:rPr lang="fr-CA" dirty="0">
                <a:latin typeface="Tw Cen MT" panose="020B0602020104020603" pitchFamily="34" charset="0"/>
              </a:rPr>
              <a:t>La moitié des Québécois se disent fidèles aux organismes qu’ils soutiennent :</a:t>
            </a:r>
          </a:p>
          <a:p>
            <a:pPr marL="742950" lvl="1" indent="-285750">
              <a:buFont typeface="Wingdings" panose="05000000000000000000" pitchFamily="2" charset="2"/>
              <a:buChar char="§"/>
            </a:pPr>
            <a:r>
              <a:rPr lang="fr-CA" dirty="0">
                <a:latin typeface="Tw Cen MT" panose="020B0602020104020603" pitchFamily="34" charset="0"/>
              </a:rPr>
              <a:t>25 % d’entre eux sont fidèles aux mêmes organismes chaque année et l’autre</a:t>
            </a:r>
          </a:p>
          <a:p>
            <a:pPr marL="742950" lvl="1" indent="-285750">
              <a:buFont typeface="Wingdings" panose="05000000000000000000" pitchFamily="2" charset="2"/>
              <a:buChar char="§"/>
            </a:pPr>
            <a:r>
              <a:rPr lang="fr-CA" dirty="0">
                <a:latin typeface="Tw Cen MT" panose="020B0602020104020603" pitchFamily="34" charset="0"/>
              </a:rPr>
              <a:t>25 % l’est tout autant, bien que ceux qui en font partie spécifient qu’ils </a:t>
            </a:r>
            <a:r>
              <a:rPr lang="fr-CA" dirty="0" smtClean="0">
                <a:latin typeface="Tw Cen MT" panose="020B0602020104020603" pitchFamily="34" charset="0"/>
              </a:rPr>
              <a:t>donnent à </a:t>
            </a:r>
            <a:r>
              <a:rPr lang="fr-CA" dirty="0">
                <a:latin typeface="Tw Cen MT" panose="020B0602020104020603" pitchFamily="34" charset="0"/>
              </a:rPr>
              <a:t>l’occasion à d’autres organismes.</a:t>
            </a:r>
          </a:p>
          <a:p>
            <a:pPr marL="285750" indent="-285750">
              <a:buFont typeface="Wingdings" panose="05000000000000000000" pitchFamily="2" charset="2"/>
              <a:buChar char="§"/>
            </a:pPr>
            <a:r>
              <a:rPr lang="fr-CA" dirty="0">
                <a:latin typeface="Tw Cen MT" panose="020B0602020104020603" pitchFamily="34" charset="0"/>
              </a:rPr>
              <a:t>Les donateurs les plus fidèles sont les matures et les baby-boomers. Au </a:t>
            </a:r>
            <a:r>
              <a:rPr lang="fr-CA" dirty="0" smtClean="0">
                <a:latin typeface="Tw Cen MT" panose="020B0602020104020603" pitchFamily="34" charset="0"/>
              </a:rPr>
              <a:t>sein des </a:t>
            </a:r>
            <a:r>
              <a:rPr lang="fr-CA" dirty="0">
                <a:latin typeface="Tw Cen MT" panose="020B0602020104020603" pitchFamily="34" charset="0"/>
              </a:rPr>
              <a:t>autres générations, la fidélité diminue avec l’âge. </a:t>
            </a:r>
            <a:endParaRPr lang="fr-CA" dirty="0" smtClean="0">
              <a:latin typeface="Tw Cen MT" panose="020B0602020104020603" pitchFamily="34" charset="0"/>
            </a:endParaRPr>
          </a:p>
          <a:p>
            <a:pPr marL="285750" indent="-285750">
              <a:buFont typeface="Wingdings" panose="05000000000000000000" pitchFamily="2" charset="2"/>
              <a:buChar char="§"/>
            </a:pPr>
            <a:r>
              <a:rPr lang="fr-CA" dirty="0" smtClean="0">
                <a:latin typeface="Tw Cen MT" panose="020B0602020104020603" pitchFamily="34" charset="0"/>
              </a:rPr>
              <a:t>Seuls </a:t>
            </a:r>
            <a:r>
              <a:rPr lang="fr-CA" dirty="0">
                <a:latin typeface="Tw Cen MT" panose="020B0602020104020603" pitchFamily="34" charset="0"/>
              </a:rPr>
              <a:t>les Z </a:t>
            </a:r>
            <a:r>
              <a:rPr lang="fr-CA" dirty="0" smtClean="0">
                <a:latin typeface="Tw Cen MT" panose="020B0602020104020603" pitchFamily="34" charset="0"/>
              </a:rPr>
              <a:t>semblent assumer </a:t>
            </a:r>
            <a:r>
              <a:rPr lang="fr-CA" dirty="0">
                <a:latin typeface="Tw Cen MT" panose="020B0602020104020603" pitchFamily="34" charset="0"/>
              </a:rPr>
              <a:t>plus fortement le désir de donner à différentes causes chaque année. </a:t>
            </a:r>
            <a:endParaRPr lang="fr-CA" dirty="0" smtClean="0">
              <a:latin typeface="Tw Cen MT" panose="020B0602020104020603" pitchFamily="34" charset="0"/>
            </a:endParaRPr>
          </a:p>
        </p:txBody>
      </p:sp>
    </p:spTree>
    <p:extLst>
      <p:ext uri="{BB962C8B-B14F-4D97-AF65-F5344CB8AC3E}">
        <p14:creationId xmlns:p14="http://schemas.microsoft.com/office/powerpoint/2010/main" val="256385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F101B3CC-B49F-4CE0-B198-228D1D428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Espace réservé du numéro de diapositive 1">
            <a:extLst>
              <a:ext uri="{FF2B5EF4-FFF2-40B4-BE49-F238E27FC236}">
                <a16:creationId xmlns:a16="http://schemas.microsoft.com/office/drawing/2014/main" xmlns="" id="{F8073880-0E9C-428B-A9E4-81B665099C8F}"/>
              </a:ext>
            </a:extLst>
          </p:cNvPr>
          <p:cNvSpPr>
            <a:spLocks noGrp="1"/>
          </p:cNvSpPr>
          <p:nvPr>
            <p:ph type="sldNum" sz="quarter" idx="12"/>
          </p:nvPr>
        </p:nvSpPr>
        <p:spPr>
          <a:xfrm>
            <a:off x="8610600" y="6356350"/>
            <a:ext cx="2743200" cy="365125"/>
          </a:xfrm>
        </p:spPr>
        <p:txBody>
          <a:bodyPr>
            <a:normAutofit/>
          </a:bodyPr>
          <a:lstStyle/>
          <a:p>
            <a:pPr>
              <a:spcAft>
                <a:spcPts val="600"/>
              </a:spcAft>
            </a:pPr>
            <a:fld id="{EC52C9E5-A365-48FB-A9B5-6ECE203B6F18}" type="slidenum">
              <a:rPr lang="fr-CA" smtClean="0"/>
              <a:pPr>
                <a:spcAft>
                  <a:spcPts val="600"/>
                </a:spcAft>
              </a:pPr>
              <a:t>25</a:t>
            </a:fld>
            <a:endParaRPr lang="fr-CA"/>
          </a:p>
        </p:txBody>
      </p:sp>
      <p:pic>
        <p:nvPicPr>
          <p:cNvPr id="8" name="Image 7">
            <a:extLst>
              <a:ext uri="{FF2B5EF4-FFF2-40B4-BE49-F238E27FC236}">
                <a16:creationId xmlns:a16="http://schemas.microsoft.com/office/drawing/2014/main" xmlns="" id="{BB912919-5CA9-4A5B-BF14-5AC3AAC8B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07" y="702741"/>
            <a:ext cx="3666754" cy="5315916"/>
          </a:xfrm>
          <a:prstGeom prst="rect">
            <a:avLst/>
          </a:prstGeom>
        </p:spPr>
      </p:pic>
      <p:sp>
        <p:nvSpPr>
          <p:cNvPr id="6" name="ZoneTexte 5"/>
          <p:cNvSpPr txBox="1"/>
          <p:nvPr/>
        </p:nvSpPr>
        <p:spPr>
          <a:xfrm>
            <a:off x="5135882" y="551429"/>
            <a:ext cx="6291072" cy="3416320"/>
          </a:xfrm>
          <a:prstGeom prst="rect">
            <a:avLst/>
          </a:prstGeom>
          <a:noFill/>
        </p:spPr>
        <p:txBody>
          <a:bodyPr wrap="square" rtlCol="0">
            <a:spAutoFit/>
          </a:bodyPr>
          <a:lstStyle/>
          <a:p>
            <a:endParaRPr lang="fr-CA" b="1" cap="all" dirty="0">
              <a:latin typeface="Tw Cen MT" panose="020B0602020104020603" pitchFamily="34" charset="0"/>
            </a:endParaRPr>
          </a:p>
          <a:p>
            <a:r>
              <a:rPr lang="fr-CA" b="1" cap="all" dirty="0">
                <a:latin typeface="Tw Cen MT" panose="020B0602020104020603" pitchFamily="34" charset="0"/>
              </a:rPr>
              <a:t>NOMBRE D’ORGANISMES SOUTENUS </a:t>
            </a:r>
            <a:endParaRPr lang="fr-CA" b="1" cap="all" dirty="0" smtClean="0">
              <a:latin typeface="Tw Cen MT" panose="020B0602020104020603" pitchFamily="34" charset="0"/>
            </a:endParaRPr>
          </a:p>
          <a:p>
            <a:endParaRPr lang="fr-CA" b="1" cap="all" dirty="0">
              <a:latin typeface="Tw Cen MT" panose="020B0602020104020603" pitchFamily="34" charset="0"/>
            </a:endParaRPr>
          </a:p>
          <a:p>
            <a:pPr marL="285750" indent="-285750">
              <a:buFont typeface="Wingdings" panose="05000000000000000000" pitchFamily="2" charset="2"/>
              <a:buChar char="§"/>
            </a:pPr>
            <a:r>
              <a:rPr lang="fr-CA" cap="all" dirty="0" smtClean="0">
                <a:latin typeface="Tw Cen MT" panose="020B0602020104020603" pitchFamily="34" charset="0"/>
              </a:rPr>
              <a:t>L</a:t>
            </a:r>
            <a:r>
              <a:rPr lang="fr-CA" dirty="0" smtClean="0"/>
              <a:t>es </a:t>
            </a:r>
            <a:r>
              <a:rPr lang="fr-CA" dirty="0"/>
              <a:t>Canadiens et les Québécois donnent respectivement à 3,2 et à 2,9 organismes. </a:t>
            </a:r>
            <a:endParaRPr lang="fr-CA" dirty="0" smtClean="0"/>
          </a:p>
          <a:p>
            <a:pPr marL="285750" indent="-285750">
              <a:buFont typeface="Wingdings" panose="05000000000000000000" pitchFamily="2" charset="2"/>
              <a:buChar char="§"/>
            </a:pPr>
            <a:r>
              <a:rPr lang="fr-CA" dirty="0" smtClean="0"/>
              <a:t>Au </a:t>
            </a:r>
            <a:r>
              <a:rPr lang="fr-CA" dirty="0"/>
              <a:t>Québec, les Z et les Y sont plus portés à donner à un seul organisme (respectivement 25 % et 26 %), tandis que les matures sont enclins à donner à quatre organismes et plus (33 %) et soutiennent en moyenne 4,2 organismes. </a:t>
            </a:r>
            <a:endParaRPr lang="fr-CA" dirty="0" smtClean="0"/>
          </a:p>
          <a:p>
            <a:pPr marL="285750" indent="-285750">
              <a:buFont typeface="Wingdings" panose="05000000000000000000" pitchFamily="2" charset="2"/>
              <a:buChar char="§"/>
            </a:pPr>
            <a:r>
              <a:rPr lang="fr-CA" dirty="0" smtClean="0"/>
              <a:t>Ainsi</a:t>
            </a:r>
            <a:r>
              <a:rPr lang="fr-CA" dirty="0"/>
              <a:t>, plus les gens vieillissent, plus ils développent une propension à soutenir un plus grand nombre d’organismes. </a:t>
            </a:r>
            <a:endParaRPr lang="fr-CA" dirty="0" smtClean="0"/>
          </a:p>
          <a:p>
            <a:pPr marL="285750" indent="-285750">
              <a:buFont typeface="Wingdings" panose="05000000000000000000" pitchFamily="2" charset="2"/>
              <a:buChar char="§"/>
            </a:pPr>
            <a:r>
              <a:rPr lang="fr-CA" dirty="0" smtClean="0"/>
              <a:t>Cette </a:t>
            </a:r>
            <a:r>
              <a:rPr lang="fr-CA" dirty="0"/>
              <a:t>tendance s’observe également au Canada.</a:t>
            </a:r>
            <a:endParaRPr lang="fr-CA" dirty="0" smtClean="0">
              <a:latin typeface="Tw Cen MT" panose="020B0602020104020603" pitchFamily="34" charset="0"/>
            </a:endParaRPr>
          </a:p>
        </p:txBody>
      </p:sp>
    </p:spTree>
    <p:extLst>
      <p:ext uri="{BB962C8B-B14F-4D97-AF65-F5344CB8AC3E}">
        <p14:creationId xmlns:p14="http://schemas.microsoft.com/office/powerpoint/2010/main" val="194392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8A856F7B-AC4C-497C-A1E6-7AF9E88E0FC9}"/>
              </a:ext>
            </a:extLst>
          </p:cNvPr>
          <p:cNvSpPr>
            <a:spLocks noGrp="1"/>
          </p:cNvSpPr>
          <p:nvPr>
            <p:ph type="sldNum" sz="quarter" idx="12"/>
          </p:nvPr>
        </p:nvSpPr>
        <p:spPr/>
        <p:txBody>
          <a:bodyPr/>
          <a:lstStyle/>
          <a:p>
            <a:fld id="{EC52C9E5-A365-48FB-A9B5-6ECE203B6F18}" type="slidenum">
              <a:rPr lang="fr-CA" smtClean="0"/>
              <a:t>26</a:t>
            </a:fld>
            <a:endParaRPr lang="fr-CA"/>
          </a:p>
        </p:txBody>
      </p:sp>
      <p:pic>
        <p:nvPicPr>
          <p:cNvPr id="4" name="Image 3">
            <a:extLst>
              <a:ext uri="{FF2B5EF4-FFF2-40B4-BE49-F238E27FC236}">
                <a16:creationId xmlns:a16="http://schemas.microsoft.com/office/drawing/2014/main" xmlns="" id="{7B5AF9C6-11FD-43CA-94DA-8986B533F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435" y="541743"/>
            <a:ext cx="7865825" cy="5774514"/>
          </a:xfrm>
          <a:prstGeom prst="rect">
            <a:avLst/>
          </a:prstGeom>
        </p:spPr>
      </p:pic>
    </p:spTree>
    <p:extLst>
      <p:ext uri="{BB962C8B-B14F-4D97-AF65-F5344CB8AC3E}">
        <p14:creationId xmlns:p14="http://schemas.microsoft.com/office/powerpoint/2010/main" val="376393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F22112D7-A49A-4C54-9919-31D0C3CD6E84}"/>
              </a:ext>
            </a:extLst>
          </p:cNvPr>
          <p:cNvSpPr>
            <a:spLocks noGrp="1"/>
          </p:cNvSpPr>
          <p:nvPr>
            <p:ph type="sldNum" sz="quarter" idx="12"/>
          </p:nvPr>
        </p:nvSpPr>
        <p:spPr/>
        <p:txBody>
          <a:bodyPr/>
          <a:lstStyle/>
          <a:p>
            <a:fld id="{EC52C9E5-A365-48FB-A9B5-6ECE203B6F18}" type="slidenum">
              <a:rPr lang="fr-CA" smtClean="0"/>
              <a:t>27</a:t>
            </a:fld>
            <a:endParaRPr lang="fr-CA"/>
          </a:p>
        </p:txBody>
      </p:sp>
      <p:sp>
        <p:nvSpPr>
          <p:cNvPr id="5" name="Titre 5">
            <a:extLst>
              <a:ext uri="{FF2B5EF4-FFF2-40B4-BE49-F238E27FC236}">
                <a16:creationId xmlns:a16="http://schemas.microsoft.com/office/drawing/2014/main" xmlns="" id="{F91935E8-AC1B-4A45-BE15-0DA1CDCA35B2}"/>
              </a:ext>
            </a:extLst>
          </p:cNvPr>
          <p:cNvSpPr txBox="1">
            <a:spLocks/>
          </p:cNvSpPr>
          <p:nvPr/>
        </p:nvSpPr>
        <p:spPr>
          <a:xfrm>
            <a:off x="0" y="1397596"/>
            <a:ext cx="11119104" cy="1828799"/>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enjeux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futurs de la philanthropie</a:t>
            </a:r>
          </a:p>
        </p:txBody>
      </p:sp>
      <p:sp>
        <p:nvSpPr>
          <p:cNvPr id="6" name="Sous-titre 6">
            <a:extLst>
              <a:ext uri="{FF2B5EF4-FFF2-40B4-BE49-F238E27FC236}">
                <a16:creationId xmlns:a16="http://schemas.microsoft.com/office/drawing/2014/main" xmlns="" id="{B151E1CF-8BB1-476F-A174-94C011827BC9}"/>
              </a:ext>
            </a:extLst>
          </p:cNvPr>
          <p:cNvSpPr txBox="1">
            <a:spLocks/>
          </p:cNvSpPr>
          <p:nvPr/>
        </p:nvSpPr>
        <p:spPr>
          <a:xfrm>
            <a:off x="0" y="3226395"/>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4" name="Image 3">
            <a:extLst>
              <a:ext uri="{FF2B5EF4-FFF2-40B4-BE49-F238E27FC236}">
                <a16:creationId xmlns:a16="http://schemas.microsoft.com/office/drawing/2014/main" xmlns="" id="{BDB5FC68-A92C-44BB-BB1B-CB610848B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09659">
            <a:off x="9375253" y="380732"/>
            <a:ext cx="2851608" cy="2851608"/>
          </a:xfrm>
          <a:prstGeom prst="rect">
            <a:avLst/>
          </a:prstGeom>
        </p:spPr>
      </p:pic>
    </p:spTree>
    <p:extLst>
      <p:ext uri="{BB962C8B-B14F-4D97-AF65-F5344CB8AC3E}">
        <p14:creationId xmlns:p14="http://schemas.microsoft.com/office/powerpoint/2010/main" val="66209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F22112D7-A49A-4C54-9919-31D0C3CD6E84}"/>
              </a:ext>
            </a:extLst>
          </p:cNvPr>
          <p:cNvSpPr>
            <a:spLocks noGrp="1"/>
          </p:cNvSpPr>
          <p:nvPr>
            <p:ph type="sldNum" sz="quarter" idx="12"/>
          </p:nvPr>
        </p:nvSpPr>
        <p:spPr/>
        <p:txBody>
          <a:bodyPr/>
          <a:lstStyle/>
          <a:p>
            <a:fld id="{EC52C9E5-A365-48FB-A9B5-6ECE203B6F18}" type="slidenum">
              <a:rPr lang="fr-CA" smtClean="0"/>
              <a:t>28</a:t>
            </a:fld>
            <a:endParaRPr lang="fr-CA"/>
          </a:p>
        </p:txBody>
      </p:sp>
      <p:sp>
        <p:nvSpPr>
          <p:cNvPr id="5" name="Titre 5">
            <a:extLst>
              <a:ext uri="{FF2B5EF4-FFF2-40B4-BE49-F238E27FC236}">
                <a16:creationId xmlns:a16="http://schemas.microsoft.com/office/drawing/2014/main" xmlns="" id="{F91935E8-AC1B-4A45-BE15-0DA1CDCA35B2}"/>
              </a:ext>
            </a:extLst>
          </p:cNvPr>
          <p:cNvSpPr txBox="1">
            <a:spLocks/>
          </p:cNvSpPr>
          <p:nvPr/>
        </p:nvSpPr>
        <p:spPr>
          <a:xfrm>
            <a:off x="0" y="1397596"/>
            <a:ext cx="11119104" cy="1828799"/>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alliances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à venir en philanthropie</a:t>
            </a:r>
          </a:p>
        </p:txBody>
      </p:sp>
      <p:sp>
        <p:nvSpPr>
          <p:cNvPr id="6" name="Sous-titre 6">
            <a:extLst>
              <a:ext uri="{FF2B5EF4-FFF2-40B4-BE49-F238E27FC236}">
                <a16:creationId xmlns:a16="http://schemas.microsoft.com/office/drawing/2014/main" xmlns="" id="{B151E1CF-8BB1-476F-A174-94C011827BC9}"/>
              </a:ext>
            </a:extLst>
          </p:cNvPr>
          <p:cNvSpPr txBox="1">
            <a:spLocks/>
          </p:cNvSpPr>
          <p:nvPr/>
        </p:nvSpPr>
        <p:spPr>
          <a:xfrm>
            <a:off x="0" y="3226395"/>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4" name="Image 3" descr="Une image contenant jouet&#10;&#10;Description générée automatiquement">
            <a:extLst>
              <a:ext uri="{FF2B5EF4-FFF2-40B4-BE49-F238E27FC236}">
                <a16:creationId xmlns:a16="http://schemas.microsoft.com/office/drawing/2014/main" xmlns="" id="{A23BD467-D1C5-4A4D-98C1-E3688A4F8E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622" y="4277801"/>
            <a:ext cx="2832755" cy="2832755"/>
          </a:xfrm>
          <a:prstGeom prst="rect">
            <a:avLst/>
          </a:prstGeom>
        </p:spPr>
      </p:pic>
    </p:spTree>
    <p:extLst>
      <p:ext uri="{BB962C8B-B14F-4D97-AF65-F5344CB8AC3E}">
        <p14:creationId xmlns:p14="http://schemas.microsoft.com/office/powerpoint/2010/main" val="1338889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F22112D7-A49A-4C54-9919-31D0C3CD6E84}"/>
              </a:ext>
            </a:extLst>
          </p:cNvPr>
          <p:cNvSpPr>
            <a:spLocks noGrp="1"/>
          </p:cNvSpPr>
          <p:nvPr>
            <p:ph type="sldNum" sz="quarter" idx="12"/>
          </p:nvPr>
        </p:nvSpPr>
        <p:spPr/>
        <p:txBody>
          <a:bodyPr/>
          <a:lstStyle/>
          <a:p>
            <a:fld id="{EC52C9E5-A365-48FB-A9B5-6ECE203B6F18}" type="slidenum">
              <a:rPr lang="fr-CA" smtClean="0"/>
              <a:t>29</a:t>
            </a:fld>
            <a:endParaRPr lang="fr-CA"/>
          </a:p>
        </p:txBody>
      </p:sp>
      <p:sp>
        <p:nvSpPr>
          <p:cNvPr id="5" name="Titre 5">
            <a:extLst>
              <a:ext uri="{FF2B5EF4-FFF2-40B4-BE49-F238E27FC236}">
                <a16:creationId xmlns:a16="http://schemas.microsoft.com/office/drawing/2014/main" xmlns="" id="{F91935E8-AC1B-4A45-BE15-0DA1CDCA35B2}"/>
              </a:ext>
            </a:extLst>
          </p:cNvPr>
          <p:cNvSpPr txBox="1">
            <a:spLocks/>
          </p:cNvSpPr>
          <p:nvPr/>
        </p:nvSpPr>
        <p:spPr>
          <a:xfrm>
            <a:off x="0" y="1397596"/>
            <a:ext cx="11119104" cy="2276782"/>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dons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majeurs et individuels afin d’assurer la pérennité des organisations</a:t>
            </a:r>
          </a:p>
        </p:txBody>
      </p:sp>
      <p:sp>
        <p:nvSpPr>
          <p:cNvPr id="6" name="Sous-titre 6">
            <a:extLst>
              <a:ext uri="{FF2B5EF4-FFF2-40B4-BE49-F238E27FC236}">
                <a16:creationId xmlns:a16="http://schemas.microsoft.com/office/drawing/2014/main" xmlns="" id="{B151E1CF-8BB1-476F-A174-94C011827BC9}"/>
              </a:ext>
            </a:extLst>
          </p:cNvPr>
          <p:cNvSpPr txBox="1">
            <a:spLocks/>
          </p:cNvSpPr>
          <p:nvPr/>
        </p:nvSpPr>
        <p:spPr>
          <a:xfrm>
            <a:off x="0" y="3674378"/>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4" name="Image 3">
            <a:extLst>
              <a:ext uri="{FF2B5EF4-FFF2-40B4-BE49-F238E27FC236}">
                <a16:creationId xmlns:a16="http://schemas.microsoft.com/office/drawing/2014/main" xmlns="" id="{028401F7-9BFA-40F8-BA5D-EF38F0B6F3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0634" y="4957648"/>
            <a:ext cx="1810732" cy="1810732"/>
          </a:xfrm>
          <a:prstGeom prst="rect">
            <a:avLst/>
          </a:prstGeom>
        </p:spPr>
      </p:pic>
    </p:spTree>
    <p:extLst>
      <p:ext uri="{BB962C8B-B14F-4D97-AF65-F5344CB8AC3E}">
        <p14:creationId xmlns:p14="http://schemas.microsoft.com/office/powerpoint/2010/main" val="125111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Frame Picture Outlin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346678" y="932995"/>
            <a:ext cx="4464725" cy="3348544"/>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070" y="929004"/>
            <a:ext cx="2311746" cy="3490339"/>
          </a:xfrm>
          <a:prstGeom prst="rect">
            <a:avLst/>
          </a:prstGeom>
        </p:spPr>
      </p:pic>
      <p:sp>
        <p:nvSpPr>
          <p:cNvPr id="2" name="Espace réservé du numéro de diapositive 1"/>
          <p:cNvSpPr>
            <a:spLocks noGrp="1"/>
          </p:cNvSpPr>
          <p:nvPr>
            <p:ph type="sldNum" sz="quarter" idx="12"/>
          </p:nvPr>
        </p:nvSpPr>
        <p:spPr>
          <a:xfrm>
            <a:off x="1021080" y="6356350"/>
            <a:ext cx="2743200" cy="365125"/>
          </a:xfrm>
        </p:spPr>
        <p:txBody>
          <a:bodyPr/>
          <a:lstStyle/>
          <a:p>
            <a:fld id="{EC52C9E5-A365-48FB-A9B5-6ECE203B6F18}" type="slidenum">
              <a:rPr lang="fr-CA" smtClean="0">
                <a:latin typeface="Century Gothic" panose="020B0502020202020204" pitchFamily="34" charset="0"/>
              </a:rPr>
              <a:t>3</a:t>
            </a:fld>
            <a:endParaRPr lang="fr-CA">
              <a:latin typeface="Century Gothic" panose="020B0502020202020204" pitchFamily="34" charset="0"/>
            </a:endParaRPr>
          </a:p>
        </p:txBody>
      </p:sp>
      <p:sp>
        <p:nvSpPr>
          <p:cNvPr id="3" name="Titre 5">
            <a:extLst>
              <a:ext uri="{FF2B5EF4-FFF2-40B4-BE49-F238E27FC236}">
                <a16:creationId xmlns:a16="http://schemas.microsoft.com/office/drawing/2014/main" xmlns="" id="{2E3EA56B-BEB0-4656-A20B-D15F03B7ACA1}"/>
              </a:ext>
            </a:extLst>
          </p:cNvPr>
          <p:cNvSpPr txBox="1">
            <a:spLocks/>
          </p:cNvSpPr>
          <p:nvPr/>
        </p:nvSpPr>
        <p:spPr>
          <a:xfrm>
            <a:off x="338328" y="374904"/>
            <a:ext cx="4264152" cy="3593592"/>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0" i="0" u="none" kern="1200" cap="all" spc="-150" normalizeH="0" baseline="0" noProof="0" dirty="0">
                <a:ln>
                  <a:noFill/>
                </a:ln>
                <a:solidFill>
                  <a:sysClr val="window" lastClr="FFFFFF"/>
                </a:solidFill>
                <a:effectLst/>
                <a:uLnTx/>
                <a:uFillTx/>
                <a:latin typeface="Tw Cen MT" panose="020B0602020104020603" pitchFamily="34" charset="0"/>
              </a:rPr>
              <a:t>Qui suis-je ?</a:t>
            </a:r>
          </a:p>
        </p:txBody>
      </p:sp>
      <p:sp>
        <p:nvSpPr>
          <p:cNvPr id="4" name="Sous-titre 6">
            <a:extLst>
              <a:ext uri="{FF2B5EF4-FFF2-40B4-BE49-F238E27FC236}">
                <a16:creationId xmlns:a16="http://schemas.microsoft.com/office/drawing/2014/main" xmlns="" id="{DA0FE6D5-D475-4CBB-A6C2-E3D991A36891}"/>
              </a:ext>
            </a:extLst>
          </p:cNvPr>
          <p:cNvSpPr txBox="1">
            <a:spLocks/>
          </p:cNvSpPr>
          <p:nvPr/>
        </p:nvSpPr>
        <p:spPr>
          <a:xfrm>
            <a:off x="338328" y="3968495"/>
            <a:ext cx="4264152" cy="2578609"/>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40" name="Imag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38" y="0"/>
            <a:ext cx="2999232" cy="2999232"/>
          </a:xfrm>
          <a:prstGeom prst="rect">
            <a:avLst/>
          </a:prstGeom>
        </p:spPr>
      </p:pic>
      <p:sp>
        <p:nvSpPr>
          <p:cNvPr id="5" name="Rectangle 4"/>
          <p:cNvSpPr/>
          <p:nvPr/>
        </p:nvSpPr>
        <p:spPr>
          <a:xfrm>
            <a:off x="5904766" y="4988826"/>
            <a:ext cx="5893223" cy="1600438"/>
          </a:xfrm>
          <a:prstGeom prst="rect">
            <a:avLst/>
          </a:prstGeom>
        </p:spPr>
        <p:txBody>
          <a:bodyPr wrap="square">
            <a:spAutoFit/>
          </a:bodyPr>
          <a:lstStyle/>
          <a:p>
            <a:r>
              <a:rPr lang="fr-FR" b="1" cap="all" dirty="0">
                <a:solidFill>
                  <a:srgbClr val="00A656"/>
                </a:solidFill>
                <a:latin typeface="Tw Cen MT" panose="020B0602020104020603" pitchFamily="34" charset="0"/>
              </a:rPr>
              <a:t>Daniel Asselin</a:t>
            </a:r>
          </a:p>
          <a:p>
            <a:pPr indent="-285750">
              <a:buFont typeface="Wingdings" panose="05000000000000000000" pitchFamily="2" charset="2"/>
              <a:buChar char="§"/>
            </a:pPr>
            <a:r>
              <a:rPr lang="fr-FR" sz="1600" cap="all" dirty="0">
                <a:latin typeface="Tw Cen MT" panose="020B0602020104020603" pitchFamily="34" charset="0"/>
              </a:rPr>
              <a:t>Diplômé en éducation physique (1981)</a:t>
            </a:r>
          </a:p>
          <a:p>
            <a:pPr indent="-285750">
              <a:buFont typeface="Wingdings" panose="05000000000000000000" pitchFamily="2" charset="2"/>
              <a:buChar char="§"/>
            </a:pPr>
            <a:r>
              <a:rPr lang="fr-FR" sz="1600" cap="all" dirty="0">
                <a:latin typeface="Tw Cen MT" panose="020B0602020104020603" pitchFamily="34" charset="0"/>
              </a:rPr>
              <a:t>Ambassadeur de la FASAP 2019</a:t>
            </a:r>
          </a:p>
          <a:p>
            <a:pPr indent="-285750">
              <a:buFont typeface="Wingdings" panose="05000000000000000000" pitchFamily="2" charset="2"/>
              <a:buChar char="§"/>
            </a:pPr>
            <a:r>
              <a:rPr lang="fr-FR" sz="1600" cap="all" dirty="0">
                <a:latin typeface="Tw Cen MT" panose="020B0602020104020603" pitchFamily="34" charset="0"/>
              </a:rPr>
              <a:t>Directeur principal du développement </a:t>
            </a:r>
            <a:r>
              <a:rPr lang="fr-FR" sz="1600" cap="all" dirty="0" smtClean="0">
                <a:latin typeface="Tw Cen MT" panose="020B0602020104020603" pitchFamily="34" charset="0"/>
              </a:rPr>
              <a:t>philanthropique</a:t>
            </a:r>
            <a:br>
              <a:rPr lang="fr-FR" sz="1600" cap="all" dirty="0" smtClean="0">
                <a:latin typeface="Tw Cen MT" panose="020B0602020104020603" pitchFamily="34" charset="0"/>
              </a:rPr>
            </a:br>
            <a:r>
              <a:rPr lang="fr-FR" sz="1600" cap="all" dirty="0" smtClean="0">
                <a:latin typeface="Tw Cen MT" panose="020B0602020104020603" pitchFamily="34" charset="0"/>
              </a:rPr>
              <a:t>     de </a:t>
            </a:r>
            <a:r>
              <a:rPr lang="fr-FR" sz="1600" cap="all" dirty="0">
                <a:latin typeface="Tw Cen MT" panose="020B0602020104020603" pitchFamily="34" charset="0"/>
              </a:rPr>
              <a:t>La Fondation de l’Université de Sherbrooke</a:t>
            </a:r>
          </a:p>
          <a:p>
            <a:pPr indent="-285750">
              <a:buFont typeface="Wingdings" panose="05000000000000000000" pitchFamily="2" charset="2"/>
              <a:buChar char="§"/>
            </a:pPr>
            <a:r>
              <a:rPr lang="fr-FR" sz="1600" cap="all" dirty="0">
                <a:latin typeface="Tw Cen MT" panose="020B0602020104020603" pitchFamily="34" charset="0"/>
              </a:rPr>
              <a:t>Anciennement président de la firme Épisode</a:t>
            </a:r>
            <a:endParaRPr lang="fr-CA" sz="1600" cap="all" dirty="0">
              <a:latin typeface="Tw Cen MT" panose="020B0602020104020603" pitchFamily="34" charset="0"/>
            </a:endParaRPr>
          </a:p>
        </p:txBody>
      </p:sp>
    </p:spTree>
    <p:extLst>
      <p:ext uri="{BB962C8B-B14F-4D97-AF65-F5344CB8AC3E}">
        <p14:creationId xmlns:p14="http://schemas.microsoft.com/office/powerpoint/2010/main" val="258101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F22112D7-A49A-4C54-9919-31D0C3CD6E84}"/>
              </a:ext>
            </a:extLst>
          </p:cNvPr>
          <p:cNvSpPr>
            <a:spLocks noGrp="1"/>
          </p:cNvSpPr>
          <p:nvPr>
            <p:ph type="sldNum" sz="quarter" idx="12"/>
          </p:nvPr>
        </p:nvSpPr>
        <p:spPr/>
        <p:txBody>
          <a:bodyPr/>
          <a:lstStyle/>
          <a:p>
            <a:fld id="{EC52C9E5-A365-48FB-A9B5-6ECE203B6F18}" type="slidenum">
              <a:rPr lang="fr-CA" smtClean="0"/>
              <a:t>30</a:t>
            </a:fld>
            <a:endParaRPr lang="fr-CA"/>
          </a:p>
        </p:txBody>
      </p:sp>
      <p:sp>
        <p:nvSpPr>
          <p:cNvPr id="5" name="Titre 5">
            <a:extLst>
              <a:ext uri="{FF2B5EF4-FFF2-40B4-BE49-F238E27FC236}">
                <a16:creationId xmlns:a16="http://schemas.microsoft.com/office/drawing/2014/main" xmlns="" id="{F91935E8-AC1B-4A45-BE15-0DA1CDCA35B2}"/>
              </a:ext>
            </a:extLst>
          </p:cNvPr>
          <p:cNvSpPr txBox="1">
            <a:spLocks/>
          </p:cNvSpPr>
          <p:nvPr/>
        </p:nvSpPr>
        <p:spPr>
          <a:xfrm>
            <a:off x="0" y="1397596"/>
            <a:ext cx="11119104" cy="2276782"/>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modèles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et l’émergence des nouveaux philanthropes</a:t>
            </a:r>
          </a:p>
        </p:txBody>
      </p:sp>
      <p:sp>
        <p:nvSpPr>
          <p:cNvPr id="6" name="Sous-titre 6">
            <a:extLst>
              <a:ext uri="{FF2B5EF4-FFF2-40B4-BE49-F238E27FC236}">
                <a16:creationId xmlns:a16="http://schemas.microsoft.com/office/drawing/2014/main" xmlns="" id="{B151E1CF-8BB1-476F-A174-94C011827BC9}"/>
              </a:ext>
            </a:extLst>
          </p:cNvPr>
          <p:cNvSpPr txBox="1">
            <a:spLocks/>
          </p:cNvSpPr>
          <p:nvPr/>
        </p:nvSpPr>
        <p:spPr>
          <a:xfrm>
            <a:off x="0" y="3674378"/>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4" name="Image 3">
            <a:extLst>
              <a:ext uri="{FF2B5EF4-FFF2-40B4-BE49-F238E27FC236}">
                <a16:creationId xmlns:a16="http://schemas.microsoft.com/office/drawing/2014/main" xmlns="" id="{6A2DAFFB-B578-4976-B6B7-F02BAAC588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0054" y="4986109"/>
            <a:ext cx="1871891" cy="1871891"/>
          </a:xfrm>
          <a:prstGeom prst="rect">
            <a:avLst/>
          </a:prstGeom>
        </p:spPr>
      </p:pic>
    </p:spTree>
    <p:extLst>
      <p:ext uri="{BB962C8B-B14F-4D97-AF65-F5344CB8AC3E}">
        <p14:creationId xmlns:p14="http://schemas.microsoft.com/office/powerpoint/2010/main" val="2471928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30EB968F-AE5C-4A5E-B3EA-122FE9A4ED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44" r="-1" b="14013"/>
          <a:stretch/>
        </p:blipFill>
        <p:spPr>
          <a:xfrm>
            <a:off x="320040" y="320040"/>
            <a:ext cx="11548872" cy="4462272"/>
          </a:xfrm>
          <a:prstGeom prst="rect">
            <a:avLst/>
          </a:prstGeom>
        </p:spPr>
      </p:pic>
      <p:sp>
        <p:nvSpPr>
          <p:cNvPr id="11" name="Rectangle 10">
            <a:extLst>
              <a:ext uri="{FF2B5EF4-FFF2-40B4-BE49-F238E27FC236}">
                <a16:creationId xmlns:a16="http://schemas.microsoft.com/office/drawing/2014/main" xmlns="" id="{D38A241E-0395-41E5-8607-BAA2799A4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5">
            <a:extLst>
              <a:ext uri="{FF2B5EF4-FFF2-40B4-BE49-F238E27FC236}">
                <a16:creationId xmlns:a16="http://schemas.microsoft.com/office/drawing/2014/main" xmlns="" id="{2E3EA56B-BEB0-4656-A20B-D15F03B7ACA1}"/>
              </a:ext>
            </a:extLst>
          </p:cNvPr>
          <p:cNvSpPr txBox="1">
            <a:spLocks/>
          </p:cNvSpPr>
          <p:nvPr/>
        </p:nvSpPr>
        <p:spPr>
          <a:xfrm>
            <a:off x="4380588" y="5093208"/>
            <a:ext cx="6973204" cy="12618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fontAlgn="auto">
              <a:spcAft>
                <a:spcPts val="600"/>
              </a:spcAft>
              <a:buClrTx/>
              <a:buSzTx/>
              <a:tabLst/>
              <a:defRPr/>
            </a:pPr>
            <a:r>
              <a:rPr kumimoji="0" lang="en-US" sz="4400" b="0" i="0" u="none" cap="all" spc="-150" normalizeH="0" baseline="0" noProof="0">
                <a:ln>
                  <a:noFill/>
                </a:ln>
                <a:effectLst/>
                <a:uLnTx/>
                <a:uFillTx/>
              </a:rPr>
              <a:t>Merci de votre attention!</a:t>
            </a:r>
          </a:p>
        </p:txBody>
      </p:sp>
      <p:cxnSp>
        <p:nvCxnSpPr>
          <p:cNvPr id="13" name="Straight Connector 12">
            <a:extLst>
              <a:ext uri="{FF2B5EF4-FFF2-40B4-BE49-F238E27FC236}">
                <a16:creationId xmlns:a16="http://schemas.microsoft.com/office/drawing/2014/main" xmlns="" id="{CE352288-84AD-4CA8-BCD5-76C29D34E1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a:xfrm>
            <a:off x="10225314" y="6553690"/>
            <a:ext cx="1128486" cy="274320"/>
          </a:xfrm>
        </p:spPr>
        <p:txBody>
          <a:bodyPr vert="horz" lIns="91440" tIns="45720" rIns="91440" bIns="45720" rtlCol="0" anchor="ctr">
            <a:normAutofit/>
          </a:bodyPr>
          <a:lstStyle/>
          <a:p>
            <a:pPr>
              <a:spcAft>
                <a:spcPts val="600"/>
              </a:spcAft>
              <a:defRPr/>
            </a:pPr>
            <a:fld id="{EC52C9E5-A365-48FB-A9B5-6ECE203B6F18}" type="slidenum">
              <a:rPr lang="en-US" sz="1050" smtClean="0">
                <a:solidFill>
                  <a:schemeClr val="tx1">
                    <a:lumMod val="75000"/>
                    <a:lumOff val="25000"/>
                    <a:alpha val="70000"/>
                  </a:schemeClr>
                </a:solidFill>
                <a:latin typeface="Calibri" panose="020F0502020204030204"/>
              </a:rPr>
              <a:pPr>
                <a:spcAft>
                  <a:spcPts val="600"/>
                </a:spcAft>
                <a:defRPr/>
              </a:pPr>
              <a:t>31</a:t>
            </a:fld>
            <a:endParaRPr lang="en-US" sz="1050">
              <a:solidFill>
                <a:schemeClr val="tx1">
                  <a:lumMod val="75000"/>
                  <a:lumOff val="25000"/>
                  <a:alpha val="70000"/>
                </a:schemeClr>
              </a:solidFill>
              <a:latin typeface="Calibri" panose="020F0502020204030204"/>
            </a:endParaRPr>
          </a:p>
        </p:txBody>
      </p:sp>
    </p:spTree>
    <p:extLst>
      <p:ext uri="{BB962C8B-B14F-4D97-AF65-F5344CB8AC3E}">
        <p14:creationId xmlns:p14="http://schemas.microsoft.com/office/powerpoint/2010/main" val="40111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757F26E-E29C-41A5-9080-AA5F158236AA}"/>
              </a:ext>
            </a:extLst>
          </p:cNvPr>
          <p:cNvSpPr>
            <a:spLocks noGrp="1"/>
          </p:cNvSpPr>
          <p:nvPr>
            <p:ph type="sldNum" sz="quarter" idx="12"/>
          </p:nvPr>
        </p:nvSpPr>
        <p:spPr/>
        <p:txBody>
          <a:bodyPr/>
          <a:lstStyle/>
          <a:p>
            <a:fld id="{EC52C9E5-A365-48FB-A9B5-6ECE203B6F18}" type="slidenum">
              <a:rPr lang="fr-CA" smtClean="0"/>
              <a:t>4</a:t>
            </a:fld>
            <a:endParaRPr lang="fr-CA"/>
          </a:p>
        </p:txBody>
      </p:sp>
      <p:sp>
        <p:nvSpPr>
          <p:cNvPr id="4" name="Titre 5">
            <a:extLst>
              <a:ext uri="{FF2B5EF4-FFF2-40B4-BE49-F238E27FC236}">
                <a16:creationId xmlns:a16="http://schemas.microsoft.com/office/drawing/2014/main" xmlns="" id="{EDC72C60-A6F2-4567-B3A8-33ADDDFDCE46}"/>
              </a:ext>
            </a:extLst>
          </p:cNvPr>
          <p:cNvSpPr txBox="1">
            <a:spLocks/>
          </p:cNvSpPr>
          <p:nvPr/>
        </p:nvSpPr>
        <p:spPr>
          <a:xfrm>
            <a:off x="0" y="109728"/>
            <a:ext cx="11530584" cy="1094676"/>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000" b="0" i="0" u="none" kern="1200" cap="all" spc="-150" normalizeH="0" baseline="0" noProof="0" dirty="0">
                <a:ln>
                  <a:noFill/>
                </a:ln>
                <a:solidFill>
                  <a:sysClr val="window" lastClr="FFFFFF"/>
                </a:solidFill>
                <a:effectLst/>
                <a:uLnTx/>
                <a:uFillTx/>
                <a:latin typeface="Tw Cen MT" panose="020B0602020104020603" pitchFamily="34" charset="0"/>
              </a:rPr>
              <a:t>Petite histoire de la philanthropie</a:t>
            </a:r>
          </a:p>
        </p:txBody>
      </p:sp>
      <p:sp>
        <p:nvSpPr>
          <p:cNvPr id="5" name="Sous-titre 6">
            <a:extLst>
              <a:ext uri="{FF2B5EF4-FFF2-40B4-BE49-F238E27FC236}">
                <a16:creationId xmlns:a16="http://schemas.microsoft.com/office/drawing/2014/main" xmlns="" id="{3462D02C-FDAD-4D58-A1E7-8161BD00A43D}"/>
              </a:ext>
            </a:extLst>
          </p:cNvPr>
          <p:cNvSpPr txBox="1">
            <a:spLocks/>
          </p:cNvSpPr>
          <p:nvPr/>
        </p:nvSpPr>
        <p:spPr>
          <a:xfrm>
            <a:off x="0" y="1204404"/>
            <a:ext cx="11462994" cy="365125"/>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6" name="Image 5">
            <a:extLst>
              <a:ext uri="{FF2B5EF4-FFF2-40B4-BE49-F238E27FC236}">
                <a16:creationId xmlns:a16="http://schemas.microsoft.com/office/drawing/2014/main" xmlns="" id="{2EB2656F-B24A-4FEE-9F4E-631610F12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9500290" y="-232557"/>
            <a:ext cx="2255645" cy="2435423"/>
          </a:xfrm>
          <a:prstGeom prst="rect">
            <a:avLst/>
          </a:prstGeom>
        </p:spPr>
      </p:pic>
      <p:pic>
        <p:nvPicPr>
          <p:cNvPr id="7" name="Image 6">
            <a:extLst>
              <a:ext uri="{FF2B5EF4-FFF2-40B4-BE49-F238E27FC236}">
                <a16:creationId xmlns:a16="http://schemas.microsoft.com/office/drawing/2014/main" xmlns="" id="{8FCBB49F-9502-4A06-97BA-85DFFAA71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401" y="0"/>
            <a:ext cx="6858000" cy="6858000"/>
          </a:xfrm>
          <a:prstGeom prst="rect">
            <a:avLst/>
          </a:prstGeom>
        </p:spPr>
      </p:pic>
    </p:spTree>
    <p:extLst>
      <p:ext uri="{BB962C8B-B14F-4D97-AF65-F5344CB8AC3E}">
        <p14:creationId xmlns:p14="http://schemas.microsoft.com/office/powerpoint/2010/main" val="268919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9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xmlns="" id="{BE1FBADA-BC5A-4228-ABA7-2B02A6264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332" y="97636"/>
            <a:ext cx="6425124" cy="6623839"/>
          </a:xfrm>
          <a:prstGeom prst="rect">
            <a:avLst/>
          </a:prstGeom>
        </p:spPr>
      </p:pic>
      <p:sp>
        <p:nvSpPr>
          <p:cNvPr id="2" name="Espace réservé du numéro de diapositive 1"/>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EC52C9E5-A365-48FB-A9B5-6ECE203B6F18}" type="slidenum">
              <a:rPr lang="en-US">
                <a:solidFill>
                  <a:srgbClr val="898989"/>
                </a:solidFill>
                <a:latin typeface="Tw Cen MT" panose="020B0602020104020603" pitchFamily="34" charset="0"/>
              </a:rPr>
              <a:pPr>
                <a:spcAft>
                  <a:spcPts val="600"/>
                </a:spcAft>
              </a:pPr>
              <a:t>5</a:t>
            </a:fld>
            <a:endParaRPr lang="en-US" dirty="0">
              <a:solidFill>
                <a:srgbClr val="898989"/>
              </a:solidFill>
              <a:latin typeface="Tw Cen MT" panose="020B0602020104020603" pitchFamily="34" charset="0"/>
            </a:endParaRPr>
          </a:p>
        </p:txBody>
      </p:sp>
      <p:sp>
        <p:nvSpPr>
          <p:cNvPr id="5" name="Rectangle 4">
            <a:extLst>
              <a:ext uri="{FF2B5EF4-FFF2-40B4-BE49-F238E27FC236}">
                <a16:creationId xmlns:a16="http://schemas.microsoft.com/office/drawing/2014/main" xmlns="" id="{A30A6AEE-1FE3-4178-881B-C118BAFF615B}"/>
              </a:ext>
            </a:extLst>
          </p:cNvPr>
          <p:cNvSpPr/>
          <p:nvPr/>
        </p:nvSpPr>
        <p:spPr>
          <a:xfrm>
            <a:off x="0" y="-1"/>
            <a:ext cx="2080470" cy="6858000"/>
          </a:xfrm>
          <a:prstGeom prst="rect">
            <a:avLst/>
          </a:prstGeom>
          <a:solidFill>
            <a:srgbClr val="19B8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re 5">
            <a:extLst>
              <a:ext uri="{FF2B5EF4-FFF2-40B4-BE49-F238E27FC236}">
                <a16:creationId xmlns:a16="http://schemas.microsoft.com/office/drawing/2014/main" xmlns="" id="{2E3EA56B-BEB0-4656-A20B-D15F03B7ACA1}"/>
              </a:ext>
            </a:extLst>
          </p:cNvPr>
          <p:cNvSpPr txBox="1">
            <a:spLocks/>
          </p:cNvSpPr>
          <p:nvPr/>
        </p:nvSpPr>
        <p:spPr>
          <a:xfrm>
            <a:off x="550319" y="1902808"/>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ctr" fontAlgn="auto">
              <a:spcAft>
                <a:spcPts val="600"/>
              </a:spcAft>
              <a:buClrTx/>
              <a:buSzTx/>
              <a:tabLst/>
              <a:defRPr/>
            </a:pPr>
            <a:r>
              <a:rPr kumimoji="0" lang="en-US" sz="2400" b="0" i="0" u="none" kern="1200" cap="all" spc="-150" normalizeH="0" baseline="0" noProof="0" dirty="0">
                <a:ln>
                  <a:noFill/>
                </a:ln>
                <a:solidFill>
                  <a:srgbClr val="FFFFFF"/>
                </a:solidFill>
                <a:effectLst/>
                <a:uLnTx/>
                <a:uFillTx/>
                <a:latin typeface="Tw Cen MT" panose="020B0602020104020603" pitchFamily="34" charset="0"/>
              </a:rPr>
              <a:t>Présentation des Générations</a:t>
            </a:r>
          </a:p>
        </p:txBody>
      </p:sp>
    </p:spTree>
    <p:extLst>
      <p:ext uri="{BB962C8B-B14F-4D97-AF65-F5344CB8AC3E}">
        <p14:creationId xmlns:p14="http://schemas.microsoft.com/office/powerpoint/2010/main" val="153595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943BAAF-FA2B-4C94-BBEC-F2F9B2FAC224}"/>
              </a:ext>
            </a:extLst>
          </p:cNvPr>
          <p:cNvSpPr>
            <a:spLocks noGrp="1"/>
          </p:cNvSpPr>
          <p:nvPr>
            <p:ph type="sldNum" sz="quarter" idx="12"/>
          </p:nvPr>
        </p:nvSpPr>
        <p:spPr/>
        <p:txBody>
          <a:bodyPr/>
          <a:lstStyle/>
          <a:p>
            <a:fld id="{EC52C9E5-A365-48FB-A9B5-6ECE203B6F18}" type="slidenum">
              <a:rPr lang="fr-CA" smtClean="0"/>
              <a:t>6</a:t>
            </a:fld>
            <a:endParaRPr lang="fr-CA"/>
          </a:p>
        </p:txBody>
      </p:sp>
      <p:sp>
        <p:nvSpPr>
          <p:cNvPr id="10" name="Titre 5">
            <a:extLst>
              <a:ext uri="{FF2B5EF4-FFF2-40B4-BE49-F238E27FC236}">
                <a16:creationId xmlns:a16="http://schemas.microsoft.com/office/drawing/2014/main" xmlns="" id="{0F18B66B-FF24-4D8A-AC55-F2FF429EF825}"/>
              </a:ext>
            </a:extLst>
          </p:cNvPr>
          <p:cNvSpPr txBox="1">
            <a:spLocks/>
          </p:cNvSpPr>
          <p:nvPr/>
        </p:nvSpPr>
        <p:spPr>
          <a:xfrm>
            <a:off x="0" y="1397596"/>
            <a:ext cx="11119104" cy="1828799"/>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800" b="0" i="0" u="none" kern="1200" cap="all" spc="-150" normalizeH="0" baseline="0" noProof="0" dirty="0" smtClean="0">
                <a:ln>
                  <a:noFill/>
                </a:ln>
                <a:solidFill>
                  <a:sysClr val="window" lastClr="FFFFFF"/>
                </a:solidFill>
                <a:effectLst/>
                <a:uLnTx/>
                <a:uFillTx/>
                <a:latin typeface="Tw Cen MT" panose="020B0602020104020603" pitchFamily="34" charset="0"/>
              </a:rPr>
              <a:t>marché </a:t>
            </a:r>
            <a:r>
              <a:rPr kumimoji="0" lang="fr-CA" sz="4800" b="0" i="0" u="none" kern="1200" cap="all" spc="-150" normalizeH="0" baseline="0" noProof="0" dirty="0">
                <a:ln>
                  <a:noFill/>
                </a:ln>
                <a:solidFill>
                  <a:sysClr val="window" lastClr="FFFFFF"/>
                </a:solidFill>
                <a:effectLst/>
                <a:uLnTx/>
                <a:uFillTx/>
                <a:latin typeface="Tw Cen MT" panose="020B0602020104020603" pitchFamily="34" charset="0"/>
              </a:rPr>
              <a:t>de la philanthropie au Québec et au Canada</a:t>
            </a:r>
          </a:p>
        </p:txBody>
      </p:sp>
      <p:sp>
        <p:nvSpPr>
          <p:cNvPr id="11" name="Sous-titre 6">
            <a:extLst>
              <a:ext uri="{FF2B5EF4-FFF2-40B4-BE49-F238E27FC236}">
                <a16:creationId xmlns:a16="http://schemas.microsoft.com/office/drawing/2014/main" xmlns="" id="{82F6BAD6-6549-4023-A360-3A2B4D634075}"/>
              </a:ext>
            </a:extLst>
          </p:cNvPr>
          <p:cNvSpPr txBox="1">
            <a:spLocks/>
          </p:cNvSpPr>
          <p:nvPr/>
        </p:nvSpPr>
        <p:spPr>
          <a:xfrm>
            <a:off x="0" y="3226395"/>
            <a:ext cx="11119104" cy="936000"/>
          </a:xfrm>
          <a:prstGeom prst="rect">
            <a:avLst/>
          </a:prstGeom>
          <a:solidFill>
            <a:srgbClr val="00B050">
              <a:alpha val="90000"/>
            </a:srgbClr>
          </a:solidFill>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0"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14" name="Image 13">
            <a:extLst>
              <a:ext uri="{FF2B5EF4-FFF2-40B4-BE49-F238E27FC236}">
                <a16:creationId xmlns:a16="http://schemas.microsoft.com/office/drawing/2014/main" xmlns="" id="{B23A1D2D-5CD6-420B-BDC1-6B1C55991C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942" y="4293909"/>
            <a:ext cx="2564091" cy="2564091"/>
          </a:xfrm>
          <a:prstGeom prst="rect">
            <a:avLst/>
          </a:prstGeom>
        </p:spPr>
      </p:pic>
    </p:spTree>
    <p:extLst>
      <p:ext uri="{BB962C8B-B14F-4D97-AF65-F5344CB8AC3E}">
        <p14:creationId xmlns:p14="http://schemas.microsoft.com/office/powerpoint/2010/main" val="341897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01AF633-77D9-4244-BFFA-9923BA38B9DC}"/>
              </a:ext>
            </a:extLst>
          </p:cNvPr>
          <p:cNvSpPr>
            <a:spLocks noGrp="1"/>
          </p:cNvSpPr>
          <p:nvPr>
            <p:ph type="sldNum" sz="quarter" idx="12"/>
          </p:nvPr>
        </p:nvSpPr>
        <p:spPr/>
        <p:txBody>
          <a:bodyPr/>
          <a:lstStyle/>
          <a:p>
            <a:fld id="{EC52C9E5-A365-48FB-A9B5-6ECE203B6F18}" type="slidenum">
              <a:rPr lang="fr-CA" smtClean="0"/>
              <a:t>7</a:t>
            </a:fld>
            <a:endParaRPr lang="fr-CA"/>
          </a:p>
        </p:txBody>
      </p:sp>
      <p:pic>
        <p:nvPicPr>
          <p:cNvPr id="18" name="Image 17">
            <a:extLst>
              <a:ext uri="{FF2B5EF4-FFF2-40B4-BE49-F238E27FC236}">
                <a16:creationId xmlns:a16="http://schemas.microsoft.com/office/drawing/2014/main" xmlns="" id="{EECDFBDB-815C-499B-AE78-AFE74C788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1070" y="2366789"/>
            <a:ext cx="1679480" cy="1679480"/>
          </a:xfrm>
          <a:prstGeom prst="rect">
            <a:avLst/>
          </a:prstGeom>
        </p:spPr>
      </p:pic>
      <p:pic>
        <p:nvPicPr>
          <p:cNvPr id="4" name="Image 3">
            <a:extLst>
              <a:ext uri="{FF2B5EF4-FFF2-40B4-BE49-F238E27FC236}">
                <a16:creationId xmlns:a16="http://schemas.microsoft.com/office/drawing/2014/main" xmlns="" id="{976D8A94-0AEC-4C14-8266-078F6C5B60FB}"/>
              </a:ext>
            </a:extLst>
          </p:cNvPr>
          <p:cNvPicPr>
            <a:picLocks noChangeAspect="1"/>
          </p:cNvPicPr>
          <p:nvPr/>
        </p:nvPicPr>
        <p:blipFill rotWithShape="1">
          <a:blip r:embed="rId3">
            <a:extLst>
              <a:ext uri="{28A0092B-C50C-407E-A947-70E740481C1C}">
                <a14:useLocalDpi xmlns:a14="http://schemas.microsoft.com/office/drawing/2010/main" val="0"/>
              </a:ext>
            </a:extLst>
          </a:blip>
          <a:srcRect t="3568"/>
          <a:stretch/>
        </p:blipFill>
        <p:spPr>
          <a:xfrm>
            <a:off x="209451" y="1715758"/>
            <a:ext cx="11773097" cy="4185137"/>
          </a:xfrm>
          <a:prstGeom prst="rect">
            <a:avLst/>
          </a:prstGeom>
        </p:spPr>
      </p:pic>
      <p:sp>
        <p:nvSpPr>
          <p:cNvPr id="6" name="Titre 5">
            <a:extLst>
              <a:ext uri="{FF2B5EF4-FFF2-40B4-BE49-F238E27FC236}">
                <a16:creationId xmlns:a16="http://schemas.microsoft.com/office/drawing/2014/main" xmlns="" id="{0F18B66B-FF24-4D8A-AC55-F2FF429EF825}"/>
              </a:ext>
            </a:extLst>
          </p:cNvPr>
          <p:cNvSpPr txBox="1">
            <a:spLocks/>
          </p:cNvSpPr>
          <p:nvPr/>
        </p:nvSpPr>
        <p:spPr>
          <a:xfrm>
            <a:off x="0" y="283703"/>
            <a:ext cx="11119104" cy="877585"/>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r>
              <a:rPr lang="fr-CA" sz="2400" cap="all" dirty="0">
                <a:latin typeface="Tw Cen MT" panose="020B0602020104020603" pitchFamily="34" charset="0"/>
              </a:rPr>
              <a:t>Préférences des Québécois quant à la portée géographique des dons, comparativement au reste du Canada</a:t>
            </a:r>
          </a:p>
        </p:txBody>
      </p:sp>
    </p:spTree>
    <p:extLst>
      <p:ext uri="{BB962C8B-B14F-4D97-AF65-F5344CB8AC3E}">
        <p14:creationId xmlns:p14="http://schemas.microsoft.com/office/powerpoint/2010/main" val="75244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EA42FE07-D1D8-4A5C-9C66-C303AB1895AC}"/>
              </a:ext>
            </a:extLst>
          </p:cNvPr>
          <p:cNvSpPr>
            <a:spLocks noGrp="1"/>
          </p:cNvSpPr>
          <p:nvPr>
            <p:ph type="sldNum" sz="quarter" idx="12"/>
          </p:nvPr>
        </p:nvSpPr>
        <p:spPr/>
        <p:txBody>
          <a:bodyPr/>
          <a:lstStyle/>
          <a:p>
            <a:fld id="{EC52C9E5-A365-48FB-A9B5-6ECE203B6F18}" type="slidenum">
              <a:rPr lang="fr-CA" smtClean="0"/>
              <a:t>8</a:t>
            </a:fld>
            <a:endParaRPr lang="fr-CA"/>
          </a:p>
        </p:txBody>
      </p:sp>
      <p:pic>
        <p:nvPicPr>
          <p:cNvPr id="6" name="Image 5">
            <a:extLst>
              <a:ext uri="{FF2B5EF4-FFF2-40B4-BE49-F238E27FC236}">
                <a16:creationId xmlns:a16="http://schemas.microsoft.com/office/drawing/2014/main" xmlns="" id="{FFFC1D48-3D4A-4DE3-AC09-9D6017666C09}"/>
              </a:ext>
            </a:extLst>
          </p:cNvPr>
          <p:cNvPicPr>
            <a:picLocks noChangeAspect="1"/>
          </p:cNvPicPr>
          <p:nvPr/>
        </p:nvPicPr>
        <p:blipFill rotWithShape="1">
          <a:blip r:embed="rId2">
            <a:extLst>
              <a:ext uri="{28A0092B-C50C-407E-A947-70E740481C1C}">
                <a14:useLocalDpi xmlns:a14="http://schemas.microsoft.com/office/drawing/2010/main" val="0"/>
              </a:ext>
            </a:extLst>
          </a:blip>
          <a:srcRect l="2189" t="10415"/>
          <a:stretch/>
        </p:blipFill>
        <p:spPr>
          <a:xfrm>
            <a:off x="146670" y="1650278"/>
            <a:ext cx="3117611" cy="4133480"/>
          </a:xfrm>
          <a:prstGeom prst="rect">
            <a:avLst/>
          </a:prstGeom>
        </p:spPr>
      </p:pic>
      <p:sp>
        <p:nvSpPr>
          <p:cNvPr id="7" name="Titre 5">
            <a:extLst>
              <a:ext uri="{FF2B5EF4-FFF2-40B4-BE49-F238E27FC236}">
                <a16:creationId xmlns:a16="http://schemas.microsoft.com/office/drawing/2014/main" xmlns="" id="{0F18B66B-FF24-4D8A-AC55-F2FF429EF825}"/>
              </a:ext>
            </a:extLst>
          </p:cNvPr>
          <p:cNvSpPr txBox="1">
            <a:spLocks/>
          </p:cNvSpPr>
          <p:nvPr/>
        </p:nvSpPr>
        <p:spPr>
          <a:xfrm>
            <a:off x="146670" y="772693"/>
            <a:ext cx="3108960" cy="877585"/>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r>
              <a:rPr lang="fr-CA" sz="1800" cap="all" dirty="0">
                <a:latin typeface="Tw Cen MT" panose="020B0602020104020603" pitchFamily="34" charset="0"/>
              </a:rPr>
              <a:t>Top 3 des secteurs de prédilection au pays</a:t>
            </a:r>
          </a:p>
        </p:txBody>
      </p:sp>
      <p:sp>
        <p:nvSpPr>
          <p:cNvPr id="12" name="ZoneTexte 11"/>
          <p:cNvSpPr txBox="1"/>
          <p:nvPr/>
        </p:nvSpPr>
        <p:spPr>
          <a:xfrm>
            <a:off x="4109909" y="458713"/>
            <a:ext cx="6291072" cy="3693319"/>
          </a:xfrm>
          <a:prstGeom prst="rect">
            <a:avLst/>
          </a:prstGeom>
          <a:noFill/>
        </p:spPr>
        <p:txBody>
          <a:bodyPr wrap="square" rtlCol="0">
            <a:spAutoFit/>
          </a:bodyPr>
          <a:lstStyle/>
          <a:p>
            <a:endParaRPr lang="fr-CA" b="1" cap="all" dirty="0">
              <a:latin typeface="Tw Cen MT" panose="020B0602020104020603" pitchFamily="34" charset="0"/>
            </a:endParaRPr>
          </a:p>
          <a:p>
            <a:r>
              <a:rPr lang="fr-CA" b="1" cap="all" dirty="0" smtClean="0">
                <a:latin typeface="Tw Cen MT" panose="020B0602020104020603" pitchFamily="34" charset="0"/>
              </a:rPr>
              <a:t>SECTEURS </a:t>
            </a:r>
            <a:r>
              <a:rPr lang="fr-CA" b="1" cap="all" dirty="0">
                <a:latin typeface="Tw Cen MT" panose="020B0602020104020603" pitchFamily="34" charset="0"/>
              </a:rPr>
              <a:t>AUXQUELS LES GENS DONNENT LE PLUS</a:t>
            </a:r>
            <a:endParaRPr lang="fr-CA" b="1" cap="all" dirty="0" smtClean="0">
              <a:latin typeface="Tw Cen MT" panose="020B0602020104020603" pitchFamily="34" charset="0"/>
            </a:endParaRPr>
          </a:p>
          <a:p>
            <a:endParaRPr lang="fr-CA" dirty="0" smtClean="0">
              <a:latin typeface="Tw Cen MT" panose="020B0602020104020603" pitchFamily="34" charset="0"/>
            </a:endParaRPr>
          </a:p>
          <a:p>
            <a:pPr marL="285750" indent="-285750">
              <a:buFont typeface="Wingdings" panose="05000000000000000000" pitchFamily="2" charset="2"/>
              <a:buChar char="§"/>
            </a:pPr>
            <a:r>
              <a:rPr lang="fr-CA" dirty="0">
                <a:latin typeface="Tw Cen MT" panose="020B0602020104020603" pitchFamily="34" charset="0"/>
              </a:rPr>
              <a:t>Au Canada comme au Québec, les secteurs les plus prisés des Canadiens </a:t>
            </a:r>
            <a:r>
              <a:rPr lang="fr-CA" dirty="0" smtClean="0">
                <a:latin typeface="Tw Cen MT" panose="020B0602020104020603" pitchFamily="34" charset="0"/>
              </a:rPr>
              <a:t>sont :</a:t>
            </a:r>
          </a:p>
          <a:p>
            <a:pPr marL="742950" lvl="1" indent="-285750">
              <a:buFont typeface="Wingdings" panose="05000000000000000000" pitchFamily="2" charset="2"/>
              <a:buChar char="§"/>
            </a:pPr>
            <a:r>
              <a:rPr lang="fr-CA" dirty="0" smtClean="0">
                <a:latin typeface="Tw Cen MT" panose="020B0602020104020603" pitchFamily="34" charset="0"/>
              </a:rPr>
              <a:t>ceux </a:t>
            </a:r>
            <a:r>
              <a:rPr lang="fr-CA" dirty="0">
                <a:latin typeface="Tw Cen MT" panose="020B0602020104020603" pitchFamily="34" charset="0"/>
              </a:rPr>
              <a:t>de la santé (43 </a:t>
            </a:r>
            <a:r>
              <a:rPr lang="fr-CA" dirty="0" smtClean="0">
                <a:latin typeface="Tw Cen MT" panose="020B0602020104020603" pitchFamily="34" charset="0"/>
              </a:rPr>
              <a:t>%)</a:t>
            </a:r>
          </a:p>
          <a:p>
            <a:pPr marL="742950" lvl="1" indent="-285750">
              <a:buFont typeface="Wingdings" panose="05000000000000000000" pitchFamily="2" charset="2"/>
              <a:buChar char="§"/>
            </a:pPr>
            <a:r>
              <a:rPr lang="fr-CA" dirty="0" smtClean="0">
                <a:latin typeface="Tw Cen MT" panose="020B0602020104020603" pitchFamily="34" charset="0"/>
              </a:rPr>
              <a:t>des </a:t>
            </a:r>
            <a:r>
              <a:rPr lang="fr-CA" dirty="0">
                <a:latin typeface="Tw Cen MT" panose="020B0602020104020603" pitchFamily="34" charset="0"/>
              </a:rPr>
              <a:t>services communautaires locaux (36 %) et de </a:t>
            </a:r>
            <a:r>
              <a:rPr lang="fr-CA" dirty="0" smtClean="0">
                <a:latin typeface="Tw Cen MT" panose="020B0602020104020603" pitchFamily="34" charset="0"/>
              </a:rPr>
              <a:t>l’enfance</a:t>
            </a:r>
          </a:p>
          <a:p>
            <a:pPr marL="742950" lvl="1" indent="-285750">
              <a:buFont typeface="Wingdings" panose="05000000000000000000" pitchFamily="2" charset="2"/>
              <a:buChar char="§"/>
            </a:pPr>
            <a:r>
              <a:rPr lang="fr-CA" dirty="0" smtClean="0">
                <a:latin typeface="Tw Cen MT" panose="020B0602020104020603" pitchFamily="34" charset="0"/>
              </a:rPr>
              <a:t>Et la </a:t>
            </a:r>
            <a:r>
              <a:rPr lang="fr-CA" dirty="0">
                <a:latin typeface="Tw Cen MT" panose="020B0602020104020603" pitchFamily="34" charset="0"/>
              </a:rPr>
              <a:t>jeunesse (32 %). </a:t>
            </a:r>
            <a:endParaRPr lang="fr-CA" dirty="0" smtClean="0">
              <a:latin typeface="Tw Cen MT" panose="020B0602020104020603" pitchFamily="34" charset="0"/>
            </a:endParaRPr>
          </a:p>
          <a:p>
            <a:pPr marL="742950" lvl="1" indent="-285750">
              <a:buFont typeface="Wingdings" panose="05000000000000000000" pitchFamily="2" charset="2"/>
              <a:buChar char="§"/>
            </a:pPr>
            <a:endParaRPr lang="fr-CA" dirty="0">
              <a:latin typeface="Tw Cen MT" panose="020B0602020104020603" pitchFamily="34" charset="0"/>
            </a:endParaRPr>
          </a:p>
          <a:p>
            <a:pPr marL="742950" lvl="1" indent="-285750">
              <a:buFont typeface="Wingdings" panose="05000000000000000000" pitchFamily="2" charset="2"/>
              <a:buChar char="§"/>
            </a:pPr>
            <a:endParaRPr lang="fr-CA" dirty="0" smtClean="0">
              <a:latin typeface="Tw Cen MT" panose="020B0602020104020603" pitchFamily="34" charset="0"/>
            </a:endParaRPr>
          </a:p>
          <a:p>
            <a:pPr marL="742950" lvl="1" indent="-285750">
              <a:buFont typeface="Wingdings" panose="05000000000000000000" pitchFamily="2" charset="2"/>
              <a:buChar char="§"/>
            </a:pPr>
            <a:endParaRPr lang="fr-CA" dirty="0">
              <a:latin typeface="Tw Cen MT" panose="020B0602020104020603" pitchFamily="34" charset="0"/>
            </a:endParaRPr>
          </a:p>
          <a:p>
            <a:pPr marL="285750" indent="-285750">
              <a:buFont typeface="Wingdings" panose="05000000000000000000" pitchFamily="2" charset="2"/>
              <a:buChar char="§"/>
            </a:pPr>
            <a:r>
              <a:rPr lang="fr-CA" dirty="0">
                <a:latin typeface="Tw Cen MT" panose="020B0602020104020603" pitchFamily="34" charset="0"/>
              </a:rPr>
              <a:t>Fait intéressant, l’environnement s’est taillé une place dans le top 10 des </a:t>
            </a:r>
            <a:r>
              <a:rPr lang="fr-CA" dirty="0" smtClean="0">
                <a:latin typeface="Tw Cen MT" panose="020B0602020104020603" pitchFamily="34" charset="0"/>
              </a:rPr>
              <a:t>causes privilégiées </a:t>
            </a:r>
            <a:r>
              <a:rPr lang="fr-CA" dirty="0">
                <a:latin typeface="Tw Cen MT" panose="020B0602020104020603" pitchFamily="34" charset="0"/>
              </a:rPr>
              <a:t>par les donateurs québécois. </a:t>
            </a:r>
            <a:endParaRPr lang="fr-CA" dirty="0" smtClean="0">
              <a:latin typeface="Tw Cen MT" panose="020B0602020104020603" pitchFamily="34" charset="0"/>
            </a:endParaRPr>
          </a:p>
        </p:txBody>
      </p:sp>
    </p:spTree>
    <p:extLst>
      <p:ext uri="{BB962C8B-B14F-4D97-AF65-F5344CB8AC3E}">
        <p14:creationId xmlns:p14="http://schemas.microsoft.com/office/powerpoint/2010/main" val="123688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EA42FE07-D1D8-4A5C-9C66-C303AB1895AC}"/>
              </a:ext>
            </a:extLst>
          </p:cNvPr>
          <p:cNvSpPr>
            <a:spLocks noGrp="1"/>
          </p:cNvSpPr>
          <p:nvPr>
            <p:ph type="sldNum" sz="quarter" idx="12"/>
          </p:nvPr>
        </p:nvSpPr>
        <p:spPr/>
        <p:txBody>
          <a:bodyPr/>
          <a:lstStyle/>
          <a:p>
            <a:fld id="{EC52C9E5-A365-48FB-A9B5-6ECE203B6F18}" type="slidenum">
              <a:rPr lang="fr-CA" smtClean="0"/>
              <a:t>9</a:t>
            </a:fld>
            <a:endParaRPr lang="fr-CA"/>
          </a:p>
        </p:txBody>
      </p:sp>
      <p:sp>
        <p:nvSpPr>
          <p:cNvPr id="7" name="Titre 5">
            <a:extLst>
              <a:ext uri="{FF2B5EF4-FFF2-40B4-BE49-F238E27FC236}">
                <a16:creationId xmlns:a16="http://schemas.microsoft.com/office/drawing/2014/main" xmlns="" id="{0F18B66B-FF24-4D8A-AC55-F2FF429EF825}"/>
              </a:ext>
            </a:extLst>
          </p:cNvPr>
          <p:cNvSpPr txBox="1">
            <a:spLocks/>
          </p:cNvSpPr>
          <p:nvPr/>
        </p:nvSpPr>
        <p:spPr>
          <a:xfrm>
            <a:off x="146670" y="491329"/>
            <a:ext cx="3627888" cy="877585"/>
          </a:xfrm>
          <a:prstGeom prst="rect">
            <a:avLst/>
          </a:prstGeom>
          <a:solidFill>
            <a:sysClr val="windowText" lastClr="000000">
              <a:alpha val="80000"/>
            </a:sysClr>
          </a:solidFill>
        </p:spPr>
        <p:txBody>
          <a:bodyPr vert="horz" lIns="432000" tIns="0" rIns="432000" bIns="144000" rtlCol="0" anchor="b">
            <a:noAutofit/>
          </a:bodyPr>
          <a:lstStyle>
            <a:lvl1pPr algn="l" defTabSz="914400" rtl="0" eaLnBrk="1" latinLnBrk="0" hangingPunct="1">
              <a:lnSpc>
                <a:spcPct val="90000"/>
              </a:lnSpc>
              <a:spcBef>
                <a:spcPct val="0"/>
              </a:spcBef>
              <a:buNone/>
              <a:defRPr sz="4200" kern="1200" spc="-150">
                <a:solidFill>
                  <a:schemeClr val="bg1"/>
                </a:solidFill>
                <a:latin typeface="+mj-lt"/>
                <a:ea typeface="+mj-ea"/>
                <a:cs typeface="+mj-cs"/>
              </a:defRPr>
            </a:lvl1pPr>
          </a:lstStyle>
          <a:p>
            <a:r>
              <a:rPr lang="fr-CA" sz="1800" cap="all" dirty="0" smtClean="0">
                <a:latin typeface="Tw Cen MT" panose="020B0602020104020603" pitchFamily="34" charset="0"/>
              </a:rPr>
              <a:t>Moyenne totale des dons</a:t>
            </a:r>
            <a:endParaRPr lang="fr-CA" sz="1800" cap="all" dirty="0">
              <a:latin typeface="Tw Cen MT" panose="020B0602020104020603" pitchFamily="34" charset="0"/>
            </a:endParaRPr>
          </a:p>
        </p:txBody>
      </p:sp>
      <p:sp>
        <p:nvSpPr>
          <p:cNvPr id="12" name="ZoneTexte 11"/>
          <p:cNvSpPr txBox="1"/>
          <p:nvPr/>
        </p:nvSpPr>
        <p:spPr>
          <a:xfrm>
            <a:off x="146670" y="1089164"/>
            <a:ext cx="6009581" cy="5632311"/>
          </a:xfrm>
          <a:prstGeom prst="rect">
            <a:avLst/>
          </a:prstGeom>
          <a:noFill/>
        </p:spPr>
        <p:txBody>
          <a:bodyPr wrap="square" rtlCol="0">
            <a:spAutoFit/>
          </a:bodyPr>
          <a:lstStyle/>
          <a:p>
            <a:endParaRPr lang="fr-CA" b="1" cap="all" dirty="0">
              <a:latin typeface="Tw Cen MT" panose="020B0602020104020603" pitchFamily="34" charset="0"/>
            </a:endParaRPr>
          </a:p>
          <a:p>
            <a:r>
              <a:rPr lang="fr-CA" b="1" cap="all" dirty="0" smtClean="0">
                <a:latin typeface="Tw Cen MT" panose="020B0602020104020603" pitchFamily="34" charset="0"/>
              </a:rPr>
              <a:t>Au canada</a:t>
            </a:r>
          </a:p>
          <a:p>
            <a:pPr marL="800100" lvl="1" indent="-342900">
              <a:buFont typeface="Wingdings" panose="05000000000000000000" pitchFamily="2" charset="2"/>
              <a:buChar char="§"/>
            </a:pPr>
            <a:r>
              <a:rPr lang="fr-CA" sz="1600" dirty="0" smtClean="0">
                <a:latin typeface="Tw Cen MT" panose="020B0602020104020603" pitchFamily="34" charset="0"/>
              </a:rPr>
              <a:t>En </a:t>
            </a:r>
            <a:r>
              <a:rPr lang="fr-CA" sz="1600" dirty="0">
                <a:latin typeface="Tw Cen MT" panose="020B0602020104020603" pitchFamily="34" charset="0"/>
              </a:rPr>
              <a:t>2020, 48 % des Canadiens ont fait ou prévoient faire un don, ce qui </a:t>
            </a:r>
            <a:r>
              <a:rPr lang="fr-CA" sz="1600" dirty="0" smtClean="0">
                <a:latin typeface="Tw Cen MT" panose="020B0602020104020603" pitchFamily="34" charset="0"/>
              </a:rPr>
              <a:t>représente une </a:t>
            </a:r>
            <a:r>
              <a:rPr lang="fr-CA" sz="1600" dirty="0">
                <a:latin typeface="Tw Cen MT" panose="020B0602020104020603" pitchFamily="34" charset="0"/>
              </a:rPr>
              <a:t>baisse de 12 % par rapport à 2018. </a:t>
            </a:r>
            <a:endParaRPr lang="fr-CA" sz="1600" dirty="0" smtClean="0">
              <a:latin typeface="Tw Cen MT" panose="020B0602020104020603" pitchFamily="34" charset="0"/>
            </a:endParaRPr>
          </a:p>
          <a:p>
            <a:pPr marL="800100" lvl="1" indent="-342900">
              <a:buFont typeface="Wingdings" panose="05000000000000000000" pitchFamily="2" charset="2"/>
              <a:buChar char="§"/>
            </a:pPr>
            <a:r>
              <a:rPr lang="fr-CA" sz="1600" dirty="0">
                <a:latin typeface="Tw Cen MT" panose="020B0602020104020603" pitchFamily="34" charset="0"/>
              </a:rPr>
              <a:t>L</a:t>
            </a:r>
            <a:r>
              <a:rPr lang="fr-CA" sz="1600" dirty="0" smtClean="0">
                <a:latin typeface="Tw Cen MT" panose="020B0602020104020603" pitchFamily="34" charset="0"/>
              </a:rPr>
              <a:t>es Canadiens </a:t>
            </a:r>
            <a:r>
              <a:rPr lang="fr-CA" sz="1600" dirty="0">
                <a:latin typeface="Tw Cen MT" panose="020B0602020104020603" pitchFamily="34" charset="0"/>
              </a:rPr>
              <a:t>donnent moins qu’il y a deux ans. Toutefois, ceux qui ont donné ont </a:t>
            </a:r>
            <a:r>
              <a:rPr lang="fr-CA" sz="1600" dirty="0" smtClean="0">
                <a:latin typeface="Tw Cen MT" panose="020B0602020104020603" pitchFamily="34" charset="0"/>
              </a:rPr>
              <a:t>été plus </a:t>
            </a:r>
            <a:r>
              <a:rPr lang="fr-CA" sz="1600" dirty="0">
                <a:latin typeface="Tw Cen MT" panose="020B0602020104020603" pitchFamily="34" charset="0"/>
              </a:rPr>
              <a:t>généreux qu’en 2018. En effet, en 2020, les Canadiens donnent en </a:t>
            </a:r>
            <a:r>
              <a:rPr lang="fr-CA" sz="1600" dirty="0" smtClean="0">
                <a:latin typeface="Tw Cen MT" panose="020B0602020104020603" pitchFamily="34" charset="0"/>
              </a:rPr>
              <a:t>moyenne 413 </a:t>
            </a:r>
            <a:r>
              <a:rPr lang="fr-CA" sz="1600" dirty="0">
                <a:latin typeface="Tw Cen MT" panose="020B0602020104020603" pitchFamily="34" charset="0"/>
              </a:rPr>
              <a:t>$, soit une diminution de 46 $ par rapport à 2018. Par contre, les </a:t>
            </a:r>
            <a:r>
              <a:rPr lang="fr-CA" sz="1600" dirty="0" smtClean="0">
                <a:latin typeface="Tw Cen MT" panose="020B0602020104020603" pitchFamily="34" charset="0"/>
              </a:rPr>
              <a:t>Canadiens qui </a:t>
            </a:r>
            <a:r>
              <a:rPr lang="fr-CA" sz="1600" dirty="0">
                <a:latin typeface="Tw Cen MT" panose="020B0602020104020603" pitchFamily="34" charset="0"/>
              </a:rPr>
              <a:t>ont fait des dons en 2020 se sont montrés plus généreux et ont fait des </a:t>
            </a:r>
            <a:r>
              <a:rPr lang="fr-CA" sz="1600" dirty="0" smtClean="0">
                <a:latin typeface="Tw Cen MT" panose="020B0602020104020603" pitchFamily="34" charset="0"/>
              </a:rPr>
              <a:t>dons moyens </a:t>
            </a:r>
            <a:r>
              <a:rPr lang="fr-CA" sz="1600" dirty="0">
                <a:latin typeface="Tw Cen MT" panose="020B0602020104020603" pitchFamily="34" charset="0"/>
              </a:rPr>
              <a:t>de 716 $, soit 85 $ de plus que les Canadiens ayant donné il y a deux ans.</a:t>
            </a:r>
            <a:endParaRPr lang="fr-CA" sz="1600" dirty="0" smtClean="0">
              <a:latin typeface="Tw Cen MT" panose="020B0602020104020603" pitchFamily="34" charset="0"/>
            </a:endParaRPr>
          </a:p>
          <a:p>
            <a:pPr marL="742950" lvl="1" indent="-285750">
              <a:buFont typeface="Wingdings" panose="05000000000000000000" pitchFamily="2" charset="2"/>
              <a:buChar char="§"/>
            </a:pPr>
            <a:endParaRPr lang="fr-CA" dirty="0">
              <a:latin typeface="Tw Cen MT" panose="020B0602020104020603" pitchFamily="34" charset="0"/>
            </a:endParaRPr>
          </a:p>
          <a:p>
            <a:r>
              <a:rPr lang="fr-CA" b="1" cap="all" dirty="0">
                <a:latin typeface="Tw Cen MT" panose="020B0602020104020603" pitchFamily="34" charset="0"/>
              </a:rPr>
              <a:t>Au </a:t>
            </a:r>
            <a:r>
              <a:rPr lang="fr-CA" b="1" cap="all" dirty="0" smtClean="0">
                <a:latin typeface="Tw Cen MT" panose="020B0602020104020603" pitchFamily="34" charset="0"/>
              </a:rPr>
              <a:t>Québec</a:t>
            </a:r>
          </a:p>
          <a:p>
            <a:pPr marL="742950" lvl="1" indent="-285750">
              <a:buFont typeface="Wingdings" panose="05000000000000000000" pitchFamily="2" charset="2"/>
              <a:buChar char="§"/>
            </a:pPr>
            <a:r>
              <a:rPr lang="fr-CA" sz="1600" dirty="0">
                <a:latin typeface="Tw Cen MT" panose="020B0602020104020603" pitchFamily="34" charset="0"/>
              </a:rPr>
              <a:t>En 2020, 46 % des Québécois ont fait ou prévoient faire un don. Sans surprise, c’est au sein des générations les plus âgées que se retrouve le plus grand nombre de donateurs. En combinant les dons déclarés et non déclarés en 2020, les Québécois donnent en moyenne 227 $, ce qui est sensiblement identique à ce qu’ils ont donné en 2018 (224 $) et qui les distingue du reste des Canadiens, qui donnent en moyenne moins que les autres années.</a:t>
            </a:r>
          </a:p>
        </p:txBody>
      </p:sp>
      <p:pic>
        <p:nvPicPr>
          <p:cNvPr id="3" name="Image 2"/>
          <p:cNvPicPr>
            <a:picLocks noChangeAspect="1"/>
          </p:cNvPicPr>
          <p:nvPr/>
        </p:nvPicPr>
        <p:blipFill>
          <a:blip r:embed="rId2"/>
          <a:stretch>
            <a:fillRect/>
          </a:stretch>
        </p:blipFill>
        <p:spPr>
          <a:xfrm>
            <a:off x="5943600" y="491329"/>
            <a:ext cx="6057900" cy="2895600"/>
          </a:xfrm>
          <a:prstGeom prst="rect">
            <a:avLst/>
          </a:prstGeom>
        </p:spPr>
      </p:pic>
      <p:pic>
        <p:nvPicPr>
          <p:cNvPr id="4" name="Image 3"/>
          <p:cNvPicPr>
            <a:picLocks noChangeAspect="1"/>
          </p:cNvPicPr>
          <p:nvPr/>
        </p:nvPicPr>
        <p:blipFill>
          <a:blip r:embed="rId3"/>
          <a:stretch>
            <a:fillRect/>
          </a:stretch>
        </p:blipFill>
        <p:spPr>
          <a:xfrm>
            <a:off x="6068976" y="3077349"/>
            <a:ext cx="2628900" cy="2638425"/>
          </a:xfrm>
          <a:prstGeom prst="rect">
            <a:avLst/>
          </a:prstGeom>
        </p:spPr>
      </p:pic>
      <p:pic>
        <p:nvPicPr>
          <p:cNvPr id="5" name="Image 4"/>
          <p:cNvPicPr>
            <a:picLocks noChangeAspect="1"/>
          </p:cNvPicPr>
          <p:nvPr/>
        </p:nvPicPr>
        <p:blipFill>
          <a:blip r:embed="rId4"/>
          <a:stretch>
            <a:fillRect/>
          </a:stretch>
        </p:blipFill>
        <p:spPr>
          <a:xfrm>
            <a:off x="8961917" y="3105056"/>
            <a:ext cx="2581275" cy="3152775"/>
          </a:xfrm>
          <a:prstGeom prst="rect">
            <a:avLst/>
          </a:prstGeom>
        </p:spPr>
      </p:pic>
    </p:spTree>
    <p:extLst>
      <p:ext uri="{BB962C8B-B14F-4D97-AF65-F5344CB8AC3E}">
        <p14:creationId xmlns:p14="http://schemas.microsoft.com/office/powerpoint/2010/main" val="3253445419"/>
      </p:ext>
    </p:extLst>
  </p:cSld>
  <p:clrMapOvr>
    <a:masterClrMapping/>
  </p:clrMapOvr>
</p:sld>
</file>

<file path=ppt/theme/theme1.xml><?xml version="1.0" encoding="utf-8"?>
<a:theme xmlns:a="http://schemas.openxmlformats.org/drawingml/2006/main" name="Thème Offic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991</Words>
  <Application>Microsoft Macintosh PowerPoint</Application>
  <PresentationFormat>Personnalisé</PresentationFormat>
  <Paragraphs>118</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Universite de Sherbrooke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Judith Lavallée</dc:creator>
  <cp:lastModifiedBy>France Lacourse</cp:lastModifiedBy>
  <cp:revision>45</cp:revision>
  <cp:lastPrinted>2021-09-16T14:58:45Z</cp:lastPrinted>
  <dcterms:created xsi:type="dcterms:W3CDTF">2021-09-10T15:25:21Z</dcterms:created>
  <dcterms:modified xsi:type="dcterms:W3CDTF">2021-10-19T23:13:49Z</dcterms:modified>
</cp:coreProperties>
</file>