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84" r:id="rId4"/>
    <p:sldId id="260" r:id="rId5"/>
    <p:sldId id="263" r:id="rId6"/>
    <p:sldId id="262" r:id="rId7"/>
    <p:sldId id="309" r:id="rId8"/>
    <p:sldId id="264" r:id="rId9"/>
    <p:sldId id="310" r:id="rId10"/>
    <p:sldId id="261" r:id="rId11"/>
    <p:sldId id="265" r:id="rId12"/>
    <p:sldId id="267" r:id="rId13"/>
    <p:sldId id="266" r:id="rId14"/>
    <p:sldId id="312" r:id="rId15"/>
    <p:sldId id="259" r:id="rId16"/>
    <p:sldId id="313" r:id="rId17"/>
    <p:sldId id="268" r:id="rId18"/>
    <p:sldId id="292" r:id="rId19"/>
    <p:sldId id="293" r:id="rId20"/>
    <p:sldId id="272" r:id="rId21"/>
    <p:sldId id="273" r:id="rId22"/>
    <p:sldId id="270" r:id="rId23"/>
    <p:sldId id="294" r:id="rId24"/>
    <p:sldId id="295" r:id="rId25"/>
    <p:sldId id="275" r:id="rId26"/>
    <p:sldId id="276" r:id="rId27"/>
    <p:sldId id="277" r:id="rId28"/>
    <p:sldId id="278" r:id="rId29"/>
    <p:sldId id="279" r:id="rId30"/>
    <p:sldId id="280" r:id="rId31"/>
    <p:sldId id="315" r:id="rId32"/>
    <p:sldId id="269" r:id="rId33"/>
    <p:sldId id="282" r:id="rId34"/>
    <p:sldId id="281" r:id="rId35"/>
    <p:sldId id="291" r:id="rId36"/>
    <p:sldId id="318" r:id="rId37"/>
    <p:sldId id="307" r:id="rId38"/>
    <p:sldId id="271" r:id="rId39"/>
    <p:sldId id="303" r:id="rId40"/>
    <p:sldId id="288" r:id="rId41"/>
    <p:sldId id="287" r:id="rId42"/>
    <p:sldId id="317" r:id="rId43"/>
    <p:sldId id="302" r:id="rId44"/>
    <p:sldId id="320" r:id="rId45"/>
    <p:sldId id="321" r:id="rId46"/>
    <p:sldId id="322" r:id="rId47"/>
    <p:sldId id="306" r:id="rId48"/>
    <p:sldId id="289" r:id="rId49"/>
    <p:sldId id="290" r:id="rId50"/>
    <p:sldId id="285" r:id="rId51"/>
    <p:sldId id="274" r:id="rId52"/>
    <p:sldId id="304" r:id="rId53"/>
    <p:sldId id="305" r:id="rId54"/>
    <p:sldId id="283" r:id="rId55"/>
    <p:sldId id="298" r:id="rId56"/>
    <p:sldId id="316" r:id="rId57"/>
    <p:sldId id="299" r:id="rId58"/>
    <p:sldId id="300" r:id="rId59"/>
    <p:sldId id="301" r:id="rId6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ED3F6B-E8CD-4BDB-89A4-60660D10CB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7130C9DC-5E36-441B-9BC9-D697762CF8C8}">
      <dgm:prSet custT="1"/>
      <dgm:spPr/>
      <dgm:t>
        <a:bodyPr/>
        <a:lstStyle/>
        <a:p>
          <a:pPr algn="ctr" rtl="0"/>
          <a:r>
            <a:rPr lang="fr-CA" sz="3200" b="1" dirty="0" smtClean="0"/>
            <a:t>3. Menace  : la crise de confiance</a:t>
          </a:r>
          <a:endParaRPr lang="fr-CA" sz="3200" dirty="0"/>
        </a:p>
      </dgm:t>
    </dgm:pt>
    <dgm:pt modelId="{B0E04B56-604E-41CD-89D9-DA12B337D5C4}" type="parTrans" cxnId="{845A7EEE-1FFD-42C5-A2E1-23ADC5511E46}">
      <dgm:prSet/>
      <dgm:spPr/>
      <dgm:t>
        <a:bodyPr/>
        <a:lstStyle/>
        <a:p>
          <a:endParaRPr lang="fr-FR"/>
        </a:p>
      </dgm:t>
    </dgm:pt>
    <dgm:pt modelId="{37E59DCB-A1E3-4A22-BAD6-0BC743FB2527}" type="sibTrans" cxnId="{845A7EEE-1FFD-42C5-A2E1-23ADC5511E46}">
      <dgm:prSet/>
      <dgm:spPr/>
      <dgm:t>
        <a:bodyPr/>
        <a:lstStyle/>
        <a:p>
          <a:endParaRPr lang="fr-FR"/>
        </a:p>
      </dgm:t>
    </dgm:pt>
    <dgm:pt modelId="{A0CB6C04-0F87-4397-A89B-1346FF239646}" type="pres">
      <dgm:prSet presAssocID="{D0ED3F6B-E8CD-4BDB-89A4-60660D10CB7F}" presName="linear" presStyleCnt="0">
        <dgm:presLayoutVars>
          <dgm:animLvl val="lvl"/>
          <dgm:resizeHandles val="exact"/>
        </dgm:presLayoutVars>
      </dgm:prSet>
      <dgm:spPr/>
      <dgm:t>
        <a:bodyPr/>
        <a:lstStyle/>
        <a:p>
          <a:endParaRPr lang="fr-FR"/>
        </a:p>
      </dgm:t>
    </dgm:pt>
    <dgm:pt modelId="{241A22DE-BDAC-4B50-98C3-5B0CD0E1C728}" type="pres">
      <dgm:prSet presAssocID="{7130C9DC-5E36-441B-9BC9-D697762CF8C8}" presName="parentText" presStyleLbl="node1" presStyleIdx="0" presStyleCnt="1" custLinFactNeighborY="-4985">
        <dgm:presLayoutVars>
          <dgm:chMax val="0"/>
          <dgm:bulletEnabled val="1"/>
        </dgm:presLayoutVars>
      </dgm:prSet>
      <dgm:spPr/>
      <dgm:t>
        <a:bodyPr/>
        <a:lstStyle/>
        <a:p>
          <a:endParaRPr lang="fr-FR"/>
        </a:p>
      </dgm:t>
    </dgm:pt>
  </dgm:ptLst>
  <dgm:cxnLst>
    <dgm:cxn modelId="{32ADC301-CFF4-44A2-B784-6DE45EF14943}" type="presOf" srcId="{7130C9DC-5E36-441B-9BC9-D697762CF8C8}" destId="{241A22DE-BDAC-4B50-98C3-5B0CD0E1C728}" srcOrd="0" destOrd="0" presId="urn:microsoft.com/office/officeart/2005/8/layout/vList2"/>
    <dgm:cxn modelId="{845A7EEE-1FFD-42C5-A2E1-23ADC5511E46}" srcId="{D0ED3F6B-E8CD-4BDB-89A4-60660D10CB7F}" destId="{7130C9DC-5E36-441B-9BC9-D697762CF8C8}" srcOrd="0" destOrd="0" parTransId="{B0E04B56-604E-41CD-89D9-DA12B337D5C4}" sibTransId="{37E59DCB-A1E3-4A22-BAD6-0BC743FB2527}"/>
    <dgm:cxn modelId="{EAB707D9-53E1-4955-83A0-445A4A6E9566}" type="presOf" srcId="{D0ED3F6B-E8CD-4BDB-89A4-60660D10CB7F}" destId="{A0CB6C04-0F87-4397-A89B-1346FF239646}" srcOrd="0" destOrd="0" presId="urn:microsoft.com/office/officeart/2005/8/layout/vList2"/>
    <dgm:cxn modelId="{E4204FA0-972D-4F5B-B79E-71E6E54071C2}" type="presParOf" srcId="{A0CB6C04-0F87-4397-A89B-1346FF239646}" destId="{241A22DE-BDAC-4B50-98C3-5B0CD0E1C72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8D9B44-0FC1-4735-9789-ED4C5E14AB0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fr-FR"/>
        </a:p>
      </dgm:t>
    </dgm:pt>
    <dgm:pt modelId="{AB7B454B-4465-4251-8D91-05620228A283}">
      <dgm:prSet/>
      <dgm:spPr/>
      <dgm:t>
        <a:bodyPr/>
        <a:lstStyle/>
        <a:p>
          <a:pPr rtl="0"/>
          <a:r>
            <a:rPr lang="fr-CA" dirty="0" smtClean="0"/>
            <a:t>????????</a:t>
          </a:r>
          <a:endParaRPr lang="fr-CA" dirty="0"/>
        </a:p>
      </dgm:t>
    </dgm:pt>
    <dgm:pt modelId="{02401756-2B90-4371-B6E4-D3E0922A8601}" type="parTrans" cxnId="{9168D3EB-2725-425B-BD39-60301CE30C53}">
      <dgm:prSet/>
      <dgm:spPr/>
      <dgm:t>
        <a:bodyPr/>
        <a:lstStyle/>
        <a:p>
          <a:endParaRPr lang="fr-FR"/>
        </a:p>
      </dgm:t>
    </dgm:pt>
    <dgm:pt modelId="{A8633D3D-9FAB-4CF3-AED4-9BD799DFC88C}" type="sibTrans" cxnId="{9168D3EB-2725-425B-BD39-60301CE30C53}">
      <dgm:prSet/>
      <dgm:spPr/>
      <dgm:t>
        <a:bodyPr/>
        <a:lstStyle/>
        <a:p>
          <a:endParaRPr lang="fr-FR"/>
        </a:p>
      </dgm:t>
    </dgm:pt>
    <dgm:pt modelId="{146B3D1F-15D1-4A80-A652-0AA769E0F111}">
      <dgm:prSet>
        <dgm:style>
          <a:lnRef idx="1">
            <a:schemeClr val="accent2"/>
          </a:lnRef>
          <a:fillRef idx="2">
            <a:schemeClr val="accent2"/>
          </a:fillRef>
          <a:effectRef idx="1">
            <a:schemeClr val="accent2"/>
          </a:effectRef>
          <a:fontRef idx="minor">
            <a:schemeClr val="dk1"/>
          </a:fontRef>
        </dgm:style>
      </dgm:prSet>
      <dgm:spPr/>
      <dgm:t>
        <a:bodyPr/>
        <a:lstStyle/>
        <a:p>
          <a:pPr rtl="0"/>
          <a:r>
            <a:rPr lang="fr-CA" dirty="0" smtClean="0"/>
            <a:t>Craintes        </a:t>
          </a:r>
          <a:endParaRPr lang="fr-CA" dirty="0"/>
        </a:p>
      </dgm:t>
    </dgm:pt>
    <dgm:pt modelId="{EDB346DD-BBC1-408F-B7E2-F4B968A5F14F}" type="parTrans" cxnId="{00105C9A-EEF3-43AF-9BEC-5147131C1C05}">
      <dgm:prSet/>
      <dgm:spPr/>
      <dgm:t>
        <a:bodyPr/>
        <a:lstStyle/>
        <a:p>
          <a:endParaRPr lang="fr-FR"/>
        </a:p>
      </dgm:t>
    </dgm:pt>
    <dgm:pt modelId="{87493394-0633-4C8C-9DDF-C4E7C0BF2923}" type="sibTrans" cxnId="{00105C9A-EEF3-43AF-9BEC-5147131C1C05}">
      <dgm:prSet/>
      <dgm:spPr/>
      <dgm:t>
        <a:bodyPr/>
        <a:lstStyle/>
        <a:p>
          <a:endParaRPr lang="fr-FR"/>
        </a:p>
      </dgm:t>
    </dgm:pt>
    <dgm:pt modelId="{C892685B-97D1-4F03-B353-69C6EB67C6B3}">
      <dgm:prSet/>
      <dgm:spPr/>
      <dgm:t>
        <a:bodyPr/>
        <a:lstStyle/>
        <a:p>
          <a:pPr rtl="0"/>
          <a:r>
            <a:rPr lang="fr-CA" dirty="0" smtClean="0"/>
            <a:t>Espoirs</a:t>
          </a:r>
          <a:endParaRPr lang="fr-CA" dirty="0"/>
        </a:p>
      </dgm:t>
    </dgm:pt>
    <dgm:pt modelId="{5480318E-0F37-4E8F-95A4-F94E97A5EC28}" type="parTrans" cxnId="{28F6FF20-A443-4C58-B599-04FFEAE2BB5E}">
      <dgm:prSet/>
      <dgm:spPr/>
      <dgm:t>
        <a:bodyPr/>
        <a:lstStyle/>
        <a:p>
          <a:endParaRPr lang="fr-FR"/>
        </a:p>
      </dgm:t>
    </dgm:pt>
    <dgm:pt modelId="{DFC20C54-6DF6-4F21-97B5-440BDCE860B9}" type="sibTrans" cxnId="{28F6FF20-A443-4C58-B599-04FFEAE2BB5E}">
      <dgm:prSet/>
      <dgm:spPr/>
      <dgm:t>
        <a:bodyPr/>
        <a:lstStyle/>
        <a:p>
          <a:endParaRPr lang="fr-FR"/>
        </a:p>
      </dgm:t>
    </dgm:pt>
    <dgm:pt modelId="{1A38F619-C6BD-4287-8584-D15A7E185B7C}" type="pres">
      <dgm:prSet presAssocID="{B28D9B44-0FC1-4735-9789-ED4C5E14AB08}" presName="compositeShape" presStyleCnt="0">
        <dgm:presLayoutVars>
          <dgm:chMax val="7"/>
          <dgm:dir/>
          <dgm:resizeHandles val="exact"/>
        </dgm:presLayoutVars>
      </dgm:prSet>
      <dgm:spPr/>
      <dgm:t>
        <a:bodyPr/>
        <a:lstStyle/>
        <a:p>
          <a:endParaRPr lang="fr-FR"/>
        </a:p>
      </dgm:t>
    </dgm:pt>
    <dgm:pt modelId="{A480A222-117F-4384-A152-722509EC2926}" type="pres">
      <dgm:prSet presAssocID="{AB7B454B-4465-4251-8D91-05620228A283}" presName="circ1" presStyleLbl="vennNode1" presStyleIdx="0" presStyleCnt="3"/>
      <dgm:spPr/>
      <dgm:t>
        <a:bodyPr/>
        <a:lstStyle/>
        <a:p>
          <a:endParaRPr lang="fr-FR"/>
        </a:p>
      </dgm:t>
    </dgm:pt>
    <dgm:pt modelId="{5BFF6BD6-2565-46E2-9F75-44BFE90B3C61}" type="pres">
      <dgm:prSet presAssocID="{AB7B454B-4465-4251-8D91-05620228A283}" presName="circ1Tx" presStyleLbl="revTx" presStyleIdx="0" presStyleCnt="0">
        <dgm:presLayoutVars>
          <dgm:chMax val="0"/>
          <dgm:chPref val="0"/>
          <dgm:bulletEnabled val="1"/>
        </dgm:presLayoutVars>
      </dgm:prSet>
      <dgm:spPr/>
      <dgm:t>
        <a:bodyPr/>
        <a:lstStyle/>
        <a:p>
          <a:endParaRPr lang="fr-FR"/>
        </a:p>
      </dgm:t>
    </dgm:pt>
    <dgm:pt modelId="{ADF87F84-5951-4AB9-885A-B60D3566C2CD}" type="pres">
      <dgm:prSet presAssocID="{C892685B-97D1-4F03-B353-69C6EB67C6B3}" presName="circ2" presStyleLbl="vennNode1" presStyleIdx="1" presStyleCnt="3"/>
      <dgm:spPr/>
      <dgm:t>
        <a:bodyPr/>
        <a:lstStyle/>
        <a:p>
          <a:endParaRPr lang="fr-FR"/>
        </a:p>
      </dgm:t>
    </dgm:pt>
    <dgm:pt modelId="{D2E3C867-0F67-4683-ACE3-A0C21CF7CB24}" type="pres">
      <dgm:prSet presAssocID="{C892685B-97D1-4F03-B353-69C6EB67C6B3}" presName="circ2Tx" presStyleLbl="revTx" presStyleIdx="0" presStyleCnt="0">
        <dgm:presLayoutVars>
          <dgm:chMax val="0"/>
          <dgm:chPref val="0"/>
          <dgm:bulletEnabled val="1"/>
        </dgm:presLayoutVars>
      </dgm:prSet>
      <dgm:spPr/>
      <dgm:t>
        <a:bodyPr/>
        <a:lstStyle/>
        <a:p>
          <a:endParaRPr lang="fr-FR"/>
        </a:p>
      </dgm:t>
    </dgm:pt>
    <dgm:pt modelId="{B8A80CE3-3642-4297-9F24-E303F1C87EC6}" type="pres">
      <dgm:prSet presAssocID="{146B3D1F-15D1-4A80-A652-0AA769E0F111}" presName="circ3" presStyleLbl="vennNode1" presStyleIdx="2" presStyleCnt="3"/>
      <dgm:spPr/>
      <dgm:t>
        <a:bodyPr/>
        <a:lstStyle/>
        <a:p>
          <a:endParaRPr lang="fr-FR"/>
        </a:p>
      </dgm:t>
    </dgm:pt>
    <dgm:pt modelId="{920C7B7E-1F52-4637-8109-5639F40D67D8}" type="pres">
      <dgm:prSet presAssocID="{146B3D1F-15D1-4A80-A652-0AA769E0F111}" presName="circ3Tx" presStyleLbl="revTx" presStyleIdx="0" presStyleCnt="0">
        <dgm:presLayoutVars>
          <dgm:chMax val="0"/>
          <dgm:chPref val="0"/>
          <dgm:bulletEnabled val="1"/>
        </dgm:presLayoutVars>
      </dgm:prSet>
      <dgm:spPr/>
      <dgm:t>
        <a:bodyPr/>
        <a:lstStyle/>
        <a:p>
          <a:endParaRPr lang="fr-FR"/>
        </a:p>
      </dgm:t>
    </dgm:pt>
  </dgm:ptLst>
  <dgm:cxnLst>
    <dgm:cxn modelId="{05ED8901-AEEC-4826-BC65-A01B742A4F9D}" type="presOf" srcId="{B28D9B44-0FC1-4735-9789-ED4C5E14AB08}" destId="{1A38F619-C6BD-4287-8584-D15A7E185B7C}" srcOrd="0" destOrd="0" presId="urn:microsoft.com/office/officeart/2005/8/layout/venn1"/>
    <dgm:cxn modelId="{00105C9A-EEF3-43AF-9BEC-5147131C1C05}" srcId="{B28D9B44-0FC1-4735-9789-ED4C5E14AB08}" destId="{146B3D1F-15D1-4A80-A652-0AA769E0F111}" srcOrd="2" destOrd="0" parTransId="{EDB346DD-BBC1-408F-B7E2-F4B968A5F14F}" sibTransId="{87493394-0633-4C8C-9DDF-C4E7C0BF2923}"/>
    <dgm:cxn modelId="{5205F7AE-09F1-4742-84EF-BBAFA3ECAAE2}" type="presOf" srcId="{C892685B-97D1-4F03-B353-69C6EB67C6B3}" destId="{D2E3C867-0F67-4683-ACE3-A0C21CF7CB24}" srcOrd="1" destOrd="0" presId="urn:microsoft.com/office/officeart/2005/8/layout/venn1"/>
    <dgm:cxn modelId="{E194D478-DAD6-4F46-879B-2E850E25AB0A}" type="presOf" srcId="{C892685B-97D1-4F03-B353-69C6EB67C6B3}" destId="{ADF87F84-5951-4AB9-885A-B60D3566C2CD}" srcOrd="0" destOrd="0" presId="urn:microsoft.com/office/officeart/2005/8/layout/venn1"/>
    <dgm:cxn modelId="{9168D3EB-2725-425B-BD39-60301CE30C53}" srcId="{B28D9B44-0FC1-4735-9789-ED4C5E14AB08}" destId="{AB7B454B-4465-4251-8D91-05620228A283}" srcOrd="0" destOrd="0" parTransId="{02401756-2B90-4371-B6E4-D3E0922A8601}" sibTransId="{A8633D3D-9FAB-4CF3-AED4-9BD799DFC88C}"/>
    <dgm:cxn modelId="{4D7B50B6-0224-4C61-9660-D3271D1749A0}" type="presOf" srcId="{146B3D1F-15D1-4A80-A652-0AA769E0F111}" destId="{B8A80CE3-3642-4297-9F24-E303F1C87EC6}" srcOrd="0" destOrd="0" presId="urn:microsoft.com/office/officeart/2005/8/layout/venn1"/>
    <dgm:cxn modelId="{9F135A40-49BC-4938-BA57-4CBCCE126CD1}" type="presOf" srcId="{AB7B454B-4465-4251-8D91-05620228A283}" destId="{A480A222-117F-4384-A152-722509EC2926}" srcOrd="0" destOrd="0" presId="urn:microsoft.com/office/officeart/2005/8/layout/venn1"/>
    <dgm:cxn modelId="{28F6FF20-A443-4C58-B599-04FFEAE2BB5E}" srcId="{B28D9B44-0FC1-4735-9789-ED4C5E14AB08}" destId="{C892685B-97D1-4F03-B353-69C6EB67C6B3}" srcOrd="1" destOrd="0" parTransId="{5480318E-0F37-4E8F-95A4-F94E97A5EC28}" sibTransId="{DFC20C54-6DF6-4F21-97B5-440BDCE860B9}"/>
    <dgm:cxn modelId="{D686918B-5054-41DE-A8BE-FA3106146109}" type="presOf" srcId="{AB7B454B-4465-4251-8D91-05620228A283}" destId="{5BFF6BD6-2565-46E2-9F75-44BFE90B3C61}" srcOrd="1" destOrd="0" presId="urn:microsoft.com/office/officeart/2005/8/layout/venn1"/>
    <dgm:cxn modelId="{90CFA08A-67CE-404A-A311-B73A58BBB236}" type="presOf" srcId="{146B3D1F-15D1-4A80-A652-0AA769E0F111}" destId="{920C7B7E-1F52-4637-8109-5639F40D67D8}" srcOrd="1" destOrd="0" presId="urn:microsoft.com/office/officeart/2005/8/layout/venn1"/>
    <dgm:cxn modelId="{3042E6F8-1BA4-4DFE-AFE4-0AE66AB0D9E2}" type="presParOf" srcId="{1A38F619-C6BD-4287-8584-D15A7E185B7C}" destId="{A480A222-117F-4384-A152-722509EC2926}" srcOrd="0" destOrd="0" presId="urn:microsoft.com/office/officeart/2005/8/layout/venn1"/>
    <dgm:cxn modelId="{12C27DE6-030E-4956-A748-8FCDEAED3ACB}" type="presParOf" srcId="{1A38F619-C6BD-4287-8584-D15A7E185B7C}" destId="{5BFF6BD6-2565-46E2-9F75-44BFE90B3C61}" srcOrd="1" destOrd="0" presId="urn:microsoft.com/office/officeart/2005/8/layout/venn1"/>
    <dgm:cxn modelId="{3B79FEFB-9B28-40AB-90A2-48D6164BA391}" type="presParOf" srcId="{1A38F619-C6BD-4287-8584-D15A7E185B7C}" destId="{ADF87F84-5951-4AB9-885A-B60D3566C2CD}" srcOrd="2" destOrd="0" presId="urn:microsoft.com/office/officeart/2005/8/layout/venn1"/>
    <dgm:cxn modelId="{02D60274-C085-44FC-BBB9-ED5A27B6B0DD}" type="presParOf" srcId="{1A38F619-C6BD-4287-8584-D15A7E185B7C}" destId="{D2E3C867-0F67-4683-ACE3-A0C21CF7CB24}" srcOrd="3" destOrd="0" presId="urn:microsoft.com/office/officeart/2005/8/layout/venn1"/>
    <dgm:cxn modelId="{D0732E88-3FF9-419E-9D6A-DE21F467552E}" type="presParOf" srcId="{1A38F619-C6BD-4287-8584-D15A7E185B7C}" destId="{B8A80CE3-3642-4297-9F24-E303F1C87EC6}" srcOrd="4" destOrd="0" presId="urn:microsoft.com/office/officeart/2005/8/layout/venn1"/>
    <dgm:cxn modelId="{A001A962-EF17-414D-A7B5-592B25BE5B3A}" type="presParOf" srcId="{1A38F619-C6BD-4287-8584-D15A7E185B7C}" destId="{920C7B7E-1F52-4637-8109-5639F40D67D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8D9B44-0FC1-4735-9789-ED4C5E14AB0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fr-FR"/>
        </a:p>
      </dgm:t>
    </dgm:pt>
    <dgm:pt modelId="{AB7B454B-4465-4251-8D91-05620228A283}">
      <dgm:prSet/>
      <dgm:spPr/>
      <dgm:t>
        <a:bodyPr/>
        <a:lstStyle/>
        <a:p>
          <a:pPr rtl="0"/>
          <a:r>
            <a:rPr lang="fr-CA" dirty="0" smtClean="0"/>
            <a:t>????????</a:t>
          </a:r>
          <a:endParaRPr lang="fr-CA" dirty="0"/>
        </a:p>
      </dgm:t>
    </dgm:pt>
    <dgm:pt modelId="{02401756-2B90-4371-B6E4-D3E0922A8601}" type="parTrans" cxnId="{9168D3EB-2725-425B-BD39-60301CE30C53}">
      <dgm:prSet/>
      <dgm:spPr/>
      <dgm:t>
        <a:bodyPr/>
        <a:lstStyle/>
        <a:p>
          <a:endParaRPr lang="fr-FR"/>
        </a:p>
      </dgm:t>
    </dgm:pt>
    <dgm:pt modelId="{A8633D3D-9FAB-4CF3-AED4-9BD799DFC88C}" type="sibTrans" cxnId="{9168D3EB-2725-425B-BD39-60301CE30C53}">
      <dgm:prSet/>
      <dgm:spPr/>
      <dgm:t>
        <a:bodyPr/>
        <a:lstStyle/>
        <a:p>
          <a:endParaRPr lang="fr-FR"/>
        </a:p>
      </dgm:t>
    </dgm:pt>
    <dgm:pt modelId="{146B3D1F-15D1-4A80-A652-0AA769E0F111}">
      <dgm:prSet/>
      <dgm:spPr/>
      <dgm:t>
        <a:bodyPr/>
        <a:lstStyle/>
        <a:p>
          <a:pPr rtl="0"/>
          <a:r>
            <a:rPr lang="fr-CA" dirty="0" smtClean="0"/>
            <a:t>Craintes        </a:t>
          </a:r>
          <a:endParaRPr lang="fr-CA" dirty="0"/>
        </a:p>
      </dgm:t>
    </dgm:pt>
    <dgm:pt modelId="{EDB346DD-BBC1-408F-B7E2-F4B968A5F14F}" type="parTrans" cxnId="{00105C9A-EEF3-43AF-9BEC-5147131C1C05}">
      <dgm:prSet/>
      <dgm:spPr/>
      <dgm:t>
        <a:bodyPr/>
        <a:lstStyle/>
        <a:p>
          <a:endParaRPr lang="fr-FR"/>
        </a:p>
      </dgm:t>
    </dgm:pt>
    <dgm:pt modelId="{87493394-0633-4C8C-9DDF-C4E7C0BF2923}" type="sibTrans" cxnId="{00105C9A-EEF3-43AF-9BEC-5147131C1C05}">
      <dgm:prSet/>
      <dgm:spPr/>
      <dgm:t>
        <a:bodyPr/>
        <a:lstStyle/>
        <a:p>
          <a:endParaRPr lang="fr-FR"/>
        </a:p>
      </dgm:t>
    </dgm:pt>
    <dgm:pt modelId="{C892685B-97D1-4F03-B353-69C6EB67C6B3}">
      <dgm:prSet>
        <dgm:style>
          <a:lnRef idx="1">
            <a:schemeClr val="accent2"/>
          </a:lnRef>
          <a:fillRef idx="2">
            <a:schemeClr val="accent2"/>
          </a:fillRef>
          <a:effectRef idx="1">
            <a:schemeClr val="accent2"/>
          </a:effectRef>
          <a:fontRef idx="minor">
            <a:schemeClr val="dk1"/>
          </a:fontRef>
        </dgm:style>
      </dgm:prSet>
      <dgm:spPr/>
      <dgm:t>
        <a:bodyPr/>
        <a:lstStyle/>
        <a:p>
          <a:pPr rtl="0"/>
          <a:r>
            <a:rPr lang="fr-CA" dirty="0" smtClean="0"/>
            <a:t>Espoirs</a:t>
          </a:r>
          <a:endParaRPr lang="fr-CA" dirty="0"/>
        </a:p>
      </dgm:t>
    </dgm:pt>
    <dgm:pt modelId="{5480318E-0F37-4E8F-95A4-F94E97A5EC28}" type="parTrans" cxnId="{28F6FF20-A443-4C58-B599-04FFEAE2BB5E}">
      <dgm:prSet/>
      <dgm:spPr/>
      <dgm:t>
        <a:bodyPr/>
        <a:lstStyle/>
        <a:p>
          <a:endParaRPr lang="fr-FR"/>
        </a:p>
      </dgm:t>
    </dgm:pt>
    <dgm:pt modelId="{DFC20C54-6DF6-4F21-97B5-440BDCE860B9}" type="sibTrans" cxnId="{28F6FF20-A443-4C58-B599-04FFEAE2BB5E}">
      <dgm:prSet/>
      <dgm:spPr/>
      <dgm:t>
        <a:bodyPr/>
        <a:lstStyle/>
        <a:p>
          <a:endParaRPr lang="fr-FR"/>
        </a:p>
      </dgm:t>
    </dgm:pt>
    <dgm:pt modelId="{1A38F619-C6BD-4287-8584-D15A7E185B7C}" type="pres">
      <dgm:prSet presAssocID="{B28D9B44-0FC1-4735-9789-ED4C5E14AB08}" presName="compositeShape" presStyleCnt="0">
        <dgm:presLayoutVars>
          <dgm:chMax val="7"/>
          <dgm:dir/>
          <dgm:resizeHandles val="exact"/>
        </dgm:presLayoutVars>
      </dgm:prSet>
      <dgm:spPr/>
      <dgm:t>
        <a:bodyPr/>
        <a:lstStyle/>
        <a:p>
          <a:endParaRPr lang="fr-FR"/>
        </a:p>
      </dgm:t>
    </dgm:pt>
    <dgm:pt modelId="{A480A222-117F-4384-A152-722509EC2926}" type="pres">
      <dgm:prSet presAssocID="{AB7B454B-4465-4251-8D91-05620228A283}" presName="circ1" presStyleLbl="vennNode1" presStyleIdx="0" presStyleCnt="3"/>
      <dgm:spPr/>
      <dgm:t>
        <a:bodyPr/>
        <a:lstStyle/>
        <a:p>
          <a:endParaRPr lang="fr-FR"/>
        </a:p>
      </dgm:t>
    </dgm:pt>
    <dgm:pt modelId="{5BFF6BD6-2565-46E2-9F75-44BFE90B3C61}" type="pres">
      <dgm:prSet presAssocID="{AB7B454B-4465-4251-8D91-05620228A283}" presName="circ1Tx" presStyleLbl="revTx" presStyleIdx="0" presStyleCnt="0">
        <dgm:presLayoutVars>
          <dgm:chMax val="0"/>
          <dgm:chPref val="0"/>
          <dgm:bulletEnabled val="1"/>
        </dgm:presLayoutVars>
      </dgm:prSet>
      <dgm:spPr/>
      <dgm:t>
        <a:bodyPr/>
        <a:lstStyle/>
        <a:p>
          <a:endParaRPr lang="fr-FR"/>
        </a:p>
      </dgm:t>
    </dgm:pt>
    <dgm:pt modelId="{ADF87F84-5951-4AB9-885A-B60D3566C2CD}" type="pres">
      <dgm:prSet presAssocID="{C892685B-97D1-4F03-B353-69C6EB67C6B3}" presName="circ2" presStyleLbl="vennNode1" presStyleIdx="1" presStyleCnt="3"/>
      <dgm:spPr/>
      <dgm:t>
        <a:bodyPr/>
        <a:lstStyle/>
        <a:p>
          <a:endParaRPr lang="fr-FR"/>
        </a:p>
      </dgm:t>
    </dgm:pt>
    <dgm:pt modelId="{D2E3C867-0F67-4683-ACE3-A0C21CF7CB24}" type="pres">
      <dgm:prSet presAssocID="{C892685B-97D1-4F03-B353-69C6EB67C6B3}" presName="circ2Tx" presStyleLbl="revTx" presStyleIdx="0" presStyleCnt="0">
        <dgm:presLayoutVars>
          <dgm:chMax val="0"/>
          <dgm:chPref val="0"/>
          <dgm:bulletEnabled val="1"/>
        </dgm:presLayoutVars>
      </dgm:prSet>
      <dgm:spPr/>
      <dgm:t>
        <a:bodyPr/>
        <a:lstStyle/>
        <a:p>
          <a:endParaRPr lang="fr-FR"/>
        </a:p>
      </dgm:t>
    </dgm:pt>
    <dgm:pt modelId="{B8A80CE3-3642-4297-9F24-E303F1C87EC6}" type="pres">
      <dgm:prSet presAssocID="{146B3D1F-15D1-4A80-A652-0AA769E0F111}" presName="circ3" presStyleLbl="vennNode1" presStyleIdx="2" presStyleCnt="3"/>
      <dgm:spPr/>
      <dgm:t>
        <a:bodyPr/>
        <a:lstStyle/>
        <a:p>
          <a:endParaRPr lang="fr-FR"/>
        </a:p>
      </dgm:t>
    </dgm:pt>
    <dgm:pt modelId="{920C7B7E-1F52-4637-8109-5639F40D67D8}" type="pres">
      <dgm:prSet presAssocID="{146B3D1F-15D1-4A80-A652-0AA769E0F111}" presName="circ3Tx" presStyleLbl="revTx" presStyleIdx="0" presStyleCnt="0">
        <dgm:presLayoutVars>
          <dgm:chMax val="0"/>
          <dgm:chPref val="0"/>
          <dgm:bulletEnabled val="1"/>
        </dgm:presLayoutVars>
      </dgm:prSet>
      <dgm:spPr/>
      <dgm:t>
        <a:bodyPr/>
        <a:lstStyle/>
        <a:p>
          <a:endParaRPr lang="fr-FR"/>
        </a:p>
      </dgm:t>
    </dgm:pt>
  </dgm:ptLst>
  <dgm:cxnLst>
    <dgm:cxn modelId="{05ED8901-AEEC-4826-BC65-A01B742A4F9D}" type="presOf" srcId="{B28D9B44-0FC1-4735-9789-ED4C5E14AB08}" destId="{1A38F619-C6BD-4287-8584-D15A7E185B7C}" srcOrd="0" destOrd="0" presId="urn:microsoft.com/office/officeart/2005/8/layout/venn1"/>
    <dgm:cxn modelId="{00105C9A-EEF3-43AF-9BEC-5147131C1C05}" srcId="{B28D9B44-0FC1-4735-9789-ED4C5E14AB08}" destId="{146B3D1F-15D1-4A80-A652-0AA769E0F111}" srcOrd="2" destOrd="0" parTransId="{EDB346DD-BBC1-408F-B7E2-F4B968A5F14F}" sibTransId="{87493394-0633-4C8C-9DDF-C4E7C0BF2923}"/>
    <dgm:cxn modelId="{5205F7AE-09F1-4742-84EF-BBAFA3ECAAE2}" type="presOf" srcId="{C892685B-97D1-4F03-B353-69C6EB67C6B3}" destId="{D2E3C867-0F67-4683-ACE3-A0C21CF7CB24}" srcOrd="1" destOrd="0" presId="urn:microsoft.com/office/officeart/2005/8/layout/venn1"/>
    <dgm:cxn modelId="{E194D478-DAD6-4F46-879B-2E850E25AB0A}" type="presOf" srcId="{C892685B-97D1-4F03-B353-69C6EB67C6B3}" destId="{ADF87F84-5951-4AB9-885A-B60D3566C2CD}" srcOrd="0" destOrd="0" presId="urn:microsoft.com/office/officeart/2005/8/layout/venn1"/>
    <dgm:cxn modelId="{9168D3EB-2725-425B-BD39-60301CE30C53}" srcId="{B28D9B44-0FC1-4735-9789-ED4C5E14AB08}" destId="{AB7B454B-4465-4251-8D91-05620228A283}" srcOrd="0" destOrd="0" parTransId="{02401756-2B90-4371-B6E4-D3E0922A8601}" sibTransId="{A8633D3D-9FAB-4CF3-AED4-9BD799DFC88C}"/>
    <dgm:cxn modelId="{4D7B50B6-0224-4C61-9660-D3271D1749A0}" type="presOf" srcId="{146B3D1F-15D1-4A80-A652-0AA769E0F111}" destId="{B8A80CE3-3642-4297-9F24-E303F1C87EC6}" srcOrd="0" destOrd="0" presId="urn:microsoft.com/office/officeart/2005/8/layout/venn1"/>
    <dgm:cxn modelId="{9F135A40-49BC-4938-BA57-4CBCCE126CD1}" type="presOf" srcId="{AB7B454B-4465-4251-8D91-05620228A283}" destId="{A480A222-117F-4384-A152-722509EC2926}" srcOrd="0" destOrd="0" presId="urn:microsoft.com/office/officeart/2005/8/layout/venn1"/>
    <dgm:cxn modelId="{28F6FF20-A443-4C58-B599-04FFEAE2BB5E}" srcId="{B28D9B44-0FC1-4735-9789-ED4C5E14AB08}" destId="{C892685B-97D1-4F03-B353-69C6EB67C6B3}" srcOrd="1" destOrd="0" parTransId="{5480318E-0F37-4E8F-95A4-F94E97A5EC28}" sibTransId="{DFC20C54-6DF6-4F21-97B5-440BDCE860B9}"/>
    <dgm:cxn modelId="{D686918B-5054-41DE-A8BE-FA3106146109}" type="presOf" srcId="{AB7B454B-4465-4251-8D91-05620228A283}" destId="{5BFF6BD6-2565-46E2-9F75-44BFE90B3C61}" srcOrd="1" destOrd="0" presId="urn:microsoft.com/office/officeart/2005/8/layout/venn1"/>
    <dgm:cxn modelId="{90CFA08A-67CE-404A-A311-B73A58BBB236}" type="presOf" srcId="{146B3D1F-15D1-4A80-A652-0AA769E0F111}" destId="{920C7B7E-1F52-4637-8109-5639F40D67D8}" srcOrd="1" destOrd="0" presId="urn:microsoft.com/office/officeart/2005/8/layout/venn1"/>
    <dgm:cxn modelId="{3042E6F8-1BA4-4DFE-AFE4-0AE66AB0D9E2}" type="presParOf" srcId="{1A38F619-C6BD-4287-8584-D15A7E185B7C}" destId="{A480A222-117F-4384-A152-722509EC2926}" srcOrd="0" destOrd="0" presId="urn:microsoft.com/office/officeart/2005/8/layout/venn1"/>
    <dgm:cxn modelId="{12C27DE6-030E-4956-A748-8FCDEAED3ACB}" type="presParOf" srcId="{1A38F619-C6BD-4287-8584-D15A7E185B7C}" destId="{5BFF6BD6-2565-46E2-9F75-44BFE90B3C61}" srcOrd="1" destOrd="0" presId="urn:microsoft.com/office/officeart/2005/8/layout/venn1"/>
    <dgm:cxn modelId="{3B79FEFB-9B28-40AB-90A2-48D6164BA391}" type="presParOf" srcId="{1A38F619-C6BD-4287-8584-D15A7E185B7C}" destId="{ADF87F84-5951-4AB9-885A-B60D3566C2CD}" srcOrd="2" destOrd="0" presId="urn:microsoft.com/office/officeart/2005/8/layout/venn1"/>
    <dgm:cxn modelId="{02D60274-C085-44FC-BBB9-ED5A27B6B0DD}" type="presParOf" srcId="{1A38F619-C6BD-4287-8584-D15A7E185B7C}" destId="{D2E3C867-0F67-4683-ACE3-A0C21CF7CB24}" srcOrd="3" destOrd="0" presId="urn:microsoft.com/office/officeart/2005/8/layout/venn1"/>
    <dgm:cxn modelId="{D0732E88-3FF9-419E-9D6A-DE21F467552E}" type="presParOf" srcId="{1A38F619-C6BD-4287-8584-D15A7E185B7C}" destId="{B8A80CE3-3642-4297-9F24-E303F1C87EC6}" srcOrd="4" destOrd="0" presId="urn:microsoft.com/office/officeart/2005/8/layout/venn1"/>
    <dgm:cxn modelId="{A001A962-EF17-414D-A7B5-592B25BE5B3A}" type="presParOf" srcId="{1A38F619-C6BD-4287-8584-D15A7E185B7C}" destId="{920C7B7E-1F52-4637-8109-5639F40D67D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A22DE-BDAC-4B50-98C3-5B0CD0E1C728}">
      <dsp:nvSpPr>
        <dsp:cNvPr id="0" name=""/>
        <dsp:cNvSpPr/>
      </dsp:nvSpPr>
      <dsp:spPr>
        <a:xfrm>
          <a:off x="0" y="0"/>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fr-CA" sz="3200" b="1" kern="1200" dirty="0" smtClean="0"/>
            <a:t>3. Menace  : la crise de confiance</a:t>
          </a:r>
          <a:endParaRPr lang="fr-CA" sz="3200" kern="1200" dirty="0"/>
        </a:p>
      </dsp:txBody>
      <dsp:txXfrm>
        <a:off x="59399" y="59399"/>
        <a:ext cx="103968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0A222-117F-4384-A152-722509EC2926}">
      <dsp:nvSpPr>
        <dsp:cNvPr id="0" name=""/>
        <dsp:cNvSpPr/>
      </dsp:nvSpPr>
      <dsp:spPr>
        <a:xfrm>
          <a:off x="3952398" y="54391"/>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44650" rtl="0">
            <a:lnSpc>
              <a:spcPct val="90000"/>
            </a:lnSpc>
            <a:spcBef>
              <a:spcPct val="0"/>
            </a:spcBef>
            <a:spcAft>
              <a:spcPct val="35000"/>
            </a:spcAft>
          </a:pPr>
          <a:r>
            <a:rPr lang="fr-CA" sz="3700" kern="1200" dirty="0" smtClean="0"/>
            <a:t>????????</a:t>
          </a:r>
          <a:endParaRPr lang="fr-CA" sz="3700" kern="1200" dirty="0"/>
        </a:p>
      </dsp:txBody>
      <dsp:txXfrm>
        <a:off x="4300505" y="511282"/>
        <a:ext cx="1914588" cy="1174861"/>
      </dsp:txXfrm>
    </dsp:sp>
    <dsp:sp modelId="{ADF87F84-5951-4AB9-885A-B60D3566C2CD}">
      <dsp:nvSpPr>
        <dsp:cNvPr id="0" name=""/>
        <dsp:cNvSpPr/>
      </dsp:nvSpPr>
      <dsp:spPr>
        <a:xfrm>
          <a:off x="489446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44650" rtl="0">
            <a:lnSpc>
              <a:spcPct val="90000"/>
            </a:lnSpc>
            <a:spcBef>
              <a:spcPct val="0"/>
            </a:spcBef>
            <a:spcAft>
              <a:spcPct val="35000"/>
            </a:spcAft>
          </a:pPr>
          <a:r>
            <a:rPr lang="fr-CA" sz="3700" kern="1200" dirty="0" smtClean="0"/>
            <a:t>Espoirs</a:t>
          </a:r>
          <a:endParaRPr lang="fr-CA" sz="3700" kern="1200" dirty="0"/>
        </a:p>
      </dsp:txBody>
      <dsp:txXfrm>
        <a:off x="5692933" y="2360600"/>
        <a:ext cx="1566481" cy="1435941"/>
      </dsp:txXfrm>
    </dsp:sp>
    <dsp:sp modelId="{B8A80CE3-3642-4297-9F24-E303F1C87EC6}">
      <dsp:nvSpPr>
        <dsp:cNvPr id="0" name=""/>
        <dsp:cNvSpPr/>
      </dsp:nvSpPr>
      <dsp:spPr>
        <a:xfrm>
          <a:off x="3010333" y="1686143"/>
          <a:ext cx="2610802" cy="2610802"/>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ctr" defTabSz="1644650" rtl="0">
            <a:lnSpc>
              <a:spcPct val="90000"/>
            </a:lnSpc>
            <a:spcBef>
              <a:spcPct val="0"/>
            </a:spcBef>
            <a:spcAft>
              <a:spcPct val="35000"/>
            </a:spcAft>
          </a:pPr>
          <a:r>
            <a:rPr lang="fr-CA" sz="3700" kern="1200" dirty="0" smtClean="0"/>
            <a:t>Craintes        </a:t>
          </a:r>
          <a:endParaRPr lang="fr-CA" sz="3700" kern="1200" dirty="0"/>
        </a:p>
      </dsp:txBody>
      <dsp:txXfrm>
        <a:off x="3256184" y="2360600"/>
        <a:ext cx="1566481" cy="14359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0A222-117F-4384-A152-722509EC2926}">
      <dsp:nvSpPr>
        <dsp:cNvPr id="0" name=""/>
        <dsp:cNvSpPr/>
      </dsp:nvSpPr>
      <dsp:spPr>
        <a:xfrm>
          <a:off x="3952398" y="54391"/>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44650" rtl="0">
            <a:lnSpc>
              <a:spcPct val="90000"/>
            </a:lnSpc>
            <a:spcBef>
              <a:spcPct val="0"/>
            </a:spcBef>
            <a:spcAft>
              <a:spcPct val="35000"/>
            </a:spcAft>
          </a:pPr>
          <a:r>
            <a:rPr lang="fr-CA" sz="3700" kern="1200" dirty="0" smtClean="0"/>
            <a:t>????????</a:t>
          </a:r>
          <a:endParaRPr lang="fr-CA" sz="3700" kern="1200" dirty="0"/>
        </a:p>
      </dsp:txBody>
      <dsp:txXfrm>
        <a:off x="4300505" y="511282"/>
        <a:ext cx="1914588" cy="1174861"/>
      </dsp:txXfrm>
    </dsp:sp>
    <dsp:sp modelId="{ADF87F84-5951-4AB9-885A-B60D3566C2CD}">
      <dsp:nvSpPr>
        <dsp:cNvPr id="0" name=""/>
        <dsp:cNvSpPr/>
      </dsp:nvSpPr>
      <dsp:spPr>
        <a:xfrm>
          <a:off x="4894463" y="1686143"/>
          <a:ext cx="2610802" cy="2610802"/>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ctr" defTabSz="1644650" rtl="0">
            <a:lnSpc>
              <a:spcPct val="90000"/>
            </a:lnSpc>
            <a:spcBef>
              <a:spcPct val="0"/>
            </a:spcBef>
            <a:spcAft>
              <a:spcPct val="35000"/>
            </a:spcAft>
          </a:pPr>
          <a:r>
            <a:rPr lang="fr-CA" sz="3700" kern="1200" dirty="0" smtClean="0"/>
            <a:t>Espoirs</a:t>
          </a:r>
          <a:endParaRPr lang="fr-CA" sz="3700" kern="1200" dirty="0"/>
        </a:p>
      </dsp:txBody>
      <dsp:txXfrm>
        <a:off x="5692933" y="2360600"/>
        <a:ext cx="1566481" cy="1435941"/>
      </dsp:txXfrm>
    </dsp:sp>
    <dsp:sp modelId="{B8A80CE3-3642-4297-9F24-E303F1C87EC6}">
      <dsp:nvSpPr>
        <dsp:cNvPr id="0" name=""/>
        <dsp:cNvSpPr/>
      </dsp:nvSpPr>
      <dsp:spPr>
        <a:xfrm>
          <a:off x="301033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44650" rtl="0">
            <a:lnSpc>
              <a:spcPct val="90000"/>
            </a:lnSpc>
            <a:spcBef>
              <a:spcPct val="0"/>
            </a:spcBef>
            <a:spcAft>
              <a:spcPct val="35000"/>
            </a:spcAft>
          </a:pPr>
          <a:r>
            <a:rPr lang="fr-CA" sz="3700" kern="1200" dirty="0" smtClean="0"/>
            <a:t>Craintes        </a:t>
          </a:r>
          <a:endParaRPr lang="fr-CA" sz="3700" kern="1200" dirty="0"/>
        </a:p>
      </dsp:txBody>
      <dsp:txXfrm>
        <a:off x="3256184" y="2360600"/>
        <a:ext cx="1566481" cy="14359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CA"/>
          </a:p>
        </p:txBody>
      </p:sp>
      <p:sp>
        <p:nvSpPr>
          <p:cNvPr id="4" name="Espace réservé de la date 3"/>
          <p:cNvSpPr>
            <a:spLocks noGrp="1"/>
          </p:cNvSpPr>
          <p:nvPr>
            <p:ph type="dt" sz="half" idx="10"/>
          </p:nvPr>
        </p:nvSpPr>
        <p:spPr/>
        <p:txBody>
          <a:bodyPr/>
          <a:lstStyle/>
          <a:p>
            <a:fld id="{28212AD0-C3C9-4CDD-AD7E-E9F789A76314}" type="datetimeFigureOut">
              <a:rPr lang="fr-CA" smtClean="0"/>
              <a:t>2022-04-18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78FA110-8E4E-4B95-9F1C-35DEEE4E36B6}" type="slidenum">
              <a:rPr lang="fr-CA" smtClean="0"/>
              <a:t>‹N°›</a:t>
            </a:fld>
            <a:endParaRPr lang="fr-CA"/>
          </a:p>
        </p:txBody>
      </p:sp>
    </p:spTree>
    <p:extLst>
      <p:ext uri="{BB962C8B-B14F-4D97-AF65-F5344CB8AC3E}">
        <p14:creationId xmlns:p14="http://schemas.microsoft.com/office/powerpoint/2010/main" val="4085771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8212AD0-C3C9-4CDD-AD7E-E9F789A76314}" type="datetimeFigureOut">
              <a:rPr lang="fr-CA" smtClean="0"/>
              <a:t>2022-04-18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78FA110-8E4E-4B95-9F1C-35DEEE4E36B6}" type="slidenum">
              <a:rPr lang="fr-CA" smtClean="0"/>
              <a:t>‹N°›</a:t>
            </a:fld>
            <a:endParaRPr lang="fr-CA"/>
          </a:p>
        </p:txBody>
      </p:sp>
    </p:spTree>
    <p:extLst>
      <p:ext uri="{BB962C8B-B14F-4D97-AF65-F5344CB8AC3E}">
        <p14:creationId xmlns:p14="http://schemas.microsoft.com/office/powerpoint/2010/main" val="223433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8212AD0-C3C9-4CDD-AD7E-E9F789A76314}" type="datetimeFigureOut">
              <a:rPr lang="fr-CA" smtClean="0"/>
              <a:t>2022-04-18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78FA110-8E4E-4B95-9F1C-35DEEE4E36B6}" type="slidenum">
              <a:rPr lang="fr-CA" smtClean="0"/>
              <a:t>‹N°›</a:t>
            </a:fld>
            <a:endParaRPr lang="fr-CA"/>
          </a:p>
        </p:txBody>
      </p:sp>
    </p:spTree>
    <p:extLst>
      <p:ext uri="{BB962C8B-B14F-4D97-AF65-F5344CB8AC3E}">
        <p14:creationId xmlns:p14="http://schemas.microsoft.com/office/powerpoint/2010/main" val="143449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8212AD0-C3C9-4CDD-AD7E-E9F789A76314}" type="datetimeFigureOut">
              <a:rPr lang="fr-CA" smtClean="0"/>
              <a:t>2022-04-18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78FA110-8E4E-4B95-9F1C-35DEEE4E36B6}" type="slidenum">
              <a:rPr lang="fr-CA" smtClean="0"/>
              <a:t>‹N°›</a:t>
            </a:fld>
            <a:endParaRPr lang="fr-CA"/>
          </a:p>
        </p:txBody>
      </p:sp>
    </p:spTree>
    <p:extLst>
      <p:ext uri="{BB962C8B-B14F-4D97-AF65-F5344CB8AC3E}">
        <p14:creationId xmlns:p14="http://schemas.microsoft.com/office/powerpoint/2010/main" val="349722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28212AD0-C3C9-4CDD-AD7E-E9F789A76314}" type="datetimeFigureOut">
              <a:rPr lang="fr-CA" smtClean="0"/>
              <a:t>2022-04-18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78FA110-8E4E-4B95-9F1C-35DEEE4E36B6}" type="slidenum">
              <a:rPr lang="fr-CA" smtClean="0"/>
              <a:t>‹N°›</a:t>
            </a:fld>
            <a:endParaRPr lang="fr-CA"/>
          </a:p>
        </p:txBody>
      </p:sp>
    </p:spTree>
    <p:extLst>
      <p:ext uri="{BB962C8B-B14F-4D97-AF65-F5344CB8AC3E}">
        <p14:creationId xmlns:p14="http://schemas.microsoft.com/office/powerpoint/2010/main" val="170607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28212AD0-C3C9-4CDD-AD7E-E9F789A76314}" type="datetimeFigureOut">
              <a:rPr lang="fr-CA" smtClean="0"/>
              <a:t>2022-04-18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78FA110-8E4E-4B95-9F1C-35DEEE4E36B6}" type="slidenum">
              <a:rPr lang="fr-CA" smtClean="0"/>
              <a:t>‹N°›</a:t>
            </a:fld>
            <a:endParaRPr lang="fr-CA"/>
          </a:p>
        </p:txBody>
      </p:sp>
    </p:spTree>
    <p:extLst>
      <p:ext uri="{BB962C8B-B14F-4D97-AF65-F5344CB8AC3E}">
        <p14:creationId xmlns:p14="http://schemas.microsoft.com/office/powerpoint/2010/main" val="2101165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28212AD0-C3C9-4CDD-AD7E-E9F789A76314}" type="datetimeFigureOut">
              <a:rPr lang="fr-CA" smtClean="0"/>
              <a:t>2022-04-18</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178FA110-8E4E-4B95-9F1C-35DEEE4E36B6}" type="slidenum">
              <a:rPr lang="fr-CA" smtClean="0"/>
              <a:t>‹N°›</a:t>
            </a:fld>
            <a:endParaRPr lang="fr-CA"/>
          </a:p>
        </p:txBody>
      </p:sp>
    </p:spTree>
    <p:extLst>
      <p:ext uri="{BB962C8B-B14F-4D97-AF65-F5344CB8AC3E}">
        <p14:creationId xmlns:p14="http://schemas.microsoft.com/office/powerpoint/2010/main" val="370238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28212AD0-C3C9-4CDD-AD7E-E9F789A76314}" type="datetimeFigureOut">
              <a:rPr lang="fr-CA" smtClean="0"/>
              <a:t>2022-04-18</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178FA110-8E4E-4B95-9F1C-35DEEE4E36B6}" type="slidenum">
              <a:rPr lang="fr-CA" smtClean="0"/>
              <a:t>‹N°›</a:t>
            </a:fld>
            <a:endParaRPr lang="fr-CA"/>
          </a:p>
        </p:txBody>
      </p:sp>
    </p:spTree>
    <p:extLst>
      <p:ext uri="{BB962C8B-B14F-4D97-AF65-F5344CB8AC3E}">
        <p14:creationId xmlns:p14="http://schemas.microsoft.com/office/powerpoint/2010/main" val="576639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8212AD0-C3C9-4CDD-AD7E-E9F789A76314}" type="datetimeFigureOut">
              <a:rPr lang="fr-CA" smtClean="0"/>
              <a:t>2022-04-18</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178FA110-8E4E-4B95-9F1C-35DEEE4E36B6}" type="slidenum">
              <a:rPr lang="fr-CA" smtClean="0"/>
              <a:t>‹N°›</a:t>
            </a:fld>
            <a:endParaRPr lang="fr-CA"/>
          </a:p>
        </p:txBody>
      </p:sp>
    </p:spTree>
    <p:extLst>
      <p:ext uri="{BB962C8B-B14F-4D97-AF65-F5344CB8AC3E}">
        <p14:creationId xmlns:p14="http://schemas.microsoft.com/office/powerpoint/2010/main" val="310168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28212AD0-C3C9-4CDD-AD7E-E9F789A76314}" type="datetimeFigureOut">
              <a:rPr lang="fr-CA" smtClean="0"/>
              <a:t>2022-04-18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78FA110-8E4E-4B95-9F1C-35DEEE4E36B6}" type="slidenum">
              <a:rPr lang="fr-CA" smtClean="0"/>
              <a:t>‹N°›</a:t>
            </a:fld>
            <a:endParaRPr lang="fr-CA"/>
          </a:p>
        </p:txBody>
      </p:sp>
    </p:spTree>
    <p:extLst>
      <p:ext uri="{BB962C8B-B14F-4D97-AF65-F5344CB8AC3E}">
        <p14:creationId xmlns:p14="http://schemas.microsoft.com/office/powerpoint/2010/main" val="85063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28212AD0-C3C9-4CDD-AD7E-E9F789A76314}" type="datetimeFigureOut">
              <a:rPr lang="fr-CA" smtClean="0"/>
              <a:t>2022-04-18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78FA110-8E4E-4B95-9F1C-35DEEE4E36B6}" type="slidenum">
              <a:rPr lang="fr-CA" smtClean="0"/>
              <a:t>‹N°›</a:t>
            </a:fld>
            <a:endParaRPr lang="fr-CA"/>
          </a:p>
        </p:txBody>
      </p:sp>
    </p:spTree>
    <p:extLst>
      <p:ext uri="{BB962C8B-B14F-4D97-AF65-F5344CB8AC3E}">
        <p14:creationId xmlns:p14="http://schemas.microsoft.com/office/powerpoint/2010/main" val="2749632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12AD0-C3C9-4CDD-AD7E-E9F789A76314}" type="datetimeFigureOut">
              <a:rPr lang="fr-CA" smtClean="0"/>
              <a:t>2022-04-18</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FA110-8E4E-4B95-9F1C-35DEEE4E36B6}" type="slidenum">
              <a:rPr lang="fr-CA" smtClean="0"/>
              <a:t>‹N°›</a:t>
            </a:fld>
            <a:endParaRPr lang="fr-CA"/>
          </a:p>
        </p:txBody>
      </p:sp>
    </p:spTree>
    <p:extLst>
      <p:ext uri="{BB962C8B-B14F-4D97-AF65-F5344CB8AC3E}">
        <p14:creationId xmlns:p14="http://schemas.microsoft.com/office/powerpoint/2010/main" val="428776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legisquebec.gouv.qc.ca/fr/version/lc/C-12?code=se:44&amp;historique=20220307#2022030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fr.wikipedia.org/wiki/Ottawa-Gatineau" TargetMode="External"/><Relationship Id="rId13" Type="http://schemas.openxmlformats.org/officeDocument/2006/relationships/hyperlink" Target="https://fr.wikipedia.org/wiki/Le_Soleil_(Qu%C3%A9bec)" TargetMode="External"/><Relationship Id="rId18" Type="http://schemas.openxmlformats.org/officeDocument/2006/relationships/hyperlink" Target="https://fr.wikipedia.org/wiki/Granby_(Qu%C3%A9bec)" TargetMode="External"/><Relationship Id="rId3" Type="http://schemas.openxmlformats.org/officeDocument/2006/relationships/hyperlink" Target="https://fr.wikipedia.org/wiki/Coop%C3%A9rative" TargetMode="External"/><Relationship Id="rId7" Type="http://schemas.openxmlformats.org/officeDocument/2006/relationships/hyperlink" Target="https://fr.wikipedia.org/wiki/Le_Droit" TargetMode="External"/><Relationship Id="rId12" Type="http://schemas.openxmlformats.org/officeDocument/2006/relationships/hyperlink" Target="https://fr.wikipedia.org/wiki/Saguenay-Lac-Saint-Jean" TargetMode="External"/><Relationship Id="rId17" Type="http://schemas.openxmlformats.org/officeDocument/2006/relationships/hyperlink" Target="https://fr.wikipedia.org/wiki/La_Voix_de_l%27Est" TargetMode="External"/><Relationship Id="rId2" Type="http://schemas.openxmlformats.org/officeDocument/2006/relationships/hyperlink" Target="https://fr.wikipedia.org/wiki/%C3%89diteur_de_presse" TargetMode="External"/><Relationship Id="rId16" Type="http://schemas.openxmlformats.org/officeDocument/2006/relationships/hyperlink" Target="https://fr.wikipedia.org/wiki/Sherbrooke" TargetMode="External"/><Relationship Id="rId1" Type="http://schemas.openxmlformats.org/officeDocument/2006/relationships/slideLayout" Target="../slideLayouts/slideLayout2.xml"/><Relationship Id="rId6" Type="http://schemas.openxmlformats.org/officeDocument/2006/relationships/hyperlink" Target="https://fr.wikipedia.org/wiki/Qu%C3%A9bec" TargetMode="External"/><Relationship Id="rId11" Type="http://schemas.openxmlformats.org/officeDocument/2006/relationships/hyperlink" Target="https://fr.wikipedia.org/wiki/Le_Quotidien_(Saguenay)" TargetMode="External"/><Relationship Id="rId5" Type="http://schemas.openxmlformats.org/officeDocument/2006/relationships/hyperlink" Target="https://fr.wikipedia.org/wiki/Journal" TargetMode="External"/><Relationship Id="rId15" Type="http://schemas.openxmlformats.org/officeDocument/2006/relationships/hyperlink" Target="https://fr.wikipedia.org/wiki/La_Tribune_(Sherbrooke)" TargetMode="External"/><Relationship Id="rId10" Type="http://schemas.openxmlformats.org/officeDocument/2006/relationships/hyperlink" Target="https://fr.wikipedia.org/wiki/Trois-Rivi%C3%A8res" TargetMode="External"/><Relationship Id="rId4" Type="http://schemas.openxmlformats.org/officeDocument/2006/relationships/hyperlink" Target="https://fr.wikipedia.org/wiki/Coop%C3%A9rative_de_travail" TargetMode="External"/><Relationship Id="rId9" Type="http://schemas.openxmlformats.org/officeDocument/2006/relationships/hyperlink" Target="https://fr.wikipedia.org/wiki/Le_Nouvelliste_(Trois-Rivi%C3%A8res)" TargetMode="External"/><Relationship Id="rId14" Type="http://schemas.openxmlformats.org/officeDocument/2006/relationships/hyperlink" Target="https://fr.wikipedia.org/wiki/Qu%C3%A9bec_(vill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news.google.com/topstories?hl=fr-CA&amp;gl=CA&amp;ceid=CA:fr"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ici.radio-canada.ca/nouvelle/1768697/netflix-ottawa-quotas-contenu-canadien-crtc"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hyperlink" Target="https://can01.safelinks.protection.outlook.com/?url=https%3A%2F%2Fnl.nytimes.com%2Ff%2Fa%2FU1uFroT4614P5xkfc3-0lw~~%2FAAAAAQA~%2FRgRkBOt7P0TXaHR0cHM6Ly93d3cubnl0aW1lcy5jb20vbGl2ZS8yMDIyLzAzLzA0L3dvcmxkL3J1c3NpYS11a3JhaW5lP2NhbXBhaWduX2lkPTYwJmVtYz1lZGl0X25hXzIwMjIwMzA0Jmluc3RhbmNlX2lkPTAmbmw9YnJlYWtpbmctbmV3cyZyZWY9aGVhZGxpbmUmcmVnaV9pZD01NzU2MjM2MSZzZWdtZW50X2lkPTg0Njk1JnVzZXJfaWQ9NTUyZjhhZTRiZDYzZDMwMTJmZDEyMjMyNjM4NWYwN2JXA255dEIKYh17ZiJiHSKV5VIhYXJtYW5kZS5zYWludC1qZWFuQHVzaGVyYnJvb2tlLmNhWAQAAAAA&amp;data=04%7C01%7Carmande.saint-jean%40usherbrooke.ca%7C53e03d422c0c46ac64c108d9fe140ae2%7C3a5a8744593545f99423b32c3a5de082%7C0%7C0%7C637820184298587812%7CUnknown%7CTWFpbGZsb3d8eyJWIjoiMC4wLjAwMDAiLCJQIjoiV2luMzIiLCJBTiI6Ik1haWwiLCJXVCI6Mn0%3D%7C3000&amp;sdata=%2BMu3yHsDGE%2Bc4n%2Bgya8B3ZvEA1J3UxaDk9jTWSjD940%3D&amp;reserved=0"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twitter.com/RSF_inter/status/1500892956768845834/photo/1" TargetMode="Externa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3" Type="http://schemas.openxmlformats.org/officeDocument/2006/relationships/hyperlink" Target="https://can01.safelinks.protection.outlook.com/?url=https%3A%2F%2Fe.newsletters.cnn.com%2Fclick%2FEYXJtYW5kZS5zYWludC1qZWFuQHVzaGVyYnJvb2tlLmNh%2FCeyJtaWQiOiIxNjQ0MzE5NjYwNTY5Njk3OGY5Y2VhMDhhIiwiY3QiOiJjbm4tYjdkNGU0MDhiODUyNzJiZTE1NGZlZjYzMjRmZDRlNzQtMSIsInJkIjoidXNoZXJicm9va2UuY2EifQ%2FHWkhfQ05OX2lfTmV3c19OREJBTjAyMDgyMDIyNTQxMDUwMSxjbjEsaHR0cHM6Ly93d3cuY25uLmNvbS8yMDIyLzAxLzE3L3VzL2luc2lkZS10ZXhhcy1zeW5hZ29ndWUtaG9zdGFnZS1zdGFuZG9mZi9pbmRleC5odG1s%2FqP3V0bV90ZXJtPTE2NDQzMTk2NjA1Njk2OTc4ZjljZWEwOGEmdXRtX3NvdXJjZT1jbm5fRml2ZStUaGluZ3MrZm9yK1R1ZXNkYXklMkMrRmVicnVhcnkrOCUyQysyMDIyJnV0bV9tZWRpdW09ZW1haWwmYnRfZWU9JTJCbnAlMkZocUViTjlmR1g3MXppd2l4Z3lqWXRlOVBlT3hKa1FEJTJGd29Qa0ZUSE9jeURyS3dncExkVkxaV2hNR0pyNlYydlRWUDNldzcwdnNNcWpTdGJEUHclM0QlM0QmYnRfdHM9MTY0NDMxOTY2MDU3MQ%2Fsv15f30762e&amp;data=04%7C01%7Carmande.saint-jean%40usherbrooke.ca%7Ca53e6bb3755943b5b47f08d9eaf61429%7C3a5a8744593545f99423b32c3a5de082%7C0%7C0%7C637799165935561160%7CUnknown%7CTWFpbGZsb3d8eyJWIjoiMC4wLjAwMDAiLCJQIjoiV2luMzIiLCJBTiI6Ik1haWwiLCJXVCI6Mn0%3D%7C3000&amp;sdata=09DHD%2Bzfdx6Ft491TkICXcWBJFiBc8U3yz%2FGBeDAJj0%3D&amp;reserved=0" TargetMode="External"/><Relationship Id="rId2" Type="http://schemas.openxmlformats.org/officeDocument/2006/relationships/hyperlink" Target="https://can01.safelinks.protection.outlook.com/?url=https%3A%2F%2Fe.newsletters.cnn.com%2Fclick%2FEYXJtYW5kZS5zYWludC1qZWFuQHVzaGVyYnJvb2tlLmNh%2FCeyJtaWQiOiIxNjQ0MzE5NjYwNTY5Njk3OGY5Y2VhMDhhIiwiY3QiOiJjbm4tYjdkNGU0MDhiODUyNzJiZTE1NGZlZjYzMjRmZDRlNzQtMSIsInJkIjoidXNoZXJicm9va2UuY2EifQ%2FHWkhfQ05OX2lfTmV3c19OREJBTjAyMDgyMDIyNTQxMDUwMSxjbjEsaHR0cHM6Ly93d3cuY25uLmNvbS8yMDIyLzAyLzA3L3BvbGl0aWNzL2hvbWVsYW5kLXNlY3VyaXR5LXRlcnJvcmlzbS1idWxsZXRpbi9pbmRleC5odG1s%2FqP3V0bV90ZXJtPTE2NDQzMTk2NjA1Njk2OTc4ZjljZWEwOGEmdXRtX3NvdXJjZT1jbm5fRml2ZStUaGluZ3MrZm9yK1R1ZXNkYXklMkMrRmVicnVhcnkrOCUyQysyMDIyJnV0bV9tZWRpdW09ZW1haWwmYnRfZWU9JTJCbnAlMkZocUViTjlmR1g3MXppd2l4Z3lqWXRlOVBlT3hKa1FEJTJGd29Qa0ZUSE9jeURyS3dncExkVkxaV2hNR0pyNlYydlRWUDNldzcwdnNNcWpTdGJEUHclM0QlM0QmYnRfdHM9MTY0NDMxOTY2MDU3MQ%2Fsi04e0e128b&amp;data=04%7C01%7Carmande.saint-jean%40usherbrooke.ca%7Ca53e6bb3755943b5b47f08d9eaf61429%7C3a5a8744593545f99423b32c3a5de082%7C0%7C0%7C637799165935561160%7CUnknown%7CTWFpbGZsb3d8eyJWIjoiMC4wLjAwMDAiLCJQIjoiV2luMzIiLCJBTiI6Ik1haWwiLCJXVCI6Mn0%3D%7C3000&amp;sdata=GyxD%2Fvc5Y3mJTCN92pqtoDD6ueqFmPZintzgntfpM14%3D&amp;reserved=0" TargetMode="External"/><Relationship Id="rId1" Type="http://schemas.openxmlformats.org/officeDocument/2006/relationships/slideLayout" Target="../slideLayouts/slideLayout2.xml"/><Relationship Id="rId4" Type="http://schemas.openxmlformats.org/officeDocument/2006/relationships/hyperlink" Target="https://can01.safelinks.protection.outlook.com/?url=https%3A%2F%2Fe.newsletters.cnn.com%2Fclick%2FEYXJtYW5kZS5zYWludC1qZWFuQHVzaGVyYnJvb2tlLmNh%2FCeyJtaWQiOiIxNjQ0MzE5NjYwNTY5Njk3OGY5Y2VhMDhhIiwiY3QiOiJjbm4tYjdkNGU0MDhiODUyNzJiZTE1NGZlZjYzMjRmZDRlNzQtMSIsInJkIjoidXNoZXJicm9va2UuY2EifQ%2FHWkhfQ05OX2lfTmV3c19OREJBTjAyMDgyMDIyNTQxMDUwMSxjbjEsaHR0cHM6Ly93d3cuY25uLmNvbS8yMDIyLzAyLzAxL3VzL2hiY3UtYm9tYi10aHJlYXRzLXR1ZXNkYXkvaW5kZXguaHRtbA%2FqP3V0bV90ZXJtPTE2NDQzMTk2NjA1Njk2OTc4ZjljZWEwOGEmdXRtX3NvdXJjZT1jbm5fRml2ZStUaGluZ3MrZm9yK1R1ZXNkYXklMkMrRmVicnVhcnkrOCUyQysyMDIyJnV0bV9tZWRpdW09ZW1haWwmYnRfZWU9JTJCbnAlMkZocUViTjlmR1g3MXppd2l4Z3lqWXRlOVBlT3hKa1FEJTJGd29Qa0ZUSE9jeURyS3dncExkVkxaV2hNR0pyNlYydlRWUDNldzcwdnNNcWpTdGJEUHclM0QlM0QmYnRfdHM9MTY0NDMxOTY2MDU3MQ%2Fsk584a3dbd6&amp;data=04%7C01%7Carmande.saint-jean%40usherbrooke.ca%7Ca53e6bb3755943b5b47f08d9eaf61429%7C3a5a8744593545f99423b32c3a5de082%7C0%7C0%7C637799165935561160%7CUnknown%7CTWFpbGZsb3d8eyJWIjoiMC4wLjAwMDAiLCJQIjoiV2luMzIiLCJBTiI6Ik1haWwiLCJXVCI6Mn0%3D%7C3000&amp;sdata=VMuzUnA13oGiN62aQ1f9QulqExIYdfJ28RBC6a8Y4Ps%3D&amp;reserved=0"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ledevoir.com/Radicalisation+religieuse+et+islamism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02377" y="1066801"/>
            <a:ext cx="9144000" cy="2387191"/>
          </a:xfrm>
          <a:solidFill>
            <a:schemeClr val="accent1"/>
          </a:solidFill>
        </p:spPr>
        <p:txBody>
          <a:bodyPr anchor="ctr"/>
          <a:lstStyle/>
          <a:p>
            <a:r>
              <a:rPr lang="fr-CA" dirty="0" smtClean="0">
                <a:solidFill>
                  <a:schemeClr val="bg1"/>
                </a:solidFill>
                <a:latin typeface="+mn-lt"/>
              </a:rPr>
              <a:t>L’information</a:t>
            </a:r>
            <a:endParaRPr lang="fr-CA" dirty="0">
              <a:solidFill>
                <a:schemeClr val="bg1"/>
              </a:solidFill>
              <a:latin typeface="+mn-lt"/>
            </a:endParaRPr>
          </a:p>
        </p:txBody>
      </p:sp>
      <p:sp>
        <p:nvSpPr>
          <p:cNvPr id="3" name="Sous-titre 2"/>
          <p:cNvSpPr>
            <a:spLocks noGrp="1"/>
          </p:cNvSpPr>
          <p:nvPr>
            <p:ph type="subTitle" idx="1"/>
          </p:nvPr>
        </p:nvSpPr>
        <p:spPr/>
        <p:txBody>
          <a:bodyPr>
            <a:normAutofit/>
          </a:bodyPr>
          <a:lstStyle/>
          <a:p>
            <a:r>
              <a:rPr lang="fr-CA" sz="2800" b="1" smtClean="0"/>
              <a:t>Où </a:t>
            </a:r>
            <a:r>
              <a:rPr lang="fr-CA" sz="2800" b="1" dirty="0" smtClean="0"/>
              <a:t>en est-on?</a:t>
            </a:r>
          </a:p>
          <a:p>
            <a:r>
              <a:rPr lang="fr-CA" sz="2800" b="1" dirty="0" smtClean="0"/>
              <a:t>Comment s’y retrouver?</a:t>
            </a:r>
            <a:endParaRPr lang="fr-CA" sz="2800" b="1" dirty="0"/>
          </a:p>
        </p:txBody>
      </p:sp>
    </p:spTree>
    <p:extLst>
      <p:ext uri="{BB962C8B-B14F-4D97-AF65-F5344CB8AC3E}">
        <p14:creationId xmlns:p14="http://schemas.microsoft.com/office/powerpoint/2010/main" val="1867383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solidFill>
            <a:schemeClr val="accent1"/>
          </a:solidFill>
        </p:spPr>
        <p:style>
          <a:lnRef idx="2">
            <a:schemeClr val="accent5"/>
          </a:lnRef>
          <a:fillRef idx="1">
            <a:schemeClr val="lt1"/>
          </a:fillRef>
          <a:effectRef idx="0">
            <a:schemeClr val="accent5"/>
          </a:effectRef>
          <a:fontRef idx="minor">
            <a:schemeClr val="dk1"/>
          </a:fontRef>
        </p:style>
        <p:txBody>
          <a:bodyPr>
            <a:normAutofit/>
          </a:bodyPr>
          <a:lstStyle/>
          <a:p>
            <a:pPr algn="ctr"/>
            <a:r>
              <a:rPr lang="fr-CA" sz="3200" b="1" dirty="0" smtClean="0">
                <a:solidFill>
                  <a:schemeClr val="bg1"/>
                </a:solidFill>
              </a:rPr>
              <a:t>2. Les fondamentaux</a:t>
            </a:r>
            <a:endParaRPr lang="fr-CA" sz="3200" b="1" dirty="0">
              <a:solidFill>
                <a:schemeClr val="bg1"/>
              </a:solidFill>
            </a:endParaRPr>
          </a:p>
        </p:txBody>
      </p:sp>
      <p:sp>
        <p:nvSpPr>
          <p:cNvPr id="4" name="Espace réservé du contenu 3"/>
          <p:cNvSpPr>
            <a:spLocks noGrp="1"/>
          </p:cNvSpPr>
          <p:nvPr>
            <p:ph idx="1"/>
          </p:nvPr>
        </p:nvSpPr>
        <p:spPr/>
        <p:txBody>
          <a:bodyPr>
            <a:normAutofit lnSpcReduction="10000"/>
          </a:bodyPr>
          <a:lstStyle/>
          <a:p>
            <a:r>
              <a:rPr lang="fr-CA" dirty="0" smtClean="0"/>
              <a:t>Société démocratique :</a:t>
            </a:r>
          </a:p>
          <a:p>
            <a:pPr marL="0" indent="0">
              <a:buNone/>
            </a:pPr>
            <a:r>
              <a:rPr lang="fr-CA" dirty="0" smtClean="0"/>
              <a:t/>
            </a:r>
            <a:br>
              <a:rPr lang="fr-CA" dirty="0" smtClean="0"/>
            </a:br>
            <a:r>
              <a:rPr lang="fr-CA" dirty="0" smtClean="0"/>
              <a:t>	* liberté d’opinion</a:t>
            </a:r>
          </a:p>
          <a:p>
            <a:pPr marL="0" indent="0">
              <a:buNone/>
            </a:pPr>
            <a:r>
              <a:rPr lang="fr-CA" dirty="0" smtClean="0"/>
              <a:t>	* liberté d’expression</a:t>
            </a:r>
          </a:p>
          <a:p>
            <a:pPr marL="0" indent="0">
              <a:buNone/>
            </a:pPr>
            <a:r>
              <a:rPr lang="fr-CA" dirty="0" smtClean="0"/>
              <a:t>	* </a:t>
            </a:r>
            <a:r>
              <a:rPr lang="fr-CA" b="1" dirty="0" smtClean="0"/>
              <a:t>liberté de la presse </a:t>
            </a:r>
          </a:p>
          <a:p>
            <a:pPr marL="0" indent="0">
              <a:buNone/>
            </a:pPr>
            <a:r>
              <a:rPr lang="fr-CA" dirty="0"/>
              <a:t>	</a:t>
            </a:r>
            <a:r>
              <a:rPr lang="fr-CA" dirty="0" smtClean="0"/>
              <a:t>* </a:t>
            </a:r>
            <a:r>
              <a:rPr lang="fr-CA" b="1" dirty="0" smtClean="0"/>
              <a:t>droit du public à l’information</a:t>
            </a:r>
          </a:p>
          <a:p>
            <a:pPr marL="0" indent="0">
              <a:buNone/>
            </a:pPr>
            <a:endParaRPr lang="fr-CA" dirty="0" smtClean="0"/>
          </a:p>
          <a:p>
            <a:pPr>
              <a:buFont typeface="Wingdings" panose="05000000000000000000" pitchFamily="2" charset="2"/>
              <a:buChar char="Ø"/>
            </a:pPr>
            <a:r>
              <a:rPr lang="fr-CA" dirty="0" smtClean="0"/>
              <a:t>Charte des droits et libertés de la personne (Québec, 1975)</a:t>
            </a:r>
          </a:p>
          <a:p>
            <a:pPr>
              <a:buFont typeface="Wingdings" panose="05000000000000000000" pitchFamily="2" charset="2"/>
              <a:buChar char="Ø"/>
            </a:pPr>
            <a:r>
              <a:rPr lang="fr-CA" dirty="0" smtClean="0"/>
              <a:t>La Charte canadienne des droits et libertés (Ottawa, 1982)</a:t>
            </a:r>
          </a:p>
        </p:txBody>
      </p:sp>
    </p:spTree>
    <p:extLst>
      <p:ext uri="{BB962C8B-B14F-4D97-AF65-F5344CB8AC3E}">
        <p14:creationId xmlns:p14="http://schemas.microsoft.com/office/powerpoint/2010/main" val="3799472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r>
              <a:rPr lang="fr-CA" b="1" dirty="0"/>
              <a:t>Déclaration des droits</a:t>
            </a:r>
          </a:p>
          <a:p>
            <a:r>
              <a:rPr lang="fr-CA" sz="2200" b="1" dirty="0" smtClean="0"/>
              <a:t>1</a:t>
            </a:r>
            <a:r>
              <a:rPr lang="fr-CA" dirty="0"/>
              <a:t> </a:t>
            </a:r>
            <a:r>
              <a:rPr lang="fr-CA" sz="2400" dirty="0"/>
              <a:t>Il est par les présentes reconnu et déclaré que les droits de l’homme et les libertés fondamentales ci-après énoncés ont existé et continueront à exister pour tout individu au Canada quels que soient sa race, son origine nationale, sa couleur, sa religion ou son sexe :</a:t>
            </a:r>
          </a:p>
          <a:p>
            <a:r>
              <a:rPr lang="fr-CA" sz="2400" dirty="0"/>
              <a:t>a) le droit de l’individu à la vie, à la liberté, à la sécurité de la personne ainsi qu’à la jouissance de ses biens, et le droit de ne s’en voir privé que par l’application régulière de la loi;</a:t>
            </a:r>
          </a:p>
          <a:p>
            <a:r>
              <a:rPr lang="fr-CA" sz="2400" dirty="0"/>
              <a:t>b) le droit de l’individu à l’égalité devant la loi et à la protection de la loi;</a:t>
            </a:r>
          </a:p>
          <a:p>
            <a:r>
              <a:rPr lang="fr-CA" sz="2400" dirty="0"/>
              <a:t>c) la liberté de religion;</a:t>
            </a:r>
          </a:p>
          <a:p>
            <a:r>
              <a:rPr lang="fr-CA" sz="2400" dirty="0"/>
              <a:t>d) la liberté de parole;</a:t>
            </a:r>
          </a:p>
          <a:p>
            <a:r>
              <a:rPr lang="fr-CA" sz="2400" dirty="0"/>
              <a:t>e) la liberté de réunion et d’association;</a:t>
            </a:r>
          </a:p>
          <a:p>
            <a:r>
              <a:rPr lang="fr-CA" sz="2400" dirty="0"/>
              <a:t>f) </a:t>
            </a:r>
            <a:r>
              <a:rPr lang="fr-CA" sz="2400" b="1" dirty="0"/>
              <a:t>la liberté de la presse.</a:t>
            </a:r>
          </a:p>
          <a:p>
            <a:endParaRPr lang="fr-CA" b="1" dirty="0"/>
          </a:p>
        </p:txBody>
      </p:sp>
      <p:sp>
        <p:nvSpPr>
          <p:cNvPr id="4" name="Rectangle 1"/>
          <p:cNvSpPr>
            <a:spLocks noGrp="1" noChangeArrowheads="1"/>
          </p:cNvSpPr>
          <p:nvPr>
            <p:ph type="title"/>
          </p:nvPr>
        </p:nvSpPr>
        <p:spPr bwMode="auto">
          <a:xfrm>
            <a:off x="838199" y="436450"/>
            <a:ext cx="10515601" cy="1200329"/>
          </a:xfrm>
          <a:prstGeom prst="rect">
            <a:avLst/>
          </a:prstGeom>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smtClean="0">
                <a:ln>
                  <a:noFill/>
                </a:ln>
                <a:solidFill>
                  <a:schemeClr val="tx1"/>
                </a:solidFill>
                <a:effectLst/>
              </a:rPr>
              <a:t>Déclaration canadienne des droits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Arial" panose="020B0604020202020204" pitchFamily="34" charset="0"/>
              </a:rPr>
              <a:t>S.C. 1960, ch. 44</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Arial" panose="020B0604020202020204" pitchFamily="34" charset="0"/>
              </a:rPr>
              <a:t>(Sanctionnée 1960)</a:t>
            </a:r>
          </a:p>
        </p:txBody>
      </p:sp>
    </p:spTree>
    <p:extLst>
      <p:ext uri="{BB962C8B-B14F-4D97-AF65-F5344CB8AC3E}">
        <p14:creationId xmlns:p14="http://schemas.microsoft.com/office/powerpoint/2010/main" val="1340213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pPr algn="ctr"/>
            <a:r>
              <a:rPr lang="fr-CA" sz="3200" b="1" dirty="0"/>
              <a:t>Charte des droits et libertés de la </a:t>
            </a:r>
            <a:r>
              <a:rPr lang="fr-CA" sz="3200" b="1" dirty="0" smtClean="0"/>
              <a:t>personne </a:t>
            </a:r>
            <a:br>
              <a:rPr lang="fr-CA" sz="3200" b="1" dirty="0" smtClean="0"/>
            </a:br>
            <a:r>
              <a:rPr lang="fr-CA" sz="2800" b="1" dirty="0" smtClean="0"/>
              <a:t>(Québec / 1975)</a:t>
            </a:r>
            <a:endParaRPr lang="fr-CA" sz="2800" b="1" dirty="0"/>
          </a:p>
        </p:txBody>
      </p:sp>
      <p:sp>
        <p:nvSpPr>
          <p:cNvPr id="3" name="Espace réservé du contenu 2"/>
          <p:cNvSpPr>
            <a:spLocks noGrp="1"/>
          </p:cNvSpPr>
          <p:nvPr>
            <p:ph idx="1"/>
          </p:nvPr>
        </p:nvSpPr>
        <p:spPr/>
        <p:txBody>
          <a:bodyPr/>
          <a:lstStyle/>
          <a:p>
            <a:r>
              <a:rPr lang="fr-CA" dirty="0"/>
              <a:t>CHAPITRE IV</a:t>
            </a:r>
          </a:p>
          <a:p>
            <a:pPr marL="0" indent="0">
              <a:buNone/>
            </a:pPr>
            <a:r>
              <a:rPr lang="fr-CA" dirty="0"/>
              <a:t>DROITS ÉCONOMIQUES ET SOCIAUX</a:t>
            </a:r>
          </a:p>
          <a:p>
            <a:pPr marL="0" indent="0">
              <a:buNone/>
            </a:pPr>
            <a:r>
              <a:rPr lang="fr-CA" dirty="0" smtClean="0"/>
              <a:t>(…)</a:t>
            </a:r>
          </a:p>
          <a:p>
            <a:pPr marL="0" indent="0">
              <a:buNone/>
            </a:pPr>
            <a:r>
              <a:rPr lang="fr-CA" altLang="fr-FR" dirty="0"/>
              <a:t>	</a:t>
            </a:r>
            <a:r>
              <a:rPr lang="fr-FR" altLang="fr-FR" dirty="0" smtClean="0">
                <a:latin typeface="Arial" panose="020B0604020202020204" pitchFamily="34" charset="0"/>
              </a:rPr>
              <a:t>44</a:t>
            </a:r>
            <a:r>
              <a:rPr lang="fr-FR" altLang="fr-FR" dirty="0">
                <a:latin typeface="Arial" panose="020B0604020202020204" pitchFamily="34" charset="0"/>
              </a:rPr>
              <a:t>. Toute personne a </a:t>
            </a:r>
            <a:r>
              <a:rPr lang="fr-FR" altLang="fr-FR" b="1" dirty="0">
                <a:latin typeface="Arial" panose="020B0604020202020204" pitchFamily="34" charset="0"/>
              </a:rPr>
              <a:t>droit à l’information</a:t>
            </a:r>
            <a:r>
              <a:rPr lang="fr-FR" altLang="fr-FR" dirty="0">
                <a:latin typeface="Arial" panose="020B0604020202020204" pitchFamily="34" charset="0"/>
              </a:rPr>
              <a:t>, dans la mesure </a:t>
            </a:r>
            <a:r>
              <a:rPr lang="fr-FR" altLang="fr-FR" dirty="0" smtClean="0">
                <a:latin typeface="Arial" panose="020B0604020202020204" pitchFamily="34" charset="0"/>
              </a:rPr>
              <a:t>		prévue </a:t>
            </a:r>
            <a:r>
              <a:rPr lang="fr-FR" altLang="fr-FR" dirty="0">
                <a:latin typeface="Arial" panose="020B0604020202020204" pitchFamily="34" charset="0"/>
              </a:rPr>
              <a:t>par la loi</a:t>
            </a:r>
            <a:endParaRPr lang="fr-CA" dirty="0"/>
          </a:p>
        </p:txBody>
      </p:sp>
      <p:sp>
        <p:nvSpPr>
          <p:cNvPr id="5" name="Rectangle 3"/>
          <p:cNvSpPr>
            <a:spLocks noChangeArrowheads="1"/>
          </p:cNvSpPr>
          <p:nvPr/>
        </p:nvSpPr>
        <p:spPr bwMode="auto">
          <a:xfrm>
            <a:off x="0" y="-323165"/>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Arial" panose="020B0604020202020204" pitchFamily="34" charset="0"/>
                <a:hlinkClick r:id="rId2"/>
              </a:rPr>
              <a:t>  </a:t>
            </a:r>
            <a:r>
              <a:rPr kumimoji="0" lang="fr-FR" altLang="fr-FR" sz="800" b="0" i="0" u="none" strike="noStrike" cap="none" normalizeH="0" baseline="0" dirty="0" smtClean="0">
                <a:ln>
                  <a:noFill/>
                </a:ln>
                <a:solidFill>
                  <a:schemeClr val="tx1"/>
                </a:solidFill>
                <a:effectLst/>
                <a:latin typeface="Arial" panose="020B0604020202020204" pitchFamily="34" charset="0"/>
              </a:rPr>
              <a:t> </a:t>
            </a:r>
            <a:r>
              <a:rPr kumimoji="0" lang="fr-FR" altLang="fr-FR"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Arial" panose="020B0604020202020204" pitchFamily="34" charset="0"/>
              </a:rPr>
              <a:t>.</a:t>
            </a:r>
          </a:p>
        </p:txBody>
      </p:sp>
      <p:pic>
        <p:nvPicPr>
          <p:cNvPr id="2052" name="Picture 4" descr="https://www.legisquebec.gouv.qc.ca/img/history.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74638"/>
            <a:ext cx="152400" cy="13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633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solidFill>
          </a:ln>
        </p:spPr>
        <p:txBody>
          <a:bodyPr>
            <a:noAutofit/>
          </a:bodyPr>
          <a:lstStyle/>
          <a:p>
            <a:pPr algn="ctr"/>
            <a:r>
              <a:rPr lang="fr-CA" sz="3200" b="1" dirty="0">
                <a:latin typeface="+mn-lt"/>
              </a:rPr>
              <a:t>LOI CONSTITUTIONNELLE </a:t>
            </a:r>
            <a:r>
              <a:rPr lang="fr-CA" sz="3200" b="1" dirty="0" smtClean="0">
                <a:latin typeface="+mn-lt"/>
              </a:rPr>
              <a:t>DE 1982</a:t>
            </a:r>
            <a:r>
              <a:rPr lang="fr-CA" sz="3200" b="1" dirty="0">
                <a:latin typeface="+mn-lt"/>
              </a:rPr>
              <a:t/>
            </a:r>
            <a:br>
              <a:rPr lang="fr-CA" sz="3200" b="1" dirty="0">
                <a:latin typeface="+mn-lt"/>
              </a:rPr>
            </a:br>
            <a:r>
              <a:rPr lang="fr-CA" sz="2800" b="1" dirty="0" smtClean="0"/>
              <a:t>PARTIE 1 - Charte </a:t>
            </a:r>
            <a:r>
              <a:rPr lang="fr-CA" sz="2800" b="1" dirty="0"/>
              <a:t>canadienne des droits et libertés</a:t>
            </a:r>
            <a:br>
              <a:rPr lang="fr-CA" sz="2800" b="1" dirty="0"/>
            </a:br>
            <a:endParaRPr lang="fr-CA" sz="2800" b="1" dirty="0"/>
          </a:p>
        </p:txBody>
      </p:sp>
      <p:sp>
        <p:nvSpPr>
          <p:cNvPr id="3" name="Espace réservé du contenu 2"/>
          <p:cNvSpPr>
            <a:spLocks noGrp="1"/>
          </p:cNvSpPr>
          <p:nvPr>
            <p:ph idx="4294967295"/>
          </p:nvPr>
        </p:nvSpPr>
        <p:spPr>
          <a:xfrm>
            <a:off x="0" y="1825625"/>
            <a:ext cx="10515600" cy="4351338"/>
          </a:xfrm>
        </p:spPr>
        <p:txBody>
          <a:bodyPr/>
          <a:lstStyle/>
          <a:p>
            <a:pPr marL="0" indent="0">
              <a:buNone/>
            </a:pPr>
            <a:r>
              <a:rPr lang="fr-CA" b="1" dirty="0" smtClean="0"/>
              <a:t>	Libertés </a:t>
            </a:r>
            <a:r>
              <a:rPr lang="fr-CA" b="1" dirty="0"/>
              <a:t>fondamentales</a:t>
            </a:r>
          </a:p>
          <a:p>
            <a:pPr marL="0" indent="0">
              <a:buNone/>
            </a:pPr>
            <a:r>
              <a:rPr lang="fr-CA" b="1" dirty="0" smtClean="0"/>
              <a:t>	2</a:t>
            </a:r>
            <a:r>
              <a:rPr lang="fr-CA" dirty="0"/>
              <a:t> Chacun a les libertés fondamentales suivantes :</a:t>
            </a:r>
          </a:p>
          <a:p>
            <a:pPr lvl="2"/>
            <a:r>
              <a:rPr lang="fr-CA" sz="2800" dirty="0"/>
              <a:t>a) liberté de conscience et de religion;</a:t>
            </a:r>
          </a:p>
          <a:p>
            <a:pPr lvl="2"/>
            <a:r>
              <a:rPr lang="fr-CA" sz="2800" dirty="0"/>
              <a:t>b) liberté de pensée, de croyance, d’opinion et d’expression, y compris </a:t>
            </a:r>
            <a:r>
              <a:rPr lang="fr-CA" sz="2800" b="1" u="sng" dirty="0"/>
              <a:t>la liberté de la presse et des autres moyens de communication</a:t>
            </a:r>
            <a:r>
              <a:rPr lang="fr-CA" sz="2800" dirty="0"/>
              <a:t>;</a:t>
            </a:r>
          </a:p>
          <a:p>
            <a:pPr lvl="2"/>
            <a:r>
              <a:rPr lang="fr-CA" sz="2800" dirty="0"/>
              <a:t>c) liberté de réunion pacifique;</a:t>
            </a:r>
          </a:p>
          <a:p>
            <a:pPr lvl="2"/>
            <a:r>
              <a:rPr lang="fr-CA" sz="2800" dirty="0"/>
              <a:t>d) liberté d’association.</a:t>
            </a:r>
          </a:p>
          <a:p>
            <a:pPr lvl="2"/>
            <a:endParaRPr lang="fr-CA" sz="2800" dirty="0"/>
          </a:p>
        </p:txBody>
      </p:sp>
    </p:spTree>
    <p:extLst>
      <p:ext uri="{BB962C8B-B14F-4D97-AF65-F5344CB8AC3E}">
        <p14:creationId xmlns:p14="http://schemas.microsoft.com/office/powerpoint/2010/main" val="963693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2108" y="2559684"/>
            <a:ext cx="10515600" cy="1325563"/>
          </a:xfrm>
          <a:solidFill>
            <a:schemeClr val="accent1"/>
          </a:solidFill>
        </p:spPr>
        <p:txBody>
          <a:bodyPr>
            <a:normAutofit/>
          </a:bodyPr>
          <a:lstStyle/>
          <a:p>
            <a:pPr algn="ctr"/>
            <a:r>
              <a:rPr lang="fr-CA" sz="4000" b="1" dirty="0">
                <a:latin typeface="+mn-lt"/>
              </a:rPr>
              <a:t> </a:t>
            </a:r>
            <a:r>
              <a:rPr lang="fr-CA" sz="4000" b="1" dirty="0">
                <a:solidFill>
                  <a:schemeClr val="bg1"/>
                </a:solidFill>
                <a:latin typeface="+mn-lt"/>
              </a:rPr>
              <a:t>3. Les menaces</a:t>
            </a:r>
            <a:endParaRPr lang="fr-CA" sz="4000" dirty="0">
              <a:latin typeface="+mn-lt"/>
            </a:endParaRPr>
          </a:p>
        </p:txBody>
      </p:sp>
    </p:spTree>
    <p:extLst>
      <p:ext uri="{BB962C8B-B14F-4D97-AF65-F5344CB8AC3E}">
        <p14:creationId xmlns:p14="http://schemas.microsoft.com/office/powerpoint/2010/main" val="4173667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47708"/>
            <a:ext cx="10515600" cy="1325563"/>
          </a:xfrm>
        </p:spPr>
        <p:style>
          <a:lnRef idx="3">
            <a:schemeClr val="lt1"/>
          </a:lnRef>
          <a:fillRef idx="1">
            <a:schemeClr val="accent1"/>
          </a:fillRef>
          <a:effectRef idx="1">
            <a:schemeClr val="accent1"/>
          </a:effectRef>
          <a:fontRef idx="minor">
            <a:schemeClr val="lt1"/>
          </a:fontRef>
        </p:style>
        <p:txBody>
          <a:bodyPr>
            <a:normAutofit/>
          </a:bodyPr>
          <a:lstStyle/>
          <a:p>
            <a:pPr algn="ctr"/>
            <a:r>
              <a:rPr lang="fr-CA" sz="3200" b="1" dirty="0" smtClean="0"/>
              <a:t>3. Menace : la survie (financière)</a:t>
            </a:r>
            <a:endParaRPr lang="fr-CA" sz="3200" b="1" dirty="0"/>
          </a:p>
        </p:txBody>
      </p:sp>
      <p:sp>
        <p:nvSpPr>
          <p:cNvPr id="3" name="Espace réservé du contenu 2"/>
          <p:cNvSpPr>
            <a:spLocks noGrp="1"/>
          </p:cNvSpPr>
          <p:nvPr>
            <p:ph idx="1"/>
          </p:nvPr>
        </p:nvSpPr>
        <p:spPr/>
        <p:txBody>
          <a:bodyPr>
            <a:normAutofit fontScale="92500"/>
          </a:bodyPr>
          <a:lstStyle/>
          <a:p>
            <a:pPr marL="0" indent="0">
              <a:buNone/>
            </a:pPr>
            <a:endParaRPr lang="fr-CA" sz="2400" i="1" dirty="0" smtClean="0"/>
          </a:p>
          <a:p>
            <a:pPr marL="0" indent="0">
              <a:buNone/>
            </a:pPr>
            <a:r>
              <a:rPr lang="fr-CA" sz="2400" i="1" dirty="0" smtClean="0"/>
              <a:t>La </a:t>
            </a:r>
            <a:r>
              <a:rPr lang="fr-CA" sz="2400" i="1" dirty="0"/>
              <a:t>crise actuelle que traversent les médias n’est pas une crise de confiance, surtout pas au Québec. C’est une </a:t>
            </a:r>
            <a:r>
              <a:rPr lang="fr-CA" sz="2400" b="1" i="1" dirty="0"/>
              <a:t>crise de revenus publicitaires</a:t>
            </a:r>
            <a:r>
              <a:rPr lang="fr-CA" sz="2400" i="1" dirty="0"/>
              <a:t>, point</a:t>
            </a:r>
            <a:r>
              <a:rPr lang="fr-CA" sz="2400" i="1" dirty="0" smtClean="0"/>
              <a:t>.</a:t>
            </a:r>
          </a:p>
          <a:p>
            <a:pPr marL="0" indent="0">
              <a:buNone/>
            </a:pPr>
            <a:endParaRPr lang="fr-CA" sz="2400" i="1" dirty="0"/>
          </a:p>
          <a:p>
            <a:pPr marL="0" indent="0">
              <a:buNone/>
            </a:pPr>
            <a:r>
              <a:rPr lang="fr-CA" sz="2400" i="1" dirty="0"/>
              <a:t>Le web est le mur dans lequel s’est encastré le modèle d’affaires des entreprises de presse. Les sources de revenus comme la pub et les petites annonces ont pris le chemin du numérique. </a:t>
            </a:r>
            <a:endParaRPr lang="fr-CA" sz="2400" i="1" dirty="0" smtClean="0"/>
          </a:p>
          <a:p>
            <a:pPr marL="0" indent="0">
              <a:buNone/>
            </a:pPr>
            <a:endParaRPr lang="fr-CA" sz="2400" i="1" dirty="0"/>
          </a:p>
          <a:p>
            <a:pPr marL="0" indent="0">
              <a:buNone/>
            </a:pPr>
            <a:r>
              <a:rPr lang="fr-CA" sz="2400" i="1" dirty="0"/>
              <a:t>Ce sont donc les dollars qui ont déserté, pas les lecteurs qui auraient soi-disant perdu toute confiance à l’endroit de ces satanés journalistes et leurs fausses nouvelles</a:t>
            </a:r>
            <a:r>
              <a:rPr lang="fr-CA" sz="2400" dirty="0"/>
              <a:t>.</a:t>
            </a:r>
          </a:p>
          <a:p>
            <a:pPr marL="0" indent="0">
              <a:buNone/>
            </a:pPr>
            <a:r>
              <a:rPr lang="fr-CA" dirty="0" smtClean="0"/>
              <a:t> 					</a:t>
            </a:r>
            <a:r>
              <a:rPr lang="fr-CA" sz="2400" dirty="0" smtClean="0"/>
              <a:t>François Cardinal  (La Presse, 14 mars 2021)</a:t>
            </a:r>
            <a:endParaRPr lang="fr-CA" sz="2400" dirty="0"/>
          </a:p>
        </p:txBody>
      </p:sp>
    </p:spTree>
    <p:extLst>
      <p:ext uri="{BB962C8B-B14F-4D97-AF65-F5344CB8AC3E}">
        <p14:creationId xmlns:p14="http://schemas.microsoft.com/office/powerpoint/2010/main" val="1017278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solidFill>
        </p:spPr>
        <p:txBody>
          <a:bodyPr>
            <a:normAutofit/>
          </a:bodyPr>
          <a:lstStyle/>
          <a:p>
            <a:pPr algn="ctr"/>
            <a:r>
              <a:rPr lang="fr-CA" sz="3200" b="1" dirty="0">
                <a:solidFill>
                  <a:schemeClr val="bg1"/>
                </a:solidFill>
                <a:latin typeface="+mn-lt"/>
              </a:rPr>
              <a:t>3. Menace : la survie </a:t>
            </a:r>
            <a:r>
              <a:rPr lang="fr-CA" sz="3200" b="1" dirty="0" smtClean="0">
                <a:solidFill>
                  <a:schemeClr val="bg1"/>
                </a:solidFill>
                <a:latin typeface="+mn-lt"/>
              </a:rPr>
              <a:t>/ migrations</a:t>
            </a:r>
            <a:endParaRPr lang="fr-CA" sz="3200" b="1" dirty="0">
              <a:solidFill>
                <a:schemeClr val="bg1"/>
              </a:solidFill>
              <a:latin typeface="+mn-lt"/>
            </a:endParaRPr>
          </a:p>
        </p:txBody>
      </p:sp>
      <p:sp>
        <p:nvSpPr>
          <p:cNvPr id="3" name="Espace réservé du contenu 2"/>
          <p:cNvSpPr>
            <a:spLocks noGrp="1"/>
          </p:cNvSpPr>
          <p:nvPr>
            <p:ph idx="1"/>
          </p:nvPr>
        </p:nvSpPr>
        <p:spPr>
          <a:xfrm>
            <a:off x="738051" y="1690688"/>
            <a:ext cx="10515600" cy="4351338"/>
          </a:xfrm>
        </p:spPr>
        <p:txBody>
          <a:bodyPr/>
          <a:lstStyle/>
          <a:p>
            <a:endParaRPr lang="fr-CA" dirty="0" smtClean="0"/>
          </a:p>
          <a:p>
            <a:pPr marL="0" indent="0">
              <a:buNone/>
            </a:pPr>
            <a:r>
              <a:rPr lang="fr-CA" dirty="0" smtClean="0"/>
              <a:t>	Revenus publicitaires</a:t>
            </a:r>
          </a:p>
          <a:p>
            <a:pPr marL="0" indent="0">
              <a:buNone/>
            </a:pPr>
            <a:r>
              <a:rPr lang="fr-CA" dirty="0"/>
              <a:t>	</a:t>
            </a:r>
            <a:endParaRPr lang="fr-CA" dirty="0" smtClean="0"/>
          </a:p>
          <a:p>
            <a:pPr lvl="1"/>
            <a:endParaRPr lang="fr-CA" dirty="0"/>
          </a:p>
          <a:p>
            <a:pPr marL="0" indent="0">
              <a:buNone/>
            </a:pPr>
            <a:r>
              <a:rPr lang="fr-CA" dirty="0"/>
              <a:t>	</a:t>
            </a:r>
            <a:r>
              <a:rPr lang="fr-CA" dirty="0" smtClean="0"/>
              <a:t>					</a:t>
            </a:r>
            <a:r>
              <a:rPr lang="fr-CA" sz="4000" dirty="0" smtClean="0"/>
              <a:t> </a:t>
            </a:r>
          </a:p>
          <a:p>
            <a:pPr marL="0" indent="0">
              <a:buNone/>
            </a:pPr>
            <a:endParaRPr lang="fr-CA" sz="2800" dirty="0"/>
          </a:p>
          <a:p>
            <a:pPr marL="0" indent="0">
              <a:buNone/>
            </a:pPr>
            <a:r>
              <a:rPr lang="fr-CA" dirty="0" smtClean="0"/>
              <a:t>	</a:t>
            </a:r>
            <a:r>
              <a:rPr lang="fr-CA" sz="2800" dirty="0" smtClean="0"/>
              <a:t>Médias d’information </a:t>
            </a:r>
            <a:endParaRPr lang="fr-CA" sz="2800" dirty="0"/>
          </a:p>
        </p:txBody>
      </p:sp>
      <p:cxnSp>
        <p:nvCxnSpPr>
          <p:cNvPr id="8" name="Connecteur en arc 7"/>
          <p:cNvCxnSpPr/>
          <p:nvPr/>
        </p:nvCxnSpPr>
        <p:spPr>
          <a:xfrm flipV="1">
            <a:off x="4963886" y="4136821"/>
            <a:ext cx="1985554" cy="861899"/>
          </a:xfrm>
          <a:prstGeom prst="curvedConnector3">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2" name="Connecteur en arc 11"/>
          <p:cNvCxnSpPr/>
          <p:nvPr/>
        </p:nvCxnSpPr>
        <p:spPr>
          <a:xfrm>
            <a:off x="5042263" y="2613309"/>
            <a:ext cx="1907177" cy="1427468"/>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7410995" y="3082834"/>
            <a:ext cx="2516777" cy="1915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5400" dirty="0" smtClean="0"/>
              <a:t>WEB</a:t>
            </a:r>
            <a:endParaRPr lang="fr-CA" sz="5400" dirty="0"/>
          </a:p>
        </p:txBody>
      </p:sp>
    </p:spTree>
    <p:extLst>
      <p:ext uri="{BB962C8B-B14F-4D97-AF65-F5344CB8AC3E}">
        <p14:creationId xmlns:p14="http://schemas.microsoft.com/office/powerpoint/2010/main" val="2663490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pPr algn="ctr"/>
            <a:r>
              <a:rPr lang="fr-CA" sz="3200" b="1" dirty="0" smtClean="0"/>
              <a:t>3. </a:t>
            </a:r>
            <a:r>
              <a:rPr lang="fr-CA" sz="3200" b="1" dirty="0"/>
              <a:t>S</a:t>
            </a:r>
            <a:r>
              <a:rPr lang="fr-CA" sz="3200" b="1" dirty="0" smtClean="0"/>
              <a:t>urvie  / le cas de la CN2i</a:t>
            </a:r>
            <a:endParaRPr lang="fr-CA" sz="3200" b="1" dirty="0"/>
          </a:p>
        </p:txBody>
      </p:sp>
      <p:sp>
        <p:nvSpPr>
          <p:cNvPr id="5" name="Espace réservé du contenu 4"/>
          <p:cNvSpPr>
            <a:spLocks noGrp="1"/>
          </p:cNvSpPr>
          <p:nvPr>
            <p:ph idx="1"/>
          </p:nvPr>
        </p:nvSpPr>
        <p:spPr/>
        <p:txBody>
          <a:bodyPr>
            <a:normAutofit lnSpcReduction="10000"/>
          </a:bodyPr>
          <a:lstStyle/>
          <a:p>
            <a:pPr marL="0" indent="0">
              <a:buNone/>
            </a:pPr>
            <a:r>
              <a:rPr lang="fr-CA" sz="2000" dirty="0"/>
              <a:t>La </a:t>
            </a:r>
            <a:r>
              <a:rPr lang="fr-CA" sz="2000" b="1" dirty="0"/>
              <a:t>Coopérative nationale de l'information </a:t>
            </a:r>
            <a:r>
              <a:rPr lang="fr-CA" sz="2000" b="1" dirty="0" smtClean="0"/>
              <a:t>indépendante</a:t>
            </a:r>
            <a:r>
              <a:rPr lang="fr-CA" sz="2000" dirty="0" smtClean="0"/>
              <a:t> </a:t>
            </a:r>
            <a:r>
              <a:rPr lang="fr-CA" sz="2000" dirty="0"/>
              <a:t>est un </a:t>
            </a:r>
            <a:r>
              <a:rPr lang="fr-CA" sz="2000" dirty="0">
                <a:hlinkClick r:id="rId2" tooltip="Éditeur de presse"/>
              </a:rPr>
              <a:t>groupe de presse</a:t>
            </a:r>
            <a:r>
              <a:rPr lang="fr-CA" sz="2000" dirty="0"/>
              <a:t> </a:t>
            </a:r>
            <a:r>
              <a:rPr lang="fr-CA" sz="2000" dirty="0">
                <a:hlinkClick r:id="rId3" tooltip="Coopérative"/>
              </a:rPr>
              <a:t>coopératif</a:t>
            </a:r>
            <a:r>
              <a:rPr lang="fr-CA" sz="2000" dirty="0"/>
              <a:t> fondée en </a:t>
            </a:r>
            <a:r>
              <a:rPr lang="fr-CA" sz="2000" dirty="0" smtClean="0"/>
              <a:t>2019 </a:t>
            </a:r>
            <a:r>
              <a:rPr lang="fr-CA" sz="2000" dirty="0"/>
              <a:t>et formée de six </a:t>
            </a:r>
            <a:r>
              <a:rPr lang="fr-CA" sz="2000" dirty="0">
                <a:hlinkClick r:id="rId4" tooltip="Coopérative de travail"/>
              </a:rPr>
              <a:t>coopératives de solidarité</a:t>
            </a:r>
            <a:r>
              <a:rPr lang="fr-CA" sz="2000" dirty="0"/>
              <a:t>, chacune propriétaire d'un </a:t>
            </a:r>
            <a:r>
              <a:rPr lang="fr-CA" sz="2000" dirty="0">
                <a:hlinkClick r:id="rId5" tooltip="Journal"/>
              </a:rPr>
              <a:t>journal quotidien</a:t>
            </a:r>
            <a:r>
              <a:rPr lang="fr-CA" sz="2000" dirty="0"/>
              <a:t> au </a:t>
            </a:r>
            <a:r>
              <a:rPr lang="fr-CA" sz="2000" dirty="0">
                <a:hlinkClick r:id="rId6" tooltip="Québec"/>
              </a:rPr>
              <a:t>Québec</a:t>
            </a:r>
            <a:r>
              <a:rPr lang="fr-CA" sz="2000" dirty="0"/>
              <a:t>, soit </a:t>
            </a:r>
            <a:endParaRPr lang="fr-CA" sz="2000" dirty="0" smtClean="0"/>
          </a:p>
          <a:p>
            <a:r>
              <a:rPr lang="fr-CA" sz="2000" dirty="0" smtClean="0">
                <a:hlinkClick r:id="rId7" tooltip="Le Droit"/>
              </a:rPr>
              <a:t>Le </a:t>
            </a:r>
            <a:r>
              <a:rPr lang="fr-CA" sz="2000" dirty="0">
                <a:hlinkClick r:id="rId7" tooltip="Le Droit"/>
              </a:rPr>
              <a:t>Droit</a:t>
            </a:r>
            <a:r>
              <a:rPr lang="fr-CA" sz="2000" dirty="0"/>
              <a:t> de la région d'</a:t>
            </a:r>
            <a:r>
              <a:rPr lang="fr-CA" sz="2000" dirty="0">
                <a:hlinkClick r:id="rId8" tooltip="Ottawa-Gatineau"/>
              </a:rPr>
              <a:t>Ottawa-Gatineau</a:t>
            </a:r>
            <a:r>
              <a:rPr lang="fr-CA" sz="2000" dirty="0"/>
              <a:t>, </a:t>
            </a:r>
            <a:endParaRPr lang="fr-CA" sz="2000" dirty="0" smtClean="0"/>
          </a:p>
          <a:p>
            <a:r>
              <a:rPr lang="fr-CA" sz="2000" dirty="0" smtClean="0">
                <a:hlinkClick r:id="rId9" tooltip="Le Nouvelliste (Trois-Rivières)"/>
              </a:rPr>
              <a:t>Le </a:t>
            </a:r>
            <a:r>
              <a:rPr lang="fr-CA" sz="2000" dirty="0">
                <a:hlinkClick r:id="rId9" tooltip="Le Nouvelliste (Trois-Rivières)"/>
              </a:rPr>
              <a:t>Nouvelliste</a:t>
            </a:r>
            <a:r>
              <a:rPr lang="fr-CA" sz="2000" dirty="0"/>
              <a:t> de </a:t>
            </a:r>
            <a:r>
              <a:rPr lang="fr-CA" sz="2000" dirty="0">
                <a:hlinkClick r:id="rId10" tooltip="Trois-Rivières"/>
              </a:rPr>
              <a:t>Trois-Rivières</a:t>
            </a:r>
            <a:r>
              <a:rPr lang="fr-CA" sz="2000" dirty="0"/>
              <a:t>, </a:t>
            </a:r>
            <a:endParaRPr lang="fr-CA" sz="2000" dirty="0" smtClean="0"/>
          </a:p>
          <a:p>
            <a:r>
              <a:rPr lang="fr-CA" sz="2000" dirty="0" smtClean="0">
                <a:hlinkClick r:id="rId11" tooltip="Le Quotidien (Saguenay)"/>
              </a:rPr>
              <a:t>Le </a:t>
            </a:r>
            <a:r>
              <a:rPr lang="fr-CA" sz="2000" dirty="0">
                <a:hlinkClick r:id="rId11" tooltip="Le Quotidien (Saguenay)"/>
              </a:rPr>
              <a:t>Quotidien</a:t>
            </a:r>
            <a:r>
              <a:rPr lang="fr-CA" sz="2000" dirty="0"/>
              <a:t> du </a:t>
            </a:r>
            <a:r>
              <a:rPr lang="fr-CA" sz="2000" dirty="0">
                <a:hlinkClick r:id="rId12" tooltip="Saguenay-Lac-Saint-Jean"/>
              </a:rPr>
              <a:t>Saguenay-Lac-Saint-Jean</a:t>
            </a:r>
            <a:r>
              <a:rPr lang="fr-CA" sz="2000" dirty="0" smtClean="0"/>
              <a:t>,</a:t>
            </a:r>
          </a:p>
          <a:p>
            <a:r>
              <a:rPr lang="fr-CA" sz="2000" dirty="0" smtClean="0"/>
              <a:t> </a:t>
            </a:r>
            <a:r>
              <a:rPr lang="fr-CA" sz="2000" dirty="0">
                <a:hlinkClick r:id="rId13" tooltip="Le Soleil (Québec)"/>
              </a:rPr>
              <a:t>Le Soleil</a:t>
            </a:r>
            <a:r>
              <a:rPr lang="fr-CA" sz="2000" dirty="0"/>
              <a:t> de </a:t>
            </a:r>
            <a:r>
              <a:rPr lang="fr-CA" sz="2000" dirty="0">
                <a:hlinkClick r:id="rId14" tooltip="Québec (ville)"/>
              </a:rPr>
              <a:t>Québec</a:t>
            </a:r>
            <a:r>
              <a:rPr lang="fr-CA" sz="2000" dirty="0" smtClean="0"/>
              <a:t>,</a:t>
            </a:r>
          </a:p>
          <a:p>
            <a:r>
              <a:rPr lang="fr-CA" sz="2000" dirty="0" smtClean="0"/>
              <a:t> </a:t>
            </a:r>
            <a:r>
              <a:rPr lang="fr-CA" sz="2000" dirty="0">
                <a:hlinkClick r:id="rId15" tooltip="La Tribune (Sherbrooke)"/>
              </a:rPr>
              <a:t>La Tribune</a:t>
            </a:r>
            <a:r>
              <a:rPr lang="fr-CA" sz="2000" dirty="0"/>
              <a:t> de </a:t>
            </a:r>
            <a:r>
              <a:rPr lang="fr-CA" sz="2000" dirty="0">
                <a:hlinkClick r:id="rId16" tooltip="Sherbrooke"/>
              </a:rPr>
              <a:t>Sherbrooke</a:t>
            </a:r>
            <a:r>
              <a:rPr lang="fr-CA" sz="2000" dirty="0"/>
              <a:t> et </a:t>
            </a:r>
            <a:endParaRPr lang="fr-CA" sz="2000" dirty="0" smtClean="0"/>
          </a:p>
          <a:p>
            <a:r>
              <a:rPr lang="fr-CA" sz="2000" dirty="0" smtClean="0">
                <a:hlinkClick r:id="rId17" tooltip="La Voix de l'Est"/>
              </a:rPr>
              <a:t>La </a:t>
            </a:r>
            <a:r>
              <a:rPr lang="fr-CA" sz="2000" dirty="0">
                <a:hlinkClick r:id="rId17" tooltip="La Voix de l'Est"/>
              </a:rPr>
              <a:t>Voix de l'Est</a:t>
            </a:r>
            <a:r>
              <a:rPr lang="fr-CA" sz="2000" dirty="0"/>
              <a:t> de </a:t>
            </a:r>
            <a:r>
              <a:rPr lang="fr-CA" sz="2000" dirty="0">
                <a:hlinkClick r:id="rId18" tooltip="Granby (Québec)"/>
              </a:rPr>
              <a:t>Granby</a:t>
            </a:r>
            <a:r>
              <a:rPr lang="fr-CA" sz="2000" dirty="0" smtClean="0"/>
              <a:t>.</a:t>
            </a:r>
          </a:p>
          <a:p>
            <a:endParaRPr lang="fr-CA" sz="2000" dirty="0"/>
          </a:p>
          <a:p>
            <a:r>
              <a:rPr lang="fr-CA" sz="2000" dirty="0" smtClean="0"/>
              <a:t> </a:t>
            </a:r>
            <a:r>
              <a:rPr lang="fr-CA" sz="2000" dirty="0"/>
              <a:t>Elle est le plus grand groupe de presse sur le modèle coopératif au </a:t>
            </a:r>
            <a:r>
              <a:rPr lang="fr-CA" sz="2000" dirty="0" smtClean="0"/>
              <a:t>Québec. </a:t>
            </a:r>
          </a:p>
          <a:p>
            <a:pPr lvl="3"/>
            <a:r>
              <a:rPr lang="fr-CA" dirty="0" smtClean="0"/>
              <a:t>(source : </a:t>
            </a:r>
            <a:r>
              <a:rPr lang="fr-CA" dirty="0" err="1" smtClean="0"/>
              <a:t>Wikipedia</a:t>
            </a:r>
            <a:r>
              <a:rPr lang="fr-CA" dirty="0" smtClean="0"/>
              <a:t>)</a:t>
            </a:r>
            <a:endParaRPr lang="fr-CA" dirty="0"/>
          </a:p>
        </p:txBody>
      </p:sp>
    </p:spTree>
    <p:extLst>
      <p:ext uri="{BB962C8B-B14F-4D97-AF65-F5344CB8AC3E}">
        <p14:creationId xmlns:p14="http://schemas.microsoft.com/office/powerpoint/2010/main" val="1330714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94788"/>
            <a:ext cx="10515600" cy="1325563"/>
          </a:xfrm>
          <a:solidFill>
            <a:schemeClr val="accent1"/>
          </a:solidFill>
        </p:spPr>
        <p:txBody>
          <a:bodyPr>
            <a:normAutofit/>
          </a:bodyPr>
          <a:lstStyle/>
          <a:p>
            <a:pPr algn="ctr"/>
            <a:r>
              <a:rPr lang="fr-CA" sz="3200" b="1" dirty="0" smtClean="0">
                <a:solidFill>
                  <a:schemeClr val="bg1"/>
                </a:solidFill>
                <a:latin typeface="+mn-lt"/>
              </a:rPr>
              <a:t>3. Survie / CN2i : renaissance</a:t>
            </a:r>
            <a:endParaRPr lang="fr-CA" sz="3200" b="1" dirty="0">
              <a:solidFill>
                <a:schemeClr val="bg1"/>
              </a:solidFill>
              <a:latin typeface="+mn-lt"/>
            </a:endParaRPr>
          </a:p>
        </p:txBody>
      </p:sp>
      <p:sp>
        <p:nvSpPr>
          <p:cNvPr id="3" name="Espace réservé du contenu 2"/>
          <p:cNvSpPr>
            <a:spLocks noGrp="1"/>
          </p:cNvSpPr>
          <p:nvPr>
            <p:ph idx="1"/>
          </p:nvPr>
        </p:nvSpPr>
        <p:spPr/>
        <p:txBody>
          <a:bodyPr/>
          <a:lstStyle/>
          <a:p>
            <a:pPr marL="0" indent="0">
              <a:buNone/>
            </a:pPr>
            <a:r>
              <a:rPr lang="fr-CA" i="1" dirty="0" smtClean="0"/>
              <a:t>	</a:t>
            </a:r>
          </a:p>
          <a:p>
            <a:pPr marL="0" indent="0">
              <a:buNone/>
            </a:pPr>
            <a:r>
              <a:rPr lang="fr-CA" i="1" dirty="0" smtClean="0"/>
              <a:t>Quelques </a:t>
            </a:r>
            <a:r>
              <a:rPr lang="fr-CA" i="1" dirty="0"/>
              <a:t>exemples : les Coops ont recruté l’analyste politique Hélène </a:t>
            </a:r>
            <a:r>
              <a:rPr lang="fr-CA" i="1" dirty="0" err="1"/>
              <a:t>Buzzetti</a:t>
            </a:r>
            <a:r>
              <a:rPr lang="fr-CA" i="1" dirty="0"/>
              <a:t>, auparavant au Devoir; Marie-Claude </a:t>
            </a:r>
            <a:r>
              <a:rPr lang="fr-CA" i="1" dirty="0" err="1"/>
              <a:t>Lortie</a:t>
            </a:r>
            <a:r>
              <a:rPr lang="fr-CA" i="1" dirty="0"/>
              <a:t> et Hugo Fontaine ont pour leur part quitté La Presse pour devenir respectivement rédactrice en chef du Droit et directeur général de La Tribune; la créatrice de RDI junior, Ève Tessier-Bouchard, a été embauchée pour mettre sur pied une plate-forme d’information destinée à la jeunesse.</a:t>
            </a:r>
            <a:endParaRPr lang="fr-CA" dirty="0"/>
          </a:p>
          <a:p>
            <a:pPr marL="0" indent="0">
              <a:buNone/>
            </a:pPr>
            <a:r>
              <a:rPr lang="fr-CA" dirty="0" smtClean="0"/>
              <a:t>			</a:t>
            </a:r>
            <a:r>
              <a:rPr lang="fr-CA" sz="1800" dirty="0" smtClean="0"/>
              <a:t>(</a:t>
            </a:r>
            <a:r>
              <a:rPr lang="fr-CA" sz="1800" dirty="0"/>
              <a:t>Jean-Hugues Roy / Le Soleil / décembre 2021)</a:t>
            </a:r>
          </a:p>
          <a:p>
            <a:endParaRPr lang="fr-CA" sz="1800" dirty="0"/>
          </a:p>
        </p:txBody>
      </p:sp>
    </p:spTree>
    <p:extLst>
      <p:ext uri="{BB962C8B-B14F-4D97-AF65-F5344CB8AC3E}">
        <p14:creationId xmlns:p14="http://schemas.microsoft.com/office/powerpoint/2010/main" val="2322030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solidFill>
        </p:spPr>
        <p:txBody>
          <a:bodyPr>
            <a:normAutofit/>
          </a:bodyPr>
          <a:lstStyle/>
          <a:p>
            <a:pPr algn="ctr"/>
            <a:r>
              <a:rPr lang="fr-CA" sz="3200" b="1" dirty="0" smtClean="0">
                <a:solidFill>
                  <a:schemeClr val="bg1"/>
                </a:solidFill>
                <a:latin typeface="+mn-lt"/>
              </a:rPr>
              <a:t>3. </a:t>
            </a:r>
            <a:r>
              <a:rPr lang="fr-CA" sz="3200" b="1" dirty="0">
                <a:solidFill>
                  <a:schemeClr val="bg1"/>
                </a:solidFill>
                <a:latin typeface="+mn-lt"/>
              </a:rPr>
              <a:t>S</a:t>
            </a:r>
            <a:r>
              <a:rPr lang="fr-CA" sz="3200" b="1" dirty="0" smtClean="0">
                <a:solidFill>
                  <a:schemeClr val="bg1"/>
                </a:solidFill>
                <a:latin typeface="+mn-lt"/>
              </a:rPr>
              <a:t>urvie / expansion</a:t>
            </a:r>
            <a:endParaRPr lang="fr-CA" sz="3200" b="1" dirty="0">
              <a:solidFill>
                <a:schemeClr val="bg1"/>
              </a:solidFill>
              <a:latin typeface="+mn-lt"/>
            </a:endParaRPr>
          </a:p>
        </p:txBody>
      </p:sp>
      <p:sp>
        <p:nvSpPr>
          <p:cNvPr id="3" name="Espace réservé du contenu 2"/>
          <p:cNvSpPr>
            <a:spLocks noGrp="1"/>
          </p:cNvSpPr>
          <p:nvPr>
            <p:ph idx="1"/>
          </p:nvPr>
        </p:nvSpPr>
        <p:spPr/>
        <p:txBody>
          <a:bodyPr/>
          <a:lstStyle/>
          <a:p>
            <a:endParaRPr lang="fr-CA" dirty="0" smtClean="0"/>
          </a:p>
          <a:p>
            <a:r>
              <a:rPr lang="fr-CA" dirty="0" smtClean="0"/>
              <a:t>Un </a:t>
            </a:r>
            <a:r>
              <a:rPr lang="fr-CA" dirty="0"/>
              <a:t>indice : le plus important tirage de La Presse papier avait été établi en 1971, avec un peu plus de 220 000 exemplaires… alors que le numéro de La Presse+ le plus lu a été consulté il y a exactement un an sur plus </a:t>
            </a:r>
            <a:r>
              <a:rPr lang="fr-CA" b="1" u="sng" dirty="0"/>
              <a:t>de 325 000 tablettes</a:t>
            </a:r>
            <a:r>
              <a:rPr lang="fr-CA" dirty="0"/>
              <a:t> ! </a:t>
            </a:r>
            <a:br>
              <a:rPr lang="fr-CA" dirty="0"/>
            </a:br>
            <a:endParaRPr lang="fr-CA" dirty="0" smtClean="0"/>
          </a:p>
          <a:p>
            <a:pPr marL="914400" lvl="2" indent="0">
              <a:buNone/>
            </a:pPr>
            <a:r>
              <a:rPr lang="fr-CA" dirty="0" smtClean="0"/>
              <a:t>			(</a:t>
            </a:r>
            <a:r>
              <a:rPr lang="fr-CA" dirty="0"/>
              <a:t>François Cardinal, éditeur adjoint La Presse, mars 2021)</a:t>
            </a:r>
          </a:p>
          <a:p>
            <a:endParaRPr lang="fr-CA" dirty="0"/>
          </a:p>
        </p:txBody>
      </p:sp>
    </p:spTree>
    <p:extLst>
      <p:ext uri="{BB962C8B-B14F-4D97-AF65-F5344CB8AC3E}">
        <p14:creationId xmlns:p14="http://schemas.microsoft.com/office/powerpoint/2010/main" val="3958182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marL="0" indent="0" algn="ctr">
              <a:buNone/>
            </a:pPr>
            <a:r>
              <a:rPr lang="fr-CA" b="1" u="sng" dirty="0" smtClean="0"/>
              <a:t>Parcours professionnel </a:t>
            </a:r>
          </a:p>
          <a:p>
            <a:r>
              <a:rPr lang="fr-CA" dirty="0" smtClean="0"/>
              <a:t>1965 – 1989</a:t>
            </a:r>
          </a:p>
          <a:p>
            <a:r>
              <a:rPr lang="fr-CA" b="1" dirty="0"/>
              <a:t>Journaliste</a:t>
            </a:r>
            <a:r>
              <a:rPr lang="fr-CA" dirty="0"/>
              <a:t> – </a:t>
            </a:r>
            <a:r>
              <a:rPr lang="fr-CA" dirty="0" smtClean="0"/>
              <a:t>reporter : </a:t>
            </a:r>
            <a:r>
              <a:rPr lang="fr-CA" dirty="0"/>
              <a:t>magazine / international / radio / télé</a:t>
            </a:r>
          </a:p>
          <a:p>
            <a:pPr lvl="4"/>
            <a:r>
              <a:rPr lang="fr-CA" dirty="0"/>
              <a:t>Perspectives / Magazine </a:t>
            </a:r>
            <a:r>
              <a:rPr lang="fr-CA" i="1" dirty="0" err="1"/>
              <a:t>MacLeans</a:t>
            </a:r>
            <a:r>
              <a:rPr lang="fr-CA" dirty="0"/>
              <a:t> / </a:t>
            </a:r>
          </a:p>
          <a:p>
            <a:pPr lvl="4"/>
            <a:r>
              <a:rPr lang="fr-CA" dirty="0" smtClean="0"/>
              <a:t>Europe de l’Ouest </a:t>
            </a:r>
            <a:r>
              <a:rPr lang="fr-CA" dirty="0"/>
              <a:t>/ Afrique </a:t>
            </a:r>
            <a:r>
              <a:rPr lang="fr-CA" dirty="0" smtClean="0"/>
              <a:t>: Algérie / Sahara / </a:t>
            </a:r>
            <a:r>
              <a:rPr lang="fr-CA" dirty="0"/>
              <a:t>Biafra </a:t>
            </a:r>
          </a:p>
          <a:p>
            <a:pPr lvl="4"/>
            <a:r>
              <a:rPr lang="fr-CA" dirty="0" smtClean="0"/>
              <a:t>Canada </a:t>
            </a:r>
            <a:r>
              <a:rPr lang="fr-CA" dirty="0"/>
              <a:t>: </a:t>
            </a:r>
            <a:r>
              <a:rPr lang="fr-CA" dirty="0" smtClean="0"/>
              <a:t>Québec  / Acadie </a:t>
            </a:r>
            <a:r>
              <a:rPr lang="fr-CA" dirty="0"/>
              <a:t>/ </a:t>
            </a:r>
            <a:r>
              <a:rPr lang="fr-CA" dirty="0" smtClean="0"/>
              <a:t>Terre-Neuve / </a:t>
            </a:r>
            <a:r>
              <a:rPr lang="fr-CA" dirty="0" err="1" smtClean="0"/>
              <a:t>Nunavik</a:t>
            </a:r>
            <a:r>
              <a:rPr lang="fr-CA" dirty="0" smtClean="0"/>
              <a:t>  / Prairies</a:t>
            </a:r>
            <a:endParaRPr lang="fr-CA" dirty="0"/>
          </a:p>
          <a:p>
            <a:pPr lvl="4"/>
            <a:r>
              <a:rPr lang="fr-CA" dirty="0"/>
              <a:t>Radio-Canada : </a:t>
            </a:r>
            <a:r>
              <a:rPr lang="fr-CA" i="1" dirty="0"/>
              <a:t>Présent</a:t>
            </a:r>
            <a:r>
              <a:rPr lang="fr-CA" dirty="0"/>
              <a:t> / </a:t>
            </a:r>
            <a:r>
              <a:rPr lang="fr-CA" i="1" dirty="0"/>
              <a:t>Télé-</a:t>
            </a:r>
            <a:r>
              <a:rPr lang="fr-CA" i="1" dirty="0" err="1"/>
              <a:t>Mag</a:t>
            </a:r>
            <a:r>
              <a:rPr lang="fr-CA" dirty="0"/>
              <a:t> </a:t>
            </a:r>
            <a:r>
              <a:rPr lang="fr-CA" dirty="0" smtClean="0"/>
              <a:t>/ </a:t>
            </a:r>
            <a:r>
              <a:rPr lang="fr-CA" i="1" dirty="0" smtClean="0"/>
              <a:t>C’est bien meilleur le matin</a:t>
            </a:r>
            <a:r>
              <a:rPr lang="fr-CA" dirty="0" smtClean="0"/>
              <a:t> </a:t>
            </a:r>
          </a:p>
          <a:p>
            <a:r>
              <a:rPr lang="fr-CA" dirty="0" smtClean="0"/>
              <a:t>1985 – 2014</a:t>
            </a:r>
          </a:p>
          <a:p>
            <a:r>
              <a:rPr lang="fr-CA" b="1" dirty="0" smtClean="0"/>
              <a:t>Professeure chercheure</a:t>
            </a:r>
          </a:p>
          <a:p>
            <a:pPr lvl="4"/>
            <a:r>
              <a:rPr lang="fr-CA" dirty="0" smtClean="0"/>
              <a:t>UQAM (1985 – 1994) Profil de journalisme (Communications)</a:t>
            </a:r>
          </a:p>
          <a:p>
            <a:pPr lvl="4"/>
            <a:r>
              <a:rPr lang="fr-CA" dirty="0" smtClean="0"/>
              <a:t>U de S (1994 – 2014 ) Lettres et communications (</a:t>
            </a:r>
            <a:r>
              <a:rPr lang="fr-CA" dirty="0" err="1" smtClean="0"/>
              <a:t>Dlc</a:t>
            </a:r>
            <a:r>
              <a:rPr lang="fr-CA" dirty="0" smtClean="0"/>
              <a:t>) </a:t>
            </a:r>
          </a:p>
          <a:p>
            <a:endParaRPr lang="fr-CA" dirty="0" smtClean="0"/>
          </a:p>
        </p:txBody>
      </p:sp>
      <p:sp>
        <p:nvSpPr>
          <p:cNvPr id="4" name="Titre 3"/>
          <p:cNvSpPr>
            <a:spLocks noGrp="1"/>
          </p:cNvSpPr>
          <p:nvPr>
            <p:ph type="title"/>
          </p:nvPr>
        </p:nvSpPr>
        <p:spPr>
          <a:solidFill>
            <a:schemeClr val="accent1"/>
          </a:solidFill>
        </p:spPr>
        <p:txBody>
          <a:bodyPr>
            <a:normAutofit/>
          </a:bodyPr>
          <a:lstStyle/>
          <a:p>
            <a:pPr algn="ctr"/>
            <a:r>
              <a:rPr lang="fr-FR" sz="3600" b="1" dirty="0" smtClean="0">
                <a:solidFill>
                  <a:schemeClr val="bg1"/>
                </a:solidFill>
              </a:rPr>
              <a:t>«</a:t>
            </a:r>
            <a:r>
              <a:rPr lang="fr-FR" sz="3600" b="1" dirty="0">
                <a:solidFill>
                  <a:schemeClr val="bg1"/>
                </a:solidFill>
              </a:rPr>
              <a:t> L’information : où en est-on ? »</a:t>
            </a:r>
            <a:r>
              <a:rPr lang="fr-CA" sz="3600" dirty="0">
                <a:solidFill>
                  <a:schemeClr val="bg1"/>
                </a:solidFill>
              </a:rPr>
              <a:t/>
            </a:r>
            <a:br>
              <a:rPr lang="fr-CA" sz="3600" dirty="0">
                <a:solidFill>
                  <a:schemeClr val="bg1"/>
                </a:solidFill>
              </a:rPr>
            </a:br>
            <a:r>
              <a:rPr lang="fr-CA" sz="2200" b="1" dirty="0">
                <a:solidFill>
                  <a:schemeClr val="bg1"/>
                </a:solidFill>
                <a:latin typeface="+mn-lt"/>
              </a:rPr>
              <a:t>Professeure Armande Saint-Jean, </a:t>
            </a:r>
            <a:r>
              <a:rPr lang="fr-CA" sz="2200" b="1" dirty="0" err="1">
                <a:solidFill>
                  <a:schemeClr val="bg1"/>
                </a:solidFill>
                <a:latin typeface="+mn-lt"/>
              </a:rPr>
              <a:t>Ph.D</a:t>
            </a:r>
            <a:r>
              <a:rPr lang="fr-CA" sz="2200" b="1" dirty="0">
                <a:solidFill>
                  <a:schemeClr val="bg1"/>
                </a:solidFill>
                <a:latin typeface="+mn-lt"/>
              </a:rPr>
              <a:t>.</a:t>
            </a:r>
            <a:endParaRPr lang="fr-CA" sz="2200" dirty="0">
              <a:solidFill>
                <a:schemeClr val="bg1"/>
              </a:solidFill>
            </a:endParaRPr>
          </a:p>
        </p:txBody>
      </p:sp>
    </p:spTree>
    <p:extLst>
      <p:ext uri="{BB962C8B-B14F-4D97-AF65-F5344CB8AC3E}">
        <p14:creationId xmlns:p14="http://schemas.microsoft.com/office/powerpoint/2010/main" val="404380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7273" y="205195"/>
            <a:ext cx="10515600" cy="1325563"/>
          </a:xfrm>
          <a:solidFill>
            <a:schemeClr val="accent1"/>
          </a:solidFill>
        </p:spPr>
        <p:style>
          <a:lnRef idx="3">
            <a:schemeClr val="lt1"/>
          </a:lnRef>
          <a:fillRef idx="1">
            <a:schemeClr val="accent2"/>
          </a:fillRef>
          <a:effectRef idx="1">
            <a:schemeClr val="accent2"/>
          </a:effectRef>
          <a:fontRef idx="minor">
            <a:schemeClr val="lt1"/>
          </a:fontRef>
        </p:style>
        <p:txBody>
          <a:bodyPr>
            <a:normAutofit/>
          </a:bodyPr>
          <a:lstStyle/>
          <a:p>
            <a:pPr algn="ctr"/>
            <a:r>
              <a:rPr lang="fr-CA" sz="3200" b="1" dirty="0" smtClean="0"/>
              <a:t>De nouveaux joueurs : PIVOT (ex Ricochet / Majeur)</a:t>
            </a:r>
            <a:endParaRPr lang="fr-CA" sz="3200" b="1" dirty="0"/>
          </a:p>
        </p:txBody>
      </p:sp>
      <p:pic>
        <p:nvPicPr>
          <p:cNvPr id="4" name="Espace réservé du contenu 3" descr="Les artisans du nouveau média Web Pivot dans leurs locaux à la halte 24-7: Marie Sébire, rédactrice en chef (assise), Gabrielle Brassard-Lecours, cofondatrice, et Alexis Ross, journaliste aux actualités."/>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05163" y="1690688"/>
            <a:ext cx="4211781" cy="3066039"/>
          </a:xfrm>
          <a:prstGeom prst="rect">
            <a:avLst/>
          </a:prstGeom>
          <a:noFill/>
          <a:ln>
            <a:noFill/>
          </a:ln>
        </p:spPr>
      </p:pic>
      <p:sp>
        <p:nvSpPr>
          <p:cNvPr id="5" name="Rectangle 4"/>
          <p:cNvSpPr/>
          <p:nvPr/>
        </p:nvSpPr>
        <p:spPr>
          <a:xfrm>
            <a:off x="3823855" y="5438951"/>
            <a:ext cx="7269018" cy="1394997"/>
          </a:xfrm>
          <a:prstGeom prst="rect">
            <a:avLst/>
          </a:prstGeom>
        </p:spPr>
        <p:txBody>
          <a:bodyPr wrap="square">
            <a:spAutoFit/>
          </a:bodyPr>
          <a:lstStyle/>
          <a:p>
            <a:pPr>
              <a:lnSpc>
                <a:spcPct val="107000"/>
              </a:lnSpc>
              <a:spcAft>
                <a:spcPts val="0"/>
              </a:spcAft>
            </a:pPr>
            <a:r>
              <a:rPr lang="fr-CA" sz="2000" dirty="0" smtClean="0">
                <a:latin typeface="Calibri" panose="020F0502020204030204" pitchFamily="34" charset="0"/>
                <a:ea typeface="Calibri" panose="020F0502020204030204" pitchFamily="34" charset="0"/>
                <a:cs typeface="Times New Roman" panose="02020603050405020304" pitchFamily="18" charset="0"/>
              </a:rPr>
              <a:t>Les </a:t>
            </a:r>
            <a:r>
              <a:rPr lang="fr-CA" sz="2000" dirty="0">
                <a:latin typeface="Calibri" panose="020F0502020204030204" pitchFamily="34" charset="0"/>
                <a:ea typeface="Calibri" panose="020F0502020204030204" pitchFamily="34" charset="0"/>
                <a:cs typeface="Times New Roman" panose="02020603050405020304" pitchFamily="18" charset="0"/>
              </a:rPr>
              <a:t>artisans du nouveau média Web Pivot dans leurs locaux à la halte 24-7: Marie </a:t>
            </a:r>
            <a:r>
              <a:rPr lang="fr-CA" sz="2000" dirty="0" err="1">
                <a:latin typeface="Calibri" panose="020F0502020204030204" pitchFamily="34" charset="0"/>
                <a:ea typeface="Calibri" panose="020F0502020204030204" pitchFamily="34" charset="0"/>
                <a:cs typeface="Times New Roman" panose="02020603050405020304" pitchFamily="18" charset="0"/>
              </a:rPr>
              <a:t>Sébire</a:t>
            </a:r>
            <a:r>
              <a:rPr lang="fr-CA" sz="2000" dirty="0">
                <a:latin typeface="Calibri" panose="020F0502020204030204" pitchFamily="34" charset="0"/>
                <a:ea typeface="Calibri" panose="020F0502020204030204" pitchFamily="34" charset="0"/>
                <a:cs typeface="Times New Roman" panose="02020603050405020304" pitchFamily="18" charset="0"/>
              </a:rPr>
              <a:t>, rédactrice en chef (assise), Gabrielle Brassard-</a:t>
            </a:r>
            <a:r>
              <a:rPr lang="fr-CA" sz="2000" dirty="0" err="1">
                <a:latin typeface="Calibri" panose="020F0502020204030204" pitchFamily="34" charset="0"/>
                <a:ea typeface="Calibri" panose="020F0502020204030204" pitchFamily="34" charset="0"/>
                <a:cs typeface="Times New Roman" panose="02020603050405020304" pitchFamily="18" charset="0"/>
              </a:rPr>
              <a:t>Lecours</a:t>
            </a:r>
            <a:r>
              <a:rPr lang="fr-CA" sz="2000" dirty="0">
                <a:latin typeface="Calibri" panose="020F0502020204030204" pitchFamily="34" charset="0"/>
                <a:ea typeface="Calibri" panose="020F0502020204030204" pitchFamily="34" charset="0"/>
                <a:cs typeface="Times New Roman" panose="02020603050405020304" pitchFamily="18" charset="0"/>
              </a:rPr>
              <a:t>, cofondatrice, et Alexis Ross, journaliste aux actualités. </a:t>
            </a:r>
          </a:p>
        </p:txBody>
      </p:sp>
      <p:sp>
        <p:nvSpPr>
          <p:cNvPr id="6" name="Rectangle 5"/>
          <p:cNvSpPr/>
          <p:nvPr/>
        </p:nvSpPr>
        <p:spPr>
          <a:xfrm>
            <a:off x="838200" y="4749760"/>
            <a:ext cx="4704978" cy="369332"/>
          </a:xfrm>
          <a:prstGeom prst="rect">
            <a:avLst/>
          </a:prstGeom>
        </p:spPr>
        <p:txBody>
          <a:bodyPr wrap="square">
            <a:spAutoFit/>
          </a:bodyPr>
          <a:lstStyle/>
          <a:p>
            <a:r>
              <a:rPr lang="fr-CA" dirty="0">
                <a:latin typeface="Calibri" panose="020F0502020204030204" pitchFamily="34" charset="0"/>
                <a:ea typeface="Calibri" panose="020F0502020204030204" pitchFamily="34" charset="0"/>
                <a:cs typeface="Times New Roman" panose="02020603050405020304" pitchFamily="18" charset="0"/>
              </a:rPr>
              <a:t>Photo: </a:t>
            </a:r>
            <a:r>
              <a:rPr lang="fr-CA" dirty="0" err="1">
                <a:latin typeface="Calibri" panose="020F0502020204030204" pitchFamily="34" charset="0"/>
                <a:ea typeface="Calibri" panose="020F0502020204030204" pitchFamily="34" charset="0"/>
                <a:cs typeface="Times New Roman" panose="02020603050405020304" pitchFamily="18" charset="0"/>
              </a:rPr>
              <a:t>Valérian</a:t>
            </a:r>
            <a:r>
              <a:rPr lang="fr-CA" dirty="0">
                <a:latin typeface="Calibri" panose="020F0502020204030204" pitchFamily="34" charset="0"/>
                <a:ea typeface="Calibri" panose="020F0502020204030204" pitchFamily="34" charset="0"/>
                <a:cs typeface="Times New Roman" panose="02020603050405020304" pitchFamily="18" charset="0"/>
              </a:rPr>
              <a:t> </a:t>
            </a:r>
            <a:r>
              <a:rPr lang="fr-CA" dirty="0" err="1">
                <a:latin typeface="Calibri" panose="020F0502020204030204" pitchFamily="34" charset="0"/>
                <a:ea typeface="Calibri" panose="020F0502020204030204" pitchFamily="34" charset="0"/>
                <a:cs typeface="Times New Roman" panose="02020603050405020304" pitchFamily="18" charset="0"/>
              </a:rPr>
              <a:t>Mazataud</a:t>
            </a:r>
            <a:r>
              <a:rPr lang="fr-CA" dirty="0">
                <a:latin typeface="Calibri" panose="020F0502020204030204" pitchFamily="34" charset="0"/>
                <a:ea typeface="Calibri" panose="020F0502020204030204" pitchFamily="34" charset="0"/>
                <a:cs typeface="Times New Roman" panose="02020603050405020304" pitchFamily="18" charset="0"/>
              </a:rPr>
              <a:t> Le Devoir </a:t>
            </a:r>
            <a:endParaRPr lang="fr-CA" dirty="0"/>
          </a:p>
        </p:txBody>
      </p:sp>
    </p:spTree>
    <p:extLst>
      <p:ext uri="{BB962C8B-B14F-4D97-AF65-F5344CB8AC3E}">
        <p14:creationId xmlns:p14="http://schemas.microsoft.com/office/powerpoint/2010/main" val="4030549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solidFill>
        </p:spPr>
        <p:style>
          <a:lnRef idx="1">
            <a:schemeClr val="accent4"/>
          </a:lnRef>
          <a:fillRef idx="2">
            <a:schemeClr val="accent4"/>
          </a:fillRef>
          <a:effectRef idx="1">
            <a:schemeClr val="accent4"/>
          </a:effectRef>
          <a:fontRef idx="minor">
            <a:schemeClr val="dk1"/>
          </a:fontRef>
        </p:style>
        <p:txBody>
          <a:bodyPr>
            <a:normAutofit/>
          </a:bodyPr>
          <a:lstStyle/>
          <a:p>
            <a:pPr algn="ctr"/>
            <a:r>
              <a:rPr lang="fr-CA" sz="3200" b="1" dirty="0" smtClean="0">
                <a:solidFill>
                  <a:schemeClr val="bg1"/>
                </a:solidFill>
              </a:rPr>
              <a:t>Du nouveau chez les grands … </a:t>
            </a:r>
            <a:endParaRPr lang="fr-CA" sz="3200" b="1" dirty="0">
              <a:solidFill>
                <a:schemeClr val="bg1"/>
              </a:solidFill>
            </a:endParaRPr>
          </a:p>
        </p:txBody>
      </p:sp>
      <p:sp>
        <p:nvSpPr>
          <p:cNvPr id="3" name="Espace réservé du contenu 2"/>
          <p:cNvSpPr>
            <a:spLocks noGrp="1"/>
          </p:cNvSpPr>
          <p:nvPr>
            <p:ph idx="1"/>
          </p:nvPr>
        </p:nvSpPr>
        <p:spPr/>
        <p:txBody>
          <a:bodyPr/>
          <a:lstStyle/>
          <a:p>
            <a:r>
              <a:rPr lang="fr-CA" b="1" dirty="0"/>
              <a:t>Google lance son kiosque virtuel de journaux au Canada </a:t>
            </a:r>
          </a:p>
          <a:p>
            <a:endParaRPr lang="fr-CA" b="1" dirty="0"/>
          </a:p>
        </p:txBody>
      </p:sp>
      <p:pic>
        <p:nvPicPr>
          <p:cNvPr id="4" name="Image 3" descr="Google Canada est donc aujourd’hui associé avec plus de 100 publications à travers le pay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354262"/>
            <a:ext cx="3040380" cy="1946275"/>
          </a:xfrm>
          <a:prstGeom prst="rect">
            <a:avLst/>
          </a:prstGeom>
          <a:noFill/>
          <a:ln>
            <a:noFill/>
          </a:ln>
        </p:spPr>
      </p:pic>
      <p:sp>
        <p:nvSpPr>
          <p:cNvPr id="7" name="Rectangle 6"/>
          <p:cNvSpPr/>
          <p:nvPr/>
        </p:nvSpPr>
        <p:spPr>
          <a:xfrm>
            <a:off x="4276436" y="3768436"/>
            <a:ext cx="6594764" cy="2554545"/>
          </a:xfrm>
          <a:prstGeom prst="rect">
            <a:avLst/>
          </a:prstGeom>
        </p:spPr>
        <p:txBody>
          <a:bodyPr wrap="square">
            <a:spAutoFit/>
          </a:bodyPr>
          <a:lstStyle/>
          <a:p>
            <a:r>
              <a:rPr lang="fr-CA" sz="2000" dirty="0">
                <a:latin typeface="Times New Roman" panose="02020603050405020304" pitchFamily="18" charset="0"/>
                <a:ea typeface="Times New Roman" panose="02020603050405020304" pitchFamily="18" charset="0"/>
              </a:rPr>
              <a:t>Google Canada ouvre un kiosque virtuel de journaux. La </a:t>
            </a:r>
            <a:r>
              <a:rPr lang="fr-CA" sz="2000" u="sng" dirty="0">
                <a:solidFill>
                  <a:srgbClr val="0000FF"/>
                </a:solidFill>
                <a:latin typeface="Times New Roman" panose="02020603050405020304" pitchFamily="18" charset="0"/>
                <a:ea typeface="Times New Roman" panose="02020603050405020304" pitchFamily="18" charset="0"/>
                <a:hlinkClick r:id="rId3"/>
              </a:rPr>
              <a:t>Vitrine Google Actualités</a:t>
            </a:r>
            <a:r>
              <a:rPr lang="fr-CA" sz="2000" dirty="0">
                <a:latin typeface="Times New Roman" panose="02020603050405020304" pitchFamily="18" charset="0"/>
                <a:ea typeface="Times New Roman" panose="02020603050405020304" pitchFamily="18" charset="0"/>
              </a:rPr>
              <a:t> publiera les textes de plus de 100 médias canadiens, dont </a:t>
            </a:r>
            <a:r>
              <a:rPr lang="fr-CA" sz="2000" i="1" dirty="0">
                <a:latin typeface="Times New Roman" panose="02020603050405020304" pitchFamily="18" charset="0"/>
                <a:ea typeface="Times New Roman" panose="02020603050405020304" pitchFamily="18" charset="0"/>
              </a:rPr>
              <a:t>Le Devoir</a:t>
            </a:r>
            <a:r>
              <a:rPr lang="fr-CA" sz="2000" dirty="0" smtClean="0">
                <a:latin typeface="Times New Roman" panose="02020603050405020304" pitchFamily="18" charset="0"/>
                <a:ea typeface="Times New Roman" panose="02020603050405020304" pitchFamily="18" charset="0"/>
              </a:rPr>
              <a:t>.</a:t>
            </a:r>
          </a:p>
          <a:p>
            <a:endParaRPr lang="fr-CA" sz="2000" dirty="0">
              <a:latin typeface="Times New Roman" panose="02020603050405020304" pitchFamily="18" charset="0"/>
              <a:ea typeface="Times New Roman" panose="02020603050405020304" pitchFamily="18" charset="0"/>
            </a:endParaRPr>
          </a:p>
          <a:p>
            <a:r>
              <a:rPr lang="fr-CA" sz="2000" dirty="0">
                <a:latin typeface="Times New Roman" panose="02020603050405020304" pitchFamily="18" charset="0"/>
                <a:ea typeface="Times New Roman" panose="02020603050405020304" pitchFamily="18" charset="0"/>
              </a:rPr>
              <a:t>La Coopérative nationale de l’information indépendante (</a:t>
            </a:r>
            <a:r>
              <a:rPr lang="fr-CA" sz="2000" dirty="0" smtClean="0">
                <a:latin typeface="Times New Roman" panose="02020603050405020304" pitchFamily="18" charset="0"/>
                <a:ea typeface="Times New Roman" panose="02020603050405020304" pitchFamily="18" charset="0"/>
              </a:rPr>
              <a:t>CN2i), </a:t>
            </a:r>
            <a:r>
              <a:rPr lang="fr-CA" sz="2000" dirty="0" err="1">
                <a:latin typeface="Times New Roman" panose="02020603050405020304" pitchFamily="18" charset="0"/>
                <a:ea typeface="Times New Roman" panose="02020603050405020304" pitchFamily="18" charset="0"/>
              </a:rPr>
              <a:t>Torstar</a:t>
            </a:r>
            <a:r>
              <a:rPr lang="fr-CA" sz="2000" dirty="0">
                <a:latin typeface="Times New Roman" panose="02020603050405020304" pitchFamily="18" charset="0"/>
                <a:ea typeface="Times New Roman" panose="02020603050405020304" pitchFamily="18" charset="0"/>
              </a:rPr>
              <a:t> (propriétaire du</a:t>
            </a:r>
            <a:r>
              <a:rPr lang="fr-CA" sz="2000" i="1" dirty="0">
                <a:latin typeface="Times New Roman" panose="02020603050405020304" pitchFamily="18" charset="0"/>
                <a:ea typeface="Times New Roman" panose="02020603050405020304" pitchFamily="18" charset="0"/>
              </a:rPr>
              <a:t> Toronto Star</a:t>
            </a:r>
            <a:r>
              <a:rPr lang="fr-CA" sz="2000" dirty="0">
                <a:latin typeface="Times New Roman" panose="02020603050405020304" pitchFamily="18" charset="0"/>
                <a:ea typeface="Times New Roman" panose="02020603050405020304" pitchFamily="18" charset="0"/>
              </a:rPr>
              <a:t>) et </a:t>
            </a:r>
            <a:r>
              <a:rPr lang="fr-CA" sz="2000" i="1" dirty="0">
                <a:latin typeface="Times New Roman" panose="02020603050405020304" pitchFamily="18" charset="0"/>
                <a:ea typeface="Times New Roman" panose="02020603050405020304" pitchFamily="18" charset="0"/>
              </a:rPr>
              <a:t>Le Devoir</a:t>
            </a:r>
            <a:r>
              <a:rPr lang="fr-CA" sz="2000" dirty="0">
                <a:latin typeface="Times New Roman" panose="02020603050405020304" pitchFamily="18" charset="0"/>
                <a:ea typeface="Times New Roman" panose="02020603050405020304" pitchFamily="18" charset="0"/>
              </a:rPr>
              <a:t> se sont entendus avec le géant du Web pour que leur contenu soit publié sur cette plateforme</a:t>
            </a:r>
            <a:r>
              <a:rPr lang="fr-CA" sz="2000" dirty="0" smtClean="0">
                <a:latin typeface="Times New Roman" panose="02020603050405020304" pitchFamily="18" charset="0"/>
                <a:ea typeface="Times New Roman" panose="02020603050405020304" pitchFamily="18" charset="0"/>
              </a:rPr>
              <a:t>. </a:t>
            </a:r>
            <a:r>
              <a:rPr lang="fr-CA" dirty="0" smtClean="0">
                <a:latin typeface="Times New Roman" panose="02020603050405020304" pitchFamily="18" charset="0"/>
                <a:ea typeface="Times New Roman" panose="02020603050405020304" pitchFamily="18" charset="0"/>
              </a:rPr>
              <a:t>(Octobre 2021)</a:t>
            </a:r>
            <a:endParaRPr lang="fr-CA"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66386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pPr algn="ctr"/>
            <a:r>
              <a:rPr lang="fr-CA" sz="3200" b="1" dirty="0" smtClean="0"/>
              <a:t>3. Les sources de revenus</a:t>
            </a:r>
            <a:endParaRPr lang="fr-CA" sz="3200" b="1" dirty="0"/>
          </a:p>
        </p:txBody>
      </p:sp>
      <p:sp>
        <p:nvSpPr>
          <p:cNvPr id="3" name="Espace réservé du contenu 2"/>
          <p:cNvSpPr>
            <a:spLocks noGrp="1"/>
          </p:cNvSpPr>
          <p:nvPr>
            <p:ph idx="1"/>
          </p:nvPr>
        </p:nvSpPr>
        <p:spPr/>
        <p:txBody>
          <a:bodyPr/>
          <a:lstStyle/>
          <a:p>
            <a:pPr lvl="0" algn="ctr"/>
            <a:endParaRPr lang="fr-CA" dirty="0" smtClean="0"/>
          </a:p>
          <a:p>
            <a:pPr lvl="0" algn="ctr"/>
            <a:r>
              <a:rPr lang="fr-CA" dirty="0" smtClean="0"/>
              <a:t>La publicité</a:t>
            </a:r>
          </a:p>
          <a:p>
            <a:pPr lvl="0"/>
            <a:endParaRPr lang="fr-CA" dirty="0"/>
          </a:p>
          <a:p>
            <a:pPr lvl="0" algn="ctr"/>
            <a:r>
              <a:rPr lang="fr-CA" dirty="0"/>
              <a:t>Les </a:t>
            </a:r>
            <a:r>
              <a:rPr lang="fr-CA" dirty="0" smtClean="0"/>
              <a:t>abonnements</a:t>
            </a:r>
          </a:p>
          <a:p>
            <a:pPr lvl="0"/>
            <a:endParaRPr lang="fr-CA" dirty="0"/>
          </a:p>
          <a:p>
            <a:pPr lvl="0" algn="ctr"/>
            <a:r>
              <a:rPr lang="fr-CA" dirty="0"/>
              <a:t>Les redevances des </a:t>
            </a:r>
            <a:r>
              <a:rPr lang="fr-CA" dirty="0" smtClean="0"/>
              <a:t>GAFA</a:t>
            </a:r>
          </a:p>
          <a:p>
            <a:pPr lvl="0"/>
            <a:endParaRPr lang="fr-CA" dirty="0"/>
          </a:p>
          <a:p>
            <a:pPr lvl="0" algn="ctr"/>
            <a:r>
              <a:rPr lang="fr-CA" dirty="0"/>
              <a:t>Les contributions publiques</a:t>
            </a:r>
          </a:p>
          <a:p>
            <a:endParaRPr lang="fr-CA" dirty="0"/>
          </a:p>
        </p:txBody>
      </p:sp>
    </p:spTree>
    <p:extLst>
      <p:ext uri="{BB962C8B-B14F-4D97-AF65-F5344CB8AC3E}">
        <p14:creationId xmlns:p14="http://schemas.microsoft.com/office/powerpoint/2010/main" val="830892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solidFill>
            <a:schemeClr val="accent1"/>
          </a:solidFill>
        </p:spPr>
        <p:txBody>
          <a:bodyPr/>
          <a:lstStyle/>
          <a:p>
            <a:pPr algn="ctr"/>
            <a:r>
              <a:rPr lang="fr-CA" sz="3200" b="1" dirty="0" smtClean="0">
                <a:solidFill>
                  <a:schemeClr val="bg1"/>
                </a:solidFill>
                <a:latin typeface="+mn-lt"/>
              </a:rPr>
              <a:t>Comité conseil sur la qualité et la diversité de l’information</a:t>
            </a:r>
            <a:r>
              <a:rPr lang="fr-CA" b="1" dirty="0" smtClean="0">
                <a:solidFill>
                  <a:schemeClr val="bg1"/>
                </a:solidFill>
                <a:latin typeface="+mn-lt"/>
              </a:rPr>
              <a:t> </a:t>
            </a:r>
            <a:r>
              <a:rPr lang="fr-CA" sz="2400" b="1" dirty="0" smtClean="0">
                <a:solidFill>
                  <a:schemeClr val="bg1"/>
                </a:solidFill>
                <a:latin typeface="+mn-lt"/>
              </a:rPr>
              <a:t>(janvier 2003)</a:t>
            </a:r>
            <a:endParaRPr lang="fr-CA" sz="2400" b="1" dirty="0">
              <a:solidFill>
                <a:schemeClr val="bg1"/>
              </a:solidFill>
              <a:latin typeface="+mn-lt"/>
            </a:endParaRPr>
          </a:p>
        </p:txBody>
      </p:sp>
      <p:sp>
        <p:nvSpPr>
          <p:cNvPr id="4" name="Espace réservé du contenu 3"/>
          <p:cNvSpPr>
            <a:spLocks noGrp="1"/>
          </p:cNvSpPr>
          <p:nvPr>
            <p:ph idx="1"/>
          </p:nvPr>
        </p:nvSpPr>
        <p:spPr/>
        <p:txBody>
          <a:bodyPr>
            <a:normAutofit/>
          </a:bodyPr>
          <a:lstStyle/>
          <a:p>
            <a:pPr marL="0" indent="0">
              <a:buNone/>
            </a:pPr>
            <a:r>
              <a:rPr lang="fr-CA" b="1" dirty="0" smtClean="0"/>
              <a:t>Création d’un </a:t>
            </a:r>
            <a:r>
              <a:rPr lang="fr-CA" b="1" i="1" dirty="0" smtClean="0"/>
              <a:t>Conseil de l’information :</a:t>
            </a:r>
          </a:p>
          <a:p>
            <a:pPr marL="0" indent="0">
              <a:buNone/>
            </a:pPr>
            <a:r>
              <a:rPr lang="fr-CA" dirty="0"/>
              <a:t>	</a:t>
            </a:r>
            <a:r>
              <a:rPr lang="fr-CA" dirty="0" smtClean="0"/>
              <a:t>* conseil d’administration multipartite</a:t>
            </a:r>
          </a:p>
          <a:p>
            <a:pPr marL="0" indent="0">
              <a:buNone/>
            </a:pPr>
            <a:r>
              <a:rPr lang="fr-CA" dirty="0"/>
              <a:t>	</a:t>
            </a:r>
            <a:r>
              <a:rPr lang="fr-CA" dirty="0" smtClean="0"/>
              <a:t>* place prépondérante aux membres du public</a:t>
            </a:r>
          </a:p>
          <a:p>
            <a:pPr marL="0" indent="0">
              <a:buNone/>
            </a:pPr>
            <a:r>
              <a:rPr lang="fr-CA" dirty="0"/>
              <a:t>	</a:t>
            </a:r>
            <a:r>
              <a:rPr lang="fr-CA" dirty="0" smtClean="0"/>
              <a:t>* financement assuré par l’État</a:t>
            </a:r>
          </a:p>
          <a:p>
            <a:pPr marL="0" indent="0">
              <a:buNone/>
            </a:pPr>
            <a:r>
              <a:rPr lang="fr-CA" dirty="0"/>
              <a:t>	</a:t>
            </a:r>
            <a:r>
              <a:rPr lang="fr-CA" dirty="0" smtClean="0"/>
              <a:t>* doté de mandats multiples : greffe, observatoire, éducation </a:t>
            </a:r>
          </a:p>
          <a:p>
            <a:pPr marL="0" indent="0">
              <a:buNone/>
            </a:pPr>
            <a:r>
              <a:rPr lang="fr-CA" dirty="0"/>
              <a:t>	</a:t>
            </a:r>
            <a:r>
              <a:rPr lang="fr-CA" dirty="0" smtClean="0"/>
              <a:t>	aux médias et gestion du </a:t>
            </a:r>
            <a:r>
              <a:rPr lang="fr-CA" i="1" dirty="0" smtClean="0"/>
              <a:t>Fonds d’aide à l’information</a:t>
            </a:r>
            <a:endParaRPr lang="fr-CA" dirty="0" smtClean="0"/>
          </a:p>
        </p:txBody>
      </p:sp>
    </p:spTree>
    <p:extLst>
      <p:ext uri="{BB962C8B-B14F-4D97-AF65-F5344CB8AC3E}">
        <p14:creationId xmlns:p14="http://schemas.microsoft.com/office/powerpoint/2010/main" val="55033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solidFill>
        </p:spPr>
        <p:txBody>
          <a:bodyPr>
            <a:normAutofit/>
          </a:bodyPr>
          <a:lstStyle/>
          <a:p>
            <a:pPr algn="ctr"/>
            <a:r>
              <a:rPr lang="fr-CA" sz="3200" b="1" dirty="0">
                <a:solidFill>
                  <a:schemeClr val="bg1"/>
                </a:solidFill>
                <a:latin typeface="+mn-lt"/>
              </a:rPr>
              <a:t>Comité conseil sur la qualité et la diversité </a:t>
            </a:r>
            <a:r>
              <a:rPr lang="fr-CA" sz="3200" b="1" dirty="0" smtClean="0">
                <a:solidFill>
                  <a:schemeClr val="bg1"/>
                </a:solidFill>
                <a:latin typeface="+mn-lt"/>
              </a:rPr>
              <a:t>de</a:t>
            </a:r>
            <a:r>
              <a:rPr lang="fr-CA" sz="3200" b="1" dirty="0">
                <a:solidFill>
                  <a:schemeClr val="bg1"/>
                </a:solidFill>
                <a:latin typeface="+mn-lt"/>
              </a:rPr>
              <a:t> l’information </a:t>
            </a:r>
            <a:r>
              <a:rPr lang="fr-CA" sz="2400" b="1" dirty="0">
                <a:solidFill>
                  <a:schemeClr val="bg1"/>
                </a:solidFill>
                <a:latin typeface="+mn-lt"/>
              </a:rPr>
              <a:t>(janvier 2003)</a:t>
            </a:r>
            <a:r>
              <a:rPr lang="fr-CA" sz="3200" b="1" dirty="0" smtClean="0">
                <a:solidFill>
                  <a:schemeClr val="bg1"/>
                </a:solidFill>
                <a:latin typeface="+mn-lt"/>
              </a:rPr>
              <a:t> </a:t>
            </a:r>
            <a:endParaRPr lang="fr-CA" dirty="0">
              <a:latin typeface="+mn-lt"/>
            </a:endParaRPr>
          </a:p>
        </p:txBody>
      </p:sp>
      <p:sp>
        <p:nvSpPr>
          <p:cNvPr id="3" name="Espace réservé du contenu 2"/>
          <p:cNvSpPr>
            <a:spLocks noGrp="1"/>
          </p:cNvSpPr>
          <p:nvPr>
            <p:ph idx="1"/>
          </p:nvPr>
        </p:nvSpPr>
        <p:spPr/>
        <p:txBody>
          <a:bodyPr/>
          <a:lstStyle/>
          <a:p>
            <a:endParaRPr lang="de-DE" b="1" dirty="0" smtClean="0"/>
          </a:p>
          <a:p>
            <a:r>
              <a:rPr lang="de-DE" b="1" dirty="0" smtClean="0"/>
              <a:t>Fonds </a:t>
            </a:r>
            <a:r>
              <a:rPr lang="de-DE" b="1" dirty="0" err="1" smtClean="0"/>
              <a:t>d‘aide</a:t>
            </a:r>
            <a:endParaRPr lang="de-DE" b="1" dirty="0" smtClean="0"/>
          </a:p>
          <a:p>
            <a:pPr marL="0" indent="0">
              <a:buNone/>
            </a:pPr>
            <a:r>
              <a:rPr lang="de-DE" dirty="0" smtClean="0"/>
              <a:t>	</a:t>
            </a:r>
            <a:r>
              <a:rPr lang="de-DE" dirty="0"/>
              <a:t>	</a:t>
            </a:r>
            <a:r>
              <a:rPr lang="de-DE" dirty="0" err="1" smtClean="0"/>
              <a:t>Création</a:t>
            </a:r>
            <a:r>
              <a:rPr lang="de-DE" dirty="0" smtClean="0"/>
              <a:t> </a:t>
            </a:r>
            <a:r>
              <a:rPr lang="de-DE" dirty="0" err="1"/>
              <a:t>d’un</a:t>
            </a:r>
            <a:r>
              <a:rPr lang="de-DE" dirty="0"/>
              <a:t> </a:t>
            </a:r>
            <a:r>
              <a:rPr lang="de-DE" b="1" i="1" dirty="0"/>
              <a:t>Fonds </a:t>
            </a:r>
            <a:r>
              <a:rPr lang="de-DE" b="1" i="1" dirty="0" err="1"/>
              <a:t>d’aide</a:t>
            </a:r>
            <a:r>
              <a:rPr lang="de-DE" b="1" i="1" dirty="0"/>
              <a:t> à </a:t>
            </a:r>
            <a:r>
              <a:rPr lang="de-DE" b="1" i="1" dirty="0" err="1"/>
              <a:t>l’information</a:t>
            </a:r>
            <a:r>
              <a:rPr lang="de-DE" b="1" dirty="0"/>
              <a:t> </a:t>
            </a:r>
            <a:endParaRPr lang="de-DE" b="1" dirty="0" smtClean="0"/>
          </a:p>
          <a:p>
            <a:pPr marL="0" indent="0">
              <a:buNone/>
            </a:pPr>
            <a:r>
              <a:rPr lang="de-DE" dirty="0" smtClean="0"/>
              <a:t>		à </a:t>
            </a:r>
            <a:r>
              <a:rPr lang="de-DE" dirty="0" err="1"/>
              <a:t>partir</a:t>
            </a:r>
            <a:r>
              <a:rPr lang="de-DE" dirty="0"/>
              <a:t> de </a:t>
            </a:r>
            <a:r>
              <a:rPr lang="de-DE" dirty="0" err="1" smtClean="0"/>
              <a:t>mesures</a:t>
            </a:r>
            <a:r>
              <a:rPr lang="de-DE" dirty="0" smtClean="0"/>
              <a:t> </a:t>
            </a:r>
            <a:r>
              <a:rPr lang="de-DE" dirty="0" err="1"/>
              <a:t>compensatoires</a:t>
            </a:r>
            <a:r>
              <a:rPr lang="de-DE" dirty="0"/>
              <a:t> </a:t>
            </a:r>
            <a:r>
              <a:rPr lang="de-DE" dirty="0" err="1"/>
              <a:t>sur</a:t>
            </a:r>
            <a:r>
              <a:rPr lang="de-DE" dirty="0"/>
              <a:t> la </a:t>
            </a:r>
            <a:r>
              <a:rPr lang="de-DE" dirty="0" err="1"/>
              <a:t>publicité</a:t>
            </a:r>
            <a:r>
              <a:rPr lang="de-DE" dirty="0"/>
              <a:t> </a:t>
            </a:r>
            <a:r>
              <a:rPr lang="de-DE" dirty="0" err="1"/>
              <a:t>pour</a:t>
            </a:r>
            <a:r>
              <a:rPr lang="de-DE" dirty="0"/>
              <a:t> </a:t>
            </a:r>
            <a:r>
              <a:rPr lang="de-DE" dirty="0" smtClean="0"/>
              <a:t>			</a:t>
            </a:r>
            <a:r>
              <a:rPr lang="de-DE" dirty="0" err="1" smtClean="0"/>
              <a:t>soutenir</a:t>
            </a:r>
            <a:r>
              <a:rPr lang="de-DE" dirty="0" smtClean="0"/>
              <a:t> </a:t>
            </a:r>
            <a:r>
              <a:rPr lang="de-DE" dirty="0"/>
              <a:t>et </a:t>
            </a:r>
            <a:r>
              <a:rPr lang="de-DE" dirty="0" err="1" smtClean="0"/>
              <a:t>susciter</a:t>
            </a:r>
            <a:r>
              <a:rPr lang="de-DE" dirty="0"/>
              <a:t> </a:t>
            </a:r>
            <a:r>
              <a:rPr lang="de-DE" dirty="0" smtClean="0"/>
              <a:t>les </a:t>
            </a:r>
            <a:r>
              <a:rPr lang="de-DE" dirty="0"/>
              <a:t>initiatives </a:t>
            </a:r>
            <a:r>
              <a:rPr lang="de-DE" dirty="0" err="1"/>
              <a:t>régionales</a:t>
            </a:r>
            <a:r>
              <a:rPr lang="de-DE" dirty="0"/>
              <a:t> en </a:t>
            </a:r>
            <a:r>
              <a:rPr lang="de-DE" dirty="0" err="1"/>
              <a:t>matière</a:t>
            </a:r>
            <a:r>
              <a:rPr lang="de-DE" dirty="0"/>
              <a:t> </a:t>
            </a:r>
            <a:r>
              <a:rPr lang="de-DE" dirty="0" smtClean="0"/>
              <a:t>			</a:t>
            </a:r>
            <a:r>
              <a:rPr lang="de-DE" dirty="0" err="1" smtClean="0"/>
              <a:t>d’information</a:t>
            </a:r>
            <a:endParaRPr lang="fr-CA" dirty="0"/>
          </a:p>
          <a:p>
            <a:endParaRPr lang="fr-CA" dirty="0"/>
          </a:p>
        </p:txBody>
      </p:sp>
    </p:spTree>
    <p:extLst>
      <p:ext uri="{BB962C8B-B14F-4D97-AF65-F5344CB8AC3E}">
        <p14:creationId xmlns:p14="http://schemas.microsoft.com/office/powerpoint/2010/main" val="4516940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1327" y="365125"/>
            <a:ext cx="10515600" cy="1325563"/>
          </a:xfrm>
        </p:spPr>
        <p:style>
          <a:lnRef idx="3">
            <a:schemeClr val="lt1"/>
          </a:lnRef>
          <a:fillRef idx="1">
            <a:schemeClr val="accent1"/>
          </a:fillRef>
          <a:effectRef idx="1">
            <a:schemeClr val="accent1"/>
          </a:effectRef>
          <a:fontRef idx="minor">
            <a:schemeClr val="lt1"/>
          </a:fontRef>
        </p:style>
        <p:txBody>
          <a:bodyPr>
            <a:normAutofit/>
          </a:bodyPr>
          <a:lstStyle/>
          <a:p>
            <a:pPr algn="ctr"/>
            <a:r>
              <a:rPr lang="fr-CA" sz="3200" b="1" dirty="0" smtClean="0"/>
              <a:t> 3. Les GAFAM</a:t>
            </a:r>
            <a:endParaRPr lang="fr-CA" sz="3200" b="1" dirty="0"/>
          </a:p>
        </p:txBody>
      </p:sp>
      <p:sp>
        <p:nvSpPr>
          <p:cNvPr id="3" name="Espace réservé du contenu 2"/>
          <p:cNvSpPr>
            <a:spLocks noGrp="1"/>
          </p:cNvSpPr>
          <p:nvPr>
            <p:ph idx="1"/>
          </p:nvPr>
        </p:nvSpPr>
        <p:spPr/>
        <p:txBody>
          <a:bodyPr>
            <a:normAutofit fontScale="92500" lnSpcReduction="10000"/>
          </a:bodyPr>
          <a:lstStyle/>
          <a:p>
            <a:r>
              <a:rPr lang="fr-CA" dirty="0" smtClean="0"/>
              <a:t>Acronyme formé de la lettre initiale des cinq principales entreprises actives sur le web :</a:t>
            </a:r>
          </a:p>
          <a:p>
            <a:r>
              <a:rPr lang="fr-CA" sz="3600" b="1" dirty="0" smtClean="0"/>
              <a:t>G</a:t>
            </a:r>
            <a:r>
              <a:rPr lang="fr-CA" dirty="0" smtClean="0"/>
              <a:t>oogle</a:t>
            </a:r>
          </a:p>
          <a:p>
            <a:r>
              <a:rPr lang="fr-CA" sz="3600" b="1" dirty="0" smtClean="0"/>
              <a:t>A</a:t>
            </a:r>
            <a:r>
              <a:rPr lang="fr-CA" dirty="0" smtClean="0"/>
              <a:t>pple                                                   </a:t>
            </a:r>
          </a:p>
          <a:p>
            <a:r>
              <a:rPr lang="fr-CA" sz="3600" b="1" dirty="0" smtClean="0"/>
              <a:t>F</a:t>
            </a:r>
            <a:r>
              <a:rPr lang="fr-CA" dirty="0" smtClean="0"/>
              <a:t>acebook    </a:t>
            </a:r>
          </a:p>
          <a:p>
            <a:r>
              <a:rPr lang="fr-CA" sz="3600" b="1" dirty="0" smtClean="0"/>
              <a:t>A</a:t>
            </a:r>
            <a:r>
              <a:rPr lang="fr-CA" dirty="0" smtClean="0"/>
              <a:t>mazon                    </a:t>
            </a:r>
          </a:p>
          <a:p>
            <a:r>
              <a:rPr lang="fr-CA" sz="3900" b="1" dirty="0" smtClean="0"/>
              <a:t>M</a:t>
            </a:r>
            <a:r>
              <a:rPr lang="fr-CA" dirty="0" smtClean="0"/>
              <a:t>icrosoft </a:t>
            </a:r>
          </a:p>
          <a:p>
            <a:pPr marL="0" indent="0">
              <a:buNone/>
            </a:pPr>
            <a:r>
              <a:rPr lang="fr-CA" dirty="0" smtClean="0"/>
              <a:t>…</a:t>
            </a:r>
          </a:p>
          <a:p>
            <a:pPr marL="0" indent="0">
              <a:buNone/>
            </a:pPr>
            <a:r>
              <a:rPr lang="fr-CA" dirty="0" smtClean="0"/>
              <a:t>Mais aussi …</a:t>
            </a:r>
            <a:endParaRPr lang="fr-CA" dirty="0"/>
          </a:p>
        </p:txBody>
      </p:sp>
      <p:sp>
        <p:nvSpPr>
          <p:cNvPr id="5" name="AutoShape 4" descr="Le gouvernement des Etats-Unis contre les Gafa : pourquoi on n'y croit pas  trop"/>
          <p:cNvSpPr>
            <a:spLocks noChangeAspect="1" noChangeArrowheads="1"/>
          </p:cNvSpPr>
          <p:nvPr/>
        </p:nvSpPr>
        <p:spPr bwMode="auto">
          <a:xfrm>
            <a:off x="155575" y="-822325"/>
            <a:ext cx="258127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980" y="3030538"/>
            <a:ext cx="3968274" cy="2636982"/>
          </a:xfrm>
          <a:prstGeom prst="rect">
            <a:avLst/>
          </a:prstGeom>
        </p:spPr>
      </p:pic>
    </p:spTree>
    <p:extLst>
      <p:ext uri="{BB962C8B-B14F-4D97-AF65-F5344CB8AC3E}">
        <p14:creationId xmlns:p14="http://schemas.microsoft.com/office/powerpoint/2010/main" val="1522441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fr-CA" dirty="0" smtClean="0"/>
              <a:t/>
            </a:r>
            <a:br>
              <a:rPr lang="fr-CA" dirty="0" smtClean="0"/>
            </a:br>
            <a:r>
              <a:rPr lang="fr-CA" sz="3600" b="1" dirty="0" smtClean="0"/>
              <a:t>GAFA / GAFAM  / NATU</a:t>
            </a:r>
            <a:r>
              <a:rPr lang="fr-CA" sz="3600" dirty="0" smtClean="0"/>
              <a:t/>
            </a:r>
            <a:br>
              <a:rPr lang="fr-CA" sz="3600" dirty="0" smtClean="0"/>
            </a:br>
            <a:endParaRPr lang="fr-CA" sz="3600" dirty="0"/>
          </a:p>
        </p:txBody>
      </p:sp>
      <p:sp>
        <p:nvSpPr>
          <p:cNvPr id="3" name="Espace réservé du contenu 2"/>
          <p:cNvSpPr>
            <a:spLocks noGrp="1"/>
          </p:cNvSpPr>
          <p:nvPr>
            <p:ph idx="1"/>
          </p:nvPr>
        </p:nvSpPr>
        <p:spPr/>
        <p:txBody>
          <a:bodyPr/>
          <a:lstStyle/>
          <a:p>
            <a:r>
              <a:rPr lang="fr-CA" dirty="0" smtClean="0"/>
              <a:t>Les nouveaux maîtres du monde se multiplient et font des petits </a:t>
            </a:r>
          </a:p>
          <a:p>
            <a:endParaRPr lang="fr-CA" dirty="0" smtClean="0"/>
          </a:p>
          <a:p>
            <a:r>
              <a:rPr lang="fr-CA" dirty="0" smtClean="0"/>
              <a:t>Instagram / Twitter / </a:t>
            </a:r>
            <a:r>
              <a:rPr lang="fr-CA" dirty="0" err="1" smtClean="0"/>
              <a:t>Tik</a:t>
            </a:r>
            <a:r>
              <a:rPr lang="fr-CA" dirty="0" smtClean="0"/>
              <a:t> Tok / Snap Chat / </a:t>
            </a:r>
            <a:r>
              <a:rPr lang="fr-CA" dirty="0" err="1" smtClean="0"/>
              <a:t>Spotify</a:t>
            </a:r>
            <a:r>
              <a:rPr lang="fr-CA" dirty="0" smtClean="0"/>
              <a:t> / </a:t>
            </a:r>
            <a:r>
              <a:rPr lang="fr-CA" dirty="0" err="1" smtClean="0"/>
              <a:t>WhatsAp</a:t>
            </a:r>
            <a:endParaRPr lang="fr-CA" dirty="0" smtClean="0"/>
          </a:p>
          <a:p>
            <a:pPr marL="0" indent="0">
              <a:buNone/>
            </a:pPr>
            <a:endParaRPr lang="fr-CA" dirty="0" smtClean="0"/>
          </a:p>
          <a:p>
            <a:pPr marL="0" indent="0">
              <a:buNone/>
            </a:pPr>
            <a:r>
              <a:rPr lang="fr-CA" dirty="0" smtClean="0"/>
              <a:t>Sans oublier les </a:t>
            </a:r>
          </a:p>
          <a:p>
            <a:pPr marL="0" indent="0">
              <a:buNone/>
            </a:pPr>
            <a:r>
              <a:rPr lang="fr-CA" b="1" dirty="0" smtClean="0"/>
              <a:t>NATU</a:t>
            </a:r>
            <a:r>
              <a:rPr lang="fr-CA" dirty="0" smtClean="0"/>
              <a:t>    pour        </a:t>
            </a:r>
            <a:r>
              <a:rPr lang="fr-CA" b="1" dirty="0" smtClean="0"/>
              <a:t>N</a:t>
            </a:r>
            <a:r>
              <a:rPr lang="fr-CA" dirty="0" smtClean="0"/>
              <a:t>etflix    </a:t>
            </a:r>
            <a:r>
              <a:rPr lang="fr-CA" b="1" dirty="0" err="1" smtClean="0"/>
              <a:t>A</a:t>
            </a:r>
            <a:r>
              <a:rPr lang="fr-CA" dirty="0" err="1" smtClean="0"/>
              <a:t>irbnb</a:t>
            </a:r>
            <a:r>
              <a:rPr lang="fr-CA" dirty="0" smtClean="0"/>
              <a:t>    </a:t>
            </a:r>
            <a:r>
              <a:rPr lang="fr-CA" b="1" dirty="0" smtClean="0"/>
              <a:t>T</a:t>
            </a:r>
            <a:r>
              <a:rPr lang="fr-CA" dirty="0" smtClean="0"/>
              <a:t>esla    </a:t>
            </a:r>
            <a:r>
              <a:rPr lang="fr-CA" b="1" dirty="0" smtClean="0"/>
              <a:t>U</a:t>
            </a:r>
            <a:r>
              <a:rPr lang="fr-CA" dirty="0" smtClean="0"/>
              <a:t>ber</a:t>
            </a:r>
            <a:endParaRPr lang="fr-CA" dirty="0"/>
          </a:p>
        </p:txBody>
      </p:sp>
    </p:spTree>
    <p:extLst>
      <p:ext uri="{BB962C8B-B14F-4D97-AF65-F5344CB8AC3E}">
        <p14:creationId xmlns:p14="http://schemas.microsoft.com/office/powerpoint/2010/main" val="2927076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solidFill>
        </p:spPr>
        <p:style>
          <a:lnRef idx="1">
            <a:schemeClr val="accent6"/>
          </a:lnRef>
          <a:fillRef idx="2">
            <a:schemeClr val="accent6"/>
          </a:fillRef>
          <a:effectRef idx="1">
            <a:schemeClr val="accent6"/>
          </a:effectRef>
          <a:fontRef idx="minor">
            <a:schemeClr val="dk1"/>
          </a:fontRef>
        </p:style>
        <p:txBody>
          <a:bodyPr/>
          <a:lstStyle/>
          <a:p>
            <a:pPr algn="ctr"/>
            <a:r>
              <a:rPr lang="fr-CA" sz="3200" b="1" dirty="0" smtClean="0">
                <a:solidFill>
                  <a:schemeClr val="bg1"/>
                </a:solidFill>
              </a:rPr>
              <a:t>3. Quelques impacts des GAFA sur l’information</a:t>
            </a:r>
            <a:endParaRPr lang="fr-CA" sz="3200" b="1" dirty="0">
              <a:solidFill>
                <a:schemeClr val="bg1"/>
              </a:solidFill>
            </a:endParaRPr>
          </a:p>
        </p:txBody>
      </p:sp>
      <p:sp>
        <p:nvSpPr>
          <p:cNvPr id="3" name="Espace réservé du contenu 2"/>
          <p:cNvSpPr>
            <a:spLocks noGrp="1"/>
          </p:cNvSpPr>
          <p:nvPr>
            <p:ph idx="1"/>
          </p:nvPr>
        </p:nvSpPr>
        <p:spPr/>
        <p:txBody>
          <a:bodyPr>
            <a:normAutofit/>
          </a:bodyPr>
          <a:lstStyle/>
          <a:p>
            <a:pPr lvl="0"/>
            <a:r>
              <a:rPr lang="fr-CA" dirty="0"/>
              <a:t>Accaparer une partie importante des </a:t>
            </a:r>
            <a:r>
              <a:rPr lang="fr-CA" b="1" u="sng" dirty="0"/>
              <a:t>revenus publicitaires</a:t>
            </a:r>
            <a:r>
              <a:rPr lang="fr-CA" b="1" dirty="0">
                <a:effectLst>
                  <a:outerShdw blurRad="38100" dist="38100" dir="2700000" algn="tl">
                    <a:srgbClr val="000000">
                      <a:alpha val="43137"/>
                    </a:srgbClr>
                  </a:outerShdw>
                </a:effectLst>
              </a:rPr>
              <a:t> </a:t>
            </a:r>
            <a:endParaRPr lang="fr-CA" b="1" dirty="0" smtClean="0">
              <a:effectLst>
                <a:outerShdw blurRad="38100" dist="38100" dir="2700000" algn="tl">
                  <a:srgbClr val="000000">
                    <a:alpha val="43137"/>
                  </a:srgbClr>
                </a:outerShdw>
              </a:effectLst>
            </a:endParaRPr>
          </a:p>
          <a:p>
            <a:pPr marL="0" lvl="0" indent="0">
              <a:buNone/>
            </a:pPr>
            <a:r>
              <a:rPr lang="fr-CA" dirty="0"/>
              <a:t> </a:t>
            </a:r>
          </a:p>
          <a:p>
            <a:pPr lvl="0"/>
            <a:r>
              <a:rPr lang="fr-CA" dirty="0"/>
              <a:t>Instituer un éventail de </a:t>
            </a:r>
            <a:r>
              <a:rPr lang="fr-CA" b="1" u="sng" dirty="0"/>
              <a:t>réseaux sociaux </a:t>
            </a:r>
            <a:r>
              <a:rPr lang="fr-CA" dirty="0"/>
              <a:t>qui véhiculent des informations – qui n’ont souvent rien à voir avec l’information factuelle telle que la diffusent les médias </a:t>
            </a:r>
            <a:r>
              <a:rPr lang="fr-CA" dirty="0" smtClean="0"/>
              <a:t>reconnus</a:t>
            </a:r>
          </a:p>
          <a:p>
            <a:pPr lvl="0"/>
            <a:endParaRPr lang="fr-CA" dirty="0"/>
          </a:p>
          <a:p>
            <a:pPr lvl="0"/>
            <a:r>
              <a:rPr lang="fr-CA" dirty="0"/>
              <a:t>Plus récemment : établir des </a:t>
            </a:r>
            <a:r>
              <a:rPr lang="fr-CA" b="1" u="sng" dirty="0"/>
              <a:t>partenariats </a:t>
            </a:r>
            <a:r>
              <a:rPr lang="fr-CA" dirty="0"/>
              <a:t>pour repiquer des contenus provenant de médias traditionnels fiables et les retransmettre sur leurs </a:t>
            </a:r>
            <a:r>
              <a:rPr lang="fr-CA" dirty="0" smtClean="0"/>
              <a:t>plateformes</a:t>
            </a:r>
            <a:endParaRPr lang="fr-CA" dirty="0"/>
          </a:p>
          <a:p>
            <a:endParaRPr lang="fr-CA" dirty="0"/>
          </a:p>
        </p:txBody>
      </p:sp>
    </p:spTree>
    <p:extLst>
      <p:ext uri="{BB962C8B-B14F-4D97-AF65-F5344CB8AC3E}">
        <p14:creationId xmlns:p14="http://schemas.microsoft.com/office/powerpoint/2010/main" val="1926099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pPr algn="ctr"/>
            <a:r>
              <a:rPr lang="fr-CA" sz="3200" dirty="0"/>
              <a:t>GAFA / </a:t>
            </a:r>
            <a:r>
              <a:rPr lang="fr-CA" sz="3200" i="1" dirty="0"/>
              <a:t>L’ « </a:t>
            </a:r>
            <a:r>
              <a:rPr lang="fr-CA" sz="3200" i="1" dirty="0" err="1"/>
              <a:t>irréglementable</a:t>
            </a:r>
            <a:r>
              <a:rPr lang="fr-CA" sz="3200" i="1" dirty="0"/>
              <a:t> » Internet</a:t>
            </a:r>
            <a:r>
              <a:rPr lang="fr-CA" sz="3200" dirty="0"/>
              <a:t/>
            </a:r>
            <a:br>
              <a:rPr lang="fr-CA" sz="3200" dirty="0"/>
            </a:br>
            <a:r>
              <a:rPr lang="fr-CA" sz="2400" dirty="0"/>
              <a:t>Pierre Trudel </a:t>
            </a:r>
            <a:r>
              <a:rPr lang="fr-CA" sz="1800" dirty="0"/>
              <a:t>(Le Devoir, 23 mars 2021)</a:t>
            </a:r>
          </a:p>
        </p:txBody>
      </p:sp>
      <p:sp>
        <p:nvSpPr>
          <p:cNvPr id="3" name="Espace réservé du contenu 2"/>
          <p:cNvSpPr>
            <a:spLocks noGrp="1"/>
          </p:cNvSpPr>
          <p:nvPr>
            <p:ph idx="1"/>
          </p:nvPr>
        </p:nvSpPr>
        <p:spPr/>
        <p:txBody>
          <a:bodyPr>
            <a:noAutofit/>
          </a:bodyPr>
          <a:lstStyle/>
          <a:p>
            <a:pPr marL="0" indent="0">
              <a:buNone/>
            </a:pPr>
            <a:r>
              <a:rPr lang="fr-CA" sz="2000" dirty="0" smtClean="0"/>
              <a:t>	Internet </a:t>
            </a:r>
            <a:r>
              <a:rPr lang="fr-CA" sz="2000" dirty="0"/>
              <a:t>a été pensé comme un réseau dépourvu d’un centre</a:t>
            </a:r>
          </a:p>
          <a:p>
            <a:pPr marL="0" indent="0">
              <a:buNone/>
            </a:pPr>
            <a:r>
              <a:rPr lang="fr-CA" sz="2000" dirty="0" smtClean="0"/>
              <a:t>	Internet </a:t>
            </a:r>
            <a:r>
              <a:rPr lang="fr-CA" sz="2000" dirty="0"/>
              <a:t>a été pensé comme un réseau dépourvu d’un centre</a:t>
            </a:r>
          </a:p>
          <a:p>
            <a:pPr marL="0" indent="0">
              <a:buNone/>
            </a:pPr>
            <a:r>
              <a:rPr lang="fr-CA" sz="2000" dirty="0" smtClean="0"/>
              <a:t>	de </a:t>
            </a:r>
            <a:r>
              <a:rPr lang="fr-CA" sz="2000" dirty="0"/>
              <a:t>contrôle. Personne n’a l’autorité pour décider qui s’y</a:t>
            </a:r>
          </a:p>
          <a:p>
            <a:pPr marL="0" indent="0">
              <a:buNone/>
            </a:pPr>
            <a:r>
              <a:rPr lang="fr-CA" sz="2000" dirty="0" smtClean="0"/>
              <a:t>	connecte </a:t>
            </a:r>
            <a:r>
              <a:rPr lang="fr-CA" sz="2000" dirty="0"/>
              <a:t>et comment. Mais il est trompeur de faire l’équivalence</a:t>
            </a:r>
          </a:p>
          <a:p>
            <a:pPr marL="0" indent="0">
              <a:buNone/>
            </a:pPr>
            <a:r>
              <a:rPr lang="fr-CA" sz="2000" dirty="0" smtClean="0"/>
              <a:t>	entre </a:t>
            </a:r>
            <a:r>
              <a:rPr lang="fr-CA" sz="2000" dirty="0"/>
              <a:t>« réglementer Internet » comme réseau global et</a:t>
            </a:r>
          </a:p>
          <a:p>
            <a:pPr marL="0" indent="0">
              <a:buNone/>
            </a:pPr>
            <a:r>
              <a:rPr lang="fr-CA" sz="2000" dirty="0" smtClean="0"/>
              <a:t>	réglementer </a:t>
            </a:r>
            <a:r>
              <a:rPr lang="fr-CA" sz="2000" dirty="0"/>
              <a:t>les activités qui sont effectuées ou transitent en</a:t>
            </a:r>
          </a:p>
          <a:p>
            <a:pPr marL="0" indent="0">
              <a:buNone/>
            </a:pPr>
            <a:r>
              <a:rPr lang="fr-CA" sz="2000" dirty="0" smtClean="0"/>
              <a:t>	tout </a:t>
            </a:r>
            <a:r>
              <a:rPr lang="fr-CA" sz="2000" dirty="0"/>
              <a:t>ou en partie sur le </a:t>
            </a:r>
            <a:r>
              <a:rPr lang="fr-CA" sz="2000" dirty="0" smtClean="0"/>
              <a:t>réseau. </a:t>
            </a:r>
            <a:r>
              <a:rPr lang="fr-CA" sz="2000" b="1" dirty="0" smtClean="0"/>
              <a:t>Certes</a:t>
            </a:r>
            <a:r>
              <a:rPr lang="fr-CA" sz="2000" b="1" dirty="0"/>
              <a:t>, en vertu du principe</a:t>
            </a:r>
          </a:p>
          <a:p>
            <a:pPr marL="0" indent="0">
              <a:buNone/>
            </a:pPr>
            <a:r>
              <a:rPr lang="fr-CA" sz="2000" b="1" dirty="0" smtClean="0"/>
              <a:t>	de </a:t>
            </a:r>
            <a:r>
              <a:rPr lang="fr-CA" sz="2000" b="1" dirty="0"/>
              <a:t>la neutralité d’Internet, le réseau doit assurer un traitement</a:t>
            </a:r>
          </a:p>
          <a:p>
            <a:pPr marL="0" indent="0">
              <a:buNone/>
            </a:pPr>
            <a:r>
              <a:rPr lang="fr-CA" sz="2000" b="1" dirty="0" smtClean="0"/>
              <a:t>	équivalent </a:t>
            </a:r>
            <a:r>
              <a:rPr lang="fr-CA" sz="2000" b="1" dirty="0"/>
              <a:t>de tous les contenus et de toutes les plateformes,</a:t>
            </a:r>
          </a:p>
          <a:p>
            <a:pPr marL="0" indent="0">
              <a:buNone/>
            </a:pPr>
            <a:r>
              <a:rPr lang="fr-CA" sz="2000" b="1" dirty="0" smtClean="0"/>
              <a:t>	de </a:t>
            </a:r>
            <a:r>
              <a:rPr lang="fr-CA" sz="2000" b="1" dirty="0"/>
              <a:t>façon à transporter tout type d’information ou application</a:t>
            </a:r>
          </a:p>
          <a:p>
            <a:pPr marL="0" indent="0">
              <a:buNone/>
            </a:pPr>
            <a:r>
              <a:rPr lang="fr-CA" sz="2000" b="1" dirty="0" smtClean="0"/>
              <a:t>	licites</a:t>
            </a:r>
            <a:r>
              <a:rPr lang="fr-CA" sz="2000" b="1" dirty="0"/>
              <a:t>. </a:t>
            </a:r>
          </a:p>
        </p:txBody>
      </p:sp>
    </p:spTree>
    <p:extLst>
      <p:ext uri="{BB962C8B-B14F-4D97-AF65-F5344CB8AC3E}">
        <p14:creationId xmlns:p14="http://schemas.microsoft.com/office/powerpoint/2010/main" val="9711048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bg2">
              <a:lumMod val="90000"/>
            </a:schemeClr>
          </a:solidFill>
        </p:spPr>
        <p:style>
          <a:lnRef idx="1">
            <a:schemeClr val="accent3"/>
          </a:lnRef>
          <a:fillRef idx="2">
            <a:schemeClr val="accent3"/>
          </a:fillRef>
          <a:effectRef idx="1">
            <a:schemeClr val="accent3"/>
          </a:effectRef>
          <a:fontRef idx="minor">
            <a:schemeClr val="dk1"/>
          </a:fontRef>
        </p:style>
        <p:txBody>
          <a:bodyPr/>
          <a:lstStyle/>
          <a:p>
            <a:pPr algn="ctr"/>
            <a:r>
              <a:rPr lang="fr-CA" sz="3200" dirty="0">
                <a:solidFill>
                  <a:schemeClr val="tx1"/>
                </a:solidFill>
              </a:rPr>
              <a:t>GAFA / </a:t>
            </a:r>
            <a:r>
              <a:rPr lang="fr-CA" sz="3200" i="1" dirty="0">
                <a:solidFill>
                  <a:schemeClr val="tx1"/>
                </a:solidFill>
              </a:rPr>
              <a:t>L’ « </a:t>
            </a:r>
            <a:r>
              <a:rPr lang="fr-CA" sz="3200" i="1" dirty="0" err="1">
                <a:solidFill>
                  <a:schemeClr val="tx1"/>
                </a:solidFill>
              </a:rPr>
              <a:t>irréglementable</a:t>
            </a:r>
            <a:r>
              <a:rPr lang="fr-CA" sz="3200" i="1" dirty="0">
                <a:solidFill>
                  <a:schemeClr val="tx1"/>
                </a:solidFill>
              </a:rPr>
              <a:t> » </a:t>
            </a:r>
            <a:r>
              <a:rPr lang="fr-CA" sz="3200" i="1" dirty="0" smtClean="0">
                <a:solidFill>
                  <a:schemeClr val="tx1"/>
                </a:solidFill>
              </a:rPr>
              <a:t>Internet</a:t>
            </a:r>
            <a:r>
              <a:rPr lang="fr-CA" dirty="0" smtClean="0">
                <a:solidFill>
                  <a:schemeClr val="tx1"/>
                </a:solidFill>
              </a:rPr>
              <a:t/>
            </a:r>
            <a:br>
              <a:rPr lang="fr-CA" dirty="0" smtClean="0">
                <a:solidFill>
                  <a:schemeClr val="tx1"/>
                </a:solidFill>
              </a:rPr>
            </a:br>
            <a:r>
              <a:rPr lang="fr-CA" sz="2400" b="1" dirty="0" smtClean="0">
                <a:solidFill>
                  <a:schemeClr val="tx1"/>
                </a:solidFill>
              </a:rPr>
              <a:t>Pierre </a:t>
            </a:r>
            <a:r>
              <a:rPr lang="fr-CA" sz="2400" b="1" dirty="0">
                <a:solidFill>
                  <a:schemeClr val="tx1"/>
                </a:solidFill>
              </a:rPr>
              <a:t>Trudel </a:t>
            </a:r>
            <a:r>
              <a:rPr lang="fr-CA" sz="1800" dirty="0">
                <a:solidFill>
                  <a:schemeClr val="tx1"/>
                </a:solidFill>
              </a:rPr>
              <a:t>(Le Devoir, 23 mars 2021)</a:t>
            </a:r>
          </a:p>
        </p:txBody>
      </p:sp>
      <p:sp>
        <p:nvSpPr>
          <p:cNvPr id="3" name="Espace réservé du contenu 2"/>
          <p:cNvSpPr>
            <a:spLocks noGrp="1"/>
          </p:cNvSpPr>
          <p:nvPr>
            <p:ph idx="1"/>
          </p:nvPr>
        </p:nvSpPr>
        <p:spPr/>
        <p:txBody>
          <a:bodyPr>
            <a:normAutofit lnSpcReduction="10000"/>
          </a:bodyPr>
          <a:lstStyle/>
          <a:p>
            <a:pPr marL="914400" lvl="2" indent="0">
              <a:buNone/>
            </a:pPr>
            <a:r>
              <a:rPr lang="fr-CA" sz="2400" b="1" u="sng" dirty="0"/>
              <a:t>Mais lorsqu’on s’adonne à une activité qui</a:t>
            </a:r>
            <a:endParaRPr lang="fr-CA" sz="2400" dirty="0"/>
          </a:p>
          <a:p>
            <a:pPr marL="914400" lvl="2" indent="0">
              <a:buNone/>
            </a:pPr>
            <a:r>
              <a:rPr lang="fr-CA" sz="2400" b="1" u="sng" dirty="0"/>
              <a:t>est réglementée dans un pays, les obligations dont s’assortit</a:t>
            </a:r>
            <a:endParaRPr lang="fr-CA" sz="2400" dirty="0"/>
          </a:p>
          <a:p>
            <a:pPr marL="914400" lvl="2" indent="0">
              <a:buNone/>
            </a:pPr>
            <a:r>
              <a:rPr lang="fr-CA" sz="2400" b="1" u="sng" dirty="0"/>
              <a:t>l’activité ne disparaissent pas.</a:t>
            </a:r>
            <a:r>
              <a:rPr lang="fr-CA" sz="2400" u="sng" dirty="0"/>
              <a:t> </a:t>
            </a:r>
            <a:r>
              <a:rPr lang="fr-CA" sz="2400" dirty="0"/>
              <a:t>La pratique de la pharmacie et</a:t>
            </a:r>
          </a:p>
          <a:p>
            <a:pPr marL="914400" lvl="2" indent="0">
              <a:buNone/>
            </a:pPr>
            <a:r>
              <a:rPr lang="fr-CA" sz="2400" dirty="0"/>
              <a:t>celle de la médecine sont des activités réglementées dans la</a:t>
            </a:r>
          </a:p>
          <a:p>
            <a:pPr marL="914400" lvl="2" indent="0">
              <a:buNone/>
            </a:pPr>
            <a:r>
              <a:rPr lang="fr-CA" sz="2400" dirty="0"/>
              <a:t>plupart des pays. S’y adonner sur Internet ne nous dispense</a:t>
            </a:r>
          </a:p>
          <a:p>
            <a:pPr marL="914400" lvl="2" indent="0">
              <a:buNone/>
            </a:pPr>
            <a:r>
              <a:rPr lang="fr-CA" sz="2400" dirty="0"/>
              <a:t>pas des obligations de respecter les règlements régissant la</a:t>
            </a:r>
          </a:p>
          <a:p>
            <a:pPr marL="914400" lvl="2" indent="0">
              <a:buNone/>
            </a:pPr>
            <a:r>
              <a:rPr lang="fr-CA" sz="2400" dirty="0"/>
              <a:t>pratique de ces professions. De même, diffuser des émissions</a:t>
            </a:r>
          </a:p>
          <a:p>
            <a:pPr marL="914400" lvl="2" indent="0">
              <a:buNone/>
            </a:pPr>
            <a:r>
              <a:rPr lang="fr-CA" sz="2400" dirty="0"/>
              <a:t>de radio et de télévision est une activité réglementée</a:t>
            </a:r>
          </a:p>
          <a:p>
            <a:pPr marL="914400" lvl="2" indent="0">
              <a:buNone/>
            </a:pPr>
            <a:r>
              <a:rPr lang="fr-CA" sz="2400" dirty="0"/>
              <a:t>dans tous les pays. </a:t>
            </a:r>
            <a:endParaRPr lang="fr-CA" sz="2400" dirty="0" smtClean="0"/>
          </a:p>
          <a:p>
            <a:pPr marL="0" indent="0">
              <a:buNone/>
            </a:pPr>
            <a:r>
              <a:rPr lang="fr-CA" sz="1900" dirty="0" smtClean="0"/>
              <a:t>			Source</a:t>
            </a:r>
            <a:r>
              <a:rPr lang="fr-CA" sz="1900" dirty="0"/>
              <a:t> : </a:t>
            </a:r>
            <a:r>
              <a:rPr lang="fr-CA" sz="1900" i="1" dirty="0"/>
              <a:t>L’ « </a:t>
            </a:r>
            <a:r>
              <a:rPr lang="fr-CA" sz="1900" i="1" dirty="0" err="1"/>
              <a:t>irréglementable</a:t>
            </a:r>
            <a:r>
              <a:rPr lang="fr-CA" sz="1900" i="1" dirty="0"/>
              <a:t> » Internet </a:t>
            </a:r>
            <a:br>
              <a:rPr lang="fr-CA" sz="1900" i="1" dirty="0"/>
            </a:br>
            <a:r>
              <a:rPr lang="fr-CA" sz="1900" dirty="0" smtClean="0"/>
              <a:t>			Chronique </a:t>
            </a:r>
            <a:r>
              <a:rPr lang="fr-CA" sz="1900" dirty="0"/>
              <a:t>de Pierre Trudel, Le Devoir 23 mars 2021</a:t>
            </a:r>
          </a:p>
          <a:p>
            <a:pPr marL="0" indent="0">
              <a:buNone/>
            </a:pPr>
            <a:r>
              <a:rPr lang="fr-CA" dirty="0"/>
              <a:t> </a:t>
            </a:r>
          </a:p>
          <a:p>
            <a:pPr marL="0" indent="0">
              <a:buNone/>
            </a:pPr>
            <a:endParaRPr lang="fr-CA" dirty="0"/>
          </a:p>
          <a:p>
            <a:endParaRPr lang="fr-CA" dirty="0"/>
          </a:p>
        </p:txBody>
      </p:sp>
    </p:spTree>
    <p:extLst>
      <p:ext uri="{BB962C8B-B14F-4D97-AF65-F5344CB8AC3E}">
        <p14:creationId xmlns:p14="http://schemas.microsoft.com/office/powerpoint/2010/main" val="2630683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solidFill>
            <a:schemeClr val="accent1"/>
          </a:solidFill>
        </p:spPr>
        <p:txBody>
          <a:bodyPr>
            <a:normAutofit/>
          </a:bodyPr>
          <a:lstStyle/>
          <a:p>
            <a:pPr algn="ctr"/>
            <a:r>
              <a:rPr lang="fr-FR" b="1" dirty="0" smtClean="0">
                <a:solidFill>
                  <a:schemeClr val="bg1"/>
                </a:solidFill>
              </a:rPr>
              <a:t>«</a:t>
            </a:r>
            <a:r>
              <a:rPr lang="fr-FR" b="1" dirty="0">
                <a:solidFill>
                  <a:schemeClr val="bg1"/>
                </a:solidFill>
              </a:rPr>
              <a:t> L’information : où en est-on ? »</a:t>
            </a:r>
            <a:r>
              <a:rPr lang="fr-CA" dirty="0">
                <a:solidFill>
                  <a:schemeClr val="bg1"/>
                </a:solidFill>
              </a:rPr>
              <a:t/>
            </a:r>
            <a:br>
              <a:rPr lang="fr-CA" dirty="0">
                <a:solidFill>
                  <a:schemeClr val="bg1"/>
                </a:solidFill>
              </a:rPr>
            </a:br>
            <a:r>
              <a:rPr lang="fr-CA" sz="2200" b="1" dirty="0">
                <a:solidFill>
                  <a:schemeClr val="bg1"/>
                </a:solidFill>
                <a:latin typeface="+mn-lt"/>
              </a:rPr>
              <a:t>Professeure Armande Saint-Jean, </a:t>
            </a:r>
            <a:r>
              <a:rPr lang="fr-CA" sz="2200" b="1" dirty="0" err="1">
                <a:solidFill>
                  <a:schemeClr val="bg1"/>
                </a:solidFill>
                <a:latin typeface="+mn-lt"/>
              </a:rPr>
              <a:t>Ph.D</a:t>
            </a:r>
            <a:r>
              <a:rPr lang="fr-CA" sz="2200" b="1" dirty="0">
                <a:solidFill>
                  <a:schemeClr val="bg1"/>
                </a:solidFill>
                <a:latin typeface="+mn-lt"/>
              </a:rPr>
              <a:t>.</a:t>
            </a:r>
            <a:endParaRPr lang="fr-CA" sz="2200" dirty="0">
              <a:solidFill>
                <a:schemeClr val="bg1"/>
              </a:solidFill>
            </a:endParaRPr>
          </a:p>
        </p:txBody>
      </p:sp>
      <p:sp>
        <p:nvSpPr>
          <p:cNvPr id="5" name="Espace réservé du contenu 4"/>
          <p:cNvSpPr>
            <a:spLocks noGrp="1"/>
          </p:cNvSpPr>
          <p:nvPr>
            <p:ph sz="half" idx="1"/>
          </p:nvPr>
        </p:nvSpPr>
        <p:spPr/>
        <p:txBody>
          <a:bodyPr>
            <a:normAutofit fontScale="62500" lnSpcReduction="20000"/>
          </a:bodyPr>
          <a:lstStyle/>
          <a:p>
            <a:endParaRPr lang="fr-CA" sz="3200" dirty="0" smtClean="0"/>
          </a:p>
          <a:p>
            <a:pPr>
              <a:lnSpc>
                <a:spcPct val="170000"/>
              </a:lnSpc>
            </a:pPr>
            <a:r>
              <a:rPr lang="fr-CA" sz="3200" b="1" dirty="0" smtClean="0"/>
              <a:t>Présentation</a:t>
            </a:r>
          </a:p>
          <a:p>
            <a:pPr>
              <a:lnSpc>
                <a:spcPct val="170000"/>
              </a:lnSpc>
            </a:pPr>
            <a:r>
              <a:rPr lang="fr-CA" sz="3200" b="1" dirty="0" smtClean="0"/>
              <a:t>1. Hier</a:t>
            </a:r>
          </a:p>
          <a:p>
            <a:pPr>
              <a:lnSpc>
                <a:spcPct val="170000"/>
              </a:lnSpc>
            </a:pPr>
            <a:r>
              <a:rPr lang="fr-CA" sz="3200" b="1" dirty="0" smtClean="0"/>
              <a:t>2. Rappel des fondamentaux</a:t>
            </a:r>
          </a:p>
          <a:p>
            <a:pPr>
              <a:lnSpc>
                <a:spcPct val="170000"/>
              </a:lnSpc>
            </a:pPr>
            <a:r>
              <a:rPr lang="fr-CA" sz="3200" b="1" dirty="0" smtClean="0"/>
              <a:t>3. Les menaces :</a:t>
            </a:r>
            <a:br>
              <a:rPr lang="fr-CA" sz="3200" b="1" dirty="0" smtClean="0"/>
            </a:br>
            <a:r>
              <a:rPr lang="fr-CA" sz="3200" b="1" dirty="0" smtClean="0"/>
              <a:t>	survie financière / crise de confiance</a:t>
            </a:r>
          </a:p>
          <a:p>
            <a:pPr>
              <a:lnSpc>
                <a:spcPct val="170000"/>
              </a:lnSpc>
            </a:pPr>
            <a:r>
              <a:rPr lang="fr-CA" sz="3200" b="1" dirty="0" smtClean="0"/>
              <a:t>4. L’avenir ? </a:t>
            </a:r>
            <a:endParaRPr lang="fr-CA" sz="3200" b="1" dirty="0"/>
          </a:p>
          <a:p>
            <a:pPr marL="457200" lvl="1" indent="0">
              <a:lnSpc>
                <a:spcPct val="170000"/>
              </a:lnSpc>
              <a:buNone/>
            </a:pPr>
            <a:endParaRPr lang="fr-CA" sz="3200" b="1" dirty="0" smtClean="0"/>
          </a:p>
        </p:txBody>
      </p:sp>
      <p:sp>
        <p:nvSpPr>
          <p:cNvPr id="6" name="Espace réservé du contenu 5"/>
          <p:cNvSpPr>
            <a:spLocks noGrp="1"/>
          </p:cNvSpPr>
          <p:nvPr>
            <p:ph sz="half" idx="2"/>
          </p:nvPr>
        </p:nvSpPr>
        <p:spPr/>
        <p:txBody>
          <a:bodyPr>
            <a:normAutofit fontScale="62500" lnSpcReduction="20000"/>
          </a:bodyPr>
          <a:lstStyle/>
          <a:p>
            <a:r>
              <a:rPr lang="fr-FR" b="1" dirty="0"/>
              <a:t>Le monde de l</a:t>
            </a:r>
            <a:r>
              <a:rPr lang="ar-SA" b="1" dirty="0"/>
              <a:t>’</a:t>
            </a:r>
            <a:r>
              <a:rPr lang="fr-FR" b="1" dirty="0"/>
              <a:t>information semble complètement bouleversé : l’édition papier de plusieurs quotidiens est disparue au profit de la version numérique. Omniprésentes, les chaînes d</a:t>
            </a:r>
            <a:r>
              <a:rPr lang="ar-SA" b="1" dirty="0"/>
              <a:t>’</a:t>
            </a:r>
            <a:r>
              <a:rPr lang="fr-FR" b="1" dirty="0"/>
              <a:t>information continue accentuent l’instantanéité au détriment de la véracité et de la factualité de l’information. Les réseaux sociaux court-circuitent les voies traditionnelles de transmission des nouvelles, les recettes publicitaires sont détournées vers de nouvelles vitrines, affamant du coup les médias traditionnels. Désinformation - fausses nouvelles (</a:t>
            </a:r>
            <a:r>
              <a:rPr lang="fr-FR" b="1" i="1" dirty="0" err="1"/>
              <a:t>fake</a:t>
            </a:r>
            <a:r>
              <a:rPr lang="fr-FR" b="1" i="1" dirty="0"/>
              <a:t> news</a:t>
            </a:r>
            <a:r>
              <a:rPr lang="fr-FR" b="1" dirty="0"/>
              <a:t>) – contrôle de l’info – censure : autant de nouveaux spectres qui envahissent nos débats et nos préoccupations. </a:t>
            </a:r>
            <a:r>
              <a:rPr lang="fr-FR" b="1" dirty="0" err="1"/>
              <a:t>Qu</a:t>
            </a:r>
            <a:r>
              <a:rPr lang="ar-SA" b="1" dirty="0"/>
              <a:t>’</a:t>
            </a:r>
            <a:r>
              <a:rPr lang="fr-FR" b="1" dirty="0"/>
              <a:t>en est-il de la qualité de l</a:t>
            </a:r>
            <a:r>
              <a:rPr lang="ar-SA" b="1" dirty="0"/>
              <a:t>’</a:t>
            </a:r>
            <a:r>
              <a:rPr lang="fr-FR" b="1" dirty="0"/>
              <a:t>information au regard de toutes ces nouvelles configurations ? Quelles menaces peut-on craindre pour la vie de nos sociétés et de nos démocraties ? En quoi l’éthique et la déontologie des journalistes </a:t>
            </a:r>
            <a:r>
              <a:rPr lang="fr-FR" b="1" dirty="0" err="1"/>
              <a:t>ont-elles</a:t>
            </a:r>
            <a:r>
              <a:rPr lang="fr-FR" b="1" dirty="0"/>
              <a:t> été modifiées de manière irréversible? Bref, comment s</a:t>
            </a:r>
            <a:r>
              <a:rPr lang="ar-SA" b="1" dirty="0"/>
              <a:t>’</a:t>
            </a:r>
            <a:r>
              <a:rPr lang="fr-FR" b="1" dirty="0"/>
              <a:t>orienter ?</a:t>
            </a:r>
            <a:endParaRPr lang="fr-CA" b="1" dirty="0"/>
          </a:p>
          <a:p>
            <a:endParaRPr lang="fr-CA" dirty="0"/>
          </a:p>
        </p:txBody>
      </p:sp>
    </p:spTree>
    <p:extLst>
      <p:ext uri="{BB962C8B-B14F-4D97-AF65-F5344CB8AC3E}">
        <p14:creationId xmlns:p14="http://schemas.microsoft.com/office/powerpoint/2010/main" val="37236854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1886" y="253158"/>
            <a:ext cx="10515600" cy="1325563"/>
          </a:xfrm>
          <a:solidFill>
            <a:schemeClr val="accent1"/>
          </a:solidFill>
        </p:spPr>
        <p:style>
          <a:lnRef idx="1">
            <a:schemeClr val="accent5"/>
          </a:lnRef>
          <a:fillRef idx="2">
            <a:schemeClr val="accent5"/>
          </a:fillRef>
          <a:effectRef idx="1">
            <a:schemeClr val="accent5"/>
          </a:effectRef>
          <a:fontRef idx="minor">
            <a:schemeClr val="dk1"/>
          </a:fontRef>
        </p:style>
        <p:txBody>
          <a:bodyPr>
            <a:normAutofit/>
          </a:bodyPr>
          <a:lstStyle/>
          <a:p>
            <a:pPr algn="ctr"/>
            <a:r>
              <a:rPr lang="fr-CA" sz="3200" b="1" dirty="0" smtClean="0">
                <a:solidFill>
                  <a:schemeClr val="bg1"/>
                </a:solidFill>
              </a:rPr>
              <a:t>C-10 &gt;&gt;&gt;&gt; C-11  </a:t>
            </a:r>
            <a:endParaRPr lang="fr-CA" sz="3200" b="1" dirty="0">
              <a:solidFill>
                <a:schemeClr val="bg1"/>
              </a:solidFill>
            </a:endParaRPr>
          </a:p>
        </p:txBody>
      </p:sp>
      <p:sp>
        <p:nvSpPr>
          <p:cNvPr id="3" name="Espace réservé du contenu 2"/>
          <p:cNvSpPr>
            <a:spLocks noGrp="1"/>
          </p:cNvSpPr>
          <p:nvPr>
            <p:ph idx="1"/>
          </p:nvPr>
        </p:nvSpPr>
        <p:spPr/>
        <p:txBody>
          <a:bodyPr/>
          <a:lstStyle/>
          <a:p>
            <a:pPr>
              <a:lnSpc>
                <a:spcPct val="100000"/>
              </a:lnSpc>
            </a:pPr>
            <a:r>
              <a:rPr lang="fr-CA" b="1" dirty="0"/>
              <a:t>Position du </a:t>
            </a:r>
            <a:r>
              <a:rPr lang="fr-CA" b="1" dirty="0" smtClean="0"/>
              <a:t>Canada</a:t>
            </a:r>
          </a:p>
          <a:p>
            <a:pPr marL="0" indent="0">
              <a:lnSpc>
                <a:spcPct val="100000"/>
              </a:lnSpc>
              <a:buNone/>
            </a:pPr>
            <a:r>
              <a:rPr lang="fr-CA" dirty="0"/>
              <a:t/>
            </a:r>
            <a:br>
              <a:rPr lang="fr-CA" dirty="0"/>
            </a:br>
            <a:r>
              <a:rPr lang="fr-CA" dirty="0" smtClean="0"/>
              <a:t>(</a:t>
            </a:r>
            <a:r>
              <a:rPr lang="fr-CA" sz="2000" dirty="0" smtClean="0"/>
              <a:t>Le </a:t>
            </a:r>
            <a:r>
              <a:rPr lang="fr-CA" sz="2000" dirty="0"/>
              <a:t>projet de loi </a:t>
            </a:r>
            <a:r>
              <a:rPr lang="fr-CA" sz="2000" dirty="0" smtClean="0"/>
              <a:t>C-11 </a:t>
            </a:r>
            <a:r>
              <a:rPr lang="fr-CA" dirty="0" smtClean="0"/>
              <a:t>…) prévoit </a:t>
            </a:r>
            <a:r>
              <a:rPr lang="fr-CA" dirty="0"/>
              <a:t>que les entreprises comme Netflix, Apple, Disney+ et </a:t>
            </a:r>
            <a:r>
              <a:rPr lang="fr-CA" dirty="0" err="1"/>
              <a:t>Spotify</a:t>
            </a:r>
            <a:r>
              <a:rPr lang="fr-CA" dirty="0"/>
              <a:t> contribuent financièrement à soutenir les créations canadiennes en versant annuellement des sommes à cet effet, à l’instar des diffuseurs et câblodistributeurs d’ici, qui doivent investir de 25 % à 45 % de leurs revenus en production canadienne. Selon Patrimoine canadien, la nouvelle loi forcera les « radiodiffuseurs en ligne » à verser en moyenne </a:t>
            </a:r>
            <a:r>
              <a:rPr lang="fr-CA" u="sng" dirty="0">
                <a:hlinkClick r:id="rId2"/>
              </a:rPr>
              <a:t>830 millions de dollars</a:t>
            </a:r>
            <a:r>
              <a:rPr lang="fr-CA" dirty="0"/>
              <a:t> par année.</a:t>
            </a:r>
          </a:p>
          <a:p>
            <a:pPr>
              <a:lnSpc>
                <a:spcPct val="100000"/>
              </a:lnSpc>
            </a:pPr>
            <a:endParaRPr lang="fr-CA" dirty="0"/>
          </a:p>
        </p:txBody>
      </p:sp>
    </p:spTree>
    <p:extLst>
      <p:ext uri="{BB962C8B-B14F-4D97-AF65-F5344CB8AC3E}">
        <p14:creationId xmlns:p14="http://schemas.microsoft.com/office/powerpoint/2010/main" val="2955402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2108" y="2559684"/>
            <a:ext cx="10515600" cy="1325563"/>
          </a:xfrm>
          <a:solidFill>
            <a:schemeClr val="accent1"/>
          </a:solidFill>
        </p:spPr>
        <p:txBody>
          <a:bodyPr>
            <a:normAutofit/>
          </a:bodyPr>
          <a:lstStyle/>
          <a:p>
            <a:pPr algn="ctr"/>
            <a:r>
              <a:rPr lang="fr-CA" sz="4000" b="1" dirty="0">
                <a:latin typeface="+mn-lt"/>
              </a:rPr>
              <a:t> </a:t>
            </a:r>
            <a:r>
              <a:rPr lang="fr-CA" sz="4000" b="1" dirty="0">
                <a:solidFill>
                  <a:schemeClr val="bg1"/>
                </a:solidFill>
                <a:latin typeface="+mn-lt"/>
              </a:rPr>
              <a:t>3. </a:t>
            </a:r>
            <a:r>
              <a:rPr lang="fr-CA" sz="4000" b="1" dirty="0" smtClean="0">
                <a:solidFill>
                  <a:schemeClr val="bg1"/>
                </a:solidFill>
                <a:latin typeface="+mn-lt"/>
              </a:rPr>
              <a:t>Menace : la crise de confiance</a:t>
            </a:r>
            <a:endParaRPr lang="fr-CA" sz="4000" dirty="0">
              <a:latin typeface="+mn-lt"/>
            </a:endParaRPr>
          </a:p>
        </p:txBody>
      </p:sp>
    </p:spTree>
    <p:extLst>
      <p:ext uri="{BB962C8B-B14F-4D97-AF65-F5344CB8AC3E}">
        <p14:creationId xmlns:p14="http://schemas.microsoft.com/office/powerpoint/2010/main" val="3703808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pPr algn="ctr"/>
            <a:r>
              <a:rPr lang="fr-CA" sz="3200" b="1" dirty="0" smtClean="0"/>
              <a:t> 3. Menace  : la crise de confiance</a:t>
            </a:r>
            <a:endParaRPr lang="fr-CA" sz="3200" b="1" dirty="0"/>
          </a:p>
        </p:txBody>
      </p:sp>
      <p:sp>
        <p:nvSpPr>
          <p:cNvPr id="7" name="AutoShape 8" descr="La Presse+ on the App Store"/>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r>
              <a:rPr lang="fr-CA" dirty="0" smtClean="0"/>
              <a:t>À peine </a:t>
            </a:r>
            <a:r>
              <a:rPr lang="fr-CA" b="1" dirty="0"/>
              <a:t>52% des Canadiens </a:t>
            </a:r>
            <a:r>
              <a:rPr lang="fr-CA" dirty="0"/>
              <a:t>font confiance aux journalistes en tant que figures </a:t>
            </a:r>
            <a:r>
              <a:rPr lang="fr-CA" dirty="0" smtClean="0"/>
              <a:t>d’autorité (Baromètre </a:t>
            </a:r>
            <a:r>
              <a:rPr lang="fr-CA" dirty="0" err="1" smtClean="0"/>
              <a:t>Edelman</a:t>
            </a:r>
            <a:r>
              <a:rPr lang="fr-CA" dirty="0" smtClean="0"/>
              <a:t>, mars 2021)</a:t>
            </a:r>
          </a:p>
          <a:p>
            <a:endParaRPr lang="fr-CA" dirty="0"/>
          </a:p>
          <a:p>
            <a:r>
              <a:rPr lang="fr-CA" dirty="0"/>
              <a:t>Sur les 76 professions analysées, les journalistes se classent au… </a:t>
            </a:r>
            <a:r>
              <a:rPr lang="fr-CA" b="1" dirty="0" smtClean="0"/>
              <a:t>62</a:t>
            </a:r>
            <a:r>
              <a:rPr lang="fr-CA" b="1" baseline="30000" dirty="0" smtClean="0"/>
              <a:t>e</a:t>
            </a:r>
            <a:r>
              <a:rPr lang="fr-CA" b="1" dirty="0"/>
              <a:t> </a:t>
            </a:r>
            <a:r>
              <a:rPr lang="fr-CA" b="1" dirty="0" smtClean="0"/>
              <a:t>rang</a:t>
            </a:r>
            <a:r>
              <a:rPr lang="fr-CA" dirty="0" smtClean="0"/>
              <a:t>(Institut </a:t>
            </a:r>
            <a:r>
              <a:rPr lang="fr-CA" dirty="0"/>
              <a:t>de la confiance dans les organisations, </a:t>
            </a:r>
            <a:r>
              <a:rPr lang="fr-CA" dirty="0" smtClean="0"/>
              <a:t> Montréal)</a:t>
            </a:r>
          </a:p>
          <a:p>
            <a:endParaRPr lang="fr-CA" dirty="0"/>
          </a:p>
          <a:p>
            <a:pPr marL="0" indent="0">
              <a:buNone/>
            </a:pPr>
            <a:r>
              <a:rPr lang="fr-CA" sz="2600" i="1" dirty="0"/>
              <a:t>Ensuite, disons-le, la baisse de confiance au Québec n’a rien à voir avec celle qu’on observe dans certains pays d’Europe, et surtout aux États-Unis. </a:t>
            </a:r>
          </a:p>
          <a:p>
            <a:pPr marL="0" indent="0">
              <a:buNone/>
            </a:pPr>
            <a:r>
              <a:rPr lang="fr-CA" sz="2600" i="1" dirty="0"/>
              <a:t>Dans plusieurs de ces pays, il faut d’ailleurs parler de méfiance, voire de défiance, tant la confiance est ébranlée pour toutes sortes de raisons, dont les discours de certains chefs d’État populistes, comme Donald </a:t>
            </a:r>
            <a:r>
              <a:rPr lang="fr-CA" sz="2600" i="1" dirty="0" err="1"/>
              <a:t>Trump</a:t>
            </a:r>
            <a:r>
              <a:rPr lang="fr-CA" sz="2600" i="1" dirty="0"/>
              <a:t>, évidemment. </a:t>
            </a:r>
            <a:endParaRPr lang="fr-CA" sz="2600" i="1" dirty="0" smtClean="0"/>
          </a:p>
          <a:p>
            <a:pPr marL="0" indent="0">
              <a:buNone/>
            </a:pPr>
            <a:r>
              <a:rPr lang="fr-CA" sz="2200" dirty="0" smtClean="0"/>
              <a:t> 			(François Cardinal, éd. Adj. La Presse, mars 2021)</a:t>
            </a:r>
            <a:endParaRPr lang="fr-CA" sz="2200" dirty="0"/>
          </a:p>
          <a:p>
            <a:endParaRPr lang="fr-CA" dirty="0"/>
          </a:p>
        </p:txBody>
      </p:sp>
    </p:spTree>
    <p:extLst>
      <p:ext uri="{BB962C8B-B14F-4D97-AF65-F5344CB8AC3E}">
        <p14:creationId xmlns:p14="http://schemas.microsoft.com/office/powerpoint/2010/main" val="1428493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68828" y="347709"/>
            <a:ext cx="10515600" cy="1325563"/>
          </a:xfrm>
          <a:solidFill>
            <a:schemeClr val="accent1"/>
          </a:solidFill>
        </p:spPr>
        <p:txBody>
          <a:bodyPr>
            <a:normAutofit/>
          </a:bodyPr>
          <a:lstStyle/>
          <a:p>
            <a:pPr algn="ctr"/>
            <a:r>
              <a:rPr lang="fr-CA" sz="3200" b="1" dirty="0">
                <a:solidFill>
                  <a:schemeClr val="bg1"/>
                </a:solidFill>
                <a:latin typeface="+mn-lt"/>
              </a:rPr>
              <a:t>3. Menace  : la crise de confiance</a:t>
            </a:r>
          </a:p>
        </p:txBody>
      </p:sp>
      <p:sp>
        <p:nvSpPr>
          <p:cNvPr id="5" name="Rectangle 4"/>
          <p:cNvSpPr/>
          <p:nvPr/>
        </p:nvSpPr>
        <p:spPr>
          <a:xfrm>
            <a:off x="3060494" y="2117409"/>
            <a:ext cx="5939625" cy="4062651"/>
          </a:xfrm>
          <a:prstGeom prst="rect">
            <a:avLst/>
          </a:prstGeom>
        </p:spPr>
        <p:txBody>
          <a:bodyPr wrap="square">
            <a:spAutoFit/>
          </a:bodyPr>
          <a:lstStyle/>
          <a:p>
            <a:r>
              <a:rPr lang="fr-CA" sz="2000" b="1" dirty="0">
                <a:latin typeface="BrunelPoster-Bold"/>
              </a:rPr>
              <a:t>59 %</a:t>
            </a:r>
          </a:p>
          <a:p>
            <a:r>
              <a:rPr lang="fr-CA" sz="2000" dirty="0">
                <a:latin typeface="LyonText-Regular"/>
              </a:rPr>
              <a:t>C’est le taux de confiance envers les</a:t>
            </a:r>
          </a:p>
          <a:p>
            <a:r>
              <a:rPr lang="fr-CA" sz="2000" dirty="0">
                <a:latin typeface="LyonText-Regular"/>
              </a:rPr>
              <a:t>médias au Québec, en baisse d’un</a:t>
            </a:r>
          </a:p>
          <a:p>
            <a:r>
              <a:rPr lang="fr-CA" sz="2000" dirty="0">
                <a:latin typeface="LyonText-Regular"/>
              </a:rPr>
              <a:t>point par rapport à la période </a:t>
            </a:r>
            <a:r>
              <a:rPr lang="fr-CA" sz="2000" dirty="0" err="1">
                <a:latin typeface="LyonText-Regular"/>
              </a:rPr>
              <a:t>prépandémie</a:t>
            </a:r>
            <a:r>
              <a:rPr lang="fr-CA" sz="2000" dirty="0">
                <a:latin typeface="LyonText-Regular"/>
              </a:rPr>
              <a:t>.</a:t>
            </a:r>
          </a:p>
          <a:p>
            <a:endParaRPr lang="fr-CA" sz="2000" dirty="0" smtClean="0">
              <a:latin typeface="LyonText-Regular"/>
            </a:endParaRPr>
          </a:p>
          <a:p>
            <a:r>
              <a:rPr lang="fr-CA" sz="2000" dirty="0" smtClean="0">
                <a:latin typeface="LyonText-Regular"/>
              </a:rPr>
              <a:t>C’est </a:t>
            </a:r>
            <a:r>
              <a:rPr lang="fr-CA" sz="2000" dirty="0">
                <a:latin typeface="LyonText-Regular"/>
              </a:rPr>
              <a:t>toutefois un meilleur niveau</a:t>
            </a:r>
          </a:p>
          <a:p>
            <a:r>
              <a:rPr lang="fr-CA" sz="2000" dirty="0">
                <a:latin typeface="LyonText-Regular"/>
              </a:rPr>
              <a:t>que pour l’ensemble du Canada, où</a:t>
            </a:r>
          </a:p>
          <a:p>
            <a:r>
              <a:rPr lang="fr-CA" sz="2000" dirty="0">
                <a:latin typeface="LyonText-Regular"/>
              </a:rPr>
              <a:t>l’on fait confiance à 52 % seulement</a:t>
            </a:r>
          </a:p>
          <a:p>
            <a:r>
              <a:rPr lang="fr-CA" sz="2000" dirty="0">
                <a:latin typeface="LyonText-Regular"/>
              </a:rPr>
              <a:t>aux médias, ou encore l’Australie</a:t>
            </a:r>
          </a:p>
          <a:p>
            <a:r>
              <a:rPr lang="fr-CA" sz="2000" dirty="0">
                <a:latin typeface="LyonText-Regular"/>
              </a:rPr>
              <a:t>(43 %), les États-Unis (39 %),</a:t>
            </a:r>
          </a:p>
          <a:p>
            <a:r>
              <a:rPr lang="fr-CA" sz="2000" dirty="0">
                <a:latin typeface="LyonText-Regular"/>
              </a:rPr>
              <a:t>la France (38 %) et le Royaume-Uni</a:t>
            </a:r>
          </a:p>
          <a:p>
            <a:r>
              <a:rPr lang="fr-CA" sz="2000" dirty="0">
                <a:latin typeface="LyonText-Regular"/>
              </a:rPr>
              <a:t>(35 </a:t>
            </a:r>
            <a:r>
              <a:rPr lang="fr-CA" sz="2000" dirty="0" smtClean="0">
                <a:latin typeface="LyonText-Regular"/>
              </a:rPr>
              <a:t>%)</a:t>
            </a:r>
          </a:p>
          <a:p>
            <a:r>
              <a:rPr lang="fr-CA" dirty="0" smtClean="0">
                <a:latin typeface="LyonText-Regular"/>
              </a:rPr>
              <a:t> 	</a:t>
            </a:r>
            <a:r>
              <a:rPr lang="fr-CA" sz="1600" dirty="0" smtClean="0">
                <a:latin typeface="LyonText-Regular"/>
              </a:rPr>
              <a:t>Sondage </a:t>
            </a:r>
            <a:r>
              <a:rPr lang="fr-CA" sz="1600" dirty="0" err="1" smtClean="0">
                <a:latin typeface="LyonText-Regular"/>
              </a:rPr>
              <a:t>Edelman</a:t>
            </a:r>
            <a:r>
              <a:rPr lang="fr-CA" sz="1600" dirty="0" smtClean="0">
                <a:latin typeface="LyonText-Regular"/>
              </a:rPr>
              <a:t> (nov.2021 / publié mars 2022)</a:t>
            </a:r>
            <a:endParaRPr lang="fr-CA" dirty="0"/>
          </a:p>
        </p:txBody>
      </p:sp>
    </p:spTree>
    <p:extLst>
      <p:ext uri="{BB962C8B-B14F-4D97-AF65-F5344CB8AC3E}">
        <p14:creationId xmlns:p14="http://schemas.microsoft.com/office/powerpoint/2010/main" val="2604008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196797537"/>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p:cNvSpPr>
            <a:spLocks noGrp="1"/>
          </p:cNvSpPr>
          <p:nvPr>
            <p:ph idx="1"/>
          </p:nvPr>
        </p:nvSpPr>
        <p:spPr/>
        <p:txBody>
          <a:bodyPr>
            <a:normAutofit fontScale="85000" lnSpcReduction="20000"/>
          </a:bodyPr>
          <a:lstStyle/>
          <a:p>
            <a:pPr marL="0" indent="0">
              <a:buNone/>
            </a:pPr>
            <a:r>
              <a:rPr lang="fr-CA" b="1" dirty="0" smtClean="0"/>
              <a:t>		56 </a:t>
            </a:r>
            <a:r>
              <a:rPr lang="fr-CA" b="1" dirty="0"/>
              <a:t>%</a:t>
            </a:r>
          </a:p>
          <a:p>
            <a:pPr marL="0" indent="0">
              <a:buNone/>
            </a:pPr>
            <a:r>
              <a:rPr lang="fr-CA" dirty="0" smtClean="0"/>
              <a:t>		C’est </a:t>
            </a:r>
            <a:r>
              <a:rPr lang="fr-CA" dirty="0"/>
              <a:t>le pourcentage de répondants</a:t>
            </a:r>
          </a:p>
          <a:p>
            <a:pPr marL="0" indent="0">
              <a:buNone/>
            </a:pPr>
            <a:r>
              <a:rPr lang="fr-CA" dirty="0" smtClean="0"/>
              <a:t>		québécois </a:t>
            </a:r>
            <a:r>
              <a:rPr lang="fr-CA" dirty="0"/>
              <a:t>qui se disent préoccupés</a:t>
            </a:r>
          </a:p>
          <a:p>
            <a:pPr marL="0" indent="0">
              <a:buNone/>
            </a:pPr>
            <a:r>
              <a:rPr lang="fr-CA" dirty="0" smtClean="0"/>
              <a:t>		par </a:t>
            </a:r>
            <a:r>
              <a:rPr lang="fr-CA" dirty="0"/>
              <a:t>le fait que </a:t>
            </a:r>
            <a:r>
              <a:rPr lang="fr-CA" b="1" dirty="0"/>
              <a:t>les journalistes</a:t>
            </a:r>
          </a:p>
          <a:p>
            <a:pPr marL="0" indent="0">
              <a:buNone/>
            </a:pPr>
            <a:r>
              <a:rPr lang="fr-CA" b="1" dirty="0" smtClean="0"/>
              <a:t>		cherchent </a:t>
            </a:r>
            <a:r>
              <a:rPr lang="fr-CA" b="1" dirty="0"/>
              <a:t>délibérément à</a:t>
            </a:r>
          </a:p>
          <a:p>
            <a:pPr marL="0" indent="0">
              <a:buNone/>
            </a:pPr>
            <a:r>
              <a:rPr lang="fr-CA" b="1" dirty="0" smtClean="0"/>
              <a:t>		Les </a:t>
            </a:r>
            <a:r>
              <a:rPr lang="fr-CA" b="1" dirty="0"/>
              <a:t>tromper </a:t>
            </a:r>
            <a:r>
              <a:rPr lang="fr-CA" dirty="0"/>
              <a:t>en disséminant de</a:t>
            </a:r>
          </a:p>
          <a:p>
            <a:pPr marL="0" indent="0">
              <a:buNone/>
            </a:pPr>
            <a:r>
              <a:rPr lang="fr-CA" dirty="0" smtClean="0"/>
              <a:t>		l’information </a:t>
            </a:r>
            <a:r>
              <a:rPr lang="fr-CA" dirty="0"/>
              <a:t>erronée ou largement</a:t>
            </a:r>
          </a:p>
          <a:p>
            <a:pPr marL="0" indent="0">
              <a:buNone/>
            </a:pPr>
            <a:r>
              <a:rPr lang="fr-CA" dirty="0" smtClean="0"/>
              <a:t>		exagérée</a:t>
            </a:r>
            <a:r>
              <a:rPr lang="fr-CA" dirty="0"/>
              <a:t>. Il s’agit d’une</a:t>
            </a:r>
          </a:p>
          <a:p>
            <a:pPr marL="0" indent="0">
              <a:buNone/>
            </a:pPr>
            <a:r>
              <a:rPr lang="fr-CA" dirty="0" smtClean="0"/>
              <a:t>		augmentation </a:t>
            </a:r>
            <a:r>
              <a:rPr lang="fr-CA" dirty="0"/>
              <a:t>de 9 points de</a:t>
            </a:r>
          </a:p>
          <a:p>
            <a:pPr marL="0" indent="0">
              <a:buNone/>
            </a:pPr>
            <a:r>
              <a:rPr lang="fr-CA" dirty="0" smtClean="0"/>
              <a:t>		pourcentage </a:t>
            </a:r>
            <a:r>
              <a:rPr lang="fr-CA" dirty="0"/>
              <a:t>comparativement </a:t>
            </a:r>
            <a:r>
              <a:rPr lang="fr-CA" dirty="0" smtClean="0"/>
              <a:t>à l’année </a:t>
            </a:r>
            <a:r>
              <a:rPr lang="fr-CA" dirty="0"/>
              <a:t>précédente</a:t>
            </a:r>
            <a:r>
              <a:rPr lang="fr-CA" dirty="0" smtClean="0"/>
              <a:t>.</a:t>
            </a:r>
          </a:p>
          <a:p>
            <a:pPr marL="0" indent="0">
              <a:buNone/>
            </a:pPr>
            <a:r>
              <a:rPr lang="fr-CA" dirty="0"/>
              <a:t>	</a:t>
            </a:r>
            <a:r>
              <a:rPr lang="fr-CA" dirty="0" smtClean="0"/>
              <a:t>		 (Sondage </a:t>
            </a:r>
            <a:r>
              <a:rPr lang="fr-CA" dirty="0" err="1" smtClean="0"/>
              <a:t>Edelman</a:t>
            </a:r>
            <a:r>
              <a:rPr lang="fr-CA" dirty="0" smtClean="0"/>
              <a:t> – nov.2021 / mars 2022)</a:t>
            </a:r>
            <a:endParaRPr lang="fr-CA" dirty="0"/>
          </a:p>
        </p:txBody>
      </p:sp>
    </p:spTree>
    <p:extLst>
      <p:ext uri="{BB962C8B-B14F-4D97-AF65-F5344CB8AC3E}">
        <p14:creationId xmlns:p14="http://schemas.microsoft.com/office/powerpoint/2010/main" val="3871927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47708"/>
            <a:ext cx="10515600" cy="1325563"/>
          </a:xfrm>
          <a:solidFill>
            <a:schemeClr val="accent1"/>
          </a:solidFill>
        </p:spPr>
        <p:txBody>
          <a:bodyPr>
            <a:normAutofit fontScale="90000"/>
          </a:bodyPr>
          <a:lstStyle/>
          <a:p>
            <a:pPr algn="ctr"/>
            <a:r>
              <a:rPr lang="fr-CA" sz="3200" b="1" dirty="0" smtClean="0">
                <a:solidFill>
                  <a:schemeClr val="bg1"/>
                </a:solidFill>
                <a:latin typeface="+mn-lt"/>
              </a:rPr>
              <a:t/>
            </a:r>
            <a:br>
              <a:rPr lang="fr-CA" sz="3200" b="1" dirty="0" smtClean="0">
                <a:solidFill>
                  <a:schemeClr val="bg1"/>
                </a:solidFill>
                <a:latin typeface="+mn-lt"/>
              </a:rPr>
            </a:br>
            <a:r>
              <a:rPr lang="fr-CA" sz="3200" b="1" dirty="0" smtClean="0">
                <a:solidFill>
                  <a:schemeClr val="bg1"/>
                </a:solidFill>
                <a:latin typeface="+mn-lt"/>
              </a:rPr>
              <a:t>3</a:t>
            </a:r>
            <a:r>
              <a:rPr lang="fr-CA" sz="3200" b="1" dirty="0">
                <a:solidFill>
                  <a:schemeClr val="bg1"/>
                </a:solidFill>
                <a:latin typeface="+mn-lt"/>
              </a:rPr>
              <a:t>. Menace  : la crise de confiance</a:t>
            </a:r>
            <a:r>
              <a:rPr lang="fr-CA" sz="3200" dirty="0">
                <a:solidFill>
                  <a:schemeClr val="bg1"/>
                </a:solidFill>
                <a:latin typeface="+mn-lt"/>
              </a:rPr>
              <a:t/>
            </a:r>
            <a:br>
              <a:rPr lang="fr-CA" sz="3200" dirty="0">
                <a:solidFill>
                  <a:schemeClr val="bg1"/>
                </a:solidFill>
                <a:latin typeface="+mn-lt"/>
              </a:rPr>
            </a:br>
            <a:endParaRPr lang="fr-CA" sz="3200" dirty="0">
              <a:solidFill>
                <a:schemeClr val="bg1"/>
              </a:solidFill>
              <a:latin typeface="+mn-lt"/>
            </a:endParaRPr>
          </a:p>
        </p:txBody>
      </p:sp>
      <p:sp>
        <p:nvSpPr>
          <p:cNvPr id="3" name="Espace réservé du contenu 2"/>
          <p:cNvSpPr>
            <a:spLocks noGrp="1"/>
          </p:cNvSpPr>
          <p:nvPr>
            <p:ph idx="1"/>
          </p:nvPr>
        </p:nvSpPr>
        <p:spPr/>
        <p:txBody>
          <a:bodyPr>
            <a:normAutofit/>
          </a:bodyPr>
          <a:lstStyle/>
          <a:p>
            <a:pPr marL="0" indent="0">
              <a:buNone/>
            </a:pPr>
            <a:r>
              <a:rPr lang="fr-CA" u="sng" dirty="0"/>
              <a:t>Les médias et le </a:t>
            </a:r>
            <a:r>
              <a:rPr lang="fr-CA" u="sng" dirty="0" smtClean="0"/>
              <a:t>mensonge </a:t>
            </a:r>
            <a:r>
              <a:rPr lang="fr-CA" sz="1600" dirty="0" smtClean="0"/>
              <a:t>(Le Devoir 4 avril 2022)</a:t>
            </a:r>
            <a:endParaRPr lang="fr-CA" sz="1600" b="1" dirty="0" smtClean="0"/>
          </a:p>
          <a:p>
            <a:pPr marL="0" indent="0" algn="ctr">
              <a:buNone/>
            </a:pPr>
            <a:r>
              <a:rPr lang="fr-CA" sz="2400" b="1" dirty="0" smtClean="0"/>
              <a:t>Plus crédible</a:t>
            </a:r>
            <a:r>
              <a:rPr lang="fr-CA" sz="2400" b="1" dirty="0"/>
              <a:t>, une étude universitaire </a:t>
            </a:r>
            <a:r>
              <a:rPr lang="fr-CA" sz="2400" b="1" dirty="0" smtClean="0"/>
              <a:t/>
            </a:r>
            <a:br>
              <a:rPr lang="fr-CA" sz="2400" b="1" dirty="0" smtClean="0"/>
            </a:br>
            <a:r>
              <a:rPr lang="fr-CA" sz="2400" b="1" dirty="0" smtClean="0"/>
              <a:t>réalisée </a:t>
            </a:r>
            <a:r>
              <a:rPr lang="fr-CA" sz="2400" b="1" dirty="0"/>
              <a:t>à la fin 2019 et dirigée par le</a:t>
            </a:r>
            <a:br>
              <a:rPr lang="fr-CA" sz="2400" b="1" dirty="0"/>
            </a:br>
            <a:r>
              <a:rPr lang="fr-CA" sz="2400" b="1" dirty="0"/>
              <a:t>professeur émérite en </a:t>
            </a:r>
            <a:r>
              <a:rPr lang="fr-CA" sz="2400" b="1" dirty="0" err="1"/>
              <a:t>communica</a:t>
            </a:r>
            <a:r>
              <a:rPr lang="fr-CA" sz="2400" b="1" dirty="0"/>
              <a:t>-</a:t>
            </a:r>
            <a:br>
              <a:rPr lang="fr-CA" sz="2400" b="1" dirty="0"/>
            </a:br>
            <a:r>
              <a:rPr lang="fr-CA" sz="2400" b="1" dirty="0" err="1"/>
              <a:t>tion</a:t>
            </a:r>
            <a:r>
              <a:rPr lang="fr-CA" sz="2400" b="1" dirty="0"/>
              <a:t> de l’Université Laval Florian</a:t>
            </a:r>
            <a:br>
              <a:rPr lang="fr-CA" sz="2400" b="1" dirty="0"/>
            </a:br>
            <a:r>
              <a:rPr lang="fr-CA" sz="2400" b="1" dirty="0" err="1"/>
              <a:t>Sauvageau</a:t>
            </a:r>
            <a:r>
              <a:rPr lang="fr-CA" sz="2400" b="1" dirty="0"/>
              <a:t> établissait à </a:t>
            </a:r>
            <a:r>
              <a:rPr lang="fr-CA" sz="2400" b="1" u="sng" dirty="0"/>
              <a:t>83 % la part</a:t>
            </a:r>
            <a:br>
              <a:rPr lang="fr-CA" sz="2400" b="1" u="sng" dirty="0"/>
            </a:br>
            <a:r>
              <a:rPr lang="fr-CA" sz="2400" b="1" u="sng" dirty="0"/>
              <a:t>des Québécois qui font « très » ou</a:t>
            </a:r>
            <a:br>
              <a:rPr lang="fr-CA" sz="2400" b="1" u="sng" dirty="0"/>
            </a:br>
            <a:r>
              <a:rPr lang="fr-CA" sz="2400" b="1" u="sng" dirty="0"/>
              <a:t>« assez » confiance aux médias d’in-</a:t>
            </a:r>
            <a:br>
              <a:rPr lang="fr-CA" sz="2400" b="1" u="sng" dirty="0"/>
            </a:br>
            <a:r>
              <a:rPr lang="fr-CA" sz="2400" b="1" u="sng" dirty="0"/>
              <a:t>formation</a:t>
            </a:r>
            <a:r>
              <a:rPr lang="fr-CA" sz="2400" b="1" dirty="0"/>
              <a:t>. Seulement 34 % des ré-</a:t>
            </a:r>
            <a:br>
              <a:rPr lang="fr-CA" sz="2400" b="1" dirty="0"/>
            </a:br>
            <a:r>
              <a:rPr lang="fr-CA" sz="2400" b="1" dirty="0" err="1"/>
              <a:t>pondants</a:t>
            </a:r>
            <a:r>
              <a:rPr lang="fr-CA" sz="2400" b="1" dirty="0"/>
              <a:t> disaient avoir confiance</a:t>
            </a:r>
            <a:br>
              <a:rPr lang="fr-CA" sz="2400" b="1" dirty="0"/>
            </a:br>
            <a:r>
              <a:rPr lang="fr-CA" sz="2400" b="1" dirty="0"/>
              <a:t>dans le contenu des réseaux sociaux</a:t>
            </a:r>
            <a:r>
              <a:rPr lang="fr-CA" sz="2400" b="1" dirty="0" smtClean="0"/>
              <a:t>.</a:t>
            </a:r>
          </a:p>
          <a:p>
            <a:pPr marL="0" indent="0" algn="ctr">
              <a:buNone/>
            </a:pPr>
            <a:r>
              <a:rPr lang="fr-CA" sz="1800" b="1" dirty="0" smtClean="0"/>
              <a:t>Patrick White / Le Devoir 4 avril 2022</a:t>
            </a:r>
          </a:p>
          <a:p>
            <a:pPr marL="0" indent="0" algn="ctr">
              <a:buNone/>
            </a:pPr>
            <a:endParaRPr lang="fr-CA" sz="2400" dirty="0"/>
          </a:p>
        </p:txBody>
      </p:sp>
    </p:spTree>
    <p:extLst>
      <p:ext uri="{BB962C8B-B14F-4D97-AF65-F5344CB8AC3E}">
        <p14:creationId xmlns:p14="http://schemas.microsoft.com/office/powerpoint/2010/main" val="382037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solidFill>
        </p:spPr>
        <p:txBody>
          <a:bodyPr>
            <a:normAutofit/>
          </a:bodyPr>
          <a:lstStyle/>
          <a:p>
            <a:pPr algn="ctr"/>
            <a:r>
              <a:rPr lang="fr-CA" sz="3200" b="1" dirty="0">
                <a:solidFill>
                  <a:schemeClr val="bg1"/>
                </a:solidFill>
                <a:latin typeface="+mn-lt"/>
              </a:rPr>
              <a:t>L</a:t>
            </a:r>
            <a:r>
              <a:rPr lang="fr-CA" sz="3200" b="1" dirty="0" smtClean="0">
                <a:solidFill>
                  <a:schemeClr val="bg1"/>
                </a:solidFill>
                <a:latin typeface="+mn-lt"/>
              </a:rPr>
              <a:t>a </a:t>
            </a:r>
            <a:r>
              <a:rPr lang="fr-CA" sz="3200" b="1" dirty="0">
                <a:solidFill>
                  <a:schemeClr val="bg1"/>
                </a:solidFill>
                <a:latin typeface="+mn-lt"/>
              </a:rPr>
              <a:t>crise de </a:t>
            </a:r>
            <a:r>
              <a:rPr lang="fr-CA" sz="3200" b="1" dirty="0" smtClean="0">
                <a:solidFill>
                  <a:schemeClr val="bg1"/>
                </a:solidFill>
                <a:latin typeface="+mn-lt"/>
              </a:rPr>
              <a:t>confiance / la pandémie</a:t>
            </a:r>
            <a:endParaRPr lang="fr-CA" sz="3200" dirty="0">
              <a:latin typeface="+mn-lt"/>
            </a:endParaRPr>
          </a:p>
        </p:txBody>
      </p:sp>
      <p:sp>
        <p:nvSpPr>
          <p:cNvPr id="3" name="Espace réservé du contenu 2"/>
          <p:cNvSpPr>
            <a:spLocks noGrp="1"/>
          </p:cNvSpPr>
          <p:nvPr>
            <p:ph idx="1"/>
          </p:nvPr>
        </p:nvSpPr>
        <p:spPr/>
        <p:txBody>
          <a:bodyPr/>
          <a:lstStyle/>
          <a:p>
            <a:pPr marL="0" indent="0">
              <a:buNone/>
            </a:pPr>
            <a:endParaRPr lang="fr-CA" dirty="0" smtClean="0"/>
          </a:p>
          <a:p>
            <a:pPr marL="0" indent="0">
              <a:buNone/>
            </a:pPr>
            <a:r>
              <a:rPr lang="fr-CA" dirty="0"/>
              <a:t>	</a:t>
            </a:r>
            <a:r>
              <a:rPr lang="fr-CA" dirty="0" smtClean="0"/>
              <a:t>« Or</a:t>
            </a:r>
            <a:r>
              <a:rPr lang="fr-CA" dirty="0"/>
              <a:t>, ce que tendent à démontrer les premières enquêtes </a:t>
            </a:r>
            <a:r>
              <a:rPr lang="fr-CA" dirty="0" smtClean="0"/>
              <a:t>	d’opinion</a:t>
            </a:r>
            <a:r>
              <a:rPr lang="fr-CA" dirty="0"/>
              <a:t>, c’est que les citoyens trouvent que les journalistes se </a:t>
            </a:r>
            <a:r>
              <a:rPr lang="fr-CA" dirty="0" smtClean="0"/>
              <a:t>	sont </a:t>
            </a:r>
            <a:r>
              <a:rPr lang="fr-CA" dirty="0"/>
              <a:t>bien acquittés de leur tâche, plus importante que jamais en </a:t>
            </a:r>
            <a:r>
              <a:rPr lang="fr-CA" dirty="0" smtClean="0"/>
              <a:t>	raison </a:t>
            </a:r>
            <a:r>
              <a:rPr lang="fr-CA" dirty="0"/>
              <a:t>des circonstances, de l’anxiété ambiante et de la gravité </a:t>
            </a:r>
            <a:r>
              <a:rPr lang="fr-CA" dirty="0" smtClean="0"/>
              <a:t>	des </a:t>
            </a:r>
            <a:r>
              <a:rPr lang="fr-CA" dirty="0"/>
              <a:t>enjeux. </a:t>
            </a:r>
          </a:p>
          <a:p>
            <a:pPr marL="0" indent="0">
              <a:buNone/>
            </a:pPr>
            <a:r>
              <a:rPr lang="fr-CA" dirty="0"/>
              <a:t>	</a:t>
            </a:r>
            <a:r>
              <a:rPr lang="fr-CA" dirty="0" smtClean="0"/>
              <a:t>	</a:t>
            </a:r>
            <a:r>
              <a:rPr lang="fr-CA" sz="2400" dirty="0" smtClean="0"/>
              <a:t>François </a:t>
            </a:r>
            <a:r>
              <a:rPr lang="fr-CA" sz="2400" dirty="0"/>
              <a:t>Cardinal / éd. </a:t>
            </a:r>
            <a:r>
              <a:rPr lang="fr-CA" sz="2400" dirty="0" smtClean="0"/>
              <a:t>adj</a:t>
            </a:r>
            <a:r>
              <a:rPr lang="fr-CA" sz="2400" dirty="0"/>
              <a:t>. </a:t>
            </a:r>
            <a:r>
              <a:rPr lang="fr-CA" sz="2400" i="1" dirty="0"/>
              <a:t>La Presse</a:t>
            </a:r>
            <a:r>
              <a:rPr lang="fr-CA" sz="2400" dirty="0"/>
              <a:t>, mars </a:t>
            </a:r>
            <a:r>
              <a:rPr lang="fr-CA" sz="2400" dirty="0" smtClean="0"/>
              <a:t>2021</a:t>
            </a:r>
            <a:endParaRPr lang="fr-CA" sz="2400" dirty="0"/>
          </a:p>
          <a:p>
            <a:endParaRPr lang="fr-CA" sz="2400" dirty="0"/>
          </a:p>
        </p:txBody>
      </p:sp>
    </p:spTree>
    <p:extLst>
      <p:ext uri="{BB962C8B-B14F-4D97-AF65-F5344CB8AC3E}">
        <p14:creationId xmlns:p14="http://schemas.microsoft.com/office/powerpoint/2010/main" val="3838441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solidFill>
        </p:spPr>
        <p:txBody>
          <a:bodyPr>
            <a:normAutofit/>
          </a:bodyPr>
          <a:lstStyle/>
          <a:p>
            <a:pPr algn="ctr"/>
            <a:r>
              <a:rPr lang="fr-CA" sz="3200" b="1" dirty="0" smtClean="0">
                <a:solidFill>
                  <a:schemeClr val="bg1"/>
                </a:solidFill>
                <a:latin typeface="+mn-lt"/>
              </a:rPr>
              <a:t>3. Menace  </a:t>
            </a:r>
            <a:r>
              <a:rPr lang="fr-CA" sz="3200" b="1" dirty="0">
                <a:solidFill>
                  <a:schemeClr val="bg1"/>
                </a:solidFill>
                <a:latin typeface="+mn-lt"/>
              </a:rPr>
              <a:t>: la </a:t>
            </a:r>
            <a:r>
              <a:rPr lang="fr-CA" sz="3200" b="1" dirty="0" smtClean="0">
                <a:solidFill>
                  <a:schemeClr val="bg1"/>
                </a:solidFill>
                <a:latin typeface="+mn-lt"/>
              </a:rPr>
              <a:t>crise de </a:t>
            </a:r>
            <a:r>
              <a:rPr lang="fr-CA" sz="3200" b="1" dirty="0">
                <a:solidFill>
                  <a:schemeClr val="bg1"/>
                </a:solidFill>
                <a:latin typeface="+mn-lt"/>
              </a:rPr>
              <a:t>confiance</a:t>
            </a:r>
            <a:endParaRPr lang="fr-CA" sz="3200" b="1" dirty="0">
              <a:latin typeface="+mn-lt"/>
            </a:endParaRPr>
          </a:p>
        </p:txBody>
      </p:sp>
      <p:sp>
        <p:nvSpPr>
          <p:cNvPr id="3" name="Espace réservé du contenu 2"/>
          <p:cNvSpPr>
            <a:spLocks noGrp="1"/>
          </p:cNvSpPr>
          <p:nvPr>
            <p:ph idx="1"/>
          </p:nvPr>
        </p:nvSpPr>
        <p:spPr/>
        <p:txBody>
          <a:bodyPr/>
          <a:lstStyle/>
          <a:p>
            <a:endParaRPr lang="fr-CA" dirty="0" smtClean="0"/>
          </a:p>
          <a:p>
            <a:r>
              <a:rPr lang="fr-CA" dirty="0" smtClean="0"/>
              <a:t>Sources qui alimentent la crise de confiance envers les médias :</a:t>
            </a:r>
          </a:p>
          <a:p>
            <a:pPr marL="0" indent="0">
              <a:lnSpc>
                <a:spcPct val="150000"/>
              </a:lnSpc>
              <a:buNone/>
            </a:pPr>
            <a:r>
              <a:rPr lang="fr-CA" dirty="0"/>
              <a:t>	</a:t>
            </a:r>
            <a:r>
              <a:rPr lang="fr-CA" dirty="0" smtClean="0"/>
              <a:t>* les critiques répétées par des personnes publiques</a:t>
            </a:r>
          </a:p>
          <a:p>
            <a:pPr marL="0" indent="0">
              <a:lnSpc>
                <a:spcPct val="150000"/>
              </a:lnSpc>
              <a:buNone/>
            </a:pPr>
            <a:r>
              <a:rPr lang="fr-CA" dirty="0"/>
              <a:t>	</a:t>
            </a:r>
            <a:r>
              <a:rPr lang="fr-CA" dirty="0" smtClean="0"/>
              <a:t>* les tendances idéologiques contradictoires</a:t>
            </a:r>
          </a:p>
          <a:p>
            <a:pPr marL="0" indent="0">
              <a:lnSpc>
                <a:spcPct val="150000"/>
              </a:lnSpc>
              <a:buNone/>
            </a:pPr>
            <a:r>
              <a:rPr lang="fr-CA" dirty="0"/>
              <a:t>	</a:t>
            </a:r>
            <a:r>
              <a:rPr lang="fr-CA" dirty="0" smtClean="0"/>
              <a:t>* la désinformation</a:t>
            </a:r>
            <a:endParaRPr lang="fr-CA" dirty="0"/>
          </a:p>
        </p:txBody>
      </p:sp>
    </p:spTree>
    <p:extLst>
      <p:ext uri="{BB962C8B-B14F-4D97-AF65-F5344CB8AC3E}">
        <p14:creationId xmlns:p14="http://schemas.microsoft.com/office/powerpoint/2010/main" val="24477918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429" y="84736"/>
            <a:ext cx="5214966" cy="6638911"/>
          </a:xfrm>
          <a:prstGeom prst="rect">
            <a:avLst/>
          </a:prstGeom>
        </p:spPr>
      </p:pic>
    </p:spTree>
    <p:extLst>
      <p:ext uri="{BB962C8B-B14F-4D97-AF65-F5344CB8AC3E}">
        <p14:creationId xmlns:p14="http://schemas.microsoft.com/office/powerpoint/2010/main" val="4947345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solidFill>
            <a:schemeClr val="accent1"/>
          </a:solidFill>
        </p:spPr>
        <p:txBody>
          <a:bodyPr/>
          <a:lstStyle/>
          <a:p>
            <a:pPr algn="ctr"/>
            <a:r>
              <a:rPr lang="fr-CA" sz="3200" b="1" dirty="0" smtClean="0">
                <a:solidFill>
                  <a:schemeClr val="bg1"/>
                </a:solidFill>
                <a:latin typeface="+mn-lt"/>
              </a:rPr>
              <a:t>Qui croire? Difficile de s’y retrouver …</a:t>
            </a:r>
            <a:r>
              <a:rPr lang="fr-CA" dirty="0" smtClean="0">
                <a:solidFill>
                  <a:schemeClr val="bg1"/>
                </a:solidFill>
              </a:rPr>
              <a:t> </a:t>
            </a:r>
            <a:endParaRPr lang="fr-CA" dirty="0">
              <a:solidFill>
                <a:schemeClr val="bg1"/>
              </a:solidFill>
            </a:endParaRPr>
          </a:p>
        </p:txBody>
      </p:sp>
      <p:sp>
        <p:nvSpPr>
          <p:cNvPr id="5" name="Espace réservé du contenu 4"/>
          <p:cNvSpPr>
            <a:spLocks noGrp="1"/>
          </p:cNvSpPr>
          <p:nvPr>
            <p:ph sz="half" idx="1"/>
          </p:nvPr>
        </p:nvSpPr>
        <p:spPr/>
        <p:txBody>
          <a:bodyPr>
            <a:normAutofit fontScale="70000" lnSpcReduction="20000"/>
          </a:bodyPr>
          <a:lstStyle/>
          <a:p>
            <a:r>
              <a:rPr lang="fr-CA" dirty="0"/>
              <a:t>CBS / Radio-Canada </a:t>
            </a:r>
          </a:p>
          <a:p>
            <a:r>
              <a:rPr lang="fr-CA" dirty="0"/>
              <a:t>Des rassemblements illégaux perturbent la ville de Miami Beach, en Floride, au moment du </a:t>
            </a:r>
            <a:r>
              <a:rPr lang="fr-CA" i="1" dirty="0"/>
              <a:t>‘</a:t>
            </a:r>
            <a:r>
              <a:rPr lang="fr-CA" i="1" dirty="0" err="1"/>
              <a:t>spring</a:t>
            </a:r>
            <a:r>
              <a:rPr lang="fr-CA" i="1" dirty="0"/>
              <a:t> break</a:t>
            </a:r>
            <a:r>
              <a:rPr lang="fr-CA" dirty="0"/>
              <a:t>’ : des milliers de jeunes se rassemblent aux terrasses de café, dans les bars et circulent dans les rues, sans masque, sans distanciation sociale et </a:t>
            </a:r>
            <a:r>
              <a:rPr lang="fr-CA" b="1" dirty="0"/>
              <a:t>en contravention avec le couvre-feu établi par la ville. Les policiers interviennen</a:t>
            </a:r>
            <a:r>
              <a:rPr lang="fr-CA" dirty="0"/>
              <a:t>t, lancent des projectiles de gaz lacrymogène, il y a des </a:t>
            </a:r>
            <a:r>
              <a:rPr lang="fr-CA" b="1" dirty="0"/>
              <a:t>échauffourées dans les rues, des batailles et 1000 arrestations le même soir. </a:t>
            </a:r>
          </a:p>
          <a:p>
            <a:r>
              <a:rPr lang="fr-CA" dirty="0" smtClean="0"/>
              <a:t>La nouvelle précise que la Floride est un des États américains où la </a:t>
            </a:r>
            <a:r>
              <a:rPr lang="fr-CA" u="sng" dirty="0" smtClean="0"/>
              <a:t>contagion est la plus élevée </a:t>
            </a:r>
            <a:r>
              <a:rPr lang="fr-CA" dirty="0" smtClean="0"/>
              <a:t>ainsi que le nombre de cas de </a:t>
            </a:r>
            <a:r>
              <a:rPr lang="fr-CA" dirty="0" err="1" smtClean="0"/>
              <a:t>covid</a:t>
            </a:r>
            <a:r>
              <a:rPr lang="fr-CA" dirty="0" smtClean="0"/>
              <a:t> répertoriés.</a:t>
            </a:r>
          </a:p>
          <a:p>
            <a:pPr marL="0" indent="0">
              <a:buNone/>
            </a:pPr>
            <a:r>
              <a:rPr lang="fr-CA" dirty="0"/>
              <a:t> </a:t>
            </a:r>
          </a:p>
          <a:p>
            <a:endParaRPr lang="fr-CA" dirty="0"/>
          </a:p>
        </p:txBody>
      </p:sp>
      <p:sp>
        <p:nvSpPr>
          <p:cNvPr id="6" name="Espace réservé du contenu 5"/>
          <p:cNvSpPr>
            <a:spLocks noGrp="1"/>
          </p:cNvSpPr>
          <p:nvPr>
            <p:ph sz="half" idx="2"/>
          </p:nvPr>
        </p:nvSpPr>
        <p:spPr/>
        <p:txBody>
          <a:bodyPr>
            <a:normAutofit fontScale="70000" lnSpcReduction="20000"/>
          </a:bodyPr>
          <a:lstStyle/>
          <a:p>
            <a:r>
              <a:rPr lang="fr-CA" dirty="0"/>
              <a:t>À France 2 / via TV5</a:t>
            </a:r>
          </a:p>
          <a:p>
            <a:r>
              <a:rPr lang="fr-CA" dirty="0"/>
              <a:t>Le reportage montre l’affluence de jeunes dans les rues commerçantes et sur la plage de Miami Beach, en Floride, à l’occasion du ‘</a:t>
            </a:r>
            <a:r>
              <a:rPr lang="fr-CA" dirty="0" err="1"/>
              <a:t>spring</a:t>
            </a:r>
            <a:r>
              <a:rPr lang="fr-CA" dirty="0"/>
              <a:t> break’. Les jeunes interviewés se disent </a:t>
            </a:r>
            <a:r>
              <a:rPr lang="fr-CA" b="1" dirty="0"/>
              <a:t>heureux de ne pas être soumis aux mêmes contraintes sanitaires </a:t>
            </a:r>
            <a:r>
              <a:rPr lang="fr-CA" dirty="0"/>
              <a:t>que chez eux (à Boston ou ailleurs, par exemple) et en profitent pour se rassembler en défiant les consignes (masque, distanciation, etc.).  </a:t>
            </a:r>
          </a:p>
          <a:p>
            <a:r>
              <a:rPr lang="fr-CA" dirty="0"/>
              <a:t>Le reportage se termine en précisant que la Floride est un des États américains où la </a:t>
            </a:r>
            <a:r>
              <a:rPr lang="fr-CA" u="sng" dirty="0"/>
              <a:t>contagion est la plus faible </a:t>
            </a:r>
            <a:r>
              <a:rPr lang="fr-CA" dirty="0"/>
              <a:t>aux États-Unis. </a:t>
            </a:r>
          </a:p>
          <a:p>
            <a:pPr marL="0" indent="0">
              <a:buNone/>
            </a:pPr>
            <a:endParaRPr lang="fr-CA" dirty="0"/>
          </a:p>
        </p:txBody>
      </p:sp>
    </p:spTree>
    <p:extLst>
      <p:ext uri="{BB962C8B-B14F-4D97-AF65-F5344CB8AC3E}">
        <p14:creationId xmlns:p14="http://schemas.microsoft.com/office/powerpoint/2010/main" val="671533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solidFill>
            <a:schemeClr val="accent1"/>
          </a:solidFill>
        </p:spPr>
        <p:style>
          <a:lnRef idx="2">
            <a:schemeClr val="accent1"/>
          </a:lnRef>
          <a:fillRef idx="1">
            <a:schemeClr val="lt1"/>
          </a:fillRef>
          <a:effectRef idx="0">
            <a:schemeClr val="accent1"/>
          </a:effectRef>
          <a:fontRef idx="minor">
            <a:schemeClr val="dk1"/>
          </a:fontRef>
        </p:style>
        <p:txBody>
          <a:bodyPr/>
          <a:lstStyle/>
          <a:p>
            <a:pPr algn="ctr"/>
            <a:r>
              <a:rPr lang="fr-CA" b="1" dirty="0" smtClean="0">
                <a:solidFill>
                  <a:schemeClr val="bg1"/>
                </a:solidFill>
              </a:rPr>
              <a:t> </a:t>
            </a:r>
            <a:r>
              <a:rPr lang="fr-CA" sz="3200" b="1" dirty="0" smtClean="0">
                <a:solidFill>
                  <a:schemeClr val="bg1"/>
                </a:solidFill>
              </a:rPr>
              <a:t>Dinosaure … </a:t>
            </a:r>
            <a:endParaRPr lang="fr-CA" sz="3200" b="1" dirty="0">
              <a:solidFill>
                <a:schemeClr val="bg1"/>
              </a:solidFill>
            </a:endParaRPr>
          </a:p>
        </p:txBody>
      </p:sp>
      <p:pic>
        <p:nvPicPr>
          <p:cNvPr id="6" name="Image 5"/>
          <p:cNvPicPr/>
          <p:nvPr/>
        </p:nvPicPr>
        <p:blipFill>
          <a:blip r:embed="rId2">
            <a:extLst>
              <a:ext uri="{28A0092B-C50C-407E-A947-70E740481C1C}">
                <a14:useLocalDpi xmlns:a14="http://schemas.microsoft.com/office/drawing/2010/main" val="0"/>
              </a:ext>
            </a:extLst>
          </a:blip>
          <a:stretch>
            <a:fillRect/>
          </a:stretch>
        </p:blipFill>
        <p:spPr>
          <a:xfrm>
            <a:off x="683491" y="2267527"/>
            <a:ext cx="4636654" cy="3149167"/>
          </a:xfrm>
          <a:prstGeom prst="rect">
            <a:avLst/>
          </a:prstGeom>
        </p:spPr>
      </p:pic>
      <p:pic>
        <p:nvPicPr>
          <p:cNvPr id="7" name="Image 6"/>
          <p:cNvPicPr/>
          <p:nvPr/>
        </p:nvPicPr>
        <p:blipFill>
          <a:blip r:embed="rId3">
            <a:extLst>
              <a:ext uri="{28A0092B-C50C-407E-A947-70E740481C1C}">
                <a14:useLocalDpi xmlns:a14="http://schemas.microsoft.com/office/drawing/2010/main" val="0"/>
              </a:ext>
            </a:extLst>
          </a:blip>
          <a:stretch>
            <a:fillRect/>
          </a:stretch>
        </p:blipFill>
        <p:spPr>
          <a:xfrm>
            <a:off x="5661891" y="2267527"/>
            <a:ext cx="4950690" cy="3957782"/>
          </a:xfrm>
          <a:prstGeom prst="rect">
            <a:avLst/>
          </a:prstGeom>
        </p:spPr>
      </p:pic>
    </p:spTree>
    <p:extLst>
      <p:ext uri="{BB962C8B-B14F-4D97-AF65-F5344CB8AC3E}">
        <p14:creationId xmlns:p14="http://schemas.microsoft.com/office/powerpoint/2010/main" val="34553323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solidFill>
        </p:spPr>
        <p:txBody>
          <a:bodyPr>
            <a:normAutofit/>
          </a:bodyPr>
          <a:lstStyle/>
          <a:p>
            <a:pPr algn="ctr"/>
            <a:r>
              <a:rPr lang="fr-CA" sz="3200" b="1" dirty="0" smtClean="0">
                <a:solidFill>
                  <a:schemeClr val="bg1"/>
                </a:solidFill>
                <a:latin typeface="+mn-lt"/>
              </a:rPr>
              <a:t>Censure / contrôle de l’information</a:t>
            </a:r>
            <a:endParaRPr lang="fr-CA" sz="3200" b="1" dirty="0">
              <a:solidFill>
                <a:schemeClr val="bg1"/>
              </a:solidFill>
              <a:latin typeface="+mn-lt"/>
            </a:endParaRPr>
          </a:p>
        </p:txBody>
      </p:sp>
      <p:sp>
        <p:nvSpPr>
          <p:cNvPr id="3" name="Espace réservé du contenu 2"/>
          <p:cNvSpPr>
            <a:spLocks noGrp="1"/>
          </p:cNvSpPr>
          <p:nvPr>
            <p:ph idx="1"/>
          </p:nvPr>
        </p:nvSpPr>
        <p:spPr/>
        <p:txBody>
          <a:bodyPr>
            <a:normAutofit/>
          </a:bodyPr>
          <a:lstStyle/>
          <a:p>
            <a:pPr marL="0" indent="0">
              <a:lnSpc>
                <a:spcPct val="150000"/>
              </a:lnSpc>
              <a:buNone/>
            </a:pPr>
            <a:r>
              <a:rPr lang="fr-CA" sz="2400" dirty="0" err="1" smtClean="0">
                <a:hlinkClick r:id="rId2"/>
              </a:rPr>
              <a:t>Russia</a:t>
            </a:r>
            <a:r>
              <a:rPr lang="fr-CA" sz="2400" dirty="0" smtClean="0">
                <a:hlinkClick r:id="rId2"/>
              </a:rPr>
              <a:t> </a:t>
            </a:r>
            <a:r>
              <a:rPr lang="fr-CA" sz="2400" dirty="0" err="1">
                <a:hlinkClick r:id="rId2"/>
              </a:rPr>
              <a:t>blocked</a:t>
            </a:r>
            <a:r>
              <a:rPr lang="fr-CA" sz="2400" dirty="0">
                <a:hlinkClick r:id="rId2"/>
              </a:rPr>
              <a:t> </a:t>
            </a:r>
            <a:r>
              <a:rPr lang="fr-CA" sz="2400" dirty="0" err="1">
                <a:hlinkClick r:id="rId2"/>
              </a:rPr>
              <a:t>access</a:t>
            </a:r>
            <a:r>
              <a:rPr lang="fr-CA" sz="2400" dirty="0">
                <a:hlinkClick r:id="rId2"/>
              </a:rPr>
              <a:t> to Facebook and </a:t>
            </a:r>
            <a:r>
              <a:rPr lang="fr-CA" sz="2400" dirty="0" err="1">
                <a:hlinkClick r:id="rId2"/>
              </a:rPr>
              <a:t>threatened</a:t>
            </a:r>
            <a:r>
              <a:rPr lang="fr-CA" sz="2400" dirty="0">
                <a:hlinkClick r:id="rId2"/>
              </a:rPr>
              <a:t> up to 15 </a:t>
            </a:r>
            <a:r>
              <a:rPr lang="fr-CA" sz="2400" dirty="0" err="1">
                <a:hlinkClick r:id="rId2"/>
              </a:rPr>
              <a:t>years</a:t>
            </a:r>
            <a:r>
              <a:rPr lang="fr-CA" sz="2400" dirty="0">
                <a:hlinkClick r:id="rId2"/>
              </a:rPr>
              <a:t> in prison for </a:t>
            </a:r>
            <a:r>
              <a:rPr lang="fr-CA" sz="2400" dirty="0" err="1">
                <a:hlinkClick r:id="rId2"/>
              </a:rPr>
              <a:t>those</a:t>
            </a:r>
            <a:r>
              <a:rPr lang="fr-CA" sz="2400" dirty="0">
                <a:hlinkClick r:id="rId2"/>
              </a:rPr>
              <a:t> </a:t>
            </a:r>
            <a:r>
              <a:rPr lang="fr-CA" sz="2400" dirty="0" err="1">
                <a:hlinkClick r:id="rId2"/>
              </a:rPr>
              <a:t>who</a:t>
            </a:r>
            <a:r>
              <a:rPr lang="fr-CA" sz="2400" dirty="0">
                <a:hlinkClick r:id="rId2"/>
              </a:rPr>
              <a:t> </a:t>
            </a:r>
            <a:r>
              <a:rPr lang="fr-CA" sz="2400" dirty="0" err="1">
                <a:hlinkClick r:id="rId2"/>
              </a:rPr>
              <a:t>stray</a:t>
            </a:r>
            <a:r>
              <a:rPr lang="fr-CA" sz="2400" dirty="0">
                <a:hlinkClick r:id="rId2"/>
              </a:rPr>
              <a:t> </a:t>
            </a:r>
            <a:r>
              <a:rPr lang="fr-CA" sz="2400" dirty="0" err="1">
                <a:hlinkClick r:id="rId2"/>
              </a:rPr>
              <a:t>from</a:t>
            </a:r>
            <a:r>
              <a:rPr lang="fr-CA" sz="2400" dirty="0">
                <a:hlinkClick r:id="rId2"/>
              </a:rPr>
              <a:t> the state narrative on the </a:t>
            </a:r>
            <a:r>
              <a:rPr lang="fr-CA" sz="2400" dirty="0" err="1">
                <a:hlinkClick r:id="rId2"/>
              </a:rPr>
              <a:t>war</a:t>
            </a:r>
            <a:r>
              <a:rPr lang="fr-CA" sz="2400" dirty="0">
                <a:hlinkClick r:id="rId2"/>
              </a:rPr>
              <a:t> in Ukraine</a:t>
            </a:r>
            <a:r>
              <a:rPr lang="fr-CA" dirty="0">
                <a:hlinkClick r:id="rId2"/>
              </a:rPr>
              <a:t>.</a:t>
            </a:r>
            <a:r>
              <a:rPr lang="fr-CA" u="sng" dirty="0"/>
              <a:t> </a:t>
            </a:r>
          </a:p>
          <a:p>
            <a:pPr>
              <a:lnSpc>
                <a:spcPct val="150000"/>
              </a:lnSpc>
            </a:pPr>
            <a:endParaRPr lang="fr-CA" dirty="0" smtClean="0"/>
          </a:p>
          <a:p>
            <a:pPr>
              <a:lnSpc>
                <a:spcPct val="150000"/>
              </a:lnSpc>
            </a:pPr>
            <a:endParaRPr lang="fr-CA" dirty="0" smtClean="0"/>
          </a:p>
          <a:p>
            <a:pPr marL="0" indent="0">
              <a:buNone/>
            </a:pPr>
            <a:endParaRPr lang="fr-CA" dirty="0" smtClean="0"/>
          </a:p>
          <a:p>
            <a:pPr marL="0" indent="0">
              <a:buNone/>
            </a:pPr>
            <a:r>
              <a:rPr lang="fr-CA" sz="2000" dirty="0" smtClean="0"/>
              <a:t>							Source : </a:t>
            </a:r>
            <a:r>
              <a:rPr lang="fr-CA" sz="2000" dirty="0" err="1" smtClean="0"/>
              <a:t>NYTimes</a:t>
            </a:r>
            <a:r>
              <a:rPr lang="fr-CA" sz="2000" dirty="0" smtClean="0"/>
              <a:t> – 4 mars 2022</a:t>
            </a:r>
            <a:endParaRPr lang="fr-CA" sz="2000" dirty="0"/>
          </a:p>
        </p:txBody>
      </p:sp>
      <p:graphicFrame>
        <p:nvGraphicFramePr>
          <p:cNvPr id="8" name="Tableau 7"/>
          <p:cNvGraphicFramePr>
            <a:graphicFrameLocks noGrp="1"/>
          </p:cNvGraphicFramePr>
          <p:nvPr>
            <p:extLst>
              <p:ext uri="{D42A27DB-BD31-4B8C-83A1-F6EECF244321}">
                <p14:modId xmlns:p14="http://schemas.microsoft.com/office/powerpoint/2010/main" val="697380817"/>
              </p:ext>
            </p:extLst>
          </p:nvPr>
        </p:nvGraphicFramePr>
        <p:xfrm>
          <a:off x="2105891" y="3893343"/>
          <a:ext cx="7897092" cy="1537639"/>
        </p:xfrm>
        <a:graphic>
          <a:graphicData uri="http://schemas.openxmlformats.org/drawingml/2006/table">
            <a:tbl>
              <a:tblPr firstRow="1" firstCol="1" bandRow="1">
                <a:tableStyleId>{5C22544A-7EE6-4342-B048-85BDC9FD1C3A}</a:tableStyleId>
              </a:tblPr>
              <a:tblGrid>
                <a:gridCol w="7897092">
                  <a:extLst>
                    <a:ext uri="{9D8B030D-6E8A-4147-A177-3AD203B41FA5}">
                      <a16:colId xmlns:a16="http://schemas.microsoft.com/office/drawing/2014/main" val="134287081"/>
                    </a:ext>
                  </a:extLst>
                </a:gridCol>
              </a:tblGrid>
              <a:tr h="1537639">
                <a:tc>
                  <a:txBody>
                    <a:bodyPr/>
                    <a:lstStyle/>
                    <a:p>
                      <a:pPr>
                        <a:lnSpc>
                          <a:spcPct val="150000"/>
                        </a:lnSpc>
                        <a:spcAft>
                          <a:spcPts val="1125"/>
                        </a:spcAft>
                      </a:pPr>
                      <a:r>
                        <a:rPr lang="fr-CA" sz="2400" dirty="0">
                          <a:effectLst/>
                        </a:rPr>
                        <a:t>The </a:t>
                      </a:r>
                      <a:r>
                        <a:rPr lang="fr-CA" sz="2400" dirty="0" err="1">
                          <a:effectLst/>
                        </a:rPr>
                        <a:t>clampdown</a:t>
                      </a:r>
                      <a:r>
                        <a:rPr lang="fr-CA" sz="2400" dirty="0">
                          <a:effectLst/>
                        </a:rPr>
                        <a:t> on free speech </a:t>
                      </a:r>
                      <a:r>
                        <a:rPr lang="fr-CA" sz="2400" dirty="0" err="1">
                          <a:effectLst/>
                        </a:rPr>
                        <a:t>is</a:t>
                      </a:r>
                      <a:r>
                        <a:rPr lang="fr-CA" sz="2400" dirty="0">
                          <a:effectLst/>
                        </a:rPr>
                        <a:t> more </a:t>
                      </a:r>
                      <a:r>
                        <a:rPr lang="fr-CA" sz="2400" dirty="0" err="1">
                          <a:effectLst/>
                        </a:rPr>
                        <a:t>aggressive</a:t>
                      </a:r>
                      <a:r>
                        <a:rPr lang="fr-CA" sz="2400" dirty="0">
                          <a:effectLst/>
                        </a:rPr>
                        <a:t> </a:t>
                      </a:r>
                      <a:r>
                        <a:rPr lang="fr-CA" sz="2400" dirty="0" err="1">
                          <a:effectLst/>
                        </a:rPr>
                        <a:t>than</a:t>
                      </a:r>
                      <a:r>
                        <a:rPr lang="fr-CA" sz="2400" dirty="0">
                          <a:effectLst/>
                        </a:rPr>
                        <a:t> at </a:t>
                      </a:r>
                      <a:r>
                        <a:rPr lang="fr-CA" sz="2400" dirty="0" err="1">
                          <a:effectLst/>
                        </a:rPr>
                        <a:t>any</a:t>
                      </a:r>
                      <a:r>
                        <a:rPr lang="fr-CA" sz="2400" dirty="0">
                          <a:effectLst/>
                        </a:rPr>
                        <a:t> </a:t>
                      </a:r>
                      <a:r>
                        <a:rPr lang="fr-CA" sz="2400" dirty="0" err="1">
                          <a:effectLst/>
                        </a:rPr>
                        <a:t>other</a:t>
                      </a:r>
                      <a:r>
                        <a:rPr lang="fr-CA" sz="2400" dirty="0">
                          <a:effectLst/>
                        </a:rPr>
                        <a:t> point in </a:t>
                      </a:r>
                      <a:r>
                        <a:rPr lang="fr-CA" sz="2400" dirty="0" err="1">
                          <a:effectLst/>
                        </a:rPr>
                        <a:t>President</a:t>
                      </a:r>
                      <a:r>
                        <a:rPr lang="fr-CA" sz="2400" dirty="0">
                          <a:effectLst/>
                        </a:rPr>
                        <a:t> Vladimir V. </a:t>
                      </a:r>
                      <a:r>
                        <a:rPr lang="fr-CA" sz="2400" dirty="0" err="1">
                          <a:effectLst/>
                        </a:rPr>
                        <a:t>Putin’s</a:t>
                      </a:r>
                      <a:r>
                        <a:rPr lang="fr-CA" sz="2400" dirty="0">
                          <a:effectLst/>
                        </a:rPr>
                        <a:t> 22 </a:t>
                      </a:r>
                      <a:r>
                        <a:rPr lang="fr-CA" sz="2400" dirty="0" err="1">
                          <a:effectLst/>
                        </a:rPr>
                        <a:t>years</a:t>
                      </a:r>
                      <a:r>
                        <a:rPr lang="fr-CA" sz="2400" dirty="0">
                          <a:effectLst/>
                        </a:rPr>
                        <a:t> in power.</a:t>
                      </a:r>
                      <a:endParaRPr lang="fr-CA" sz="2400" dirty="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1405108231"/>
                  </a:ext>
                </a:extLst>
              </a:tr>
            </a:tbl>
          </a:graphicData>
        </a:graphic>
      </p:graphicFrame>
      <p:pic>
        <p:nvPicPr>
          <p:cNvPr id="1025" name="Picture 1" descr="The New York Tim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38400"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p?s=62661&amp;layout=newsletter&amp;sz=1x1&amp;m=552f8ae4bd63d3012fd122326385f07b&amp;p=NA_202203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p?s=62660&amp;layout=newsletter&amp;sz=1x1&amp;m=552f8ae4bd63d3012fd122326385f07b&amp;p=NA_202203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mp?s=2297&amp;layout=newsletter&amp;sz=116x15&amp;m=552f8ae4bd63d3012fd122326385f07b&amp;p=NA_202203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049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p?s=96149&amp;layout=newsletter&amp;sz=69x15&amp;m=552f8ae4bd63d3012fd122326385f07b&amp;p=NA_202203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572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p?s=62662&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p?s=62663&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imp?s=62664&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p?s=62665&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imp?s=62666&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p?s=62667&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imp?s=62668&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p?s=62669&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imp?s=62670&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p?s=62671&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imp?s=62672&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p?s=62673&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imp?s=123367012&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p?s=123367013&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p?s=123367014&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p?s=123367015&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imp?s=123367016&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p?s=123367017&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imp?s=123367018&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p?s=123367019&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The New York Tim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38400"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imp?s=62661&amp;layout=newsletter&amp;sz=1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imp?s=62660&amp;layout=newsletter&amp;sz=1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imp?s=2297&amp;layout=newsletter&amp;sz=116x15&amp;m=552f8ae4bd63d3012fd122326385f07b&amp;p=NA_202203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049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imp?s=96149&amp;layout=newsletter&amp;sz=69x15&amp;m=552f8ae4bd63d3012fd122326385f07b&amp;p=NA_202203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572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imp?s=62662&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mp?s=62663&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imp?s=62664&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imp?s=62665&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imp?s=62666&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imp?s=62667&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imp?s=62668&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imp?s=62669&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descr="imp?s=62670&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imp?s=62671&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imp?s=62672&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imp?s=62673&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45" descr="imp?s=123367012&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imp?s=123367013&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descr="imp?s=123367014&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imp?s=123367015&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imp?s=123367016&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imp?s=123367017&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imp?s=123367018&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imp?s=123367019&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The New York Tim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38400"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55" descr="imp?s=62661&amp;layout=newsletter&amp;sz=1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imp?s=62660&amp;layout=newsletter&amp;sz=1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81" name="Picture 57" descr="imp?s=2297&amp;layout=newsletter&amp;sz=116x15&amp;m=552f8ae4bd63d3012fd122326385f07b&amp;p=NA_202203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049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imp?s=96149&amp;layout=newsletter&amp;sz=69x15&amp;m=552f8ae4bd63d3012fd122326385f07b&amp;p=NA_202203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572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descr="imp?s=62662&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imp?s=62663&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61" descr="imp?s=62664&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imp?s=62665&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87" name="Picture 63" descr="imp?s=62666&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imp?s=62667&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65" descr="imp?s=62668&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imp?s=62669&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67" descr="imp?s=62670&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imp?s=62671&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93" name="Picture 69" descr="imp?s=62672&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imp?s=62673&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imp?s=123367012&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imp?s=123367013&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97" name="Picture 73" descr="imp?s=123367014&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imp?s=123367015&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imp?s=123367016&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imp?s=123367017&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descr="imp?s=123367018&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imp?s=123367019&amp;sz=2x1&amp;m=552f8ae4bd63d3012fd122326385f07b&amp;p=NA_20220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 cy="5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630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7868" y="373833"/>
            <a:ext cx="10515600" cy="1325563"/>
          </a:xfrm>
          <a:solidFill>
            <a:schemeClr val="accent1"/>
          </a:solidFill>
        </p:spPr>
        <p:txBody>
          <a:bodyPr>
            <a:normAutofit/>
          </a:bodyPr>
          <a:lstStyle/>
          <a:p>
            <a:pPr algn="ctr"/>
            <a:r>
              <a:rPr lang="fr-CA" sz="3200" b="1" dirty="0" smtClean="0">
                <a:solidFill>
                  <a:schemeClr val="bg1"/>
                </a:solidFill>
                <a:latin typeface="+mn-lt"/>
              </a:rPr>
              <a:t>Un métier dangereux … </a:t>
            </a:r>
            <a:endParaRPr lang="fr-CA" sz="3200" b="1" dirty="0">
              <a:solidFill>
                <a:schemeClr val="bg1"/>
              </a:solidFill>
              <a:latin typeface="+mn-lt"/>
            </a:endParaRPr>
          </a:p>
        </p:txBody>
      </p:sp>
      <p:sp>
        <p:nvSpPr>
          <p:cNvPr id="3" name="Espace réservé du contenu 2"/>
          <p:cNvSpPr>
            <a:spLocks noGrp="1"/>
          </p:cNvSpPr>
          <p:nvPr>
            <p:ph idx="1"/>
          </p:nvPr>
        </p:nvSpPr>
        <p:spPr/>
        <p:txBody>
          <a:bodyPr/>
          <a:lstStyle/>
          <a:p>
            <a:pPr>
              <a:lnSpc>
                <a:spcPct val="150000"/>
              </a:lnSpc>
            </a:pPr>
            <a:r>
              <a:rPr lang="fr-CA" dirty="0" smtClean="0"/>
              <a:t>« Les </a:t>
            </a:r>
            <a:r>
              <a:rPr lang="fr-CA" dirty="0"/>
              <a:t>journalistes en Ukraine sont contraints de travailler dans des conditions extrêmement dangereuses. Depuis le début de l’offensive russe, </a:t>
            </a:r>
            <a:r>
              <a:rPr lang="fr-CA" b="1" dirty="0"/>
              <a:t>la liste des journalistes victimes d’exactions s’allonge de jour en jour…</a:t>
            </a:r>
            <a:r>
              <a:rPr lang="fr-CA" dirty="0"/>
              <a:t> A l'heure où nous vous écrivons, Reporters sans frontières recense </a:t>
            </a:r>
            <a:r>
              <a:rPr lang="fr-CA" b="1" dirty="0"/>
              <a:t>4 reporters tués et 7 blessés par des tirs en </a:t>
            </a:r>
            <a:r>
              <a:rPr lang="fr-CA" b="1" dirty="0" smtClean="0"/>
              <a:t>Ukraine. </a:t>
            </a:r>
            <a:r>
              <a:rPr lang="fr-CA" dirty="0" smtClean="0"/>
              <a:t>»</a:t>
            </a:r>
          </a:p>
          <a:p>
            <a:pPr lvl="5">
              <a:lnSpc>
                <a:spcPct val="150000"/>
              </a:lnSpc>
            </a:pPr>
            <a:r>
              <a:rPr lang="fr-CA" b="1" dirty="0" smtClean="0"/>
              <a:t>Reporters sans frontières – 17 mars 2022</a:t>
            </a:r>
            <a:endParaRPr lang="fr-CA" dirty="0"/>
          </a:p>
        </p:txBody>
      </p:sp>
    </p:spTree>
    <p:extLst>
      <p:ext uri="{BB962C8B-B14F-4D97-AF65-F5344CB8AC3E}">
        <p14:creationId xmlns:p14="http://schemas.microsoft.com/office/powerpoint/2010/main" val="34235714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2633" y="940525"/>
            <a:ext cx="4507275" cy="1116874"/>
          </a:xfrm>
          <a:solidFill>
            <a:schemeClr val="accent1"/>
          </a:solidFill>
        </p:spPr>
        <p:txBody>
          <a:bodyPr>
            <a:normAutofit/>
          </a:bodyPr>
          <a:lstStyle/>
          <a:p>
            <a:r>
              <a:rPr lang="fr-CA" sz="2800" b="1" dirty="0">
                <a:solidFill>
                  <a:schemeClr val="bg1"/>
                </a:solidFill>
                <a:latin typeface="+mn-lt"/>
              </a:rPr>
              <a:t>Un métier dangereux … </a:t>
            </a:r>
            <a:endParaRPr lang="fr-CA" sz="2800" dirty="0">
              <a:latin typeface="+mn-lt"/>
            </a:endParaRPr>
          </a:p>
        </p:txBody>
      </p:sp>
      <p:sp>
        <p:nvSpPr>
          <p:cNvPr id="4" name="Espace réservé du texte 3"/>
          <p:cNvSpPr>
            <a:spLocks noGrp="1"/>
          </p:cNvSpPr>
          <p:nvPr>
            <p:ph type="body" sz="half" idx="2"/>
          </p:nvPr>
        </p:nvSpPr>
        <p:spPr>
          <a:xfrm>
            <a:off x="839788" y="2057399"/>
            <a:ext cx="5151709" cy="3986349"/>
          </a:xfrm>
        </p:spPr>
        <p:txBody>
          <a:bodyPr/>
          <a:lstStyle/>
          <a:p>
            <a:endParaRPr lang="fr-CA" dirty="0" smtClean="0"/>
          </a:p>
          <a:p>
            <a:endParaRPr lang="fr-CA" dirty="0"/>
          </a:p>
          <a:p>
            <a:r>
              <a:rPr lang="fr-FR" dirty="0" smtClean="0"/>
              <a:t>"</a:t>
            </a:r>
            <a:r>
              <a:rPr lang="fr-FR" sz="2400" dirty="0"/>
              <a:t>Ils ont clairement tiré pour tuer" : le photographe suisse </a:t>
            </a:r>
            <a:r>
              <a:rPr lang="fr-FR" sz="2400" b="1" dirty="0"/>
              <a:t>Guillaume Briquet </a:t>
            </a:r>
            <a:r>
              <a:rPr lang="fr-FR" sz="2400" dirty="0"/>
              <a:t>a échappé de peu hier aux balles d'un commando russe, sur une route dans le sud de </a:t>
            </a:r>
            <a:r>
              <a:rPr lang="fr-FR" sz="2400" dirty="0" smtClean="0"/>
              <a:t>l'Ukraine</a:t>
            </a:r>
            <a:r>
              <a:rPr lang="fr-FR" sz="2400" dirty="0"/>
              <a:t>. Les marquages "presse" étaient bien visibles sur sa voiture. </a:t>
            </a:r>
            <a:endParaRPr lang="fr-CA" sz="2400" dirty="0"/>
          </a:p>
          <a:p>
            <a:r>
              <a:rPr lang="fr-CA" sz="2000" dirty="0" smtClean="0"/>
              <a:t>	 </a:t>
            </a:r>
            <a:r>
              <a:rPr lang="fr-CA" sz="2000" dirty="0"/>
              <a:t>7 mars (2022)</a:t>
            </a:r>
          </a:p>
          <a:p>
            <a:endParaRPr lang="fr-CA" sz="2000" dirty="0"/>
          </a:p>
        </p:txBody>
      </p:sp>
      <p:pic>
        <p:nvPicPr>
          <p:cNvPr id="6" name="Image 5" descr="Imag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028133" y="1317943"/>
            <a:ext cx="2559685" cy="4551045"/>
          </a:xfrm>
          <a:prstGeom prst="rect">
            <a:avLst/>
          </a:prstGeom>
          <a:noFill/>
          <a:ln>
            <a:noFill/>
          </a:ln>
        </p:spPr>
      </p:pic>
    </p:spTree>
    <p:extLst>
      <p:ext uri="{BB962C8B-B14F-4D97-AF65-F5344CB8AC3E}">
        <p14:creationId xmlns:p14="http://schemas.microsoft.com/office/powerpoint/2010/main" val="31952546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1115" y="382543"/>
            <a:ext cx="10515600" cy="1325563"/>
          </a:xfrm>
          <a:solidFill>
            <a:schemeClr val="accent1"/>
          </a:solidFill>
        </p:spPr>
        <p:txBody>
          <a:bodyPr>
            <a:normAutofit/>
          </a:bodyPr>
          <a:lstStyle/>
          <a:p>
            <a:pPr algn="ctr"/>
            <a:r>
              <a:rPr lang="fr-CA" sz="3200" b="1" dirty="0">
                <a:solidFill>
                  <a:schemeClr val="bg1"/>
                </a:solidFill>
                <a:latin typeface="+mn-lt"/>
              </a:rPr>
              <a:t>Un métier dangereux … </a:t>
            </a:r>
            <a:endParaRPr lang="fr-CA" sz="3200" dirty="0">
              <a:latin typeface="+mn-lt"/>
            </a:endParaRPr>
          </a:p>
        </p:txBody>
      </p:sp>
      <p:sp>
        <p:nvSpPr>
          <p:cNvPr id="3" name="Espace réservé du contenu 2"/>
          <p:cNvSpPr>
            <a:spLocks noGrp="1"/>
          </p:cNvSpPr>
          <p:nvPr>
            <p:ph idx="1"/>
          </p:nvPr>
        </p:nvSpPr>
        <p:spPr/>
        <p:txBody>
          <a:bodyPr/>
          <a:lstStyle/>
          <a:p>
            <a:pPr marL="0" indent="0">
              <a:buNone/>
            </a:pPr>
            <a:endParaRPr lang="fr-CA" i="1" dirty="0" smtClean="0"/>
          </a:p>
          <a:p>
            <a:pPr marL="0" indent="0">
              <a:buNone/>
            </a:pPr>
            <a:r>
              <a:rPr lang="fr-CA" i="1" dirty="0" smtClean="0"/>
              <a:t>« Nous </a:t>
            </a:r>
            <a:r>
              <a:rPr lang="fr-CA" i="1" dirty="0"/>
              <a:t>étions les </a:t>
            </a:r>
            <a:r>
              <a:rPr lang="fr-CA" i="1" dirty="0" smtClean="0"/>
              <a:t>derniers journalistes </a:t>
            </a:r>
            <a:r>
              <a:rPr lang="fr-CA" i="1" dirty="0"/>
              <a:t>à Marioupol »</a:t>
            </a:r>
          </a:p>
          <a:p>
            <a:pPr marL="0" indent="0">
              <a:buNone/>
            </a:pPr>
            <a:r>
              <a:rPr lang="fr-CA" sz="2400" dirty="0" smtClean="0"/>
              <a:t>		</a:t>
            </a:r>
            <a:r>
              <a:rPr lang="fr-CA" sz="2400" dirty="0" err="1" smtClean="0"/>
              <a:t>Mstyslav</a:t>
            </a:r>
            <a:r>
              <a:rPr lang="fr-CA" sz="2400" dirty="0" smtClean="0"/>
              <a:t> </a:t>
            </a:r>
            <a:r>
              <a:rPr lang="fr-CA" sz="2400" dirty="0" err="1" smtClean="0"/>
              <a:t>Chernov</a:t>
            </a:r>
            <a:r>
              <a:rPr lang="fr-CA" sz="2400" dirty="0" smtClean="0"/>
              <a:t> </a:t>
            </a:r>
            <a:r>
              <a:rPr lang="fr-CA" sz="2400" dirty="0"/>
              <a:t>et </a:t>
            </a:r>
            <a:r>
              <a:rPr lang="fr-CA" sz="2400" dirty="0" err="1" smtClean="0"/>
              <a:t>Evgeniy</a:t>
            </a:r>
            <a:r>
              <a:rPr lang="fr-CA" sz="2400" dirty="0"/>
              <a:t> </a:t>
            </a:r>
            <a:r>
              <a:rPr lang="fr-CA" sz="2400" dirty="0" err="1" smtClean="0"/>
              <a:t>Maloletka</a:t>
            </a:r>
            <a:r>
              <a:rPr lang="fr-CA" sz="2400" dirty="0"/>
              <a:t>, de l’Associated </a:t>
            </a:r>
            <a:r>
              <a:rPr lang="fr-CA" sz="2400" dirty="0" err="1" smtClean="0"/>
              <a:t>Press</a:t>
            </a:r>
            <a:r>
              <a:rPr lang="fr-CA" sz="2400" dirty="0"/>
              <a:t> </a:t>
            </a:r>
            <a:r>
              <a:rPr lang="fr-CA" sz="2400" dirty="0" smtClean="0"/>
              <a:t>(AP)</a:t>
            </a:r>
          </a:p>
          <a:p>
            <a:pPr marL="0" indent="0">
              <a:buNone/>
            </a:pPr>
            <a:r>
              <a:rPr lang="fr-CA" dirty="0"/>
              <a:t>	</a:t>
            </a:r>
            <a:endParaRPr lang="fr-CA" dirty="0" smtClean="0"/>
          </a:p>
          <a:p>
            <a:pPr marL="0" indent="0">
              <a:buNone/>
            </a:pPr>
            <a:r>
              <a:rPr lang="fr-CA" dirty="0"/>
              <a:t>	</a:t>
            </a:r>
            <a:r>
              <a:rPr lang="fr-CA" dirty="0" smtClean="0"/>
              <a:t>Au </a:t>
            </a:r>
            <a:r>
              <a:rPr lang="fr-CA" dirty="0"/>
              <a:t>péril de leur vie, ils sont restés pour documenter le blocus de </a:t>
            </a:r>
            <a:r>
              <a:rPr lang="fr-CA" dirty="0" smtClean="0"/>
              <a:t>	la </a:t>
            </a:r>
            <a:r>
              <a:rPr lang="fr-CA" dirty="0"/>
              <a:t>ville portuaire et </a:t>
            </a:r>
            <a:r>
              <a:rPr lang="fr-CA" dirty="0" smtClean="0"/>
              <a:t>les horreurs </a:t>
            </a:r>
            <a:r>
              <a:rPr lang="fr-CA" dirty="0"/>
              <a:t>qui s’y déroulent. Mais les voilà </a:t>
            </a:r>
            <a:r>
              <a:rPr lang="fr-CA" dirty="0" smtClean="0"/>
              <a:t>	partis</a:t>
            </a:r>
            <a:r>
              <a:rPr lang="fr-CA" dirty="0"/>
              <a:t>, laissant derrière eux le silence médiatique</a:t>
            </a:r>
            <a:r>
              <a:rPr lang="fr-CA" dirty="0" smtClean="0"/>
              <a:t>.</a:t>
            </a:r>
          </a:p>
          <a:p>
            <a:pPr marL="0" indent="0">
              <a:buNone/>
            </a:pPr>
            <a:endParaRPr lang="fr-CA" dirty="0" smtClean="0"/>
          </a:p>
          <a:p>
            <a:pPr marL="0" indent="0">
              <a:buNone/>
            </a:pPr>
            <a:r>
              <a:rPr lang="fr-CA" dirty="0"/>
              <a:t>	</a:t>
            </a:r>
            <a:r>
              <a:rPr lang="fr-CA" dirty="0" smtClean="0"/>
              <a:t>				</a:t>
            </a:r>
            <a:r>
              <a:rPr lang="fr-CA" sz="2000" dirty="0" smtClean="0"/>
              <a:t>Le Devoir (24 mars 2022)</a:t>
            </a:r>
            <a:endParaRPr lang="fr-CA" sz="2000" dirty="0"/>
          </a:p>
        </p:txBody>
      </p:sp>
    </p:spTree>
    <p:extLst>
      <p:ext uri="{BB962C8B-B14F-4D97-AF65-F5344CB8AC3E}">
        <p14:creationId xmlns:p14="http://schemas.microsoft.com/office/powerpoint/2010/main" val="41182343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1115" y="382543"/>
            <a:ext cx="10515600" cy="1325563"/>
          </a:xfrm>
          <a:solidFill>
            <a:schemeClr val="accent1"/>
          </a:solidFill>
        </p:spPr>
        <p:txBody>
          <a:bodyPr>
            <a:normAutofit/>
          </a:bodyPr>
          <a:lstStyle/>
          <a:p>
            <a:pPr algn="ctr"/>
            <a:r>
              <a:rPr lang="fr-CA" sz="3200" b="1" dirty="0">
                <a:solidFill>
                  <a:schemeClr val="bg1"/>
                </a:solidFill>
                <a:latin typeface="+mn-lt"/>
              </a:rPr>
              <a:t>Un métier dangereux … </a:t>
            </a:r>
            <a:endParaRPr lang="fr-CA" sz="3200" dirty="0">
              <a:latin typeface="+mn-lt"/>
            </a:endParaRPr>
          </a:p>
        </p:txBody>
      </p:sp>
      <p:sp>
        <p:nvSpPr>
          <p:cNvPr id="3" name="Espace réservé du contenu 2"/>
          <p:cNvSpPr>
            <a:spLocks noGrp="1"/>
          </p:cNvSpPr>
          <p:nvPr>
            <p:ph idx="1"/>
          </p:nvPr>
        </p:nvSpPr>
        <p:spPr/>
        <p:txBody>
          <a:bodyPr>
            <a:normAutofit fontScale="85000" lnSpcReduction="10000"/>
          </a:bodyPr>
          <a:lstStyle/>
          <a:p>
            <a:pPr marL="0" indent="0">
              <a:buNone/>
            </a:pPr>
            <a:endParaRPr lang="fr-CA" i="1" dirty="0" smtClean="0"/>
          </a:p>
          <a:p>
            <a:pPr lvl="0"/>
            <a:r>
              <a:rPr lang="fr-CA" dirty="0"/>
              <a:t>La </a:t>
            </a:r>
            <a:r>
              <a:rPr lang="fr-CA" b="1" dirty="0"/>
              <a:t>moitié</a:t>
            </a:r>
            <a:r>
              <a:rPr lang="fr-CA" dirty="0"/>
              <a:t> des répondantes et des répondants affirme avoir été victimes de </a:t>
            </a:r>
            <a:r>
              <a:rPr lang="fr-CA" dirty="0" err="1"/>
              <a:t>cyberintimidation</a:t>
            </a:r>
            <a:r>
              <a:rPr lang="fr-CA" dirty="0"/>
              <a:t> ;</a:t>
            </a:r>
          </a:p>
          <a:p>
            <a:pPr lvl="0"/>
            <a:r>
              <a:rPr lang="fr-CA" sz="2400" dirty="0"/>
              <a:t>Fait troublant : 53,7 % des répondantes et des répondants considèrent ces événements comme « inévitables » ;</a:t>
            </a:r>
          </a:p>
          <a:p>
            <a:pPr lvl="0"/>
            <a:r>
              <a:rPr lang="fr-CA" b="1" dirty="0"/>
              <a:t>Une personne sur cinq </a:t>
            </a:r>
            <a:r>
              <a:rPr lang="fr-CA" dirty="0"/>
              <a:t>affirme avoir reçu des menaces visant son intégrité physique ;</a:t>
            </a:r>
          </a:p>
          <a:p>
            <a:pPr lvl="0"/>
            <a:r>
              <a:rPr lang="fr-CA" dirty="0"/>
              <a:t>Près de la </a:t>
            </a:r>
            <a:r>
              <a:rPr lang="fr-CA" b="1" dirty="0"/>
              <a:t>moitié</a:t>
            </a:r>
            <a:r>
              <a:rPr lang="fr-CA" dirty="0"/>
              <a:t> des personnes interrogées indique avoir à vivre avec le stress engendré et près du tiers vit de la colère ;</a:t>
            </a:r>
          </a:p>
          <a:p>
            <a:pPr lvl="0"/>
            <a:r>
              <a:rPr lang="fr-CA" dirty="0"/>
              <a:t>Le quart d'entre eux exprime vivre une perte de confiance, la même proportion indiquant être affectée par une perte de productivité dans leur travail.</a:t>
            </a:r>
          </a:p>
          <a:p>
            <a:pPr marL="0" indent="0">
              <a:buNone/>
            </a:pPr>
            <a:r>
              <a:rPr lang="fr-CA" dirty="0"/>
              <a:t>	</a:t>
            </a:r>
            <a:r>
              <a:rPr lang="fr-CA" dirty="0" smtClean="0"/>
              <a:t>	</a:t>
            </a:r>
            <a:r>
              <a:rPr lang="fr-CA" sz="2400" dirty="0" smtClean="0"/>
              <a:t>Enquête UQAM / FNCC-CSN/ FPJQ – février 2022</a:t>
            </a:r>
            <a:endParaRPr lang="fr-CA" sz="2400" dirty="0"/>
          </a:p>
        </p:txBody>
      </p:sp>
    </p:spTree>
    <p:extLst>
      <p:ext uri="{BB962C8B-B14F-4D97-AF65-F5344CB8AC3E}">
        <p14:creationId xmlns:p14="http://schemas.microsoft.com/office/powerpoint/2010/main" val="12702404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solidFill>
        </p:spPr>
        <p:txBody>
          <a:bodyPr>
            <a:normAutofit/>
          </a:bodyPr>
          <a:lstStyle/>
          <a:p>
            <a:pPr algn="ctr"/>
            <a:r>
              <a:rPr lang="fr-CA" sz="3200" b="1" dirty="0">
                <a:solidFill>
                  <a:schemeClr val="bg1"/>
                </a:solidFill>
                <a:latin typeface="+mn-lt"/>
              </a:rPr>
              <a:t>Un métier </a:t>
            </a:r>
            <a:r>
              <a:rPr lang="fr-CA" sz="3200" b="1" dirty="0" smtClean="0">
                <a:solidFill>
                  <a:schemeClr val="bg1"/>
                </a:solidFill>
                <a:latin typeface="+mn-lt"/>
              </a:rPr>
              <a:t>dangereux </a:t>
            </a:r>
            <a:r>
              <a:rPr lang="fr-CA" sz="3200" b="1" dirty="0">
                <a:solidFill>
                  <a:schemeClr val="bg1"/>
                </a:solidFill>
                <a:latin typeface="+mn-lt"/>
              </a:rPr>
              <a:t>… </a:t>
            </a:r>
            <a:r>
              <a:rPr lang="fr-CA" sz="3200" b="1" dirty="0" smtClean="0">
                <a:solidFill>
                  <a:schemeClr val="bg1"/>
                </a:solidFill>
                <a:latin typeface="+mn-lt"/>
              </a:rPr>
              <a:t>même ici</a:t>
            </a:r>
            <a:endParaRPr lang="fr-CA" sz="3200" b="1" dirty="0">
              <a:latin typeface="+mn-lt"/>
            </a:endParaRPr>
          </a:p>
        </p:txBody>
      </p:sp>
      <p:sp>
        <p:nvSpPr>
          <p:cNvPr id="3" name="Espace réservé du contenu 2"/>
          <p:cNvSpPr>
            <a:spLocks noGrp="1"/>
          </p:cNvSpPr>
          <p:nvPr>
            <p:ph idx="1"/>
          </p:nvPr>
        </p:nvSpPr>
        <p:spPr/>
        <p:txBody>
          <a:bodyPr/>
          <a:lstStyle/>
          <a:p>
            <a:endParaRPr lang="fr-CA" dirty="0" smtClean="0"/>
          </a:p>
          <a:p>
            <a:r>
              <a:rPr lang="fr-CA" dirty="0" smtClean="0"/>
              <a:t>Attaqués </a:t>
            </a:r>
            <a:r>
              <a:rPr lang="fr-CA" dirty="0"/>
              <a:t>et bousculés au moment de faire leur travail de reportage</a:t>
            </a:r>
            <a:endParaRPr lang="fr-CA" dirty="0" smtClean="0"/>
          </a:p>
          <a:p>
            <a:endParaRPr lang="fr-CA" dirty="0"/>
          </a:p>
          <a:p>
            <a:r>
              <a:rPr lang="fr-CA" dirty="0" smtClean="0"/>
              <a:t>Critiqués</a:t>
            </a:r>
            <a:r>
              <a:rPr lang="fr-CA" dirty="0"/>
              <a:t>, interpelés, intimidés, insultés sur les médias sociaux </a:t>
            </a:r>
            <a:endParaRPr lang="fr-CA" dirty="0" smtClean="0"/>
          </a:p>
          <a:p>
            <a:endParaRPr lang="fr-CA" dirty="0"/>
          </a:p>
          <a:p>
            <a:endParaRPr lang="fr-CA" dirty="0"/>
          </a:p>
        </p:txBody>
      </p:sp>
    </p:spTree>
    <p:extLst>
      <p:ext uri="{BB962C8B-B14F-4D97-AF65-F5344CB8AC3E}">
        <p14:creationId xmlns:p14="http://schemas.microsoft.com/office/powerpoint/2010/main" val="839425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1115" y="382543"/>
            <a:ext cx="10515600" cy="1325563"/>
          </a:xfrm>
          <a:solidFill>
            <a:schemeClr val="accent1"/>
          </a:solidFill>
        </p:spPr>
        <p:txBody>
          <a:bodyPr>
            <a:normAutofit/>
          </a:bodyPr>
          <a:lstStyle/>
          <a:p>
            <a:pPr algn="ctr"/>
            <a:r>
              <a:rPr lang="fr-CA" sz="3200" b="1" dirty="0">
                <a:solidFill>
                  <a:schemeClr val="bg1"/>
                </a:solidFill>
                <a:latin typeface="+mn-lt"/>
              </a:rPr>
              <a:t>Un métier dangereux … </a:t>
            </a:r>
            <a:endParaRPr lang="fr-CA" sz="3200" dirty="0">
              <a:latin typeface="+mn-lt"/>
            </a:endParaRPr>
          </a:p>
        </p:txBody>
      </p:sp>
      <p:sp>
        <p:nvSpPr>
          <p:cNvPr id="3" name="Espace réservé du contenu 2"/>
          <p:cNvSpPr>
            <a:spLocks noGrp="1"/>
          </p:cNvSpPr>
          <p:nvPr>
            <p:ph idx="1"/>
          </p:nvPr>
        </p:nvSpPr>
        <p:spPr/>
        <p:txBody>
          <a:bodyPr>
            <a:normAutofit fontScale="85000" lnSpcReduction="10000"/>
          </a:bodyPr>
          <a:lstStyle/>
          <a:p>
            <a:pPr marL="0" indent="0">
              <a:buNone/>
            </a:pPr>
            <a:endParaRPr lang="fr-CA" i="1" dirty="0" smtClean="0"/>
          </a:p>
          <a:p>
            <a:pPr lvl="0"/>
            <a:r>
              <a:rPr lang="fr-CA" dirty="0"/>
              <a:t>La </a:t>
            </a:r>
            <a:r>
              <a:rPr lang="fr-CA" b="1" dirty="0"/>
              <a:t>moitié</a:t>
            </a:r>
            <a:r>
              <a:rPr lang="fr-CA" dirty="0"/>
              <a:t> des répondantes et des répondants affirme avoir été victimes de </a:t>
            </a:r>
            <a:r>
              <a:rPr lang="fr-CA" dirty="0" err="1"/>
              <a:t>cyberintimidation</a:t>
            </a:r>
            <a:r>
              <a:rPr lang="fr-CA" dirty="0"/>
              <a:t> ;</a:t>
            </a:r>
          </a:p>
          <a:p>
            <a:pPr lvl="0"/>
            <a:r>
              <a:rPr lang="fr-CA" sz="2400" dirty="0"/>
              <a:t>Fait troublant : 53,7 % des répondantes et des répondants considèrent ces événements comme « inévitables » ;</a:t>
            </a:r>
          </a:p>
          <a:p>
            <a:pPr lvl="0"/>
            <a:r>
              <a:rPr lang="fr-CA" b="1" dirty="0"/>
              <a:t>Une personne sur cinq </a:t>
            </a:r>
            <a:r>
              <a:rPr lang="fr-CA" dirty="0"/>
              <a:t>affirme avoir reçu des menaces visant son intégrité physique ;</a:t>
            </a:r>
          </a:p>
          <a:p>
            <a:pPr lvl="0"/>
            <a:r>
              <a:rPr lang="fr-CA" dirty="0"/>
              <a:t>Près de la </a:t>
            </a:r>
            <a:r>
              <a:rPr lang="fr-CA" b="1" dirty="0"/>
              <a:t>moitié</a:t>
            </a:r>
            <a:r>
              <a:rPr lang="fr-CA" dirty="0"/>
              <a:t> des personnes interrogées indique avoir à vivre avec le stress engendré et près du tiers vit de la colère ;</a:t>
            </a:r>
          </a:p>
          <a:p>
            <a:pPr lvl="0"/>
            <a:r>
              <a:rPr lang="fr-CA" dirty="0"/>
              <a:t>Le quart d'entre eux exprime vivre une perte de confiance, la même proportion indiquant être affectée par une perte de productivité dans leur travail.</a:t>
            </a:r>
          </a:p>
          <a:p>
            <a:pPr marL="0" indent="0">
              <a:buNone/>
            </a:pPr>
            <a:r>
              <a:rPr lang="fr-CA" dirty="0"/>
              <a:t>	</a:t>
            </a:r>
            <a:r>
              <a:rPr lang="fr-CA" dirty="0" smtClean="0"/>
              <a:t>	</a:t>
            </a:r>
            <a:r>
              <a:rPr lang="fr-CA" sz="2400" dirty="0" smtClean="0"/>
              <a:t>Enquête UQAM / FNCC-CSN/ FPJQ – février 2022</a:t>
            </a:r>
            <a:endParaRPr lang="fr-CA" sz="2400" dirty="0"/>
          </a:p>
        </p:txBody>
      </p:sp>
    </p:spTree>
    <p:extLst>
      <p:ext uri="{BB962C8B-B14F-4D97-AF65-F5344CB8AC3E}">
        <p14:creationId xmlns:p14="http://schemas.microsoft.com/office/powerpoint/2010/main" val="7933880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3732" y="382542"/>
            <a:ext cx="10515600" cy="1325563"/>
          </a:xfrm>
          <a:solidFill>
            <a:schemeClr val="accent1"/>
          </a:solidFill>
        </p:spPr>
        <p:txBody>
          <a:bodyPr>
            <a:normAutofit/>
          </a:bodyPr>
          <a:lstStyle/>
          <a:p>
            <a:pPr algn="ctr"/>
            <a:r>
              <a:rPr lang="fr-CA" sz="3200" b="1" dirty="0">
                <a:solidFill>
                  <a:schemeClr val="bg1"/>
                </a:solidFill>
                <a:latin typeface="+mn-lt"/>
              </a:rPr>
              <a:t>Un métier dangereux … </a:t>
            </a:r>
            <a:endParaRPr lang="fr-CA" sz="3200" dirty="0">
              <a:latin typeface="+mn-lt"/>
            </a:endParaRPr>
          </a:p>
        </p:txBody>
      </p:sp>
      <p:sp>
        <p:nvSpPr>
          <p:cNvPr id="3" name="Espace réservé du contenu 2"/>
          <p:cNvSpPr>
            <a:spLocks noGrp="1"/>
          </p:cNvSpPr>
          <p:nvPr>
            <p:ph idx="1"/>
          </p:nvPr>
        </p:nvSpPr>
        <p:spPr>
          <a:xfrm>
            <a:off x="463732" y="1825625"/>
            <a:ext cx="10890068" cy="4351338"/>
          </a:xfrm>
        </p:spPr>
        <p:txBody>
          <a:bodyPr>
            <a:normAutofit fontScale="85000" lnSpcReduction="20000"/>
          </a:bodyPr>
          <a:lstStyle/>
          <a:p>
            <a:r>
              <a:rPr lang="fr-CA" dirty="0"/>
              <a:t>Les femmes </a:t>
            </a:r>
            <a:r>
              <a:rPr lang="fr-CA" dirty="0" smtClean="0"/>
              <a:t>journalistes se </a:t>
            </a:r>
            <a:r>
              <a:rPr lang="fr-CA" dirty="0"/>
              <a:t>disent très </a:t>
            </a:r>
            <a:r>
              <a:rPr lang="fr-CA" dirty="0" smtClean="0"/>
              <a:t>ciblées par </a:t>
            </a:r>
            <a:r>
              <a:rPr lang="fr-CA" dirty="0"/>
              <a:t>les </a:t>
            </a:r>
            <a:r>
              <a:rPr lang="fr-CA" dirty="0" err="1"/>
              <a:t>cyberviolences</a:t>
            </a:r>
            <a:endParaRPr lang="fr-CA" dirty="0"/>
          </a:p>
          <a:p>
            <a:pPr marL="0" indent="0">
              <a:buNone/>
            </a:pPr>
            <a:r>
              <a:rPr lang="fr-CA" dirty="0"/>
              <a:t> </a:t>
            </a:r>
            <a:endParaRPr lang="fr-CA" sz="3000" dirty="0"/>
          </a:p>
          <a:p>
            <a:pPr marL="914400" lvl="2" indent="0" algn="ctr">
              <a:buNone/>
            </a:pPr>
            <a:r>
              <a:rPr lang="fr-CA" sz="3000" dirty="0" smtClean="0"/>
              <a:t>Près </a:t>
            </a:r>
            <a:r>
              <a:rPr lang="fr-CA" sz="3000" dirty="0"/>
              <a:t>de </a:t>
            </a:r>
            <a:r>
              <a:rPr lang="fr-CA" sz="3000" b="1" dirty="0"/>
              <a:t>trois femmes journalistes </a:t>
            </a:r>
            <a:r>
              <a:rPr lang="fr-CA" sz="3000" b="1" dirty="0" smtClean="0"/>
              <a:t>sur</a:t>
            </a:r>
          </a:p>
          <a:p>
            <a:pPr marL="914400" lvl="2" indent="0" algn="ctr">
              <a:buNone/>
            </a:pPr>
            <a:r>
              <a:rPr lang="fr-CA" sz="3000" b="1" dirty="0" smtClean="0"/>
              <a:t>quatre</a:t>
            </a:r>
            <a:r>
              <a:rPr lang="fr-CA" sz="3000" dirty="0" smtClean="0"/>
              <a:t> </a:t>
            </a:r>
            <a:r>
              <a:rPr lang="fr-CA" sz="3000" dirty="0"/>
              <a:t>affirment avoir été la cible de</a:t>
            </a:r>
          </a:p>
          <a:p>
            <a:pPr marL="914400" lvl="2" indent="0" algn="ctr">
              <a:buNone/>
            </a:pPr>
            <a:r>
              <a:rPr lang="fr-CA" sz="3000" dirty="0"/>
              <a:t>violence en ligne, et 20 % disent avoir</a:t>
            </a:r>
          </a:p>
          <a:p>
            <a:pPr marL="914400" lvl="2" indent="0" algn="ctr">
              <a:buNone/>
            </a:pPr>
            <a:r>
              <a:rPr lang="fr-CA" sz="3000" dirty="0"/>
              <a:t>souffert du prolongement de ces attaques</a:t>
            </a:r>
          </a:p>
          <a:p>
            <a:pPr marL="914400" lvl="2" indent="0" algn="ctr">
              <a:buNone/>
            </a:pPr>
            <a:r>
              <a:rPr lang="fr-CA" sz="3000" dirty="0"/>
              <a:t>dans leur vie réelle, selon une étude</a:t>
            </a:r>
          </a:p>
          <a:p>
            <a:pPr marL="914400" lvl="2" indent="0" algn="ctr">
              <a:buNone/>
            </a:pPr>
            <a:r>
              <a:rPr lang="fr-CA" sz="3000" dirty="0"/>
              <a:t>mondiale menée par l’Organisation</a:t>
            </a:r>
          </a:p>
          <a:p>
            <a:pPr marL="914400" lvl="2" indent="0" algn="ctr">
              <a:buNone/>
            </a:pPr>
            <a:r>
              <a:rPr lang="fr-CA" sz="3000" dirty="0"/>
              <a:t>des Nations unies pour l’éducation, la</a:t>
            </a:r>
          </a:p>
          <a:p>
            <a:pPr marL="914400" lvl="2" indent="0" algn="ctr">
              <a:buNone/>
            </a:pPr>
            <a:r>
              <a:rPr lang="fr-CA" sz="3000" dirty="0"/>
              <a:t>science et la culture (UNESCO</a:t>
            </a:r>
            <a:r>
              <a:rPr lang="fr-CA" sz="3000" dirty="0" smtClean="0"/>
              <a:t>).</a:t>
            </a:r>
            <a:r>
              <a:rPr lang="fr-CA" sz="3000" dirty="0"/>
              <a:t> </a:t>
            </a:r>
            <a:r>
              <a:rPr lang="fr-CA" sz="3000" dirty="0" smtClean="0"/>
              <a:t/>
            </a:r>
            <a:br>
              <a:rPr lang="fr-CA" sz="3000" dirty="0" smtClean="0"/>
            </a:br>
            <a:endParaRPr lang="fr-CA" sz="3000" dirty="0" smtClean="0"/>
          </a:p>
          <a:p>
            <a:pPr marL="914400" lvl="2" indent="0" algn="ctr">
              <a:buNone/>
            </a:pPr>
            <a:r>
              <a:rPr lang="fr-CA" dirty="0" smtClean="0"/>
              <a:t>Source : AGENCE </a:t>
            </a:r>
            <a:r>
              <a:rPr lang="fr-CA" dirty="0"/>
              <a:t>FRANCE-PRESSE À PARIS</a:t>
            </a:r>
          </a:p>
          <a:p>
            <a:pPr marL="914400" lvl="2" indent="0" algn="ctr">
              <a:buNone/>
            </a:pPr>
            <a:r>
              <a:rPr lang="fr-CA" dirty="0" smtClean="0"/>
              <a:t> </a:t>
            </a:r>
            <a:r>
              <a:rPr lang="fr-CA" sz="1800" dirty="0" smtClean="0"/>
              <a:t>(mai 2021)</a:t>
            </a:r>
            <a:endParaRPr lang="fr-CA" sz="1800" dirty="0"/>
          </a:p>
          <a:p>
            <a:endParaRPr lang="fr-CA" dirty="0"/>
          </a:p>
        </p:txBody>
      </p:sp>
    </p:spTree>
    <p:extLst>
      <p:ext uri="{BB962C8B-B14F-4D97-AF65-F5344CB8AC3E}">
        <p14:creationId xmlns:p14="http://schemas.microsoft.com/office/powerpoint/2010/main" val="10739644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04165"/>
            <a:ext cx="10515600" cy="1325563"/>
          </a:xfrm>
          <a:solidFill>
            <a:schemeClr val="accent1"/>
          </a:solidFill>
        </p:spPr>
        <p:txBody>
          <a:bodyPr>
            <a:normAutofit/>
          </a:bodyPr>
          <a:lstStyle/>
          <a:p>
            <a:pPr algn="ctr"/>
            <a:r>
              <a:rPr lang="fr-CA" sz="3200" b="1" dirty="0">
                <a:solidFill>
                  <a:schemeClr val="bg1"/>
                </a:solidFill>
                <a:latin typeface="+mn-lt"/>
              </a:rPr>
              <a:t>Un métier dangereux … </a:t>
            </a:r>
            <a:endParaRPr lang="fr-CA" sz="3200" dirty="0">
              <a:latin typeface="+mn-lt"/>
            </a:endParaRPr>
          </a:p>
        </p:txBody>
      </p:sp>
      <p:sp>
        <p:nvSpPr>
          <p:cNvPr id="3" name="Espace réservé du contenu 2"/>
          <p:cNvSpPr>
            <a:spLocks noGrp="1"/>
          </p:cNvSpPr>
          <p:nvPr>
            <p:ph idx="1"/>
          </p:nvPr>
        </p:nvSpPr>
        <p:spPr/>
        <p:txBody>
          <a:bodyPr>
            <a:normAutofit fontScale="92500" lnSpcReduction="20000"/>
          </a:bodyPr>
          <a:lstStyle/>
          <a:p>
            <a:r>
              <a:rPr lang="fr-CA" b="1" dirty="0" smtClean="0"/>
              <a:t>Extraits d’une </a:t>
            </a:r>
            <a:r>
              <a:rPr lang="fr-CA" b="1" dirty="0"/>
              <a:t>chronique d'Emmanuelle </a:t>
            </a:r>
            <a:r>
              <a:rPr lang="fr-CA" b="1" dirty="0" err="1"/>
              <a:t>Latraverse</a:t>
            </a:r>
            <a:r>
              <a:rPr lang="fr-CA" b="1" dirty="0"/>
              <a:t> </a:t>
            </a:r>
            <a:endParaRPr lang="fr-CA" b="1" dirty="0" smtClean="0"/>
          </a:p>
          <a:p>
            <a:pPr marL="0" indent="0">
              <a:buNone/>
            </a:pPr>
            <a:endParaRPr lang="fr-CA" dirty="0" smtClean="0"/>
          </a:p>
          <a:p>
            <a:pPr marL="0" indent="0">
              <a:lnSpc>
                <a:spcPct val="150000"/>
              </a:lnSpc>
              <a:buNone/>
            </a:pPr>
            <a:r>
              <a:rPr lang="fr-CA" dirty="0" smtClean="0"/>
              <a:t>« </a:t>
            </a:r>
            <a:r>
              <a:rPr lang="fr-CA" sz="2400" i="1" dirty="0"/>
              <a:t>À tous les autres qui me traitent de nazie, de pute, de conne, de vendue, de charogne, de maudite salope. ( … ) On me dit que je ne devrais pas vous répondre parce qu'il n'y a rien à faire avec la haine débridée des gens comme vous. Or, je ne consens pas à voir mon travail, et celui de mes confrères, dénigrés à coup d'insultes et de fausses vérités. (...) Finalement, à tous les autres qui me demandent de me « fermer la </a:t>
            </a:r>
            <a:r>
              <a:rPr lang="fr-CA" sz="2400" i="1" dirty="0" err="1"/>
              <a:t>yeule</a:t>
            </a:r>
            <a:r>
              <a:rPr lang="fr-CA" sz="2400" i="1" dirty="0"/>
              <a:t> ». Je suis navrée, c'est ainsi que je gagne ma </a:t>
            </a:r>
            <a:r>
              <a:rPr lang="fr-CA" sz="2400" i="1" dirty="0" smtClean="0"/>
              <a:t>vie.</a:t>
            </a:r>
            <a:r>
              <a:rPr lang="fr-CA" i="1" dirty="0" smtClean="0"/>
              <a:t> </a:t>
            </a:r>
            <a:r>
              <a:rPr lang="fr-CA" dirty="0" smtClean="0"/>
              <a:t>»</a:t>
            </a:r>
          </a:p>
          <a:p>
            <a:pPr marL="0" indent="0">
              <a:lnSpc>
                <a:spcPct val="150000"/>
              </a:lnSpc>
              <a:buNone/>
            </a:pPr>
            <a:r>
              <a:rPr lang="fr-CA" dirty="0"/>
              <a:t>	</a:t>
            </a:r>
            <a:r>
              <a:rPr lang="fr-CA" dirty="0" smtClean="0"/>
              <a:t>			</a:t>
            </a:r>
            <a:r>
              <a:rPr lang="fr-CA" sz="2400" dirty="0" smtClean="0"/>
              <a:t>Emmanuelle </a:t>
            </a:r>
            <a:r>
              <a:rPr lang="fr-CA" sz="2400" dirty="0" err="1"/>
              <a:t>Latraverse</a:t>
            </a:r>
            <a:r>
              <a:rPr lang="fr-CA" sz="2400" dirty="0"/>
              <a:t> </a:t>
            </a:r>
            <a:r>
              <a:rPr lang="fr-CA" sz="1900" dirty="0" smtClean="0"/>
              <a:t>(février 2022)</a:t>
            </a:r>
          </a:p>
          <a:p>
            <a:endParaRPr lang="fr-CA" dirty="0"/>
          </a:p>
        </p:txBody>
      </p:sp>
    </p:spTree>
    <p:extLst>
      <p:ext uri="{BB962C8B-B14F-4D97-AF65-F5344CB8AC3E}">
        <p14:creationId xmlns:p14="http://schemas.microsoft.com/office/powerpoint/2010/main" val="25882019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solidFill>
        </p:spPr>
        <p:txBody>
          <a:bodyPr>
            <a:normAutofit/>
          </a:bodyPr>
          <a:lstStyle/>
          <a:p>
            <a:pPr algn="ctr"/>
            <a:r>
              <a:rPr lang="fr-CA" sz="3200" b="1" dirty="0" smtClean="0">
                <a:solidFill>
                  <a:schemeClr val="bg1"/>
                </a:solidFill>
                <a:latin typeface="+mn-lt"/>
              </a:rPr>
              <a:t>Motion adoptée à l’Assemblée nationale</a:t>
            </a:r>
            <a:endParaRPr lang="fr-CA" sz="3200" b="1" dirty="0">
              <a:solidFill>
                <a:schemeClr val="bg1"/>
              </a:solidFill>
              <a:latin typeface="+mn-lt"/>
            </a:endParaRPr>
          </a:p>
        </p:txBody>
      </p:sp>
      <p:sp>
        <p:nvSpPr>
          <p:cNvPr id="3" name="Espace réservé du contenu 2"/>
          <p:cNvSpPr>
            <a:spLocks noGrp="1"/>
          </p:cNvSpPr>
          <p:nvPr>
            <p:ph idx="1"/>
          </p:nvPr>
        </p:nvSpPr>
        <p:spPr/>
        <p:txBody>
          <a:bodyPr/>
          <a:lstStyle/>
          <a:p>
            <a:r>
              <a:rPr lang="fr-CA" sz="2400" dirty="0" smtClean="0"/>
              <a:t>La Ministre </a:t>
            </a:r>
            <a:r>
              <a:rPr lang="fr-CA" sz="2400" dirty="0"/>
              <a:t>de la Culture et des Communications Nathalie Roy </a:t>
            </a:r>
            <a:r>
              <a:rPr lang="fr-CA" sz="2400" dirty="0" smtClean="0"/>
              <a:t> </a:t>
            </a:r>
            <a:r>
              <a:rPr lang="fr-CA" sz="2400" dirty="0"/>
              <a:t>a déposé ce matin une motion sans préavis à l'Assemblée nationale du Québec en lien avec la désinformation et l'intimidation envers les </a:t>
            </a:r>
            <a:r>
              <a:rPr lang="fr-CA" sz="2400" dirty="0" smtClean="0"/>
              <a:t>journalistes.</a:t>
            </a:r>
          </a:p>
          <a:p>
            <a:endParaRPr lang="fr-CA" sz="2400" dirty="0"/>
          </a:p>
          <a:p>
            <a:r>
              <a:rPr lang="fr-CA" sz="2400" dirty="0"/>
              <a:t>La motion a été adoptée unanimement et chaudement applaudie par tous les partis. Elle est formulée ainsi </a:t>
            </a:r>
            <a:r>
              <a:rPr lang="fr-CA" dirty="0"/>
              <a:t>: « </a:t>
            </a:r>
            <a:r>
              <a:rPr lang="fr-CA" b="1" dirty="0"/>
              <a:t>Que l'Assemblée nationale affirme qu'une information de qualité est un pilier de la démocratie. Qu'elle affirme que le travail des journalistes doit être fait sans contrainte </a:t>
            </a:r>
            <a:r>
              <a:rPr lang="fr-CA" dirty="0"/>
              <a:t>».</a:t>
            </a:r>
          </a:p>
          <a:p>
            <a:pPr marL="0" indent="0">
              <a:buNone/>
            </a:pPr>
            <a:r>
              <a:rPr lang="fr-CA" dirty="0"/>
              <a:t>	</a:t>
            </a:r>
            <a:r>
              <a:rPr lang="fr-CA" dirty="0" smtClean="0"/>
              <a:t>						</a:t>
            </a:r>
            <a:r>
              <a:rPr lang="fr-CA" sz="2400" dirty="0" smtClean="0"/>
              <a:t>février 2022</a:t>
            </a:r>
            <a:endParaRPr lang="fr-CA" sz="2400" dirty="0"/>
          </a:p>
        </p:txBody>
      </p:sp>
    </p:spTree>
    <p:extLst>
      <p:ext uri="{BB962C8B-B14F-4D97-AF65-F5344CB8AC3E}">
        <p14:creationId xmlns:p14="http://schemas.microsoft.com/office/powerpoint/2010/main" val="706712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solidFill>
        </p:spPr>
        <p:txBody>
          <a:bodyPr>
            <a:normAutofit/>
          </a:bodyPr>
          <a:lstStyle/>
          <a:p>
            <a:pPr algn="ctr"/>
            <a:r>
              <a:rPr lang="fr-CA" sz="3200" b="1" dirty="0" smtClean="0">
                <a:solidFill>
                  <a:schemeClr val="bg1"/>
                </a:solidFill>
                <a:latin typeface="+mn-lt"/>
              </a:rPr>
              <a:t>… dinosaure en ligne</a:t>
            </a:r>
            <a:endParaRPr lang="fr-CA" sz="3200" b="1" dirty="0">
              <a:solidFill>
                <a:schemeClr val="bg1"/>
              </a:solidFill>
              <a:latin typeface="+mn-lt"/>
            </a:endParaRPr>
          </a:p>
        </p:txBody>
      </p:sp>
      <p:pic>
        <p:nvPicPr>
          <p:cNvPr id="3" name="Image 2"/>
          <p:cNvPicPr/>
          <p:nvPr/>
        </p:nvPicPr>
        <p:blipFill>
          <a:blip r:embed="rId2" cstate="print">
            <a:extLst>
              <a:ext uri="{28A0092B-C50C-407E-A947-70E740481C1C}">
                <a14:useLocalDpi xmlns:a14="http://schemas.microsoft.com/office/drawing/2010/main" val="0"/>
              </a:ext>
            </a:extLst>
          </a:blip>
          <a:stretch>
            <a:fillRect/>
          </a:stretch>
        </p:blipFill>
        <p:spPr>
          <a:xfrm>
            <a:off x="5337435" y="3627840"/>
            <a:ext cx="5321329" cy="2560523"/>
          </a:xfrm>
          <a:prstGeom prst="rect">
            <a:avLst/>
          </a:prstGeom>
        </p:spPr>
      </p:pic>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1117601" y="2158307"/>
            <a:ext cx="3955558" cy="2533765"/>
          </a:xfrm>
          <a:prstGeom prst="rect">
            <a:avLst/>
          </a:prstGeom>
        </p:spPr>
      </p:pic>
    </p:spTree>
    <p:extLst>
      <p:ext uri="{BB962C8B-B14F-4D97-AF65-F5344CB8AC3E}">
        <p14:creationId xmlns:p14="http://schemas.microsoft.com/office/powerpoint/2010/main" val="3044538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4108" y="217343"/>
            <a:ext cx="11453091" cy="1205057"/>
          </a:xfrm>
        </p:spPr>
        <p:style>
          <a:lnRef idx="3">
            <a:schemeClr val="lt1"/>
          </a:lnRef>
          <a:fillRef idx="1">
            <a:schemeClr val="accent1"/>
          </a:fillRef>
          <a:effectRef idx="1">
            <a:schemeClr val="accent1"/>
          </a:effectRef>
          <a:fontRef idx="minor">
            <a:schemeClr val="lt1"/>
          </a:fontRef>
        </p:style>
        <p:txBody>
          <a:bodyPr>
            <a:normAutofit/>
          </a:bodyPr>
          <a:lstStyle/>
          <a:p>
            <a:pPr algn="ctr"/>
            <a:r>
              <a:rPr lang="fr-CA" sz="3200" b="1" dirty="0" smtClean="0"/>
              <a:t>4. </a:t>
            </a:r>
            <a:r>
              <a:rPr lang="fr-CA" sz="3200" b="1" dirty="0"/>
              <a:t>L’avenir</a:t>
            </a:r>
            <a:endParaRPr lang="fr-CA" sz="32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0769079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8213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solidFill>
        </p:spPr>
        <p:style>
          <a:lnRef idx="1">
            <a:schemeClr val="accent4"/>
          </a:lnRef>
          <a:fillRef idx="2">
            <a:schemeClr val="accent4"/>
          </a:fillRef>
          <a:effectRef idx="1">
            <a:schemeClr val="accent4"/>
          </a:effectRef>
          <a:fontRef idx="minor">
            <a:schemeClr val="dk1"/>
          </a:fontRef>
        </p:style>
        <p:txBody>
          <a:bodyPr>
            <a:normAutofit/>
          </a:bodyPr>
          <a:lstStyle/>
          <a:p>
            <a:pPr algn="ctr"/>
            <a:r>
              <a:rPr lang="fr-CA" sz="3200" b="1" dirty="0" smtClean="0">
                <a:solidFill>
                  <a:schemeClr val="bg1"/>
                </a:solidFill>
              </a:rPr>
              <a:t>4. Crainte : les méfaits de la désinformation </a:t>
            </a:r>
            <a:endParaRPr lang="fr-CA" sz="3200" b="1" dirty="0">
              <a:solidFill>
                <a:schemeClr val="bg1"/>
              </a:solidFill>
            </a:endParaRPr>
          </a:p>
        </p:txBody>
      </p:sp>
      <p:sp>
        <p:nvSpPr>
          <p:cNvPr id="3" name="Espace réservé du contenu 2"/>
          <p:cNvSpPr>
            <a:spLocks noGrp="1"/>
          </p:cNvSpPr>
          <p:nvPr>
            <p:ph idx="1"/>
          </p:nvPr>
        </p:nvSpPr>
        <p:spPr/>
        <p:txBody>
          <a:bodyPr>
            <a:normAutofit fontScale="92500" lnSpcReduction="10000"/>
          </a:bodyPr>
          <a:lstStyle/>
          <a:p>
            <a:r>
              <a:rPr lang="fr-CA" dirty="0"/>
              <a:t>The United States </a:t>
            </a:r>
            <a:r>
              <a:rPr lang="fr-CA" dirty="0" err="1"/>
              <a:t>remains</a:t>
            </a:r>
            <a:r>
              <a:rPr lang="fr-CA" dirty="0"/>
              <a:t> in a </a:t>
            </a:r>
            <a:r>
              <a:rPr lang="fr-CA" dirty="0" err="1"/>
              <a:t>heightened</a:t>
            </a:r>
            <a:r>
              <a:rPr lang="fr-CA" dirty="0"/>
              <a:t> </a:t>
            </a:r>
            <a:r>
              <a:rPr lang="fr-CA" dirty="0" err="1"/>
              <a:t>threat</a:t>
            </a:r>
            <a:r>
              <a:rPr lang="fr-CA" dirty="0"/>
              <a:t> </a:t>
            </a:r>
            <a:r>
              <a:rPr lang="fr-CA" dirty="0" err="1"/>
              <a:t>environment</a:t>
            </a:r>
            <a:r>
              <a:rPr lang="fr-CA" dirty="0"/>
              <a:t> </a:t>
            </a:r>
            <a:r>
              <a:rPr lang="fr-CA" dirty="0" err="1"/>
              <a:t>fueled</a:t>
            </a:r>
            <a:r>
              <a:rPr lang="fr-CA" dirty="0"/>
              <a:t> by </a:t>
            </a:r>
            <a:r>
              <a:rPr lang="fr-CA" dirty="0" err="1"/>
              <a:t>several</a:t>
            </a:r>
            <a:r>
              <a:rPr lang="fr-CA" dirty="0"/>
              <a:t> </a:t>
            </a:r>
            <a:r>
              <a:rPr lang="fr-CA" dirty="0" err="1"/>
              <a:t>factors</a:t>
            </a:r>
            <a:r>
              <a:rPr lang="fr-CA" dirty="0"/>
              <a:t>, </a:t>
            </a:r>
            <a:r>
              <a:rPr lang="fr-CA" dirty="0" err="1"/>
              <a:t>including</a:t>
            </a:r>
            <a:r>
              <a:rPr lang="fr-CA" dirty="0"/>
              <a:t> an </a:t>
            </a:r>
            <a:r>
              <a:rPr lang="fr-CA" u="sng" dirty="0"/>
              <a:t>online </a:t>
            </a:r>
            <a:r>
              <a:rPr lang="fr-CA" u="sng" dirty="0" err="1"/>
              <a:t>environment</a:t>
            </a:r>
            <a:r>
              <a:rPr lang="fr-CA" u="sng" dirty="0"/>
              <a:t> </a:t>
            </a:r>
            <a:r>
              <a:rPr lang="fr-CA" u="sng" dirty="0" err="1"/>
              <a:t>filled</a:t>
            </a:r>
            <a:r>
              <a:rPr lang="fr-CA" u="sng" dirty="0"/>
              <a:t> </a:t>
            </a:r>
            <a:r>
              <a:rPr lang="fr-CA" u="sng" dirty="0" err="1"/>
              <a:t>with</a:t>
            </a:r>
            <a:r>
              <a:rPr lang="fr-CA" u="sng" dirty="0"/>
              <a:t> false or </a:t>
            </a:r>
            <a:r>
              <a:rPr lang="fr-CA" u="sng" dirty="0" err="1"/>
              <a:t>misleading</a:t>
            </a:r>
            <a:r>
              <a:rPr lang="fr-CA" u="sng" dirty="0"/>
              <a:t> narratives and </a:t>
            </a:r>
            <a:r>
              <a:rPr lang="fr-CA" u="sng" dirty="0" err="1"/>
              <a:t>conspiracy</a:t>
            </a:r>
            <a:r>
              <a:rPr lang="fr-CA" u="sng" dirty="0"/>
              <a:t> </a:t>
            </a:r>
            <a:r>
              <a:rPr lang="fr-CA" u="sng" dirty="0" err="1"/>
              <a:t>theories</a:t>
            </a:r>
            <a:r>
              <a:rPr lang="fr-CA" u="sng" dirty="0"/>
              <a:t>.</a:t>
            </a:r>
          </a:p>
          <a:p>
            <a:pPr marL="0" indent="0">
              <a:buNone/>
            </a:pPr>
            <a:endParaRPr lang="fr-CA" dirty="0"/>
          </a:p>
          <a:p>
            <a:r>
              <a:rPr lang="fr-CA" b="1" dirty="0"/>
              <a:t>-- The US </a:t>
            </a:r>
            <a:r>
              <a:rPr lang="fr-CA" b="1" dirty="0" err="1"/>
              <a:t>Department</a:t>
            </a:r>
            <a:r>
              <a:rPr lang="fr-CA" b="1" dirty="0"/>
              <a:t> of Homeland Security</a:t>
            </a:r>
            <a:r>
              <a:rPr lang="fr-CA" dirty="0"/>
              <a:t>, </a:t>
            </a:r>
            <a:r>
              <a:rPr lang="fr-CA" u="sng" dirty="0" err="1">
                <a:hlinkClick r:id="rId2"/>
              </a:rPr>
              <a:t>issuing</a:t>
            </a:r>
            <a:r>
              <a:rPr lang="fr-CA" u="sng" dirty="0">
                <a:hlinkClick r:id="rId2"/>
              </a:rPr>
              <a:t> a national bulletin </a:t>
            </a:r>
            <a:r>
              <a:rPr lang="fr-CA" u="sng" dirty="0" err="1">
                <a:hlinkClick r:id="rId2"/>
              </a:rPr>
              <a:t>yesterday</a:t>
            </a:r>
            <a:r>
              <a:rPr lang="fr-CA" dirty="0"/>
              <a:t> about </a:t>
            </a:r>
            <a:r>
              <a:rPr lang="fr-CA" dirty="0" err="1"/>
              <a:t>increasingly</a:t>
            </a:r>
            <a:r>
              <a:rPr lang="fr-CA" dirty="0"/>
              <a:t> </a:t>
            </a:r>
            <a:r>
              <a:rPr lang="fr-CA" dirty="0" err="1"/>
              <a:t>unpredictable</a:t>
            </a:r>
            <a:r>
              <a:rPr lang="fr-CA" dirty="0"/>
              <a:t> </a:t>
            </a:r>
            <a:r>
              <a:rPr lang="fr-CA" dirty="0" err="1"/>
              <a:t>terrorist</a:t>
            </a:r>
            <a:r>
              <a:rPr lang="fr-CA" dirty="0"/>
              <a:t> </a:t>
            </a:r>
            <a:r>
              <a:rPr lang="fr-CA" dirty="0" err="1"/>
              <a:t>attacks</a:t>
            </a:r>
            <a:r>
              <a:rPr lang="fr-CA" dirty="0"/>
              <a:t> in the </a:t>
            </a:r>
            <a:r>
              <a:rPr lang="fr-CA" dirty="0" err="1"/>
              <a:t>wake</a:t>
            </a:r>
            <a:r>
              <a:rPr lang="fr-CA" dirty="0"/>
              <a:t> of </a:t>
            </a:r>
            <a:r>
              <a:rPr lang="fr-CA" dirty="0" err="1"/>
              <a:t>recent</a:t>
            </a:r>
            <a:r>
              <a:rPr lang="fr-CA" dirty="0"/>
              <a:t> violent </a:t>
            </a:r>
            <a:r>
              <a:rPr lang="fr-CA" dirty="0" err="1"/>
              <a:t>events</a:t>
            </a:r>
            <a:r>
              <a:rPr lang="fr-CA" dirty="0"/>
              <a:t> and </a:t>
            </a:r>
            <a:r>
              <a:rPr lang="fr-CA" dirty="0" err="1"/>
              <a:t>geopolitical</a:t>
            </a:r>
            <a:r>
              <a:rPr lang="fr-CA" dirty="0"/>
              <a:t> tensions. The </a:t>
            </a:r>
            <a:r>
              <a:rPr lang="fr-CA" dirty="0" err="1"/>
              <a:t>terrorism</a:t>
            </a:r>
            <a:r>
              <a:rPr lang="fr-CA" dirty="0"/>
              <a:t> bulletin </a:t>
            </a:r>
            <a:r>
              <a:rPr lang="fr-CA" dirty="0" err="1"/>
              <a:t>is</a:t>
            </a:r>
            <a:r>
              <a:rPr lang="fr-CA" dirty="0"/>
              <a:t> in part a </a:t>
            </a:r>
            <a:r>
              <a:rPr lang="fr-CA" dirty="0" err="1"/>
              <a:t>response</a:t>
            </a:r>
            <a:r>
              <a:rPr lang="fr-CA" dirty="0"/>
              <a:t> to </a:t>
            </a:r>
            <a:r>
              <a:rPr lang="fr-CA" dirty="0" err="1"/>
              <a:t>recent</a:t>
            </a:r>
            <a:r>
              <a:rPr lang="fr-CA" dirty="0"/>
              <a:t> </a:t>
            </a:r>
            <a:r>
              <a:rPr lang="fr-CA" dirty="0" err="1"/>
              <a:t>events</a:t>
            </a:r>
            <a:r>
              <a:rPr lang="fr-CA" dirty="0"/>
              <a:t>, </a:t>
            </a:r>
            <a:r>
              <a:rPr lang="fr-CA" dirty="0" err="1"/>
              <a:t>including</a:t>
            </a:r>
            <a:r>
              <a:rPr lang="fr-CA" dirty="0"/>
              <a:t> a </a:t>
            </a:r>
            <a:r>
              <a:rPr lang="fr-CA" u="sng" dirty="0" err="1">
                <a:hlinkClick r:id="rId3"/>
              </a:rPr>
              <a:t>hostage</a:t>
            </a:r>
            <a:r>
              <a:rPr lang="fr-CA" u="sng" dirty="0">
                <a:hlinkClick r:id="rId3"/>
              </a:rPr>
              <a:t> </a:t>
            </a:r>
            <a:r>
              <a:rPr lang="fr-CA" u="sng" dirty="0" err="1">
                <a:hlinkClick r:id="rId3"/>
              </a:rPr>
              <a:t>attack</a:t>
            </a:r>
            <a:r>
              <a:rPr lang="fr-CA" u="sng" dirty="0">
                <a:hlinkClick r:id="rId3"/>
              </a:rPr>
              <a:t> on a synagogue </a:t>
            </a:r>
            <a:r>
              <a:rPr lang="fr-CA" dirty="0"/>
              <a:t>in Texas, </a:t>
            </a:r>
            <a:r>
              <a:rPr lang="fr-CA" u="sng" dirty="0" err="1">
                <a:hlinkClick r:id="rId4"/>
              </a:rPr>
              <a:t>threats</a:t>
            </a:r>
            <a:r>
              <a:rPr lang="fr-CA" u="sng" dirty="0">
                <a:hlinkClick r:id="rId4"/>
              </a:rPr>
              <a:t> </a:t>
            </a:r>
            <a:r>
              <a:rPr lang="fr-CA" u="sng" dirty="0" err="1">
                <a:hlinkClick r:id="rId4"/>
              </a:rPr>
              <a:t>directed</a:t>
            </a:r>
            <a:r>
              <a:rPr lang="fr-CA" u="sng" dirty="0">
                <a:hlinkClick r:id="rId4"/>
              </a:rPr>
              <a:t> at </a:t>
            </a:r>
            <a:r>
              <a:rPr lang="fr-CA" u="sng" dirty="0" err="1">
                <a:hlinkClick r:id="rId4"/>
              </a:rPr>
              <a:t>historically</a:t>
            </a:r>
            <a:r>
              <a:rPr lang="fr-CA" u="sng" dirty="0">
                <a:hlinkClick r:id="rId4"/>
              </a:rPr>
              <a:t> black </a:t>
            </a:r>
            <a:r>
              <a:rPr lang="fr-CA" u="sng" dirty="0" err="1">
                <a:hlinkClick r:id="rId4"/>
              </a:rPr>
              <a:t>colleges</a:t>
            </a:r>
            <a:r>
              <a:rPr lang="fr-CA" u="sng" dirty="0">
                <a:hlinkClick r:id="rId4"/>
              </a:rPr>
              <a:t> and </a:t>
            </a:r>
            <a:r>
              <a:rPr lang="fr-CA" u="sng" dirty="0" err="1">
                <a:hlinkClick r:id="rId4"/>
              </a:rPr>
              <a:t>universities</a:t>
            </a:r>
            <a:r>
              <a:rPr lang="fr-CA" dirty="0"/>
              <a:t>, as </a:t>
            </a:r>
            <a:r>
              <a:rPr lang="fr-CA" dirty="0" err="1"/>
              <a:t>well</a:t>
            </a:r>
            <a:r>
              <a:rPr lang="fr-CA" dirty="0"/>
              <a:t> as a shift in </a:t>
            </a:r>
            <a:r>
              <a:rPr lang="fr-CA" dirty="0" err="1"/>
              <a:t>Russian</a:t>
            </a:r>
            <a:r>
              <a:rPr lang="fr-CA" dirty="0"/>
              <a:t> influence </a:t>
            </a:r>
            <a:r>
              <a:rPr lang="fr-CA" dirty="0" err="1"/>
              <a:t>campaigns</a:t>
            </a:r>
            <a:r>
              <a:rPr lang="fr-CA" dirty="0"/>
              <a:t> </a:t>
            </a:r>
            <a:r>
              <a:rPr lang="fr-CA" dirty="0" err="1"/>
              <a:t>related</a:t>
            </a:r>
            <a:r>
              <a:rPr lang="fr-CA" dirty="0"/>
              <a:t> to Ukraine</a:t>
            </a:r>
            <a:r>
              <a:rPr lang="fr-CA" dirty="0" smtClean="0"/>
              <a:t>.</a:t>
            </a:r>
            <a:br>
              <a:rPr lang="fr-CA" dirty="0" smtClean="0"/>
            </a:br>
            <a:r>
              <a:rPr lang="fr-CA" dirty="0" smtClean="0"/>
              <a:t>								</a:t>
            </a:r>
            <a:r>
              <a:rPr lang="fr-CA" sz="2200" dirty="0" smtClean="0"/>
              <a:t>(8 février 2022) </a:t>
            </a:r>
            <a:endParaRPr lang="fr-CA" sz="2200" dirty="0"/>
          </a:p>
          <a:p>
            <a:endParaRPr lang="fr-CA" dirty="0"/>
          </a:p>
        </p:txBody>
      </p:sp>
    </p:spTree>
    <p:extLst>
      <p:ext uri="{BB962C8B-B14F-4D97-AF65-F5344CB8AC3E}">
        <p14:creationId xmlns:p14="http://schemas.microsoft.com/office/powerpoint/2010/main" val="14679559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solidFill>
            <a:schemeClr val="accent1"/>
          </a:solidFill>
        </p:spPr>
        <p:txBody>
          <a:bodyPr>
            <a:normAutofit/>
          </a:bodyPr>
          <a:lstStyle/>
          <a:p>
            <a:pPr algn="ctr"/>
            <a:r>
              <a:rPr lang="fr-CA" sz="3200" b="1" dirty="0">
                <a:solidFill>
                  <a:schemeClr val="bg1"/>
                </a:solidFill>
                <a:latin typeface="+mn-lt"/>
              </a:rPr>
              <a:t>Crainte : les </a:t>
            </a:r>
            <a:r>
              <a:rPr lang="fr-CA" sz="3200" b="1" dirty="0" smtClean="0">
                <a:solidFill>
                  <a:schemeClr val="bg1"/>
                </a:solidFill>
                <a:latin typeface="+mn-lt"/>
              </a:rPr>
              <a:t>effets </a:t>
            </a:r>
            <a:r>
              <a:rPr lang="fr-CA" sz="3200" b="1" dirty="0">
                <a:solidFill>
                  <a:schemeClr val="bg1"/>
                </a:solidFill>
                <a:latin typeface="+mn-lt"/>
              </a:rPr>
              <a:t>de la </a:t>
            </a:r>
            <a:r>
              <a:rPr lang="fr-CA" sz="3200" b="1" dirty="0" smtClean="0">
                <a:solidFill>
                  <a:schemeClr val="bg1"/>
                </a:solidFill>
                <a:latin typeface="+mn-lt"/>
              </a:rPr>
              <a:t>polarisation</a:t>
            </a:r>
            <a:endParaRPr lang="fr-CA" sz="3200" dirty="0">
              <a:latin typeface="+mn-lt"/>
            </a:endParaRPr>
          </a:p>
        </p:txBody>
      </p:sp>
      <p:sp>
        <p:nvSpPr>
          <p:cNvPr id="5" name="Espace réservé du contenu 4"/>
          <p:cNvSpPr>
            <a:spLocks noGrp="1"/>
          </p:cNvSpPr>
          <p:nvPr>
            <p:ph idx="1"/>
          </p:nvPr>
        </p:nvSpPr>
        <p:spPr>
          <a:xfrm>
            <a:off x="838200" y="1816917"/>
            <a:ext cx="10515600" cy="4351338"/>
          </a:xfrm>
        </p:spPr>
        <p:txBody>
          <a:bodyPr/>
          <a:lstStyle/>
          <a:p>
            <a:pPr marL="0" indent="0">
              <a:buNone/>
            </a:pPr>
            <a:r>
              <a:rPr lang="fr-CA" dirty="0" smtClean="0"/>
              <a:t>	</a:t>
            </a:r>
          </a:p>
          <a:p>
            <a:pPr marL="0" indent="0">
              <a:buNone/>
            </a:pPr>
            <a:r>
              <a:rPr lang="fr-CA" dirty="0" smtClean="0"/>
              <a:t>Dorénavant</a:t>
            </a:r>
            <a:r>
              <a:rPr lang="fr-CA" dirty="0"/>
              <a:t>, certains citoyens « ne tolèrent pas de lire sur un sujet sur lequel ils ne sont pas d’accord », dit Marie-Andrée Chouinard. Les courriels de critique proviennent des deux extrémités du spectre des positions sur les questions identitaires. Certains lecteurs se désabonnent. La plupart des réactions épidermiques concernent des chroniques, mais d’autres portent sur la manière de rapporter l’information, comme le choix des thèmes couverts et des photos.</a:t>
            </a:r>
          </a:p>
          <a:p>
            <a:pPr marL="0" indent="0">
              <a:buNone/>
            </a:pPr>
            <a:r>
              <a:rPr lang="fr-CA" dirty="0" smtClean="0"/>
              <a:t>		</a:t>
            </a:r>
            <a:r>
              <a:rPr lang="fr-CA" sz="2000" dirty="0" smtClean="0"/>
              <a:t>Source : dossier </a:t>
            </a:r>
            <a:r>
              <a:rPr lang="fr-CA" sz="2000" dirty="0"/>
              <a:t>« Tous polarisés » </a:t>
            </a:r>
            <a:r>
              <a:rPr lang="fr-CA" sz="2000" i="1" dirty="0"/>
              <a:t>/ Le Devoir </a:t>
            </a:r>
            <a:r>
              <a:rPr lang="fr-CA" sz="2000" dirty="0"/>
              <a:t>– mai 2021</a:t>
            </a:r>
          </a:p>
          <a:p>
            <a:endParaRPr lang="fr-CA" sz="2000" dirty="0"/>
          </a:p>
        </p:txBody>
      </p:sp>
    </p:spTree>
    <p:extLst>
      <p:ext uri="{BB962C8B-B14F-4D97-AF65-F5344CB8AC3E}">
        <p14:creationId xmlns:p14="http://schemas.microsoft.com/office/powerpoint/2010/main" val="5225883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solidFill>
        </p:spPr>
        <p:txBody>
          <a:bodyPr>
            <a:normAutofit/>
          </a:bodyPr>
          <a:lstStyle/>
          <a:p>
            <a:pPr algn="ctr"/>
            <a:r>
              <a:rPr lang="fr-CA" sz="3200" b="1" dirty="0">
                <a:solidFill>
                  <a:schemeClr val="bg1"/>
                </a:solidFill>
                <a:latin typeface="+mn-lt"/>
              </a:rPr>
              <a:t>Crainte : les effets de la polarisation</a:t>
            </a:r>
            <a:endParaRPr lang="fr-CA" sz="3200" dirty="0">
              <a:latin typeface="+mn-lt"/>
            </a:endParaRPr>
          </a:p>
        </p:txBody>
      </p:sp>
      <p:sp>
        <p:nvSpPr>
          <p:cNvPr id="3" name="Espace réservé du contenu 2"/>
          <p:cNvSpPr>
            <a:spLocks noGrp="1"/>
          </p:cNvSpPr>
          <p:nvPr>
            <p:ph idx="1"/>
          </p:nvPr>
        </p:nvSpPr>
        <p:spPr/>
        <p:txBody>
          <a:bodyPr>
            <a:normAutofit/>
          </a:bodyPr>
          <a:lstStyle/>
          <a:p>
            <a:pPr marL="0" indent="0">
              <a:buNone/>
            </a:pPr>
            <a:r>
              <a:rPr lang="fr-CA" dirty="0" smtClean="0"/>
              <a:t>Cette </a:t>
            </a:r>
            <a:r>
              <a:rPr lang="fr-CA" dirty="0"/>
              <a:t>polarisation, observée </a:t>
            </a:r>
            <a:r>
              <a:rPr lang="fr-CA" dirty="0" smtClean="0"/>
              <a:t>partout dans </a:t>
            </a:r>
            <a:r>
              <a:rPr lang="fr-CA" dirty="0"/>
              <a:t>la société, est particulièrement </a:t>
            </a:r>
            <a:r>
              <a:rPr lang="fr-CA" dirty="0" smtClean="0"/>
              <a:t>criante dans </a:t>
            </a:r>
            <a:r>
              <a:rPr lang="fr-CA" dirty="0"/>
              <a:t>les médias. </a:t>
            </a:r>
          </a:p>
          <a:p>
            <a:pPr marL="0" indent="0">
              <a:buNone/>
            </a:pPr>
            <a:r>
              <a:rPr lang="fr-CA" dirty="0" smtClean="0"/>
              <a:t>La </a:t>
            </a:r>
            <a:r>
              <a:rPr lang="fr-CA" dirty="0"/>
              <a:t>parole </a:t>
            </a:r>
            <a:r>
              <a:rPr lang="fr-CA" dirty="0" smtClean="0"/>
              <a:t>venimeuse, celle </a:t>
            </a:r>
            <a:r>
              <a:rPr lang="fr-CA" dirty="0"/>
              <a:t>qui naît de la </a:t>
            </a:r>
            <a:r>
              <a:rPr lang="fr-CA" dirty="0" err="1"/>
              <a:t>rancoeur</a:t>
            </a:r>
            <a:r>
              <a:rPr lang="fr-CA" dirty="0"/>
              <a:t>, </a:t>
            </a:r>
            <a:r>
              <a:rPr lang="fr-CA" dirty="0" smtClean="0"/>
              <a:t>du ressentiment</a:t>
            </a:r>
            <a:r>
              <a:rPr lang="fr-CA" dirty="0"/>
              <a:t>, prolifère sur les ondes </a:t>
            </a:r>
            <a:r>
              <a:rPr lang="fr-CA" dirty="0" smtClean="0"/>
              <a:t>et dans </a:t>
            </a:r>
            <a:r>
              <a:rPr lang="fr-CA" dirty="0"/>
              <a:t>les pages de certains médias sans être trop </a:t>
            </a:r>
            <a:r>
              <a:rPr lang="fr-CA" dirty="0" smtClean="0"/>
              <a:t>dérangée par </a:t>
            </a:r>
            <a:r>
              <a:rPr lang="fr-CA" dirty="0"/>
              <a:t>des contraintes déontologiques, à peu près </a:t>
            </a:r>
            <a:r>
              <a:rPr lang="fr-CA" dirty="0" smtClean="0"/>
              <a:t>inexistantes pour </a:t>
            </a:r>
            <a:r>
              <a:rPr lang="fr-CA" dirty="0"/>
              <a:t>ce qui est du « </a:t>
            </a:r>
            <a:r>
              <a:rPr lang="fr-CA" i="1" dirty="0" err="1"/>
              <a:t>commentariat</a:t>
            </a:r>
            <a:r>
              <a:rPr lang="fr-CA" dirty="0"/>
              <a:t> </a:t>
            </a:r>
            <a:r>
              <a:rPr lang="fr-CA" dirty="0" smtClean="0"/>
              <a:t>».</a:t>
            </a:r>
            <a:endParaRPr lang="fr-CA" dirty="0"/>
          </a:p>
          <a:p>
            <a:pPr marL="0" indent="0">
              <a:buNone/>
            </a:pPr>
            <a:r>
              <a:rPr lang="fr-CA" dirty="0"/>
              <a:t>Dans ce monde, qu’on devine sans avoir besoin de </a:t>
            </a:r>
            <a:r>
              <a:rPr lang="fr-CA" dirty="0" smtClean="0"/>
              <a:t>le montrer </a:t>
            </a:r>
            <a:r>
              <a:rPr lang="fr-CA" dirty="0"/>
              <a:t>du doigt, la hargne se répand « comme </a:t>
            </a:r>
            <a:r>
              <a:rPr lang="fr-CA" dirty="0" smtClean="0"/>
              <a:t>une odeur </a:t>
            </a:r>
            <a:r>
              <a:rPr lang="fr-CA" dirty="0"/>
              <a:t>nauséabonde, comme un </a:t>
            </a:r>
            <a:r>
              <a:rPr lang="fr-CA" i="1" dirty="0"/>
              <a:t>smog </a:t>
            </a:r>
            <a:r>
              <a:rPr lang="fr-CA" dirty="0"/>
              <a:t>qui donne le </a:t>
            </a:r>
            <a:r>
              <a:rPr lang="fr-CA" dirty="0" smtClean="0"/>
              <a:t>cancer». </a:t>
            </a:r>
          </a:p>
          <a:p>
            <a:pPr marL="0" indent="0">
              <a:buNone/>
            </a:pPr>
            <a:r>
              <a:rPr lang="fr-CA" dirty="0"/>
              <a:t>	</a:t>
            </a:r>
            <a:r>
              <a:rPr lang="fr-CA" dirty="0" smtClean="0"/>
              <a:t>		</a:t>
            </a:r>
            <a:r>
              <a:rPr lang="fr-CA" sz="2000" dirty="0" smtClean="0"/>
              <a:t>Aurélie </a:t>
            </a:r>
            <a:r>
              <a:rPr lang="fr-CA" sz="2000" dirty="0" err="1" smtClean="0"/>
              <a:t>Lanctôt</a:t>
            </a:r>
            <a:r>
              <a:rPr lang="fr-CA" sz="2000" dirty="0" smtClean="0"/>
              <a:t>, </a:t>
            </a:r>
            <a:r>
              <a:rPr lang="fr-CA" sz="2000" dirty="0"/>
              <a:t>dossier « Tous polarisés » </a:t>
            </a:r>
            <a:r>
              <a:rPr lang="fr-CA" sz="2000" i="1" dirty="0"/>
              <a:t>/ Le Devoir </a:t>
            </a:r>
            <a:r>
              <a:rPr lang="fr-CA" sz="2000" dirty="0"/>
              <a:t>– mai 2021</a:t>
            </a:r>
          </a:p>
        </p:txBody>
      </p:sp>
    </p:spTree>
    <p:extLst>
      <p:ext uri="{BB962C8B-B14F-4D97-AF65-F5344CB8AC3E}">
        <p14:creationId xmlns:p14="http://schemas.microsoft.com/office/powerpoint/2010/main" val="6433650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4" name="Titre 1"/>
          <p:cNvSpPr txBox="1">
            <a:spLocks/>
          </p:cNvSpPr>
          <p:nvPr/>
        </p:nvSpPr>
        <p:spPr>
          <a:xfrm>
            <a:off x="434108" y="217343"/>
            <a:ext cx="11453091" cy="1205057"/>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A" dirty="0" smtClean="0"/>
              <a:t/>
            </a:r>
            <a:br>
              <a:rPr lang="fr-CA" dirty="0" smtClean="0"/>
            </a:br>
            <a:r>
              <a:rPr lang="fr-CA" b="1" dirty="0" smtClean="0"/>
              <a:t> 4. L’avenir</a:t>
            </a:r>
            <a:endParaRPr lang="fr-CA"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3495831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02155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315" y="347707"/>
            <a:ext cx="10515600" cy="1325563"/>
          </a:xfrm>
          <a:solidFill>
            <a:schemeClr val="accent1"/>
          </a:solidFill>
        </p:spPr>
        <p:txBody>
          <a:bodyPr>
            <a:normAutofit/>
          </a:bodyPr>
          <a:lstStyle/>
          <a:p>
            <a:pPr algn="ctr"/>
            <a:r>
              <a:rPr lang="fr-CA" b="1" dirty="0">
                <a:solidFill>
                  <a:schemeClr val="bg1"/>
                </a:solidFill>
                <a:latin typeface="+mn-lt"/>
              </a:rPr>
              <a:t>4. </a:t>
            </a:r>
            <a:r>
              <a:rPr lang="fr-CA" b="1" dirty="0" smtClean="0">
                <a:solidFill>
                  <a:schemeClr val="bg1"/>
                </a:solidFill>
                <a:latin typeface="+mn-lt"/>
              </a:rPr>
              <a:t>L’avenir … </a:t>
            </a:r>
            <a:endParaRPr lang="fr-CA" dirty="0">
              <a:solidFill>
                <a:schemeClr val="bg1"/>
              </a:solidFill>
              <a:latin typeface="+mn-lt"/>
            </a:endParaRPr>
          </a:p>
        </p:txBody>
      </p:sp>
      <p:sp>
        <p:nvSpPr>
          <p:cNvPr id="3" name="Espace réservé du contenu 2"/>
          <p:cNvSpPr>
            <a:spLocks noGrp="1"/>
          </p:cNvSpPr>
          <p:nvPr>
            <p:ph idx="1"/>
          </p:nvPr>
        </p:nvSpPr>
        <p:spPr/>
        <p:txBody>
          <a:bodyPr>
            <a:normAutofit fontScale="25000" lnSpcReduction="20000"/>
          </a:bodyPr>
          <a:lstStyle/>
          <a:p>
            <a:endParaRPr lang="fr-CA" dirty="0" smtClean="0"/>
          </a:p>
          <a:p>
            <a:pPr marL="0" indent="0">
              <a:lnSpc>
                <a:spcPct val="120000"/>
              </a:lnSpc>
              <a:buNone/>
            </a:pPr>
            <a:r>
              <a:rPr lang="fr-CA" dirty="0"/>
              <a:t>	</a:t>
            </a:r>
            <a:r>
              <a:rPr lang="fr-CA" sz="8000" dirty="0" smtClean="0"/>
              <a:t>* </a:t>
            </a:r>
            <a:r>
              <a:rPr lang="fr-CA" sz="8000" dirty="0"/>
              <a:t>solliciter la responsabilité des médias </a:t>
            </a:r>
            <a:r>
              <a:rPr lang="fr-CA" sz="8000" dirty="0" smtClean="0"/>
              <a:t>eux-mêmes</a:t>
            </a:r>
          </a:p>
          <a:p>
            <a:pPr marL="0" indent="0">
              <a:lnSpc>
                <a:spcPct val="120000"/>
              </a:lnSpc>
              <a:buNone/>
            </a:pPr>
            <a:endParaRPr lang="fr-CA" sz="8000" dirty="0"/>
          </a:p>
          <a:p>
            <a:pPr marL="0" indent="0">
              <a:lnSpc>
                <a:spcPct val="120000"/>
              </a:lnSpc>
              <a:buNone/>
            </a:pPr>
            <a:r>
              <a:rPr lang="fr-CA" sz="8000" dirty="0" smtClean="0"/>
              <a:t>	* </a:t>
            </a:r>
            <a:r>
              <a:rPr lang="fr-CA" sz="8000" dirty="0"/>
              <a:t>encourager la responsabilité des individus / pros dans les </a:t>
            </a:r>
            <a:r>
              <a:rPr lang="fr-CA" sz="8000" dirty="0" smtClean="0"/>
              <a:t>médias</a:t>
            </a:r>
          </a:p>
          <a:p>
            <a:pPr marL="0" indent="0">
              <a:lnSpc>
                <a:spcPct val="120000"/>
              </a:lnSpc>
              <a:buNone/>
            </a:pPr>
            <a:r>
              <a:rPr lang="fr-CA" sz="8000" dirty="0" smtClean="0"/>
              <a:t>	</a:t>
            </a:r>
          </a:p>
          <a:p>
            <a:pPr marL="0" indent="0">
              <a:lnSpc>
                <a:spcPct val="120000"/>
              </a:lnSpc>
              <a:buNone/>
            </a:pPr>
            <a:r>
              <a:rPr lang="fr-CA" sz="8000" dirty="0"/>
              <a:t>	</a:t>
            </a:r>
            <a:r>
              <a:rPr lang="fr-CA" sz="8000" dirty="0" smtClean="0"/>
              <a:t>* respecter la pluralité des vérités journalistiques</a:t>
            </a:r>
          </a:p>
          <a:p>
            <a:pPr marL="0" indent="0">
              <a:lnSpc>
                <a:spcPct val="120000"/>
              </a:lnSpc>
              <a:buNone/>
            </a:pPr>
            <a:endParaRPr lang="fr-CA" sz="8000" dirty="0"/>
          </a:p>
          <a:p>
            <a:pPr marL="0" indent="0">
              <a:lnSpc>
                <a:spcPct val="120000"/>
              </a:lnSpc>
              <a:buNone/>
            </a:pPr>
            <a:r>
              <a:rPr lang="fr-CA" sz="8000" dirty="0" smtClean="0"/>
              <a:t>	* </a:t>
            </a:r>
            <a:r>
              <a:rPr lang="fr-CA" sz="8000" dirty="0"/>
              <a:t>favoriser l’éducation aux médias </a:t>
            </a:r>
          </a:p>
          <a:p>
            <a:pPr marL="0" indent="0">
              <a:lnSpc>
                <a:spcPct val="120000"/>
              </a:lnSpc>
              <a:buNone/>
            </a:pPr>
            <a:endParaRPr lang="fr-CA" sz="8000" dirty="0"/>
          </a:p>
          <a:p>
            <a:pPr marL="0" indent="0">
              <a:lnSpc>
                <a:spcPct val="120000"/>
              </a:lnSpc>
              <a:buNone/>
            </a:pPr>
            <a:r>
              <a:rPr lang="fr-CA" sz="8000" dirty="0" smtClean="0"/>
              <a:t>	* </a:t>
            </a:r>
            <a:r>
              <a:rPr lang="fr-CA" sz="8000" dirty="0"/>
              <a:t>assumer nos responsabilités individuelles </a:t>
            </a:r>
          </a:p>
          <a:p>
            <a:pPr marL="0" indent="0">
              <a:lnSpc>
                <a:spcPct val="120000"/>
              </a:lnSpc>
              <a:buNone/>
            </a:pPr>
            <a:r>
              <a:rPr lang="fr-CA" sz="3600" dirty="0"/>
              <a:t> </a:t>
            </a:r>
          </a:p>
          <a:p>
            <a:endParaRPr lang="fr-CA" dirty="0"/>
          </a:p>
        </p:txBody>
      </p:sp>
    </p:spTree>
    <p:extLst>
      <p:ext uri="{BB962C8B-B14F-4D97-AF65-F5344CB8AC3E}">
        <p14:creationId xmlns:p14="http://schemas.microsoft.com/office/powerpoint/2010/main" val="39987328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solidFill>
        </p:spPr>
        <p:txBody>
          <a:bodyPr/>
          <a:lstStyle/>
          <a:p>
            <a:pPr algn="ctr"/>
            <a:r>
              <a:rPr lang="fr-CA" sz="3200" b="1" dirty="0">
                <a:solidFill>
                  <a:schemeClr val="bg1"/>
                </a:solidFill>
                <a:latin typeface="+mn-lt"/>
              </a:rPr>
              <a:t>L’avenir … </a:t>
            </a:r>
            <a:r>
              <a:rPr lang="fr-CA" b="1" dirty="0">
                <a:solidFill>
                  <a:schemeClr val="bg1"/>
                </a:solidFill>
              </a:rPr>
              <a:t>	</a:t>
            </a:r>
            <a:endParaRPr lang="fr-CA" dirty="0"/>
          </a:p>
        </p:txBody>
      </p:sp>
      <p:sp>
        <p:nvSpPr>
          <p:cNvPr id="3" name="Espace réservé du contenu 2"/>
          <p:cNvSpPr>
            <a:spLocks noGrp="1"/>
          </p:cNvSpPr>
          <p:nvPr>
            <p:ph idx="1"/>
          </p:nvPr>
        </p:nvSpPr>
        <p:spPr/>
        <p:txBody>
          <a:bodyPr>
            <a:normAutofit lnSpcReduction="10000"/>
          </a:bodyPr>
          <a:lstStyle/>
          <a:p>
            <a:pPr marL="0" indent="0">
              <a:buNone/>
            </a:pPr>
            <a:endParaRPr lang="fr-CA" sz="2400" dirty="0" smtClean="0"/>
          </a:p>
          <a:p>
            <a:pPr marL="0" indent="0">
              <a:buNone/>
            </a:pPr>
            <a:r>
              <a:rPr lang="fr-CA" sz="2400" dirty="0" smtClean="0"/>
              <a:t>Tout </a:t>
            </a:r>
            <a:r>
              <a:rPr lang="fr-CA" sz="2400" dirty="0"/>
              <a:t>cela additionné donne les figures devenues familières : fondamentalisme, négationnisme, </a:t>
            </a:r>
            <a:r>
              <a:rPr lang="fr-CA" sz="2400" u="sng" dirty="0">
                <a:hlinkClick r:id="rId2"/>
              </a:rPr>
              <a:t>radicalisation</a:t>
            </a:r>
            <a:r>
              <a:rPr lang="fr-CA" sz="2400" dirty="0"/>
              <a:t> à outrance, </a:t>
            </a:r>
            <a:r>
              <a:rPr lang="fr-CA" sz="2400" dirty="0" err="1"/>
              <a:t>complotisme</a:t>
            </a:r>
            <a:r>
              <a:rPr lang="fr-CA" sz="2400" dirty="0"/>
              <a:t>, </a:t>
            </a:r>
            <a:r>
              <a:rPr lang="fr-CA" sz="2400" dirty="0" err="1"/>
              <a:t>ostracisation</a:t>
            </a:r>
            <a:r>
              <a:rPr lang="fr-CA" sz="2400" dirty="0"/>
              <a:t>, rejet de la science et mépris des </a:t>
            </a:r>
            <a:r>
              <a:rPr lang="fr-CA" sz="2400" dirty="0" smtClean="0"/>
              <a:t>experts. </a:t>
            </a:r>
            <a:endParaRPr lang="fr-CA" sz="2400" dirty="0"/>
          </a:p>
          <a:p>
            <a:pPr marL="0" indent="0">
              <a:buNone/>
            </a:pPr>
            <a:r>
              <a:rPr lang="fr-CA" sz="2400" dirty="0" smtClean="0"/>
              <a:t>(…)</a:t>
            </a:r>
          </a:p>
          <a:p>
            <a:endParaRPr lang="fr-CA" sz="2400" dirty="0" smtClean="0"/>
          </a:p>
          <a:p>
            <a:pPr marL="0" indent="0">
              <a:buNone/>
            </a:pPr>
            <a:r>
              <a:rPr lang="fr-CA" sz="2400" dirty="0" smtClean="0"/>
              <a:t>Les </a:t>
            </a:r>
            <a:r>
              <a:rPr lang="fr-CA" sz="2400" dirty="0"/>
              <a:t>dommages potentiels ne s’arrêtent pas là. </a:t>
            </a:r>
            <a:r>
              <a:rPr lang="fr-CA" sz="2400" b="1" dirty="0"/>
              <a:t>Il faut se préoccuper aussi de l’avenir de l’information et du débat public. </a:t>
            </a:r>
            <a:r>
              <a:rPr lang="fr-CA" sz="2400" dirty="0"/>
              <a:t>Et il faut se soucier de la transmission des valeurs qui fondent la vie d’une société démocratique, notamment la solidarité, la confiance mutuelle, l’éthique civique et la recherche du bien commun.</a:t>
            </a:r>
          </a:p>
          <a:p>
            <a:pPr marL="0" indent="0">
              <a:buNone/>
            </a:pPr>
            <a:r>
              <a:rPr lang="fr-CA" sz="2000" dirty="0" smtClean="0"/>
              <a:t>					Gérard Bouchard, </a:t>
            </a:r>
            <a:r>
              <a:rPr lang="fr-CA" sz="2000" i="1" dirty="0" smtClean="0"/>
              <a:t>Quel avenir pour les intellectuels</a:t>
            </a:r>
            <a:r>
              <a:rPr lang="fr-CA" sz="2000" dirty="0" smtClean="0"/>
              <a:t> ?,  </a:t>
            </a:r>
          </a:p>
          <a:p>
            <a:pPr marL="0" indent="0">
              <a:buNone/>
            </a:pPr>
            <a:r>
              <a:rPr lang="fr-CA" sz="2000" dirty="0" smtClean="0"/>
              <a:t>							Le Devoir, 10 septembre 2021</a:t>
            </a:r>
            <a:endParaRPr lang="fr-CA" sz="2000" dirty="0"/>
          </a:p>
        </p:txBody>
      </p:sp>
    </p:spTree>
    <p:extLst>
      <p:ext uri="{BB962C8B-B14F-4D97-AF65-F5344CB8AC3E}">
        <p14:creationId xmlns:p14="http://schemas.microsoft.com/office/powerpoint/2010/main" val="14467323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solidFill>
        </p:spPr>
        <p:txBody>
          <a:bodyPr/>
          <a:lstStyle/>
          <a:p>
            <a:r>
              <a:rPr lang="fr-CA" b="1" dirty="0" smtClean="0">
                <a:solidFill>
                  <a:schemeClr val="bg1"/>
                </a:solidFill>
              </a:rPr>
              <a:t>			</a:t>
            </a:r>
            <a:r>
              <a:rPr lang="fr-CA" sz="3200" b="1" dirty="0" smtClean="0">
                <a:solidFill>
                  <a:schemeClr val="bg1"/>
                </a:solidFill>
                <a:latin typeface="+mn-lt"/>
              </a:rPr>
              <a:t>L’avenir </a:t>
            </a:r>
            <a:r>
              <a:rPr lang="fr-CA" sz="3200" b="1" dirty="0">
                <a:solidFill>
                  <a:schemeClr val="bg1"/>
                </a:solidFill>
                <a:latin typeface="+mn-lt"/>
              </a:rPr>
              <a:t>… </a:t>
            </a:r>
            <a:r>
              <a:rPr lang="fr-CA" sz="3200" b="1" dirty="0" smtClean="0">
                <a:solidFill>
                  <a:schemeClr val="bg1"/>
                </a:solidFill>
                <a:latin typeface="+mn-lt"/>
              </a:rPr>
              <a:t>	</a:t>
            </a:r>
            <a:endParaRPr lang="fr-CA" sz="3200" dirty="0">
              <a:latin typeface="+mn-lt"/>
            </a:endParaRPr>
          </a:p>
        </p:txBody>
      </p:sp>
      <p:sp>
        <p:nvSpPr>
          <p:cNvPr id="3" name="Espace réservé du contenu 2"/>
          <p:cNvSpPr>
            <a:spLocks noGrp="1"/>
          </p:cNvSpPr>
          <p:nvPr>
            <p:ph idx="1"/>
          </p:nvPr>
        </p:nvSpPr>
        <p:spPr/>
        <p:txBody>
          <a:bodyPr/>
          <a:lstStyle/>
          <a:p>
            <a:endParaRPr lang="fr-CA" dirty="0" smtClean="0"/>
          </a:p>
          <a:p>
            <a:r>
              <a:rPr lang="fr-CA" dirty="0" smtClean="0"/>
              <a:t>L’information </a:t>
            </a:r>
            <a:r>
              <a:rPr lang="fr-CA" dirty="0"/>
              <a:t>est essentielle : </a:t>
            </a:r>
          </a:p>
          <a:p>
            <a:pPr marL="0" indent="0">
              <a:buNone/>
            </a:pPr>
            <a:r>
              <a:rPr lang="fr-CA" dirty="0"/>
              <a:t>	Composante de la liberté</a:t>
            </a:r>
          </a:p>
          <a:p>
            <a:pPr marL="0" indent="0">
              <a:buNone/>
            </a:pPr>
            <a:r>
              <a:rPr lang="fr-CA" dirty="0"/>
              <a:t>	</a:t>
            </a:r>
            <a:r>
              <a:rPr lang="fr-CA" dirty="0" smtClean="0"/>
              <a:t>Fondement </a:t>
            </a:r>
            <a:r>
              <a:rPr lang="fr-CA" dirty="0"/>
              <a:t>de la société démocratique</a:t>
            </a:r>
          </a:p>
          <a:p>
            <a:pPr marL="0" indent="0">
              <a:buNone/>
            </a:pPr>
            <a:r>
              <a:rPr lang="fr-CA" dirty="0"/>
              <a:t>	Droit </a:t>
            </a:r>
            <a:r>
              <a:rPr lang="fr-CA" dirty="0" smtClean="0"/>
              <a:t>individuel et collectif </a:t>
            </a:r>
            <a:endParaRPr lang="fr-CA" dirty="0"/>
          </a:p>
          <a:p>
            <a:pPr marL="0" indent="0">
              <a:buNone/>
            </a:pPr>
            <a:r>
              <a:rPr lang="fr-CA" dirty="0" smtClean="0"/>
              <a:t>	Rouage </a:t>
            </a:r>
            <a:r>
              <a:rPr lang="fr-CA" dirty="0"/>
              <a:t>de la vie en collectivité </a:t>
            </a:r>
          </a:p>
        </p:txBody>
      </p:sp>
    </p:spTree>
    <p:extLst>
      <p:ext uri="{BB962C8B-B14F-4D97-AF65-F5344CB8AC3E}">
        <p14:creationId xmlns:p14="http://schemas.microsoft.com/office/powerpoint/2010/main" val="35642570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solidFill>
        </p:spPr>
        <p:txBody>
          <a:bodyPr/>
          <a:lstStyle/>
          <a:p>
            <a:r>
              <a:rPr lang="fr-CA" b="1" dirty="0" smtClean="0">
                <a:solidFill>
                  <a:schemeClr val="bg1"/>
                </a:solidFill>
              </a:rPr>
              <a:t>			</a:t>
            </a:r>
            <a:r>
              <a:rPr lang="fr-CA" sz="3200" b="1" dirty="0" smtClean="0">
                <a:solidFill>
                  <a:schemeClr val="bg1"/>
                </a:solidFill>
                <a:latin typeface="+mn-lt"/>
              </a:rPr>
              <a:t>L’avenir </a:t>
            </a:r>
            <a:r>
              <a:rPr lang="fr-CA" sz="3200" b="1" dirty="0">
                <a:solidFill>
                  <a:schemeClr val="bg1"/>
                </a:solidFill>
                <a:latin typeface="+mn-lt"/>
              </a:rPr>
              <a:t>…</a:t>
            </a:r>
            <a:endParaRPr lang="fr-CA" sz="3200" dirty="0">
              <a:latin typeface="+mn-lt"/>
            </a:endParaRPr>
          </a:p>
        </p:txBody>
      </p:sp>
      <p:sp>
        <p:nvSpPr>
          <p:cNvPr id="3" name="Espace réservé du contenu 2"/>
          <p:cNvSpPr>
            <a:spLocks noGrp="1"/>
          </p:cNvSpPr>
          <p:nvPr>
            <p:ph idx="1"/>
          </p:nvPr>
        </p:nvSpPr>
        <p:spPr/>
        <p:txBody>
          <a:bodyPr/>
          <a:lstStyle/>
          <a:p>
            <a:pPr marL="0" indent="0">
              <a:buNone/>
            </a:pPr>
            <a:endParaRPr lang="fr-CA" dirty="0" smtClean="0"/>
          </a:p>
          <a:p>
            <a:pPr marL="0" indent="0">
              <a:buNone/>
            </a:pPr>
            <a:r>
              <a:rPr lang="fr-CA" dirty="0" smtClean="0"/>
              <a:t>La </a:t>
            </a:r>
            <a:r>
              <a:rPr lang="fr-CA" dirty="0"/>
              <a:t>responsabilité </a:t>
            </a:r>
            <a:r>
              <a:rPr lang="fr-CA" dirty="0" smtClean="0"/>
              <a:t>est indissociable de </a:t>
            </a:r>
            <a:r>
              <a:rPr lang="fr-CA" dirty="0"/>
              <a:t>la liberté. </a:t>
            </a:r>
          </a:p>
          <a:p>
            <a:pPr marL="0" indent="0">
              <a:buNone/>
            </a:pPr>
            <a:endParaRPr lang="fr-CA" dirty="0" smtClean="0"/>
          </a:p>
          <a:p>
            <a:pPr marL="0" indent="0">
              <a:buNone/>
            </a:pPr>
            <a:r>
              <a:rPr lang="fr-CA" dirty="0" smtClean="0"/>
              <a:t>L’information -- libre</a:t>
            </a:r>
            <a:r>
              <a:rPr lang="fr-CA" dirty="0"/>
              <a:t>, fiable, </a:t>
            </a:r>
            <a:r>
              <a:rPr lang="fr-CA" dirty="0" smtClean="0"/>
              <a:t>vérifiée </a:t>
            </a:r>
          </a:p>
          <a:p>
            <a:pPr marL="0" indent="0">
              <a:buNone/>
            </a:pPr>
            <a:r>
              <a:rPr lang="fr-CA" dirty="0" smtClean="0"/>
              <a:t>	relève </a:t>
            </a:r>
            <a:r>
              <a:rPr lang="fr-CA" dirty="0"/>
              <a:t>de la responsabilité </a:t>
            </a:r>
            <a:endParaRPr lang="fr-CA" dirty="0" smtClean="0"/>
          </a:p>
          <a:p>
            <a:pPr marL="0" indent="0">
              <a:buNone/>
            </a:pPr>
            <a:r>
              <a:rPr lang="fr-CA" dirty="0"/>
              <a:t>	</a:t>
            </a:r>
            <a:r>
              <a:rPr lang="fr-CA" dirty="0" smtClean="0"/>
              <a:t>	des </a:t>
            </a:r>
            <a:r>
              <a:rPr lang="fr-CA" dirty="0"/>
              <a:t>médias, </a:t>
            </a:r>
            <a:endParaRPr lang="fr-CA" dirty="0" smtClean="0"/>
          </a:p>
          <a:p>
            <a:pPr marL="0" indent="0">
              <a:buNone/>
            </a:pPr>
            <a:r>
              <a:rPr lang="fr-CA" dirty="0"/>
              <a:t>	</a:t>
            </a:r>
            <a:r>
              <a:rPr lang="fr-CA" dirty="0" smtClean="0"/>
              <a:t>		des </a:t>
            </a:r>
            <a:r>
              <a:rPr lang="fr-CA" dirty="0"/>
              <a:t>journalistes </a:t>
            </a:r>
            <a:endParaRPr lang="fr-CA" dirty="0" smtClean="0"/>
          </a:p>
          <a:p>
            <a:pPr marL="0" indent="0">
              <a:buNone/>
            </a:pPr>
            <a:r>
              <a:rPr lang="fr-CA" dirty="0"/>
              <a:t>	</a:t>
            </a:r>
            <a:r>
              <a:rPr lang="fr-CA" dirty="0" smtClean="0"/>
              <a:t>et </a:t>
            </a:r>
            <a:r>
              <a:rPr lang="fr-CA" dirty="0"/>
              <a:t>de </a:t>
            </a:r>
            <a:r>
              <a:rPr lang="fr-CA" b="1" dirty="0"/>
              <a:t>chaque membre de la collectivité</a:t>
            </a:r>
            <a:r>
              <a:rPr lang="fr-CA" dirty="0"/>
              <a:t> / société. </a:t>
            </a:r>
          </a:p>
          <a:p>
            <a:endParaRPr lang="fr-CA" dirty="0"/>
          </a:p>
        </p:txBody>
      </p:sp>
    </p:spTree>
    <p:extLst>
      <p:ext uri="{BB962C8B-B14F-4D97-AF65-F5344CB8AC3E}">
        <p14:creationId xmlns:p14="http://schemas.microsoft.com/office/powerpoint/2010/main" val="17431451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1825625"/>
            <a:ext cx="10515600" cy="4351338"/>
          </a:xfrm>
        </p:spPr>
        <p:txBody>
          <a:bodyPr/>
          <a:lstStyle/>
          <a:p>
            <a:pPr marL="0" indent="0">
              <a:buNone/>
            </a:pPr>
            <a:endParaRPr lang="fr-CA" dirty="0"/>
          </a:p>
          <a:p>
            <a:pPr marL="0" indent="0">
              <a:buNone/>
            </a:pPr>
            <a:endParaRPr lang="fr-CA" dirty="0" smtClean="0"/>
          </a:p>
          <a:p>
            <a:pPr marL="0" indent="0" algn="ctr">
              <a:buNone/>
            </a:pPr>
            <a:r>
              <a:rPr lang="fr-CA" sz="7200" b="1" i="1" dirty="0" smtClean="0">
                <a:solidFill>
                  <a:schemeClr val="accent1">
                    <a:lumMod val="75000"/>
                  </a:schemeClr>
                </a:solidFill>
              </a:rPr>
              <a:t>M e r c i ! </a:t>
            </a:r>
            <a:endParaRPr lang="fr-CA" sz="7200" b="1" i="1" dirty="0">
              <a:solidFill>
                <a:schemeClr val="accent1">
                  <a:lumMod val="75000"/>
                </a:schemeClr>
              </a:solidFill>
            </a:endParaRPr>
          </a:p>
        </p:txBody>
      </p:sp>
    </p:spTree>
    <p:extLst>
      <p:ext uri="{BB962C8B-B14F-4D97-AF65-F5344CB8AC3E}">
        <p14:creationId xmlns:p14="http://schemas.microsoft.com/office/powerpoint/2010/main" val="483464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solidFill>
            <a:schemeClr val="accent1"/>
          </a:solidFill>
        </p:spPr>
        <p:style>
          <a:lnRef idx="2">
            <a:schemeClr val="accent1"/>
          </a:lnRef>
          <a:fillRef idx="1">
            <a:schemeClr val="lt1"/>
          </a:fillRef>
          <a:effectRef idx="0">
            <a:schemeClr val="accent1"/>
          </a:effectRef>
          <a:fontRef idx="minor">
            <a:schemeClr val="dk1"/>
          </a:fontRef>
        </p:style>
        <p:txBody>
          <a:bodyPr>
            <a:normAutofit/>
          </a:bodyPr>
          <a:lstStyle/>
          <a:p>
            <a:pPr algn="r"/>
            <a:r>
              <a:rPr lang="fr-CA" sz="3200" b="1" dirty="0" smtClean="0">
                <a:solidFill>
                  <a:schemeClr val="bg1"/>
                </a:solidFill>
              </a:rPr>
              <a:t>… dinosaure à cassettes </a:t>
            </a:r>
            <a:endParaRPr lang="fr-CA" sz="3200" b="1" dirty="0">
              <a:solidFill>
                <a:schemeClr val="bg1"/>
              </a:solidFill>
            </a:endParaRPr>
          </a:p>
        </p:txBody>
      </p:sp>
      <p:pic>
        <p:nvPicPr>
          <p:cNvPr id="8" name="Espace réservé du contenu 7"/>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67873" y="2152692"/>
            <a:ext cx="4204855" cy="3001200"/>
          </a:xfrm>
          <a:prstGeom prst="rect">
            <a:avLst/>
          </a:prstGeom>
        </p:spPr>
      </p:pic>
      <p:pic>
        <p:nvPicPr>
          <p:cNvPr id="9" name="Espace réservé du contenu 8"/>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6733308" y="3842327"/>
            <a:ext cx="3676073" cy="2493818"/>
          </a:xfrm>
          <a:prstGeom prst="rect">
            <a:avLst/>
          </a:prstGeom>
        </p:spPr>
      </p:pic>
    </p:spTree>
    <p:extLst>
      <p:ext uri="{BB962C8B-B14F-4D97-AF65-F5344CB8AC3E}">
        <p14:creationId xmlns:p14="http://schemas.microsoft.com/office/powerpoint/2010/main" val="2166374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solidFill>
        </p:spPr>
        <p:txBody>
          <a:bodyPr/>
          <a:lstStyle/>
          <a:p>
            <a:pPr algn="ctr"/>
            <a:r>
              <a:rPr lang="fr-CA" b="1" dirty="0" smtClean="0">
                <a:solidFill>
                  <a:schemeClr val="bg1"/>
                </a:solidFill>
                <a:latin typeface="+mn-lt"/>
              </a:rPr>
              <a:t>Les valeurs cardinales</a:t>
            </a:r>
            <a:endParaRPr lang="fr-CA" b="1" dirty="0">
              <a:solidFill>
                <a:schemeClr val="bg1"/>
              </a:solidFill>
              <a:latin typeface="+mn-lt"/>
            </a:endParaRPr>
          </a:p>
        </p:txBody>
      </p:sp>
      <p:sp>
        <p:nvSpPr>
          <p:cNvPr id="3" name="Espace réservé du contenu 2"/>
          <p:cNvSpPr>
            <a:spLocks noGrp="1"/>
          </p:cNvSpPr>
          <p:nvPr>
            <p:ph sz="half" idx="1"/>
          </p:nvPr>
        </p:nvSpPr>
        <p:spPr>
          <a:ln>
            <a:solidFill>
              <a:schemeClr val="accent1">
                <a:lumMod val="40000"/>
                <a:lumOff val="60000"/>
              </a:schemeClr>
            </a:solidFill>
          </a:ln>
        </p:spPr>
        <p:txBody>
          <a:bodyPr>
            <a:normAutofit fontScale="92500" lnSpcReduction="20000"/>
          </a:bodyPr>
          <a:lstStyle/>
          <a:p>
            <a:pPr marL="0" indent="0" algn="ctr">
              <a:buNone/>
            </a:pPr>
            <a:r>
              <a:rPr lang="fr-CA" b="1" u="sng" dirty="0" smtClean="0"/>
              <a:t>Service public</a:t>
            </a:r>
          </a:p>
          <a:p>
            <a:pPr marL="0" indent="0" algn="ctr">
              <a:buNone/>
            </a:pPr>
            <a:endParaRPr lang="fr-CA" u="sng" dirty="0"/>
          </a:p>
          <a:p>
            <a:pPr algn="ctr"/>
            <a:r>
              <a:rPr lang="fr-CA" u="sng" dirty="0" smtClean="0"/>
              <a:t>exactitude </a:t>
            </a:r>
          </a:p>
          <a:p>
            <a:pPr algn="ctr"/>
            <a:r>
              <a:rPr lang="fr-CA" u="sng" dirty="0" smtClean="0"/>
              <a:t>précision</a:t>
            </a:r>
          </a:p>
          <a:p>
            <a:endParaRPr lang="fr-CA" u="sng" dirty="0" smtClean="0"/>
          </a:p>
          <a:p>
            <a:endParaRPr lang="fr-CA" u="sng" dirty="0" smtClean="0"/>
          </a:p>
          <a:p>
            <a:pPr marL="0" indent="0">
              <a:buNone/>
            </a:pPr>
            <a:endParaRPr lang="fr-CA" u="sng" dirty="0"/>
          </a:p>
          <a:p>
            <a:pPr algn="ctr"/>
            <a:r>
              <a:rPr lang="fr-CA" u="sng" dirty="0"/>
              <a:t>rapidité,</a:t>
            </a:r>
          </a:p>
          <a:p>
            <a:pPr algn="ctr"/>
            <a:r>
              <a:rPr lang="fr-CA" u="sng" dirty="0"/>
              <a:t> </a:t>
            </a:r>
            <a:r>
              <a:rPr lang="fr-CA" u="sng" dirty="0" smtClean="0"/>
              <a:t>émotion</a:t>
            </a:r>
            <a:endParaRPr lang="fr-CA" u="sng" dirty="0"/>
          </a:p>
          <a:p>
            <a:pPr algn="ctr"/>
            <a:r>
              <a:rPr lang="fr-CA" u="sng" dirty="0"/>
              <a:t> spontanéité</a:t>
            </a:r>
            <a:r>
              <a:rPr lang="fr-CA" dirty="0"/>
              <a:t> </a:t>
            </a:r>
          </a:p>
          <a:p>
            <a:pPr marL="0" indent="0">
              <a:buNone/>
            </a:pPr>
            <a:endParaRPr lang="fr-CA" dirty="0"/>
          </a:p>
        </p:txBody>
      </p:sp>
      <p:sp>
        <p:nvSpPr>
          <p:cNvPr id="4" name="Espace réservé du contenu 3"/>
          <p:cNvSpPr>
            <a:spLocks noGrp="1"/>
          </p:cNvSpPr>
          <p:nvPr>
            <p:ph sz="half" idx="2"/>
          </p:nvPr>
        </p:nvSpPr>
        <p:spPr>
          <a:ln>
            <a:solidFill>
              <a:schemeClr val="accent1">
                <a:lumMod val="60000"/>
                <a:lumOff val="40000"/>
              </a:schemeClr>
            </a:solidFill>
          </a:ln>
        </p:spPr>
        <p:txBody>
          <a:bodyPr>
            <a:normAutofit fontScale="92500" lnSpcReduction="20000"/>
          </a:bodyPr>
          <a:lstStyle/>
          <a:p>
            <a:pPr algn="ctr"/>
            <a:endParaRPr lang="fr-CA" u="sng" dirty="0" smtClean="0"/>
          </a:p>
          <a:p>
            <a:pPr marL="0" indent="0" algn="ctr">
              <a:buNone/>
            </a:pPr>
            <a:endParaRPr lang="fr-CA" u="sng" dirty="0" smtClean="0"/>
          </a:p>
          <a:p>
            <a:pPr marL="0" indent="0" algn="ctr">
              <a:buNone/>
            </a:pPr>
            <a:endParaRPr lang="fr-CA" u="sng" dirty="0"/>
          </a:p>
          <a:p>
            <a:pPr algn="ctr"/>
            <a:r>
              <a:rPr lang="fr-CA" u="sng" dirty="0"/>
              <a:t>r</a:t>
            </a:r>
            <a:r>
              <a:rPr lang="fr-CA" u="sng" dirty="0" smtClean="0"/>
              <a:t>entabilité</a:t>
            </a:r>
          </a:p>
          <a:p>
            <a:pPr algn="ctr"/>
            <a:r>
              <a:rPr lang="fr-CA" u="sng" dirty="0"/>
              <a:t>p</a:t>
            </a:r>
            <a:r>
              <a:rPr lang="fr-CA" u="sng" dirty="0" smtClean="0"/>
              <a:t>rofit</a:t>
            </a:r>
          </a:p>
          <a:p>
            <a:pPr algn="ctr"/>
            <a:r>
              <a:rPr lang="fr-CA" u="sng" dirty="0" smtClean="0"/>
              <a:t>Concurrence</a:t>
            </a:r>
          </a:p>
          <a:p>
            <a:pPr algn="ctr"/>
            <a:endParaRPr lang="fr-CA" u="sng" dirty="0" smtClean="0"/>
          </a:p>
          <a:p>
            <a:pPr marL="0" indent="0" algn="ctr">
              <a:buNone/>
            </a:pPr>
            <a:endParaRPr lang="fr-CA" u="sng" dirty="0" smtClean="0"/>
          </a:p>
          <a:p>
            <a:pPr marL="0" indent="0" algn="ctr">
              <a:buNone/>
            </a:pPr>
            <a:r>
              <a:rPr lang="fr-CA" b="1" u="sng" dirty="0" smtClean="0"/>
              <a:t>Lois du marché</a:t>
            </a:r>
          </a:p>
        </p:txBody>
      </p:sp>
      <p:sp>
        <p:nvSpPr>
          <p:cNvPr id="5" name="Flèche vers le bas 4"/>
          <p:cNvSpPr/>
          <p:nvPr/>
        </p:nvSpPr>
        <p:spPr>
          <a:xfrm>
            <a:off x="3309256" y="342246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Flèche droite 5"/>
          <p:cNvSpPr/>
          <p:nvPr/>
        </p:nvSpPr>
        <p:spPr>
          <a:xfrm>
            <a:off x="8151223" y="211618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Flèche vers le bas 6"/>
          <p:cNvSpPr/>
          <p:nvPr/>
        </p:nvSpPr>
        <p:spPr>
          <a:xfrm>
            <a:off x="8520684" y="4400877"/>
            <a:ext cx="484632" cy="5717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Étoile à 7 branches 7"/>
          <p:cNvSpPr/>
          <p:nvPr/>
        </p:nvSpPr>
        <p:spPr>
          <a:xfrm>
            <a:off x="1933302" y="1825625"/>
            <a:ext cx="426721" cy="42989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Étoile à 7 branches 9"/>
          <p:cNvSpPr/>
          <p:nvPr/>
        </p:nvSpPr>
        <p:spPr>
          <a:xfrm>
            <a:off x="7136674" y="5086985"/>
            <a:ext cx="426721" cy="39941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637973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9440" y="939376"/>
            <a:ext cx="3438525" cy="5229225"/>
          </a:xfrm>
          <a:prstGeom prst="rect">
            <a:avLst/>
          </a:prstGeom>
        </p:spPr>
      </p:pic>
    </p:spTree>
    <p:extLst>
      <p:ext uri="{BB962C8B-B14F-4D97-AF65-F5344CB8AC3E}">
        <p14:creationId xmlns:p14="http://schemas.microsoft.com/office/powerpoint/2010/main" val="2601300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46908" y="2350679"/>
            <a:ext cx="10515600" cy="1325563"/>
          </a:xfrm>
          <a:solidFill>
            <a:schemeClr val="accent1"/>
          </a:solidFill>
        </p:spPr>
        <p:txBody>
          <a:bodyPr>
            <a:normAutofit/>
          </a:bodyPr>
          <a:lstStyle/>
          <a:p>
            <a:pPr algn="ctr"/>
            <a:r>
              <a:rPr lang="fr-CA" sz="4000" b="1" dirty="0" smtClean="0">
                <a:solidFill>
                  <a:schemeClr val="bg1"/>
                </a:solidFill>
                <a:latin typeface="+mn-lt"/>
              </a:rPr>
              <a:t> 2. </a:t>
            </a:r>
            <a:r>
              <a:rPr lang="fr-CA" sz="4000" b="1" u="sng" dirty="0" smtClean="0">
                <a:solidFill>
                  <a:schemeClr val="bg1"/>
                </a:solidFill>
                <a:latin typeface="+mn-lt"/>
              </a:rPr>
              <a:t>Un </a:t>
            </a:r>
            <a:r>
              <a:rPr lang="fr-CA" sz="4000" b="1" u="sng" dirty="0">
                <a:solidFill>
                  <a:schemeClr val="bg1"/>
                </a:solidFill>
                <a:latin typeface="+mn-lt"/>
              </a:rPr>
              <a:t>rappel des fondamentaux</a:t>
            </a:r>
            <a:r>
              <a:rPr lang="fr-CA" sz="4000" dirty="0">
                <a:solidFill>
                  <a:schemeClr val="bg1"/>
                </a:solidFill>
                <a:latin typeface="+mn-lt"/>
              </a:rPr>
              <a:t/>
            </a:r>
            <a:br>
              <a:rPr lang="fr-CA" sz="4000" dirty="0">
                <a:solidFill>
                  <a:schemeClr val="bg1"/>
                </a:solidFill>
                <a:latin typeface="+mn-lt"/>
              </a:rPr>
            </a:br>
            <a:endParaRPr lang="fr-CA" sz="4000" dirty="0">
              <a:solidFill>
                <a:schemeClr val="bg1"/>
              </a:solidFill>
              <a:latin typeface="+mn-lt"/>
            </a:endParaRPr>
          </a:p>
        </p:txBody>
      </p:sp>
    </p:spTree>
    <p:extLst>
      <p:ext uri="{BB962C8B-B14F-4D97-AF65-F5344CB8AC3E}">
        <p14:creationId xmlns:p14="http://schemas.microsoft.com/office/powerpoint/2010/main" val="1539801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2730</TotalTime>
  <Words>4128</Words>
  <Application>Microsoft Office PowerPoint</Application>
  <PresentationFormat>Grand écran</PresentationFormat>
  <Paragraphs>380</Paragraphs>
  <Slides>59</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59</vt:i4>
      </vt:variant>
    </vt:vector>
  </HeadingPairs>
  <TitlesOfParts>
    <vt:vector size="67" baseType="lpstr">
      <vt:lpstr>Arial</vt:lpstr>
      <vt:lpstr>BrunelPoster-Bold</vt:lpstr>
      <vt:lpstr>Calibri</vt:lpstr>
      <vt:lpstr>Calibri Light</vt:lpstr>
      <vt:lpstr>LyonText-Regular</vt:lpstr>
      <vt:lpstr>Times New Roman</vt:lpstr>
      <vt:lpstr>Wingdings</vt:lpstr>
      <vt:lpstr>Thème Office</vt:lpstr>
      <vt:lpstr>L’information</vt:lpstr>
      <vt:lpstr>« L’information : où en est-on ? » Professeure Armande Saint-Jean, Ph.D.</vt:lpstr>
      <vt:lpstr>« L’information : où en est-on ? » Professeure Armande Saint-Jean, Ph.D.</vt:lpstr>
      <vt:lpstr> Dinosaure … </vt:lpstr>
      <vt:lpstr>… dinosaure en ligne</vt:lpstr>
      <vt:lpstr>… dinosaure à cassettes </vt:lpstr>
      <vt:lpstr>Les valeurs cardinales</vt:lpstr>
      <vt:lpstr>Présentation PowerPoint</vt:lpstr>
      <vt:lpstr> 2. Un rappel des fondamentaux </vt:lpstr>
      <vt:lpstr>2. Les fondamentaux</vt:lpstr>
      <vt:lpstr>Déclaration canadienne des droits S.C. 1960, ch. 44 (Sanctionnée 1960)</vt:lpstr>
      <vt:lpstr>Charte des droits et libertés de la personne  (Québec / 1975)</vt:lpstr>
      <vt:lpstr>LOI CONSTITUTIONNELLE DE 1982 PARTIE 1 - Charte canadienne des droits et libertés </vt:lpstr>
      <vt:lpstr> 3. Les menaces</vt:lpstr>
      <vt:lpstr>3. Menace : la survie (financière)</vt:lpstr>
      <vt:lpstr>3. Menace : la survie / migrations</vt:lpstr>
      <vt:lpstr>3. Survie  / le cas de la CN2i</vt:lpstr>
      <vt:lpstr>3. Survie / CN2i : renaissance</vt:lpstr>
      <vt:lpstr>3. Survie / expansion</vt:lpstr>
      <vt:lpstr>De nouveaux joueurs : PIVOT (ex Ricochet / Majeur)</vt:lpstr>
      <vt:lpstr>Du nouveau chez les grands … </vt:lpstr>
      <vt:lpstr>3. Les sources de revenus</vt:lpstr>
      <vt:lpstr>Comité conseil sur la qualité et la diversité de l’information (janvier 2003)</vt:lpstr>
      <vt:lpstr>Comité conseil sur la qualité et la diversité de l’information (janvier 2003) </vt:lpstr>
      <vt:lpstr> 3. Les GAFAM</vt:lpstr>
      <vt:lpstr> GAFA / GAFAM  / NATU </vt:lpstr>
      <vt:lpstr>3. Quelques impacts des GAFA sur l’information</vt:lpstr>
      <vt:lpstr>GAFA / L’ « irréglementable » Internet Pierre Trudel (Le Devoir, 23 mars 2021)</vt:lpstr>
      <vt:lpstr>GAFA / L’ « irréglementable » Internet Pierre Trudel (Le Devoir, 23 mars 2021)</vt:lpstr>
      <vt:lpstr>C-10 &gt;&gt;&gt;&gt; C-11  </vt:lpstr>
      <vt:lpstr> 3. Menace : la crise de confiance</vt:lpstr>
      <vt:lpstr> 3. Menace  : la crise de confiance</vt:lpstr>
      <vt:lpstr>3. Menace  : la crise de confiance</vt:lpstr>
      <vt:lpstr>Présentation PowerPoint</vt:lpstr>
      <vt:lpstr> 3. Menace  : la crise de confiance </vt:lpstr>
      <vt:lpstr>La crise de confiance / la pandémie</vt:lpstr>
      <vt:lpstr>3. Menace  : la crise de confiance</vt:lpstr>
      <vt:lpstr>Présentation PowerPoint</vt:lpstr>
      <vt:lpstr>Qui croire? Difficile de s’y retrouver … </vt:lpstr>
      <vt:lpstr>Censure / contrôle de l’information</vt:lpstr>
      <vt:lpstr>Un métier dangereux … </vt:lpstr>
      <vt:lpstr>Un métier dangereux … </vt:lpstr>
      <vt:lpstr>Un métier dangereux … </vt:lpstr>
      <vt:lpstr>Un métier dangereux … </vt:lpstr>
      <vt:lpstr>Un métier dangereux … même ici</vt:lpstr>
      <vt:lpstr>Un métier dangereux … </vt:lpstr>
      <vt:lpstr>Un métier dangereux … </vt:lpstr>
      <vt:lpstr>Un métier dangereux … </vt:lpstr>
      <vt:lpstr>Motion adoptée à l’Assemblée nationale</vt:lpstr>
      <vt:lpstr>4. L’avenir</vt:lpstr>
      <vt:lpstr>4. Crainte : les méfaits de la désinformation </vt:lpstr>
      <vt:lpstr>Crainte : les effets de la polarisation</vt:lpstr>
      <vt:lpstr>Crainte : les effets de la polarisation</vt:lpstr>
      <vt:lpstr>Présentation PowerPoint</vt:lpstr>
      <vt:lpstr>4. L’avenir … </vt:lpstr>
      <vt:lpstr>L’avenir …  </vt:lpstr>
      <vt:lpstr>   L’avenir …  </vt:lpstr>
      <vt:lpstr>   L’avenir …</vt:lpstr>
      <vt:lpstr>Présentation PowerPoint</vt:lpstr>
    </vt:vector>
  </TitlesOfParts>
  <Company>Universite de Sherbrooke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L’information</dc:title>
  <dc:creator>Armande Saint-Jean</dc:creator>
  <cp:lastModifiedBy>Armande Saint-Jean</cp:lastModifiedBy>
  <cp:revision>131</cp:revision>
  <dcterms:created xsi:type="dcterms:W3CDTF">2021-03-10T12:48:14Z</dcterms:created>
  <dcterms:modified xsi:type="dcterms:W3CDTF">2022-04-18T16:44:38Z</dcterms:modified>
</cp:coreProperties>
</file>