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</p:sldMasterIdLst>
  <p:notesMasterIdLst>
    <p:notesMasterId r:id="rId48"/>
  </p:notesMasterIdLst>
  <p:sldIdLst>
    <p:sldId id="305" r:id="rId16"/>
    <p:sldId id="325" r:id="rId17"/>
    <p:sldId id="286" r:id="rId18"/>
    <p:sldId id="263" r:id="rId19"/>
    <p:sldId id="283" r:id="rId20"/>
    <p:sldId id="279" r:id="rId21"/>
    <p:sldId id="287" r:id="rId22"/>
    <p:sldId id="309" r:id="rId23"/>
    <p:sldId id="310" r:id="rId24"/>
    <p:sldId id="290" r:id="rId25"/>
    <p:sldId id="291" r:id="rId26"/>
    <p:sldId id="289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292" r:id="rId37"/>
    <p:sldId id="320" r:id="rId38"/>
    <p:sldId id="321" r:id="rId39"/>
    <p:sldId id="322" r:id="rId40"/>
    <p:sldId id="304" r:id="rId41"/>
    <p:sldId id="307" r:id="rId42"/>
    <p:sldId id="326" r:id="rId43"/>
    <p:sldId id="323" r:id="rId44"/>
    <p:sldId id="324" r:id="rId45"/>
    <p:sldId id="269" r:id="rId46"/>
    <p:sldId id="265" r:id="rId47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3D4A30"/>
        </a:solidFill>
        <a:latin typeface="Georgia" pitchFamily="-106" charset="0"/>
        <a:ea typeface="ヒラギノ明朝 ProN W3" pitchFamily="-106" charset="-128"/>
        <a:cs typeface="+mn-cs"/>
        <a:sym typeface="Georgia" pitchFamily="-106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3D4A30"/>
        </a:solidFill>
        <a:latin typeface="Georgia" pitchFamily="-106" charset="0"/>
        <a:ea typeface="ヒラギノ明朝 ProN W3" pitchFamily="-106" charset="-128"/>
        <a:cs typeface="+mn-cs"/>
        <a:sym typeface="Georgia" pitchFamily="-106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3D4A30"/>
        </a:solidFill>
        <a:latin typeface="Georgia" pitchFamily="-106" charset="0"/>
        <a:ea typeface="ヒラギノ明朝 ProN W3" pitchFamily="-106" charset="-128"/>
        <a:cs typeface="+mn-cs"/>
        <a:sym typeface="Georgia" pitchFamily="-106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3D4A30"/>
        </a:solidFill>
        <a:latin typeface="Georgia" pitchFamily="-106" charset="0"/>
        <a:ea typeface="ヒラギノ明朝 ProN W3" pitchFamily="-106" charset="-128"/>
        <a:cs typeface="+mn-cs"/>
        <a:sym typeface="Georgia" pitchFamily="-106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3D4A30"/>
        </a:solidFill>
        <a:latin typeface="Georgia" pitchFamily="-106" charset="0"/>
        <a:ea typeface="ヒラギノ明朝 ProN W3" pitchFamily="-106" charset="-128"/>
        <a:cs typeface="+mn-cs"/>
        <a:sym typeface="Georgia" pitchFamily="-106" charset="0"/>
      </a:defRPr>
    </a:lvl5pPr>
    <a:lvl6pPr marL="2286000" algn="l" defTabSz="914400" rtl="0" eaLnBrk="1" latinLnBrk="0" hangingPunct="1">
      <a:defRPr sz="3200" kern="1200">
        <a:solidFill>
          <a:srgbClr val="3D4A30"/>
        </a:solidFill>
        <a:latin typeface="Georgia" pitchFamily="-106" charset="0"/>
        <a:ea typeface="ヒラギノ明朝 ProN W3" pitchFamily="-106" charset="-128"/>
        <a:cs typeface="+mn-cs"/>
        <a:sym typeface="Georgia" pitchFamily="-106" charset="0"/>
      </a:defRPr>
    </a:lvl6pPr>
    <a:lvl7pPr marL="2743200" algn="l" defTabSz="914400" rtl="0" eaLnBrk="1" latinLnBrk="0" hangingPunct="1">
      <a:defRPr sz="3200" kern="1200">
        <a:solidFill>
          <a:srgbClr val="3D4A30"/>
        </a:solidFill>
        <a:latin typeface="Georgia" pitchFamily="-106" charset="0"/>
        <a:ea typeface="ヒラギノ明朝 ProN W3" pitchFamily="-106" charset="-128"/>
        <a:cs typeface="+mn-cs"/>
        <a:sym typeface="Georgia" pitchFamily="-106" charset="0"/>
      </a:defRPr>
    </a:lvl7pPr>
    <a:lvl8pPr marL="3200400" algn="l" defTabSz="914400" rtl="0" eaLnBrk="1" latinLnBrk="0" hangingPunct="1">
      <a:defRPr sz="3200" kern="1200">
        <a:solidFill>
          <a:srgbClr val="3D4A30"/>
        </a:solidFill>
        <a:latin typeface="Georgia" pitchFamily="-106" charset="0"/>
        <a:ea typeface="ヒラギノ明朝 ProN W3" pitchFamily="-106" charset="-128"/>
        <a:cs typeface="+mn-cs"/>
        <a:sym typeface="Georgia" pitchFamily="-106" charset="0"/>
      </a:defRPr>
    </a:lvl8pPr>
    <a:lvl9pPr marL="3657600" algn="l" defTabSz="914400" rtl="0" eaLnBrk="1" latinLnBrk="0" hangingPunct="1">
      <a:defRPr sz="3200" kern="1200">
        <a:solidFill>
          <a:srgbClr val="3D4A30"/>
        </a:solidFill>
        <a:latin typeface="Georgia" pitchFamily="-106" charset="0"/>
        <a:ea typeface="ヒラギノ明朝 ProN W3" pitchFamily="-106" charset="-128"/>
        <a:cs typeface="+mn-cs"/>
        <a:sym typeface="Georgia" pitchFamily="-106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2"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9A7E"/>
    <a:srgbClr val="716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498" y="43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15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5000"/>
              </a:lnSpc>
              <a:spcBef>
                <a:spcPts val="2400"/>
              </a:spcBef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55000"/>
              </a:lnSpc>
              <a:spcBef>
                <a:spcPts val="2400"/>
              </a:spcBef>
              <a:defRPr sz="1200"/>
            </a:lvl1pPr>
          </a:lstStyle>
          <a:p>
            <a:fld id="{011D4619-D3F2-4980-9E25-01D0FE8EB9A0}" type="datetime1">
              <a:rPr lang="en-US"/>
              <a:pPr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55000"/>
              </a:lnSpc>
              <a:spcBef>
                <a:spcPts val="2400"/>
              </a:spcBef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55000"/>
              </a:lnSpc>
              <a:spcBef>
                <a:spcPts val="2400"/>
              </a:spcBef>
              <a:defRPr sz="1200"/>
            </a:lvl1pPr>
          </a:lstStyle>
          <a:p>
            <a:fld id="{9C7A3FEA-EB95-42F7-8FD6-700D828FA955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64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fr-FR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D4A816-3CEF-4F96-802C-1EAE99CDAD0D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fr-FR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4A19BC-0B0A-42AF-9DF0-5E75124C05E2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fr-FR"/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86C86B-BEED-416C-822D-92FC430FDE79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7D328-7DBD-46CB-AAF1-60351058281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557A-745B-44CD-9EF5-EC5A0CFB4E80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D39AAB-1818-40EB-81FD-07D83437601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87FE61-0261-4A48-BCCB-FD89EFC1B30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58BB2-2DC8-4CDF-A1F7-10A30219D29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2705100"/>
            <a:ext cx="263525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13150" y="2705100"/>
            <a:ext cx="263525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0C3CC-2B14-4739-9076-BB908320D30D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E97BD-D8D0-4C53-BE7F-248F81B6E90D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D05B4-EC0D-48EF-B3EA-2D6EE094E8DE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EB353-C8EB-4FCD-81D7-A6B74AF54386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24A2A-91AF-4B22-A580-D2F782B97FB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704EA1-B3C1-4C97-8F22-D86586888986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D8E87-327F-431A-8E81-793549DA1FD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0850" y="50800"/>
            <a:ext cx="2838450" cy="88773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0800"/>
            <a:ext cx="8362950" cy="88773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3FFAC-D9F8-42DB-BAAD-E79092329CC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0850" y="50800"/>
            <a:ext cx="2838450" cy="88773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0800"/>
            <a:ext cx="8362950" cy="88773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95C510-BA6C-4B79-9D4C-49B0393B84D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ECB204-A6AF-4CF3-9B8A-C60810E0909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B0ADD-31A2-4B16-A35D-0285BA26AC0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2A5AC-021A-41E1-919D-07B7F1482EB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6400" y="2705100"/>
            <a:ext cx="263525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44050" y="2705100"/>
            <a:ext cx="263525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F2852-6BB5-4C08-A4A3-65645F5B9B46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0A48C-D7A4-436F-A145-F63CD555D746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F248F-DB74-4BB8-B528-E63B824C6E7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F77B8-5DD5-4D94-874F-C4E5A177E935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263CF-5A07-468F-BCFA-CB11B2AA61FD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F13206-A411-4B0A-8D80-C7C26A13C32D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010146-FE42-4961-A8E8-22AD24F291FE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7DAD8-CDBB-4B06-B9AD-6BFB55D6A15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0850" y="50800"/>
            <a:ext cx="2838450" cy="88773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0800"/>
            <a:ext cx="8362950" cy="88773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F22B4-E257-4C74-A44C-C95C70850D5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9E202-E817-448D-98D9-0FD6B4B0F10C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FDF89-9824-4CBE-B670-809ED00A59EE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7CFEFC-BD76-4F29-AED7-CF2E14616206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825500"/>
            <a:ext cx="5600700" cy="810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25500"/>
            <a:ext cx="5600700" cy="810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26B906-9E04-424D-98D1-22570939A1B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42474-11F6-43C5-8B76-D8A45A71F9FD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1E2B3F-91DA-41A1-9C8C-24BC34796850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46DB1-72BA-43C7-A04E-5D06B87266C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8FF3F6-57E6-4517-8B5D-7DC0A071157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5D2D20-DEF5-4E81-B260-046A0F5E5D9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67D14-E8E9-4AA6-A530-D2B6E2DEE3D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3A3B99-8C45-43E8-AD31-B749D858A9B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537575"/>
          </a:xfrm>
          <a:prstGeom prst="rect">
            <a:avLst/>
          </a:prstGeo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53757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B2906-6CBF-47F3-85EA-12D3C01D56B5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11D0A-3C70-4D54-8C1B-A54C71FB893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5D259-5092-4BA7-8238-CFFCF9A6C3C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F23A0-D15C-48CE-BB17-337C86D9F11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8305800"/>
            <a:ext cx="5600700" cy="88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305800"/>
            <a:ext cx="5600700" cy="88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032A1-2A70-4B07-AE6E-9A0A4F086C56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A9B8C-2482-496C-BAD6-10FF24D5B6E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29C803-2D6A-4060-9B06-5A0156E5AD06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9367F-4BA6-4EE3-82C6-52F07265BCA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ACD720-A55E-4FF5-A031-45AF7C672D5E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FF7C2-7327-4EFA-BB47-5CC7881393C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oefler Text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EFB9D-1759-4AED-8F9F-696D8A7D838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E445D-12BF-4B3B-9DFE-4486D13C955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0850" y="7137400"/>
            <a:ext cx="2838450" cy="20574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7137400"/>
            <a:ext cx="8362950" cy="20574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B7DFCC-6C91-4F24-A38F-66B94AC04C2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01D6C1-2E23-439D-9141-56286DC5F7F0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4DCBB3-499E-49C2-B762-C57F23D642C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02542-6D17-42B7-AED4-F12A718718D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8305800"/>
            <a:ext cx="5600700" cy="88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305800"/>
            <a:ext cx="5600700" cy="88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159A5-2046-49E9-A3E2-E3F37524206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4B4FD-B81C-4F92-815A-FC40BB683FD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6647A-1D28-4380-9F2D-2C49B53C07B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2705100"/>
            <a:ext cx="56007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05100"/>
            <a:ext cx="56007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389D27-1ED6-46C8-A59D-6E0B456847A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0F879-437D-40C0-8F5E-89337FA1AC8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A61539-2229-4CAD-AD87-0E72C7AB7E0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oefler Text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8BCDFC-F072-4377-853F-147EE8282653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FF14FC-4347-412A-879E-BDC9DCDD437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0850" y="7137400"/>
            <a:ext cx="2838450" cy="20574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7137400"/>
            <a:ext cx="8362950" cy="20574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113F4F-FEF7-498D-92E4-DABADE7DEAC6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C26E0B-EE01-407B-8B0D-9DBB71BD5A42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9E775-45F8-4299-B036-9DA9DDFCBEB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EC2A4-A75A-428C-8A92-ACB78A3196C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FA38D2-8EF0-4773-8FED-4CAF23B0B0F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A65357-E66F-40E3-A54E-62CE89CA63B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95788F-7546-4235-B1AA-81EE3102039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E9C41B-A5F1-4524-A690-C6E075C8A312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3DC0E-A287-4FCB-8201-6862ECFAAAED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D43DA-3D23-4B00-A165-D70B0AD5299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78997-3DA6-4799-AC04-9DBDF09371CD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064B85-0209-4A5B-9C05-C6B9CECE3C7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9CC526-4E74-47C9-BEAA-E31681A18F95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6EB261-0B9F-4E1F-8A3C-20F62B5C552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6518AB-662E-4224-A5D4-E85F56ACBC3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685F33-C9EA-4860-B37E-6B97FF5463CC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70BD0-9E74-4C8F-A4FE-2908C42F8203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58104CD-1801-48E8-BBDF-0216513899B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04C483-95A4-4E4D-BD64-217A978A184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0850" y="50800"/>
            <a:ext cx="2838450" cy="88773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0800"/>
            <a:ext cx="8362950" cy="88773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A1AAFB-FAA3-46E5-85A2-FD4AAA73BBE0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2705100"/>
            <a:ext cx="56007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05100"/>
            <a:ext cx="56007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57C019-DDBE-4D30-8DA5-202AE5184D5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0850" y="50800"/>
            <a:ext cx="2838450" cy="88773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0800"/>
            <a:ext cx="8362950" cy="88773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2705100"/>
            <a:ext cx="263525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13150" y="2705100"/>
            <a:ext cx="263525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2705100"/>
            <a:ext cx="56007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05100"/>
            <a:ext cx="56007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479FD-DCFF-413F-8725-92AFB21D850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0850" y="50800"/>
            <a:ext cx="2838450" cy="88773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0800"/>
            <a:ext cx="8362950" cy="88773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2705100"/>
            <a:ext cx="56007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05100"/>
            <a:ext cx="560070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5F0A2-D845-4DF1-871E-78BA020BC50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0850" y="50800"/>
            <a:ext cx="2838450" cy="88773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0800"/>
            <a:ext cx="8362950" cy="88773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89ACA-A9AE-47C8-8AE9-5794F4C292F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A64FB-E523-4D5B-86C7-4F9EFC541AF2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3F153-3DC0-45AB-91CA-CC7D3D9C1863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702350-23B8-4184-A6C1-F4FD85A87C9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AFD2C-0475-4B1A-B27F-80E42AA281C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57158E-7D92-48CC-B999-A6344F9361A6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62CC79-BDFA-4AAF-AFE8-CAB0133C37E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DFAFE-D77C-44CA-B984-EF7D6A6A712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EE124-6A4B-4144-9F4D-AD9DC1F4A220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F1437-8090-44E8-BDC4-353FA0F8F96E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65E50-E89E-418C-9FBB-6322A344C37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AD1816-D9DC-4775-8D39-23EBF0050AB0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3F807B-83E3-431E-BEF2-D4CD5AA0E2ED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9D009F-E315-4BE9-9904-5CD9D49D90C5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23988-2493-445B-8D0F-DA2CAF79E39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D6E93-B7E1-4D53-ACB9-AF17666C62D0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7445E6-7E0A-4A0C-803C-B2287F9E8C83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1703D-F65C-4277-8202-9034414F3C1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4C062-C774-4E39-82AB-E1BE16BC807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B2C54-701C-499E-9BD2-853EE9FDA96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E96CF9-DACC-48BC-8C5D-E5EC85BBB04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7221B-3B6F-4596-8502-5E8913AD8D5C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89603C-A576-44B6-BA58-7CBD39F69EC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3ED3D-C784-4766-9EBF-6555A24A715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2D586C-B8DF-4C90-8894-8A3F513554A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5B0D1-3E8D-4DBC-9E7A-DCFB2903FAC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BDC11-E306-40BB-87A2-ECF7D8EBB5C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1F787-8FE9-4DCE-97C9-EF0338BCBBD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5143500"/>
            <a:ext cx="2851150" cy="313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9050" y="5143500"/>
            <a:ext cx="2851150" cy="313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77D43-63B5-4B49-8E80-61866631943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95A78-F74B-4EF0-827B-D47D7BAD092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9CB8CD-ECC4-4DED-B8D1-E15F57AF6D8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E4818-7580-4005-BF80-1BEC29178B8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8C2789-9B86-41D3-B96C-51230BF70418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61D259-3387-4D77-946B-ABB3BC24DADE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59826B-D02E-40A0-82B1-650190B8668D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16525" y="1511300"/>
            <a:ext cx="1463675" cy="67691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1511300"/>
            <a:ext cx="4238625" cy="67691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E6081-A0C0-42E1-BB83-C7701328C3C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2A67BD-0B3D-4B95-B88E-BE7498ADED5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89F71-7266-4F8B-B449-D96326C51D3D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958FFF-BE9D-423A-AEB1-9E8623157BD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35BC9-8D1A-4225-A2FE-266965FA8A8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2705100"/>
            <a:ext cx="263525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13150" y="2705100"/>
            <a:ext cx="2635250" cy="622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10753-224E-4B9C-8A50-2AB5D346E20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5688E-B0BE-42D3-A13B-95891ED16EF3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6F71A-3869-4674-91B2-26DD13A1DE8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4D9536-127F-4233-969E-745075BB6FC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973E83-D1D2-4665-9FE9-D867F545401C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eorgia" pitchFamily="-11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A5A06-ACE7-4A65-BAC7-0041873B649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469409-A80B-4009-9A0A-43BA774C1C53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0850" y="50800"/>
            <a:ext cx="2838450" cy="88773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0800"/>
            <a:ext cx="8362950" cy="88773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9033BF-C466-4DB3-B971-3F81D6AB785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5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5500" y="50800"/>
            <a:ext cx="113538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5500" y="2705100"/>
            <a:ext cx="113538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45000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Georgia" pitchFamily="-106" charset="0"/>
              </a:rPr>
              <a:t>Second level</a:t>
            </a:r>
          </a:p>
          <a:p>
            <a:pPr lvl="2"/>
            <a:r>
              <a:rPr lang="en-US">
                <a:sym typeface="Georgia" pitchFamily="-106" charset="0"/>
              </a:rPr>
              <a:t>Third level</a:t>
            </a:r>
          </a:p>
          <a:p>
            <a:pPr lvl="3"/>
            <a:r>
              <a:rPr lang="en-US">
                <a:sym typeface="Georgia" pitchFamily="-106" charset="0"/>
              </a:rPr>
              <a:t>Fourth level</a:t>
            </a:r>
          </a:p>
          <a:p>
            <a:pPr lvl="4"/>
            <a:r>
              <a:rPr lang="en-US">
                <a:sym typeface="Georgia" pitchFamily="-106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5713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Palatino" pitchFamily="-106" charset="0"/>
                <a:sym typeface="Palatino" pitchFamily="-106" charset="0"/>
              </a:defRPr>
            </a:lvl1pPr>
          </a:lstStyle>
          <a:p>
            <a:fld id="{2913AE91-C421-47BF-A657-E49C29318564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+mj-lt"/>
          <a:ea typeface="+mj-ea"/>
          <a:cs typeface="+mj-cs"/>
          <a:sym typeface="Georgia" pitchFamily="-106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1pPr>
      <a:lvl2pPr marL="749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2pPr>
      <a:lvl3pPr marL="1193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3pPr>
      <a:lvl4pPr marL="1638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4pPr>
      <a:lvl5pPr marL="2082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5pPr>
      <a:lvl6pPr marL="25400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6pPr>
      <a:lvl7pPr marL="29972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7pPr>
      <a:lvl8pPr marL="34544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8pPr>
      <a:lvl9pPr marL="39116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5500" y="50800"/>
            <a:ext cx="113538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5500" y="2705100"/>
            <a:ext cx="54229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45000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Georgia" pitchFamily="-106" charset="0"/>
              </a:rPr>
              <a:t>Second level</a:t>
            </a:r>
          </a:p>
          <a:p>
            <a:pPr lvl="2"/>
            <a:r>
              <a:rPr lang="en-US">
                <a:sym typeface="Georgia" pitchFamily="-106" charset="0"/>
              </a:rPr>
              <a:t>Third level</a:t>
            </a:r>
          </a:p>
          <a:p>
            <a:pPr lvl="3"/>
            <a:r>
              <a:rPr lang="en-US">
                <a:sym typeface="Georgia" pitchFamily="-106" charset="0"/>
              </a:rPr>
              <a:t>Fourth level</a:t>
            </a:r>
          </a:p>
          <a:p>
            <a:pPr lvl="4"/>
            <a:r>
              <a:rPr lang="en-US">
                <a:sym typeface="Georgia" pitchFamily="-106" charset="0"/>
              </a:rPr>
              <a:t>Fifth level</a:t>
            </a:r>
          </a:p>
        </p:txBody>
      </p:sp>
      <p:sp>
        <p:nvSpPr>
          <p:cNvPr id="133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Palatino" pitchFamily="-106" charset="0"/>
                <a:sym typeface="Palatino" pitchFamily="-106" charset="0"/>
              </a:defRPr>
            </a:lvl1pPr>
          </a:lstStyle>
          <a:p>
            <a:fld id="{15FAFF81-68B9-4C23-8A77-13B6F86F1C21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+mj-lt"/>
          <a:ea typeface="+mj-ea"/>
          <a:cs typeface="+mj-cs"/>
          <a:sym typeface="Georgia" pitchFamily="-106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1pPr>
      <a:lvl2pPr marL="749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2pPr>
      <a:lvl3pPr marL="1193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3pPr>
      <a:lvl4pPr marL="1638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4pPr>
      <a:lvl5pPr marL="2082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5pPr>
      <a:lvl6pPr marL="25400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6pPr>
      <a:lvl7pPr marL="29972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7pPr>
      <a:lvl8pPr marL="34544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8pPr>
      <a:lvl9pPr marL="39116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5500" y="50800"/>
            <a:ext cx="113538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56400" y="2705100"/>
            <a:ext cx="54229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45000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Georgia" pitchFamily="-106" charset="0"/>
              </a:rPr>
              <a:t>Second level</a:t>
            </a:r>
          </a:p>
          <a:p>
            <a:pPr lvl="2"/>
            <a:r>
              <a:rPr lang="en-US">
                <a:sym typeface="Georgia" pitchFamily="-106" charset="0"/>
              </a:rPr>
              <a:t>Third level</a:t>
            </a:r>
          </a:p>
          <a:p>
            <a:pPr lvl="3"/>
            <a:r>
              <a:rPr lang="en-US">
                <a:sym typeface="Georgia" pitchFamily="-106" charset="0"/>
              </a:rPr>
              <a:t>Fourth level</a:t>
            </a:r>
          </a:p>
          <a:p>
            <a:pPr lvl="4"/>
            <a:r>
              <a:rPr lang="en-US">
                <a:sym typeface="Georgia" pitchFamily="-106" charset="0"/>
              </a:rPr>
              <a:t>Fifth level</a:t>
            </a:r>
          </a:p>
        </p:txBody>
      </p:sp>
      <p:sp>
        <p:nvSpPr>
          <p:cNvPr id="1433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42063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Palatino" pitchFamily="-106" charset="0"/>
                <a:sym typeface="Palatino" pitchFamily="-106" charset="0"/>
              </a:defRPr>
            </a:lvl1pPr>
          </a:lstStyle>
          <a:p>
            <a:fld id="{EC4F82FE-80FF-484D-BFBD-E8B3A971447C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+mj-lt"/>
          <a:ea typeface="+mj-ea"/>
          <a:cs typeface="+mj-cs"/>
          <a:sym typeface="Georgia" pitchFamily="-106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1pPr>
      <a:lvl2pPr marL="749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2pPr>
      <a:lvl3pPr marL="1193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3pPr>
      <a:lvl4pPr marL="1638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4pPr>
      <a:lvl5pPr marL="2082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5pPr>
      <a:lvl6pPr marL="25400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6pPr>
      <a:lvl7pPr marL="29972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7pPr>
      <a:lvl8pPr marL="34544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8pPr>
      <a:lvl9pPr marL="39116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5500" y="825500"/>
            <a:ext cx="11353800" cy="810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45000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Georgia" pitchFamily="-106" charset="0"/>
              </a:rPr>
              <a:t>Second level</a:t>
            </a:r>
          </a:p>
          <a:p>
            <a:pPr lvl="2"/>
            <a:r>
              <a:rPr lang="en-US">
                <a:sym typeface="Georgia" pitchFamily="-106" charset="0"/>
              </a:rPr>
              <a:t>Third level</a:t>
            </a:r>
          </a:p>
          <a:p>
            <a:pPr lvl="3"/>
            <a:r>
              <a:rPr lang="en-US">
                <a:sym typeface="Georgia" pitchFamily="-106" charset="0"/>
              </a:rPr>
              <a:t>Fourth level</a:t>
            </a:r>
          </a:p>
          <a:p>
            <a:pPr lvl="4"/>
            <a:r>
              <a:rPr lang="en-US">
                <a:sym typeface="Georgia" pitchFamily="-106" charset="0"/>
              </a:rPr>
              <a:t>Fifth level</a:t>
            </a:r>
          </a:p>
        </p:txBody>
      </p:sp>
      <p:sp>
        <p:nvSpPr>
          <p:cNvPr id="1536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Palatino" pitchFamily="-106" charset="0"/>
                <a:sym typeface="Palatino" pitchFamily="-106" charset="0"/>
              </a:defRPr>
            </a:lvl1pPr>
          </a:lstStyle>
          <a:p>
            <a:fld id="{41245D2B-CD1F-4D8C-9B08-66D8C85FAED1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eorgia" pitchFamily="-106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1pPr>
      <a:lvl2pPr marL="7493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2pPr>
      <a:lvl3pPr marL="11938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3pPr>
      <a:lvl4pPr marL="16383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4pPr>
      <a:lvl5pPr marL="20828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5pPr>
      <a:lvl6pPr marL="2540000" indent="-355600" algn="l" rtl="0" fontAlgn="base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6pPr>
      <a:lvl7pPr marL="2997200" indent="-355600" algn="l" rtl="0" fontAlgn="base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7pPr>
      <a:lvl8pPr marL="3454400" indent="-355600" algn="l" rtl="0" fontAlgn="base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8pPr>
      <a:lvl9pPr marL="3911600" indent="-355600" algn="l" rtl="0" fontAlgn="base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5500" y="7137400"/>
            <a:ext cx="11353800" cy="118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5500" y="8305800"/>
            <a:ext cx="113538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Hoefler Text" pitchFamily="-106" charset="0"/>
              </a:rPr>
              <a:t>Second level</a:t>
            </a:r>
          </a:p>
          <a:p>
            <a:pPr lvl="2"/>
            <a:r>
              <a:rPr lang="en-US">
                <a:sym typeface="Hoefler Text" pitchFamily="-106" charset="0"/>
              </a:rPr>
              <a:t>Third level</a:t>
            </a:r>
          </a:p>
          <a:p>
            <a:pPr lvl="3"/>
            <a:r>
              <a:rPr lang="en-US">
                <a:sym typeface="Hoefler Text" pitchFamily="-106" charset="0"/>
              </a:rPr>
              <a:t>Fourth level</a:t>
            </a:r>
          </a:p>
          <a:p>
            <a:pPr lvl="4"/>
            <a:r>
              <a:rPr lang="en-US">
                <a:sym typeface="Hoefler Text" pitchFamily="-106" charset="0"/>
              </a:rPr>
              <a:t>Fifth level</a:t>
            </a:r>
          </a:p>
        </p:txBody>
      </p:sp>
      <p:sp>
        <p:nvSpPr>
          <p:cNvPr id="163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CDC5A2"/>
                </a:solidFill>
                <a:latin typeface="Palatino" pitchFamily="-106" charset="0"/>
                <a:sym typeface="Palatino" pitchFamily="-106" charset="0"/>
              </a:defRPr>
            </a:lvl1pPr>
          </a:lstStyle>
          <a:p>
            <a:fld id="{339FE2FA-ECC3-4ECA-8AF1-8437CB85D4EA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/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Georgia" pitchFamily="-106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42900" indent="-3429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06" charset="0"/>
        </a:defRPr>
      </a:lvl1pPr>
      <a:lvl2pPr marL="742950" indent="-28575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06" charset="0"/>
        </a:defRPr>
      </a:lvl2pPr>
      <a:lvl3pPr marL="11430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06" charset="0"/>
        </a:defRPr>
      </a:lvl3pPr>
      <a:lvl4pPr marL="16002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06" charset="0"/>
        </a:defRPr>
      </a:lvl4pPr>
      <a:lvl5pPr marL="20574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»"/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06" charset="0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12" charset="0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12" charset="0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12" charset="0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5500" y="7137400"/>
            <a:ext cx="11353800" cy="118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5500" y="8305800"/>
            <a:ext cx="113538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oefler Text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Hoefler Text" pitchFamily="-106" charset="0"/>
              </a:rPr>
              <a:t>Second level</a:t>
            </a:r>
          </a:p>
          <a:p>
            <a:pPr lvl="2"/>
            <a:r>
              <a:rPr lang="en-US">
                <a:sym typeface="Hoefler Text" pitchFamily="-106" charset="0"/>
              </a:rPr>
              <a:t>Third level</a:t>
            </a:r>
          </a:p>
          <a:p>
            <a:pPr lvl="3"/>
            <a:r>
              <a:rPr lang="en-US">
                <a:sym typeface="Hoefler Text" pitchFamily="-106" charset="0"/>
              </a:rPr>
              <a:t>Fourth level</a:t>
            </a:r>
          </a:p>
          <a:p>
            <a:pPr lvl="4"/>
            <a:r>
              <a:rPr lang="en-US">
                <a:sym typeface="Hoefler Text" pitchFamily="-106" charset="0"/>
              </a:rPr>
              <a:t>Fifth level</a:t>
            </a:r>
          </a:p>
        </p:txBody>
      </p:sp>
      <p:sp>
        <p:nvSpPr>
          <p:cNvPr id="174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CDC5A2"/>
                </a:solidFill>
                <a:latin typeface="Palatino" pitchFamily="-106" charset="0"/>
                <a:sym typeface="Palatino" pitchFamily="-106" charset="0"/>
              </a:defRPr>
            </a:lvl1pPr>
          </a:lstStyle>
          <a:p>
            <a:fld id="{3CFBCD87-50ED-411B-B06A-0EE427588D18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Georgia" pitchFamily="-106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42900" indent="-3429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06" charset="0"/>
        </a:defRPr>
      </a:lvl1pPr>
      <a:lvl2pPr marL="742950" indent="-28575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06" charset="0"/>
        </a:defRPr>
      </a:lvl2pPr>
      <a:lvl3pPr marL="11430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06" charset="0"/>
        </a:defRPr>
      </a:lvl3pPr>
      <a:lvl4pPr marL="16002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06" charset="0"/>
        </a:defRPr>
      </a:lvl4pPr>
      <a:lvl5pPr marL="20574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»"/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06" charset="0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12" charset="0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12" charset="0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12" charset="0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sz="4800" i="1">
          <a:solidFill>
            <a:srgbClr val="F2D99B"/>
          </a:solidFill>
          <a:latin typeface="+mn-lt"/>
          <a:ea typeface="+mn-ea"/>
          <a:cs typeface="+mn-cs"/>
          <a:sym typeface="Hoefler Text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Palatino" pitchFamily="-106" charset="0"/>
                <a:sym typeface="Palatino" pitchFamily="-106" charset="0"/>
              </a:defRPr>
            </a:lvl1pPr>
          </a:lstStyle>
          <a:p>
            <a:fld id="{FD09894B-5ADF-4B6C-827B-8A885FC8776E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eorgia" pitchFamily="-106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1pPr>
      <a:lvl2pPr marL="8001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2pPr>
      <a:lvl3pPr marL="12446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3pPr>
      <a:lvl4pPr marL="16891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4pPr>
      <a:lvl5pPr marL="21336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5pPr>
      <a:lvl6pPr marL="2590800" indent="-355600" algn="l" rtl="0" fontAlgn="base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6pPr>
      <a:lvl7pPr marL="3048000" indent="-355600" algn="l" rtl="0" fontAlgn="base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7pPr>
      <a:lvl8pPr marL="3505200" indent="-355600" algn="l" rtl="0" fontAlgn="base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8pPr>
      <a:lvl9pPr marL="3962400" indent="-355600" algn="l" rtl="0" fontAlgn="base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5500" y="50800"/>
            <a:ext cx="113538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5500" y="2705100"/>
            <a:ext cx="113538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45000"/>
              </a:srgb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Georgia" pitchFamily="-106" charset="0"/>
              </a:rPr>
              <a:t>Second level</a:t>
            </a:r>
          </a:p>
          <a:p>
            <a:pPr lvl="2"/>
            <a:r>
              <a:rPr lang="en-US">
                <a:sym typeface="Georgia" pitchFamily="-106" charset="0"/>
              </a:rPr>
              <a:t>Third level</a:t>
            </a:r>
          </a:p>
          <a:p>
            <a:pPr lvl="3"/>
            <a:r>
              <a:rPr lang="en-US">
                <a:sym typeface="Georgia" pitchFamily="-106" charset="0"/>
              </a:rPr>
              <a:t>Fourth level</a:t>
            </a:r>
          </a:p>
          <a:p>
            <a:pPr lvl="4"/>
            <a:r>
              <a:rPr lang="en-US">
                <a:sym typeface="Georgia" pitchFamily="-106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Palatino" pitchFamily="-106" charset="0"/>
                <a:sym typeface="Palatino" pitchFamily="-106" charset="0"/>
              </a:defRPr>
            </a:lvl1pPr>
          </a:lstStyle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+mj-lt"/>
          <a:ea typeface="+mj-ea"/>
          <a:cs typeface="+mj-cs"/>
          <a:sym typeface="Georgia" pitchFamily="-106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1pPr>
      <a:lvl2pPr marL="749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2pPr>
      <a:lvl3pPr marL="1193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3pPr>
      <a:lvl4pPr marL="1638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4pPr>
      <a:lvl5pPr marL="2082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5pPr>
      <a:lvl6pPr marL="25400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6pPr>
      <a:lvl7pPr marL="29972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7pPr>
      <a:lvl8pPr marL="34544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8pPr>
      <a:lvl9pPr marL="39116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5500" y="50800"/>
            <a:ext cx="113538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5500" y="2705100"/>
            <a:ext cx="113538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45000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Georgia" pitchFamily="-106" charset="0"/>
              </a:rPr>
              <a:t>Second level</a:t>
            </a:r>
          </a:p>
          <a:p>
            <a:pPr lvl="2"/>
            <a:r>
              <a:rPr lang="en-US">
                <a:sym typeface="Georgia" pitchFamily="-106" charset="0"/>
              </a:rPr>
              <a:t>Third level</a:t>
            </a:r>
          </a:p>
          <a:p>
            <a:pPr lvl="3"/>
            <a:r>
              <a:rPr lang="en-US">
                <a:sym typeface="Georgia" pitchFamily="-106" charset="0"/>
              </a:rPr>
              <a:t>Fourth level</a:t>
            </a:r>
          </a:p>
          <a:p>
            <a:pPr lvl="4"/>
            <a:r>
              <a:rPr lang="en-US">
                <a:sym typeface="Georgia" pitchFamily="-106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FAF7E0"/>
          </a:solidFill>
          <a:latin typeface="+mj-lt"/>
          <a:ea typeface="+mj-ea"/>
          <a:cs typeface="+mj-cs"/>
          <a:sym typeface="Georgia" pitchFamily="-106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1pPr>
      <a:lvl2pPr marL="749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2pPr>
      <a:lvl3pPr marL="1193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3pPr>
      <a:lvl4pPr marL="1638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4pPr>
      <a:lvl5pPr marL="2082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5pPr>
      <a:lvl6pPr marL="25400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6pPr>
      <a:lvl7pPr marL="29972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7pPr>
      <a:lvl8pPr marL="34544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8pPr>
      <a:lvl9pPr marL="39116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5500" y="50800"/>
            <a:ext cx="113538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5500" y="2705100"/>
            <a:ext cx="54229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45000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Georgia" pitchFamily="-106" charset="0"/>
              </a:rPr>
              <a:t>Second level</a:t>
            </a:r>
          </a:p>
          <a:p>
            <a:pPr lvl="2"/>
            <a:r>
              <a:rPr lang="en-US">
                <a:sym typeface="Georgia" pitchFamily="-106" charset="0"/>
              </a:rPr>
              <a:t>Third level</a:t>
            </a:r>
          </a:p>
          <a:p>
            <a:pPr lvl="3"/>
            <a:r>
              <a:rPr lang="en-US">
                <a:sym typeface="Georgia" pitchFamily="-106" charset="0"/>
              </a:rPr>
              <a:t>Fourth level</a:t>
            </a:r>
          </a:p>
          <a:p>
            <a:pPr lvl="4"/>
            <a:r>
              <a:rPr lang="en-US">
                <a:sym typeface="Georgia" pitchFamily="-106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+mj-lt"/>
          <a:ea typeface="+mj-ea"/>
          <a:cs typeface="+mj-cs"/>
          <a:sym typeface="Georgia" pitchFamily="-106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1pPr>
      <a:lvl2pPr marL="749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2pPr>
      <a:lvl3pPr marL="1193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3pPr>
      <a:lvl4pPr marL="1638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4pPr>
      <a:lvl5pPr marL="2082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5pPr>
      <a:lvl6pPr marL="25400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6pPr>
      <a:lvl7pPr marL="29972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7pPr>
      <a:lvl8pPr marL="34544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8pPr>
      <a:lvl9pPr marL="39116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5500" y="50800"/>
            <a:ext cx="113538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5500" y="2705100"/>
            <a:ext cx="113538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45000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Georgia" pitchFamily="-106" charset="0"/>
              </a:rPr>
              <a:t>Second level</a:t>
            </a:r>
          </a:p>
          <a:p>
            <a:pPr lvl="2"/>
            <a:r>
              <a:rPr lang="en-US">
                <a:sym typeface="Georgia" pitchFamily="-106" charset="0"/>
              </a:rPr>
              <a:t>Third level</a:t>
            </a:r>
          </a:p>
          <a:p>
            <a:pPr lvl="3"/>
            <a:r>
              <a:rPr lang="en-US">
                <a:sym typeface="Georgia" pitchFamily="-106" charset="0"/>
              </a:rPr>
              <a:t>Fourth level</a:t>
            </a:r>
          </a:p>
          <a:p>
            <a:pPr lvl="4"/>
            <a:r>
              <a:rPr lang="en-US">
                <a:sym typeface="Georgia" pitchFamily="-106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+mj-lt"/>
          <a:ea typeface="+mj-ea"/>
          <a:cs typeface="+mj-cs"/>
          <a:sym typeface="Georgia" pitchFamily="-106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1pPr>
      <a:lvl2pPr marL="749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2pPr>
      <a:lvl3pPr marL="1193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3pPr>
      <a:lvl4pPr marL="1638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4pPr>
      <a:lvl5pPr marL="2082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5pPr>
      <a:lvl6pPr marL="25400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6pPr>
      <a:lvl7pPr marL="29972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7pPr>
      <a:lvl8pPr marL="34544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8pPr>
      <a:lvl9pPr marL="39116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5500" y="3048000"/>
            <a:ext cx="11353800" cy="355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74997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title style</a:t>
            </a:r>
          </a:p>
        </p:txBody>
      </p:sp>
      <p:sp>
        <p:nvSpPr>
          <p:cNvPr id="921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42063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CDC5A2"/>
                </a:solidFill>
                <a:latin typeface="Palatino" pitchFamily="-106" charset="0"/>
                <a:sym typeface="Palatino" pitchFamily="-106" charset="0"/>
              </a:defRPr>
            </a:lvl1pPr>
          </a:lstStyle>
          <a:p>
            <a:fld id="{2CB2ED00-99EC-4097-8CD4-D30F6D42D36A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Georgia" pitchFamily="-106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7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42900" indent="-3429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1pPr>
      <a:lvl2pPr marL="742950" indent="-28575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2pPr>
      <a:lvl3pPr marL="11430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3pPr>
      <a:lvl4pPr marL="16002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4pPr>
      <a:lvl5pPr marL="20574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7700" y="647700"/>
            <a:ext cx="11747500" cy="847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4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Palatino" pitchFamily="-106" charset="0"/>
                <a:sym typeface="Palatino" pitchFamily="-106" charset="0"/>
              </a:defRPr>
            </a:lvl1pPr>
          </a:lstStyle>
          <a:p>
            <a:fld id="{9369543D-BBF0-415A-AF5A-E1DFC919C270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eorgia" pitchFamily="-106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1pPr>
      <a:lvl2pPr marL="8001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2pPr>
      <a:lvl3pPr marL="12446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3pPr>
      <a:lvl4pPr marL="16891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4pPr>
      <a:lvl5pPr marL="2133600" indent="-355600" algn="l" rtl="0" eaLnBrk="0" fontAlgn="base" hangingPunct="0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5pPr>
      <a:lvl6pPr marL="2590800" indent="-355600" algn="l" rtl="0" fontAlgn="base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6pPr>
      <a:lvl7pPr marL="3048000" indent="-355600" algn="l" rtl="0" fontAlgn="base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7pPr>
      <a:lvl8pPr marL="3505200" indent="-355600" algn="l" rtl="0" fontAlgn="base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8pPr>
      <a:lvl9pPr marL="3962400" indent="-355600" algn="l" rtl="0" fontAlgn="base">
        <a:lnSpc>
          <a:spcPct val="120000"/>
        </a:lnSpc>
        <a:spcBef>
          <a:spcPts val="5200"/>
        </a:spcBef>
        <a:spcAft>
          <a:spcPct val="0"/>
        </a:spcAft>
        <a:buSzPct val="62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5500" y="1511300"/>
            <a:ext cx="5854700" cy="364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74997"/>
              </a:srgb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5500" y="5143500"/>
            <a:ext cx="5854700" cy="313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45000"/>
              </a:srgb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Georgia" pitchFamily="-106" charset="0"/>
              </a:rPr>
              <a:t>Second level</a:t>
            </a:r>
          </a:p>
          <a:p>
            <a:pPr lvl="2"/>
            <a:r>
              <a:rPr lang="en-US">
                <a:sym typeface="Georgia" pitchFamily="-106" charset="0"/>
              </a:rPr>
              <a:t>Third level</a:t>
            </a:r>
          </a:p>
          <a:p>
            <a:pPr lvl="3"/>
            <a:r>
              <a:rPr lang="en-US">
                <a:sym typeface="Georgia" pitchFamily="-106" charset="0"/>
              </a:rPr>
              <a:t>Fourth level</a:t>
            </a:r>
          </a:p>
          <a:p>
            <a:pPr lvl="4"/>
            <a:r>
              <a:rPr lang="en-US">
                <a:sym typeface="Georgia" pitchFamily="-106" charset="0"/>
              </a:rPr>
              <a:t>Fifth level</a:t>
            </a:r>
          </a:p>
        </p:txBody>
      </p:sp>
      <p:sp>
        <p:nvSpPr>
          <p:cNvPr id="112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Palatino" pitchFamily="-106" charset="0"/>
                <a:sym typeface="Palatino" pitchFamily="-106" charset="0"/>
              </a:defRPr>
            </a:lvl1pPr>
          </a:lstStyle>
          <a:p>
            <a:fld id="{B3D7EE30-DC21-45BE-BCC1-75C36A5EEF5D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Georgia" pitchFamily="-106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42900" indent="-342900" algn="ctr" rtl="0" eaLnBrk="0" fontAlgn="base" hangingPunct="0">
        <a:lnSpc>
          <a:spcPct val="120000"/>
        </a:lnSpc>
        <a:spcBef>
          <a:spcPts val="12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1pPr>
      <a:lvl2pPr marL="742950" indent="-285750" algn="ctr" rtl="0" eaLnBrk="0" fontAlgn="base" hangingPunct="0">
        <a:lnSpc>
          <a:spcPct val="120000"/>
        </a:lnSpc>
        <a:spcBef>
          <a:spcPts val="12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2pPr>
      <a:lvl3pPr marL="1143000" indent="-228600" algn="ctr" rtl="0" eaLnBrk="0" fontAlgn="base" hangingPunct="0">
        <a:lnSpc>
          <a:spcPct val="120000"/>
        </a:lnSpc>
        <a:spcBef>
          <a:spcPts val="12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3pPr>
      <a:lvl4pPr marL="1600200" indent="-228600" algn="ctr" rtl="0" eaLnBrk="0" fontAlgn="base" hangingPunct="0">
        <a:lnSpc>
          <a:spcPct val="120000"/>
        </a:lnSpc>
        <a:spcBef>
          <a:spcPts val="12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4pPr>
      <a:lvl5pPr marL="2057400" indent="-228600" algn="ctr" rtl="0" eaLnBrk="0" fontAlgn="base" hangingPunct="0">
        <a:lnSpc>
          <a:spcPct val="120000"/>
        </a:lnSpc>
        <a:spcBef>
          <a:spcPts val="12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5pPr>
      <a:lvl6pPr marL="457200" algn="ctr" rtl="0" fontAlgn="base">
        <a:lnSpc>
          <a:spcPct val="120000"/>
        </a:lnSpc>
        <a:spcBef>
          <a:spcPts val="12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6pPr>
      <a:lvl7pPr marL="914400" algn="ctr" rtl="0" fontAlgn="base">
        <a:lnSpc>
          <a:spcPct val="120000"/>
        </a:lnSpc>
        <a:spcBef>
          <a:spcPts val="12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7pPr>
      <a:lvl8pPr marL="1371600" algn="ctr" rtl="0" fontAlgn="base">
        <a:lnSpc>
          <a:spcPct val="120000"/>
        </a:lnSpc>
        <a:spcBef>
          <a:spcPts val="12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8pPr>
      <a:lvl9pPr marL="1828800" algn="ctr" rtl="0" fontAlgn="base">
        <a:lnSpc>
          <a:spcPct val="120000"/>
        </a:lnSpc>
        <a:spcBef>
          <a:spcPts val="12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5500" y="50800"/>
            <a:ext cx="113538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5500" y="2705100"/>
            <a:ext cx="54229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45000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Georgia" pitchFamily="-106" charset="0"/>
              </a:rPr>
              <a:t>Second level</a:t>
            </a:r>
          </a:p>
          <a:p>
            <a:pPr lvl="2"/>
            <a:r>
              <a:rPr lang="en-US">
                <a:sym typeface="Georgia" pitchFamily="-106" charset="0"/>
              </a:rPr>
              <a:t>Third level</a:t>
            </a:r>
          </a:p>
          <a:p>
            <a:pPr lvl="3"/>
            <a:r>
              <a:rPr lang="en-US">
                <a:sym typeface="Georgia" pitchFamily="-106" charset="0"/>
              </a:rPr>
              <a:t>Fourth level</a:t>
            </a:r>
          </a:p>
          <a:p>
            <a:pPr lvl="4"/>
            <a:r>
              <a:rPr lang="en-US">
                <a:sym typeface="Georgia" pitchFamily="-106" charset="0"/>
              </a:rPr>
              <a:t>Fifth level</a:t>
            </a:r>
          </a:p>
        </p:txBody>
      </p:sp>
      <p:sp>
        <p:nvSpPr>
          <p:cNvPr id="122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>
                <a:alpha val="20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Palatino" pitchFamily="-106" charset="0"/>
                <a:sym typeface="Palatino" pitchFamily="-106" charset="0"/>
              </a:defRPr>
            </a:lvl1pPr>
          </a:lstStyle>
          <a:p>
            <a:fld id="{D97A2E18-B249-4540-B801-FA094E2A0306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+mj-lt"/>
          <a:ea typeface="+mj-ea"/>
          <a:cs typeface="+mj-cs"/>
          <a:sym typeface="Georgia" pitchFamily="-106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06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7200">
          <a:solidFill>
            <a:srgbClr val="FAF7E0"/>
          </a:solidFill>
          <a:latin typeface="Georgia" pitchFamily="-112" charset="0"/>
          <a:ea typeface="ヒラギノ明朝 ProN W3" pitchFamily="-112" charset="-128"/>
          <a:cs typeface="ヒラギノ明朝 ProN W3" pitchFamily="-112" charset="-128"/>
          <a:sym typeface="Georgia" pitchFamily="-112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1pPr>
      <a:lvl2pPr marL="749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2pPr>
      <a:lvl3pPr marL="1193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3pPr>
      <a:lvl4pPr marL="16383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4pPr>
      <a:lvl5pPr marL="2082800" indent="-355600" algn="l" rtl="0" eaLnBrk="0" fontAlgn="base" hangingPunct="0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06" charset="0"/>
        </a:defRPr>
      </a:lvl5pPr>
      <a:lvl6pPr marL="25400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6pPr>
      <a:lvl7pPr marL="29972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7pPr>
      <a:lvl8pPr marL="34544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8pPr>
      <a:lvl9pPr marL="3911600" indent="-355600" algn="l" rtl="0" fontAlgn="base">
        <a:lnSpc>
          <a:spcPct val="120000"/>
        </a:lnSpc>
        <a:spcBef>
          <a:spcPts val="3600"/>
        </a:spcBef>
        <a:spcAft>
          <a:spcPct val="0"/>
        </a:spcAft>
        <a:buSzPct val="62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eorgia" pitchFamily="-112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sz="2400" dirty="0"/>
              <a:t>Université</a:t>
            </a:r>
            <a:r>
              <a:rPr lang="en-US" sz="2400" dirty="0"/>
              <a:t> de Sherbrooke</a:t>
            </a:r>
            <a:br>
              <a:rPr lang="en-US" sz="2400" dirty="0"/>
            </a:br>
            <a:r>
              <a:rPr lang="en-US" sz="1800" dirty="0"/>
              <a:t>12 </a:t>
            </a:r>
            <a:r>
              <a:rPr lang="en-US" sz="1800" dirty="0" err="1"/>
              <a:t>avril</a:t>
            </a:r>
            <a:r>
              <a:rPr lang="en-US" sz="1800" dirty="0"/>
              <a:t>, 2012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0" y="2667000"/>
            <a:ext cx="9639300" cy="6210300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sz="3600" dirty="0"/>
              <a:t>CONCEVOIR LA FORMATION À DISTANCE 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sz="3600" dirty="0"/>
              <a:t>POUR RÉPONDRE AUX 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sz="3600" dirty="0"/>
              <a:t>BESOINS DES APPRENANTS 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sz="3600" dirty="0"/>
              <a:t>DU 21</a:t>
            </a:r>
            <a:r>
              <a:rPr lang="en-US" sz="3600" baseline="30000" dirty="0"/>
              <a:t>e</a:t>
            </a:r>
            <a:r>
              <a:rPr lang="en-US" sz="3600" dirty="0"/>
              <a:t> SIÈCLE</a:t>
            </a:r>
            <a:endParaRPr lang="en-US" sz="3600" dirty="0">
              <a:solidFill>
                <a:schemeClr val="tx2"/>
              </a:solidFill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n-US" dirty="0"/>
          </a:p>
          <a:p>
            <a:pPr algn="ctr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US" dirty="0"/>
              <a:t>Dr. Tony Bates,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US" sz="2400" dirty="0"/>
              <a:t>Tony Bates Associates Ltd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A7E521B-C9B2-41FE-BB8B-EF8C0D5E0883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CA" sz="4800"/>
              <a:t>2. Quel genre de ‘e-learning’?</a:t>
            </a:r>
          </a:p>
        </p:txBody>
      </p:sp>
      <p:pic>
        <p:nvPicPr>
          <p:cNvPr id="196620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499" y="2474912"/>
            <a:ext cx="3848421" cy="3087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528638" y="5410200"/>
            <a:ext cx="11701462" cy="2819400"/>
            <a:chOff x="528638" y="6019800"/>
            <a:chExt cx="11701462" cy="2819400"/>
          </a:xfrm>
        </p:grpSpPr>
        <p:sp>
          <p:nvSpPr>
            <p:cNvPr id="196611" name="Line 2"/>
            <p:cNvSpPr>
              <a:spLocks noChangeShapeType="1"/>
            </p:cNvSpPr>
            <p:nvPr/>
          </p:nvSpPr>
          <p:spPr bwMode="auto">
            <a:xfrm rot="10800000" flipH="1">
              <a:off x="838200" y="8775700"/>
              <a:ext cx="11391900" cy="6350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miter lim="800000"/>
              <a:headEnd type="stealth" w="med" len="med"/>
              <a:tailEnd type="stealth" w="med" len="med"/>
            </a:ln>
          </p:spPr>
          <p:txBody>
            <a:bodyPr lIns="0" tIns="0" rIns="0" bIns="0"/>
            <a:lstStyle/>
            <a:p>
              <a:endParaRPr lang="fr-CA"/>
            </a:p>
          </p:txBody>
        </p:sp>
        <p:sp>
          <p:nvSpPr>
            <p:cNvPr id="35843" name="Rectangle 3"/>
            <p:cNvSpPr>
              <a:spLocks/>
            </p:cNvSpPr>
            <p:nvPr/>
          </p:nvSpPr>
          <p:spPr bwMode="auto">
            <a:xfrm>
              <a:off x="530557" y="8089418"/>
              <a:ext cx="2721900" cy="5724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2700" algn="ctr" rotWithShape="0">
                <a:srgbClr val="FFFFFF">
                  <a:alpha val="45000"/>
                </a:srgbClr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lnSpc>
                  <a:spcPct val="155000"/>
                </a:lnSpc>
                <a:spcBef>
                  <a:spcPts val="2400"/>
                </a:spcBef>
              </a:pPr>
              <a:r>
                <a:rPr lang="en-US" sz="2400" b="1" dirty="0">
                  <a:solidFill>
                    <a:srgbClr val="FF7F00"/>
                  </a:solidFill>
                </a:rPr>
                <a:t>Pas de e-learning</a:t>
              </a:r>
            </a:p>
          </p:txBody>
        </p:sp>
        <p:sp>
          <p:nvSpPr>
            <p:cNvPr id="35844" name="Rectangle 4"/>
            <p:cNvSpPr>
              <a:spLocks/>
            </p:cNvSpPr>
            <p:nvPr/>
          </p:nvSpPr>
          <p:spPr bwMode="auto">
            <a:xfrm>
              <a:off x="8374608" y="8045152"/>
              <a:ext cx="3661260" cy="5724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2700" algn="ctr" rotWithShape="0">
                <a:srgbClr val="FFFFFF">
                  <a:alpha val="45000"/>
                </a:srgbClr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lnSpc>
                  <a:spcPct val="155000"/>
                </a:lnSpc>
                <a:spcBef>
                  <a:spcPts val="2400"/>
                </a:spcBef>
              </a:pPr>
              <a:r>
                <a:rPr lang="en-US" sz="2400" b="1" dirty="0" err="1">
                  <a:solidFill>
                    <a:srgbClr val="FF7F00"/>
                  </a:solidFill>
                </a:rPr>
                <a:t>entièrement</a:t>
              </a:r>
              <a:r>
                <a:rPr lang="en-US" sz="2400" b="1" dirty="0">
                  <a:solidFill>
                    <a:srgbClr val="FF7F00"/>
                  </a:solidFill>
                </a:rPr>
                <a:t> e-learning</a:t>
              </a:r>
            </a:p>
          </p:txBody>
        </p:sp>
        <p:sp>
          <p:nvSpPr>
            <p:cNvPr id="35845" name="Rectangle 5"/>
            <p:cNvSpPr>
              <a:spLocks/>
            </p:cNvSpPr>
            <p:nvPr/>
          </p:nvSpPr>
          <p:spPr bwMode="auto">
            <a:xfrm>
              <a:off x="528638" y="6917432"/>
              <a:ext cx="2620962" cy="8900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2700" algn="ctr" rotWithShape="0">
                <a:srgbClr val="FFFFFF">
                  <a:alpha val="45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>
                <a:lnSpc>
                  <a:spcPct val="155000"/>
                </a:lnSpc>
                <a:spcBef>
                  <a:spcPts val="2400"/>
                </a:spcBef>
              </a:pPr>
              <a:r>
                <a:rPr lang="en-US" sz="3600" b="1" dirty="0">
                  <a:solidFill>
                    <a:srgbClr val="FF0000"/>
                  </a:solidFill>
                </a:rPr>
                <a:t>face-à-face</a:t>
              </a:r>
            </a:p>
          </p:txBody>
        </p:sp>
        <p:sp>
          <p:nvSpPr>
            <p:cNvPr id="35846" name="Rectangle 6"/>
            <p:cNvSpPr>
              <a:spLocks/>
            </p:cNvSpPr>
            <p:nvPr/>
          </p:nvSpPr>
          <p:spPr bwMode="auto">
            <a:xfrm>
              <a:off x="4486176" y="6893024"/>
              <a:ext cx="3240360" cy="1296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2700" algn="ctr" rotWithShape="0">
                <a:srgbClr val="FFFFFF">
                  <a:alpha val="45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>
                <a:lnSpc>
                  <a:spcPct val="155000"/>
                </a:lnSpc>
                <a:spcBef>
                  <a:spcPts val="2400"/>
                </a:spcBef>
              </a:pP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</a:p>
            <a:p>
              <a:pPr algn="ctr">
                <a:lnSpc>
                  <a:spcPct val="155000"/>
                </a:lnSpc>
                <a:spcBef>
                  <a:spcPts val="2400"/>
                </a:spcBef>
              </a:pP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35847" name="Rectangle 7"/>
            <p:cNvSpPr>
              <a:spLocks/>
            </p:cNvSpPr>
            <p:nvPr/>
          </p:nvSpPr>
          <p:spPr bwMode="auto">
            <a:xfrm>
              <a:off x="7416800" y="6737944"/>
              <a:ext cx="2133600" cy="17837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2700" algn="ctr" rotWithShape="0">
                <a:srgbClr val="FFFFFF">
                  <a:alpha val="45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hybride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</a:rPr>
                <a:t>(f-à-f </a:t>
              </a:r>
              <a:r>
                <a:rPr lang="en-US" sz="2400" b="1" dirty="0" err="1">
                  <a:solidFill>
                    <a:srgbClr val="FF0000"/>
                  </a:solidFill>
                </a:rPr>
                <a:t>réduit</a:t>
              </a:r>
              <a:r>
                <a:rPr lang="en-US" sz="2400" b="1" dirty="0">
                  <a:solidFill>
                    <a:srgbClr val="FF0000"/>
                  </a:solidFill>
                </a:rPr>
                <a:t> + en </a:t>
              </a:r>
              <a:r>
                <a:rPr lang="en-US" sz="2400" b="1" dirty="0" err="1">
                  <a:solidFill>
                    <a:srgbClr val="FF0000"/>
                  </a:solidFill>
                </a:rPr>
                <a:t>ligne</a:t>
              </a:r>
              <a:r>
                <a:rPr lang="en-US" sz="2400" b="1" dirty="0">
                  <a:solidFill>
                    <a:srgbClr val="FF0000"/>
                  </a:solidFill>
                </a:rPr>
                <a:t>)</a:t>
              </a:r>
            </a:p>
            <a:p>
              <a:pPr algn="ctr">
                <a:lnSpc>
                  <a:spcPct val="155000"/>
                </a:lnSpc>
              </a:pP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35850" name="Rectangle 10"/>
            <p:cNvSpPr>
              <a:spLocks/>
            </p:cNvSpPr>
            <p:nvPr/>
          </p:nvSpPr>
          <p:spPr bwMode="auto">
            <a:xfrm>
              <a:off x="4597400" y="6019800"/>
              <a:ext cx="0" cy="7181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2700" algn="ctr" rotWithShape="0">
                <a:srgbClr val="FFFFFF">
                  <a:alpha val="45000"/>
                </a:srgbClr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lnSpc>
                  <a:spcPct val="155000"/>
                </a:lnSpc>
                <a:spcBef>
                  <a:spcPts val="2400"/>
                </a:spcBef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 flipH="1">
              <a:off x="5998344" y="7253064"/>
              <a:ext cx="1173832" cy="127444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55000"/>
                </a:lnSpc>
                <a:spcBef>
                  <a:spcPts val="2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3200" b="0" i="0" u="none" strike="noStrike" cap="none" normalizeH="0" baseline="0">
                <a:ln>
                  <a:noFill/>
                </a:ln>
                <a:solidFill>
                  <a:srgbClr val="3D4A30"/>
                </a:solidFill>
                <a:effectLst/>
                <a:latin typeface="Georgia" pitchFamily="-112" charset="0"/>
                <a:ea typeface="ヒラギノ明朝 ProN W3" pitchFamily="-112" charset="-128"/>
                <a:cs typeface="ヒラギノ明朝 ProN W3" pitchFamily="-112" charset="-128"/>
                <a:sym typeface="Georgia" pitchFamily="-112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835400" y="6629400"/>
              <a:ext cx="4104456" cy="57606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55000"/>
                </a:lnSpc>
                <a:spcBef>
                  <a:spcPts val="2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eorgia" pitchFamily="-112" charset="0"/>
                <a:ea typeface="ヒラギノ明朝 ProN W3" pitchFamily="-112" charset="-128"/>
                <a:cs typeface="ヒラギノ明朝 ProN W3" pitchFamily="-112" charset="-128"/>
                <a:sym typeface="Georgia" pitchFamily="-112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378200" y="6629400"/>
              <a:ext cx="3624808" cy="149046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CA" sz="3600" b="1" dirty="0">
                  <a:solidFill>
                    <a:srgbClr val="FF0000"/>
                  </a:solidFill>
                  <a:latin typeface="Georgia" pitchFamily="-112" charset="0"/>
                  <a:ea typeface="ヒラギノ明朝 ProN W3" pitchFamily="-112" charset="-128"/>
                  <a:cs typeface="ヒラギノ明朝 ProN W3" pitchFamily="-112" charset="-128"/>
                  <a:sym typeface="Georgia" pitchFamily="-112" charset="0"/>
                </a:rPr>
                <a:t>support technologique en classe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71271" y="6731939"/>
              <a:ext cx="2133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tout en </a:t>
              </a:r>
              <a:r>
                <a:rPr lang="en-US" sz="3600" b="1" dirty="0" err="1">
                  <a:solidFill>
                    <a:srgbClr val="FF0000"/>
                  </a:solidFill>
                </a:rPr>
                <a:t>ligne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CA" sz="4800"/>
              <a:t>2. De la formation à distance ou hybride?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9980" y="2493818"/>
            <a:ext cx="6248400" cy="6172200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Où sur le continuum devrait être situé mon cours?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Trois facteurs décisifs:</a:t>
            </a:r>
          </a:p>
          <a:p>
            <a:pPr marL="800100" lvl="1"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les apprenants ciblés,</a:t>
            </a:r>
          </a:p>
          <a:p>
            <a:pPr marL="800100" lvl="1"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les exigences de la discipline (contenu + compétences),</a:t>
            </a:r>
          </a:p>
          <a:p>
            <a:pPr marL="800100" lvl="1"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les ressources disponibles.</a:t>
            </a:r>
          </a:p>
        </p:txBody>
      </p:sp>
      <p:pic>
        <p:nvPicPr>
          <p:cNvPr id="19763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6400" y="2743200"/>
            <a:ext cx="38639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/>
              <a:t>2 a  Les apprenants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8552904" cy="6972300"/>
          </a:xfrm>
        </p:spPr>
        <p:txBody>
          <a:bodyPr/>
          <a:lstStyle/>
          <a:p>
            <a:pPr marL="539750" indent="-539750" eaLnBrk="1" hangingPunct="1">
              <a:spcBef>
                <a:spcPts val="2400"/>
              </a:spcBef>
              <a:buFontTx/>
              <a:buNone/>
            </a:pPr>
            <a:r>
              <a:rPr lang="fr-CA" b="1" dirty="0">
                <a:solidFill>
                  <a:srgbClr val="716F4C"/>
                </a:solidFill>
              </a:rPr>
              <a:t>Qui bénéficie </a:t>
            </a:r>
            <a:r>
              <a:rPr lang="fr-CA" dirty="0">
                <a:solidFill>
                  <a:srgbClr val="716F4C"/>
                </a:solidFill>
              </a:rPr>
              <a:t>de l’apprentissage en ligne?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Apprenants à temps plein qui           souhaitent plus de flexibilité 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Apprenants qui veulent de nouvelles qualifications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Apprenants éloignés et isolés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Apprenants autonomes</a:t>
            </a:r>
          </a:p>
        </p:txBody>
      </p:sp>
      <p:pic>
        <p:nvPicPr>
          <p:cNvPr id="19866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5963" y="4648200"/>
            <a:ext cx="3919537" cy="292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2 b Les exigences de la discipline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8300" y="2356520"/>
            <a:ext cx="7416800" cy="656676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Qu’est-ce que les apprenants ont besoin de savoir? (contenu + compétences)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Contenu: hématologie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Compétences: qu’est-ce que les apprenants doivent faire pour appliquer leurs connaissances? 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Par exemple: identifier les analytes, analyser les niveaux de glucose et d’insuline, interpréter les résultats</a:t>
            </a:r>
          </a:p>
        </p:txBody>
      </p:sp>
      <p:pic>
        <p:nvPicPr>
          <p:cNvPr id="19968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2520" y="3416412"/>
            <a:ext cx="478105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 b: Les exigences de la discipline</a:t>
            </a:r>
          </a:p>
        </p:txBody>
      </p:sp>
      <p:sp>
        <p:nvSpPr>
          <p:cNvPr id="200708" name="TextBox 4"/>
          <p:cNvSpPr txBox="1">
            <a:spLocks noChangeArrowheads="1"/>
          </p:cNvSpPr>
          <p:nvPr/>
        </p:nvSpPr>
        <p:spPr bwMode="auto">
          <a:xfrm>
            <a:off x="3910112" y="2343634"/>
            <a:ext cx="4740400" cy="75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5000"/>
              </a:lnSpc>
              <a:spcBef>
                <a:spcPts val="2400"/>
              </a:spcBef>
            </a:pPr>
            <a:r>
              <a:rPr lang="fr-CA" dirty="0"/>
              <a:t>Objectifs d’apprentissage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71662" y="3364292"/>
            <a:ext cx="10861476" cy="51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7937"/>
            <a:ext cx="11353800" cy="2032000"/>
          </a:xfrm>
        </p:spPr>
        <p:txBody>
          <a:bodyPr/>
          <a:lstStyle/>
          <a:p>
            <a:r>
              <a:rPr lang="fr-CA"/>
              <a:t>2 c. Les ressources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300" y="2414063"/>
            <a:ext cx="9982200" cy="4235647"/>
          </a:xfrm>
        </p:spPr>
        <p:txBody>
          <a:bodyPr>
            <a:spAutoFit/>
          </a:bodyPr>
          <a:lstStyle/>
          <a:p>
            <a:pPr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Votre temps (la charge de travail, le plan du cours)</a:t>
            </a:r>
          </a:p>
          <a:p>
            <a:pPr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Le soutien (conception pédagogique et le Web) </a:t>
            </a:r>
          </a:p>
          <a:p>
            <a:pPr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Les collègues  avec de l’expérience</a:t>
            </a:r>
          </a:p>
          <a:p>
            <a:pPr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Les technologies (</a:t>
            </a:r>
            <a:r>
              <a:rPr lang="fr-CA" sz="2400" dirty="0">
                <a:solidFill>
                  <a:srgbClr val="716F4C"/>
                </a:solidFill>
              </a:rPr>
              <a:t>ex.</a:t>
            </a:r>
            <a:r>
              <a:rPr lang="fr-CA" dirty="0">
                <a:solidFill>
                  <a:srgbClr val="716F4C"/>
                </a:solidFill>
              </a:rPr>
              <a:t> ENA)</a:t>
            </a:r>
          </a:p>
          <a:p>
            <a:pPr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Les ressources éducatives ouvertes (OER)</a:t>
            </a:r>
          </a:p>
        </p:txBody>
      </p:sp>
      <p:pic>
        <p:nvPicPr>
          <p:cNvPr id="20275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400" y="7010400"/>
            <a:ext cx="1130300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2. La formation: partagé, </a:t>
            </a:r>
            <a:br>
              <a:rPr lang="fr-CA"/>
            </a:br>
            <a:r>
              <a:rPr lang="fr-CA"/>
              <a:t>hybride ou en ligne?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1" y="2932584"/>
            <a:ext cx="6896100" cy="6261100"/>
          </a:xfrm>
        </p:spPr>
        <p:txBody>
          <a:bodyPr/>
          <a:lstStyle/>
          <a:p>
            <a:pPr algn="ctr"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Déterminez par l’analyse :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fr-CA" dirty="0">
                <a:solidFill>
                  <a:srgbClr val="800000"/>
                </a:solidFill>
              </a:rPr>
              <a:t>des apprenants (nouveaux?)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fr-CA" dirty="0">
                <a:solidFill>
                  <a:srgbClr val="800000"/>
                </a:solidFill>
              </a:rPr>
              <a:t>+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fr-CA" dirty="0">
                <a:solidFill>
                  <a:srgbClr val="800000"/>
                </a:solidFill>
              </a:rPr>
              <a:t>des exigences de la discipline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fr-CA" dirty="0">
                <a:solidFill>
                  <a:srgbClr val="800000"/>
                </a:solidFill>
              </a:rPr>
              <a:t>+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fr-CA" dirty="0">
                <a:solidFill>
                  <a:srgbClr val="800000"/>
                </a:solidFill>
              </a:rPr>
              <a:t>des ressources disponibles</a:t>
            </a:r>
          </a:p>
          <a:p>
            <a:pPr algn="ctr">
              <a:spcBef>
                <a:spcPts val="1200"/>
              </a:spcBef>
              <a:buFontTx/>
              <a:buNone/>
            </a:pPr>
            <a:endParaRPr lang="fr-CA" dirty="0">
              <a:solidFill>
                <a:srgbClr val="716F4C"/>
              </a:solidFill>
            </a:endParaRPr>
          </a:p>
          <a:p>
            <a:pPr algn="ctr">
              <a:spcBef>
                <a:spcPts val="12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Qui doit prendre cette décision?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L’équipe responsable du programme?</a:t>
            </a:r>
          </a:p>
          <a:p>
            <a:pPr algn="ctr">
              <a:buFontTx/>
              <a:buNone/>
            </a:pPr>
            <a:endParaRPr lang="fr-CA" dirty="0"/>
          </a:p>
        </p:txBody>
      </p:sp>
      <p:pic>
        <p:nvPicPr>
          <p:cNvPr id="20378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6000" y="2819400"/>
            <a:ext cx="2293938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17000" y="4724400"/>
            <a:ext cx="15557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69200" y="7679216"/>
            <a:ext cx="5029200" cy="101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3. Le travail en équipe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752" y="2860576"/>
            <a:ext cx="7581900" cy="5727700"/>
          </a:xfrm>
        </p:spPr>
        <p:txBody>
          <a:bodyPr/>
          <a:lstStyle/>
          <a:p>
            <a:pPr>
              <a:buFontTx/>
              <a:buNone/>
            </a:pPr>
            <a:endParaRPr lang="fr-CA" dirty="0">
              <a:solidFill>
                <a:srgbClr val="716F4C"/>
              </a:solidFill>
            </a:endParaRPr>
          </a:p>
          <a:p>
            <a:pPr>
              <a:spcBef>
                <a:spcPts val="2400"/>
              </a:spcBef>
              <a:buFontTx/>
              <a:buNone/>
            </a:pPr>
            <a:endParaRPr lang="fr-CA" dirty="0">
              <a:solidFill>
                <a:srgbClr val="716F4C"/>
              </a:solidFill>
            </a:endParaRPr>
          </a:p>
          <a:p>
            <a:pPr>
              <a:spcBef>
                <a:spcPts val="24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Pourquoi?</a:t>
            </a:r>
          </a:p>
          <a:p>
            <a:pPr>
              <a:spcBef>
                <a:spcPts val="2400"/>
              </a:spcBef>
              <a:buSzPct val="100000"/>
            </a:pPr>
            <a:r>
              <a:rPr lang="fr-CA" dirty="0">
                <a:solidFill>
                  <a:srgbClr val="716F4C"/>
                </a:solidFill>
              </a:rPr>
              <a:t>La formation en ligne est différente.</a:t>
            </a:r>
          </a:p>
          <a:p>
            <a:pPr>
              <a:spcBef>
                <a:spcPts val="2400"/>
              </a:spcBef>
              <a:buSzPct val="100000"/>
            </a:pPr>
            <a:r>
              <a:rPr lang="fr-CA" dirty="0">
                <a:solidFill>
                  <a:srgbClr val="716F4C"/>
                </a:solidFill>
              </a:rPr>
              <a:t>La conception du cours est importante.</a:t>
            </a:r>
          </a:p>
          <a:p>
            <a:pPr>
              <a:spcBef>
                <a:spcPts val="2400"/>
              </a:spcBef>
              <a:buSzPct val="100000"/>
            </a:pPr>
            <a:r>
              <a:rPr lang="fr-CA" dirty="0">
                <a:solidFill>
                  <a:srgbClr val="716F4C"/>
                </a:solidFill>
              </a:rPr>
              <a:t>La gestion de la charge de travail</a:t>
            </a:r>
          </a:p>
          <a:p>
            <a:pPr>
              <a:spcBef>
                <a:spcPts val="2400"/>
              </a:spcBef>
              <a:buSzPct val="100000"/>
            </a:pPr>
            <a:r>
              <a:rPr lang="fr-CA" dirty="0">
                <a:solidFill>
                  <a:srgbClr val="716F4C"/>
                </a:solidFill>
              </a:rPr>
              <a:t>Le partage des expériences et des ressources</a:t>
            </a:r>
          </a:p>
          <a:p>
            <a:pPr>
              <a:buSzPct val="100000"/>
            </a:pPr>
            <a:endParaRPr lang="fr-CA" dirty="0">
              <a:solidFill>
                <a:srgbClr val="716F4C"/>
              </a:solidFill>
            </a:endParaRPr>
          </a:p>
          <a:p>
            <a:endParaRPr lang="fr-CA" dirty="0">
              <a:solidFill>
                <a:srgbClr val="716F4C"/>
              </a:solidFill>
            </a:endParaRPr>
          </a:p>
        </p:txBody>
      </p:sp>
      <p:pic>
        <p:nvPicPr>
          <p:cNvPr id="20480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35975" y="4419600"/>
            <a:ext cx="4087813" cy="306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3. Le travail en équipe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2971800"/>
            <a:ext cx="6134100" cy="6184900"/>
          </a:xfrm>
        </p:spPr>
        <p:txBody>
          <a:bodyPr/>
          <a:lstStyle/>
          <a:p>
            <a:pPr>
              <a:buSzPct val="100000"/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Qui est dans l’équipe?</a:t>
            </a:r>
          </a:p>
          <a:p>
            <a:pPr>
              <a:buSzPct val="100000"/>
            </a:pPr>
            <a:r>
              <a:rPr lang="fr-CA" dirty="0">
                <a:solidFill>
                  <a:srgbClr val="716F4C"/>
                </a:solidFill>
              </a:rPr>
              <a:t>Professeur + designer pédagogique (au moins)</a:t>
            </a:r>
          </a:p>
          <a:p>
            <a:pPr>
              <a:buSzPct val="100000"/>
            </a:pPr>
            <a:r>
              <a:rPr lang="fr-CA" dirty="0">
                <a:solidFill>
                  <a:srgbClr val="716F4C"/>
                </a:solidFill>
              </a:rPr>
              <a:t>Collègues</a:t>
            </a:r>
          </a:p>
          <a:p>
            <a:pPr>
              <a:buSzPct val="100000"/>
            </a:pPr>
            <a:r>
              <a:rPr lang="fr-CA" dirty="0">
                <a:solidFill>
                  <a:srgbClr val="716F4C"/>
                </a:solidFill>
              </a:rPr>
              <a:t>Web concepteur</a:t>
            </a:r>
          </a:p>
          <a:p>
            <a:pPr>
              <a:buSzPct val="100000"/>
            </a:pPr>
            <a:r>
              <a:rPr lang="fr-CA" dirty="0">
                <a:solidFill>
                  <a:srgbClr val="716F4C"/>
                </a:solidFill>
              </a:rPr>
              <a:t>Soutien informatique?</a:t>
            </a:r>
          </a:p>
          <a:p>
            <a:endParaRPr lang="fr-CA" dirty="0">
              <a:solidFill>
                <a:srgbClr val="716F4C"/>
              </a:solidFill>
            </a:endParaRPr>
          </a:p>
        </p:txBody>
      </p:sp>
      <p:pic>
        <p:nvPicPr>
          <p:cNvPr id="20582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1225" y="3987800"/>
            <a:ext cx="5411788" cy="405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4. L’</a:t>
            </a:r>
            <a:r>
              <a:rPr lang="fr-CA">
                <a:solidFill>
                  <a:schemeClr val="bg2"/>
                </a:solidFill>
              </a:rPr>
              <a:t>utilisation des ressources existantes</a:t>
            </a:r>
            <a:br>
              <a:rPr lang="fr-CA">
                <a:solidFill>
                  <a:srgbClr val="716F4C"/>
                </a:solidFill>
              </a:rPr>
            </a:b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2496716"/>
            <a:ext cx="7620000" cy="636036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Outils technologiques: ENA (ex. Moodle), </a:t>
            </a:r>
            <a:r>
              <a:rPr lang="fr-CA" dirty="0" err="1">
                <a:solidFill>
                  <a:srgbClr val="716F4C"/>
                </a:solidFill>
              </a:rPr>
              <a:t>Elluminate</a:t>
            </a:r>
            <a:r>
              <a:rPr lang="fr-CA" dirty="0">
                <a:solidFill>
                  <a:srgbClr val="716F4C"/>
                </a:solidFill>
              </a:rPr>
              <a:t>, VIA</a:t>
            </a:r>
          </a:p>
          <a:p>
            <a:pPr marL="0" indent="0"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Ressources éducatives ouvertes (OER): textes, graphiques, vidéos, animations, simulations, laboratoires virtuels</a:t>
            </a:r>
          </a:p>
          <a:p>
            <a:pPr marL="0" indent="0"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Ce que vos collègues ont déjà mis au point: cela vous permettra de sauver du temps.</a:t>
            </a:r>
          </a:p>
        </p:txBody>
      </p:sp>
      <p:pic>
        <p:nvPicPr>
          <p:cNvPr id="20685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5000" y="4038600"/>
            <a:ext cx="43640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3" name="TextBox 4"/>
          <p:cNvSpPr txBox="1">
            <a:spLocks noChangeArrowheads="1"/>
          </p:cNvSpPr>
          <p:nvPr/>
        </p:nvSpPr>
        <p:spPr bwMode="auto">
          <a:xfrm>
            <a:off x="8026400" y="7162800"/>
            <a:ext cx="4316413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5000"/>
              </a:lnSpc>
              <a:spcBef>
                <a:spcPts val="2400"/>
              </a:spcBef>
            </a:pPr>
            <a:r>
              <a:rPr lang="en-US" sz="1800"/>
              <a:t>Molecule shapes simulation: phET,</a:t>
            </a:r>
          </a:p>
          <a:p>
            <a:pPr algn="ctr">
              <a:lnSpc>
                <a:spcPct val="155000"/>
              </a:lnSpc>
            </a:pPr>
            <a:r>
              <a:rPr lang="en-US" sz="1800"/>
              <a:t>University of Colorado at Boulder,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-152400"/>
            <a:ext cx="11353800" cy="2032000"/>
          </a:xfrm>
        </p:spPr>
        <p:txBody>
          <a:bodyPr/>
          <a:lstStyle/>
          <a:p>
            <a:pPr algn="ctr">
              <a:defRPr/>
            </a:pPr>
            <a:r>
              <a:rPr lang="en-CA" sz="4800" i="1" dirty="0">
                <a:sym typeface="Georgia" pitchFamily="-112" charset="0"/>
              </a:rPr>
              <a:t>The Futurist Magazine, </a:t>
            </a:r>
            <a:r>
              <a:rPr lang="en-CA" sz="4800" i="1" dirty="0" err="1">
                <a:sym typeface="Georgia" pitchFamily="-112" charset="0"/>
              </a:rPr>
              <a:t>Novembre</a:t>
            </a:r>
            <a:r>
              <a:rPr lang="en-CA" sz="4800" i="1" dirty="0">
                <a:sym typeface="Georgia" pitchFamily="-112" charset="0"/>
              </a:rPr>
              <a:t>, 2010 </a:t>
            </a:r>
            <a:br>
              <a:rPr lang="en-CA" sz="4800" i="1" dirty="0">
                <a:sym typeface="Georgia" pitchFamily="-112" charset="0"/>
              </a:rPr>
            </a:br>
            <a:endParaRPr lang="en-US" sz="4800" dirty="0">
              <a:sym typeface="Georgia" pitchFamily="-11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7" y="2068488"/>
            <a:ext cx="7986713" cy="768511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i="1" dirty="0">
                <a:sym typeface="Georgia" pitchFamily="-112" charset="0"/>
              </a:rPr>
              <a:t>La notion de l’horaire de classe traditionnel va tout simplement disparaître…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i="1" dirty="0">
                <a:sym typeface="Georgia" pitchFamily="-112" charset="0"/>
              </a:rPr>
              <a:t>La prochaine génération d’apprenants au niveau postsecondaire sera fort différente de celle d’aujourd’hui.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i="1" dirty="0">
                <a:sym typeface="Georgia" pitchFamily="-112" charset="0"/>
              </a:rPr>
              <a:t>Nos futurs étudiants suivront la majorité de leurs cours peu importe où ils seront, à toute heure, en tout temps….mais en ligne.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i="1" dirty="0">
                <a:sym typeface="Georgia" pitchFamily="-112" charset="0"/>
              </a:rPr>
              <a:t>L’auto-apprentissage sera la plus importante voie d’apprentissage de demain.</a:t>
            </a:r>
          </a:p>
        </p:txBody>
      </p:sp>
      <p:pic>
        <p:nvPicPr>
          <p:cNvPr id="18739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1200" y="6259513"/>
            <a:ext cx="4176713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>
                <a:solidFill>
                  <a:srgbClr val="EBF1DE"/>
                </a:solidFill>
              </a:rPr>
              <a:t>5</a:t>
            </a:r>
            <a:r>
              <a:rPr lang="fr-CA"/>
              <a:t>. </a:t>
            </a:r>
            <a:r>
              <a:rPr lang="fr-CA">
                <a:solidFill>
                  <a:srgbClr val="EBF1DE"/>
                </a:solidFill>
              </a:rPr>
              <a:t>La maîtrise de la technologie</a:t>
            </a:r>
            <a:br>
              <a:rPr lang="fr-CA">
                <a:solidFill>
                  <a:srgbClr val="716F4C"/>
                </a:solidFill>
              </a:rPr>
            </a:b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2514600"/>
            <a:ext cx="6934200" cy="6705600"/>
          </a:xfrm>
        </p:spPr>
        <p:txBody>
          <a:bodyPr/>
          <a:lstStyle/>
          <a:p>
            <a:endParaRPr lang="fr-CA" dirty="0">
              <a:solidFill>
                <a:srgbClr val="716F4C"/>
              </a:solidFill>
            </a:endParaRPr>
          </a:p>
          <a:p>
            <a:pPr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L’ENA offre une structure.</a:t>
            </a:r>
          </a:p>
          <a:p>
            <a:pPr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Prenez un cours de formation sur l’ENA.</a:t>
            </a:r>
          </a:p>
          <a:p>
            <a:pPr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Mariez la formation technologique à votre style d’enseignement. </a:t>
            </a:r>
            <a:br>
              <a:rPr lang="fr-CA" dirty="0">
                <a:solidFill>
                  <a:srgbClr val="716F4C"/>
                </a:solidFill>
              </a:rPr>
            </a:br>
            <a:r>
              <a:rPr lang="fr-CA" dirty="0">
                <a:solidFill>
                  <a:srgbClr val="716F4C"/>
                </a:solidFill>
              </a:rPr>
              <a:t>(Puis-je faire cela?)</a:t>
            </a:r>
          </a:p>
          <a:p>
            <a:pPr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Concevez un gabarit de cours.</a:t>
            </a:r>
          </a:p>
          <a:p>
            <a:pPr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Ne vous battez pas contre le choix </a:t>
            </a:r>
            <a:r>
              <a:rPr lang="fr-CA" dirty="0" err="1">
                <a:solidFill>
                  <a:srgbClr val="716F4C"/>
                </a:solidFill>
              </a:rPr>
              <a:t>institutionNel</a:t>
            </a:r>
            <a:r>
              <a:rPr lang="fr-CA" dirty="0">
                <a:solidFill>
                  <a:srgbClr val="716F4C"/>
                </a:solidFill>
              </a:rPr>
              <a:t> d’un ENA.</a:t>
            </a:r>
          </a:p>
          <a:p>
            <a:endParaRPr lang="fr-CA" dirty="0">
              <a:solidFill>
                <a:srgbClr val="716F4C"/>
              </a:solidFill>
            </a:endParaRPr>
          </a:p>
        </p:txBody>
      </p:sp>
      <p:pic>
        <p:nvPicPr>
          <p:cNvPr id="20787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16800" y="3657600"/>
            <a:ext cx="52546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sz="4800">
                <a:solidFill>
                  <a:srgbClr val="D8E0D0"/>
                </a:solidFill>
              </a:rPr>
              <a:t>6</a:t>
            </a:r>
            <a:r>
              <a:rPr lang="fr-CA" sz="4800"/>
              <a:t>. </a:t>
            </a:r>
            <a:r>
              <a:rPr lang="fr-CA" sz="4800">
                <a:solidFill>
                  <a:srgbClr val="D8E0D0"/>
                </a:solidFill>
              </a:rPr>
              <a:t>Le choix d’objectifs appropriés pour la formation en ligne</a:t>
            </a:r>
            <a:br>
              <a:rPr lang="fr-CA" sz="4800">
                <a:solidFill>
                  <a:srgbClr val="716F4C"/>
                </a:solidFill>
              </a:rPr>
            </a:br>
            <a:endParaRPr lang="fr-CA" sz="4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80" y="2300211"/>
            <a:ext cx="8001000" cy="694407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4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Identiques ou différents? Certains rôles</a:t>
            </a:r>
          </a:p>
          <a:p>
            <a:pPr>
              <a:lnSpc>
                <a:spcPct val="100000"/>
              </a:lnSpc>
              <a:spcBef>
                <a:spcPts val="24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spécifiques pour la formation en ligne:</a:t>
            </a:r>
          </a:p>
          <a:p>
            <a:pPr>
              <a:spcBef>
                <a:spcPts val="2400"/>
              </a:spcBef>
              <a:buSzPct val="100000"/>
            </a:pPr>
            <a:r>
              <a:rPr lang="fr-CA" dirty="0">
                <a:solidFill>
                  <a:srgbClr val="716F4C"/>
                </a:solidFill>
              </a:rPr>
              <a:t>les compétences du 21</a:t>
            </a:r>
            <a:r>
              <a:rPr lang="fr-CA" baseline="30000" dirty="0">
                <a:solidFill>
                  <a:srgbClr val="716F4C"/>
                </a:solidFill>
              </a:rPr>
              <a:t>e</a:t>
            </a:r>
            <a:r>
              <a:rPr lang="fr-CA" dirty="0">
                <a:solidFill>
                  <a:srgbClr val="716F4C"/>
                </a:solidFill>
              </a:rPr>
              <a:t> siècle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les compétences informatiques intégrées à la discipline</a:t>
            </a:r>
          </a:p>
          <a:p>
            <a:pPr>
              <a:spcBef>
                <a:spcPts val="2400"/>
              </a:spcBef>
              <a:buSzPct val="100000"/>
            </a:pPr>
            <a:r>
              <a:rPr lang="fr-CA" dirty="0">
                <a:solidFill>
                  <a:srgbClr val="716F4C"/>
                </a:solidFill>
              </a:rPr>
              <a:t>l’utilisation de l’externe:  (experts, ressources en ligne, d’autres apprenants)</a:t>
            </a:r>
          </a:p>
          <a:p>
            <a:pPr marL="0" indent="0">
              <a:spcBef>
                <a:spcPts val="2400"/>
              </a:spcBef>
              <a:buSzPct val="100000"/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La communication  de ces objectifs aux apprenants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D5B6C68-FE42-47A5-863C-E8F235165664}" type="slidenum">
              <a:rPr lang="en-US"/>
              <a:pPr/>
              <a:t>21</a:t>
            </a:fld>
            <a:endParaRPr lang="en-US"/>
          </a:p>
        </p:txBody>
      </p:sp>
      <p:pic>
        <p:nvPicPr>
          <p:cNvPr id="20890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8645" y="3536156"/>
            <a:ext cx="4029075" cy="2681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3D20B22-706C-411B-A637-07000E302366}" type="slidenum">
              <a:rPr lang="en-US"/>
              <a:pPr/>
              <a:t>22</a:t>
            </a:fld>
            <a:endParaRPr lang="en-US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CA" sz="4800"/>
              <a:t>7. La structure du cours et les activités des apprenants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2209800"/>
            <a:ext cx="7159352" cy="6934200"/>
          </a:xfrm>
        </p:spPr>
        <p:txBody>
          <a:bodyPr/>
          <a:lstStyle/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/>
              <a:t>3 crédits = 100 </a:t>
            </a:r>
            <a:r>
              <a:rPr lang="fr-CA" dirty="0" err="1"/>
              <a:t>hrs</a:t>
            </a:r>
            <a:r>
              <a:rPr lang="fr-CA" dirty="0"/>
              <a:t> d’étude en ligne = 8 heures d’étude chaque semaine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/>
              <a:t>Devoirs ou projets? hebdomadaire?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/>
              <a:t>Activités pour les apprenants: lire, discuter, recueillir, écrire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/>
              <a:t>Objectifs d’apprentissage et évaluation des apprenants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/>
              <a:t>Collaboration avec SSF;  bien gérer VOTRE charge de travail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endParaRPr lang="fr-CA" dirty="0"/>
          </a:p>
        </p:txBody>
      </p:sp>
      <p:pic>
        <p:nvPicPr>
          <p:cNvPr id="2099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8176" y="4294416"/>
            <a:ext cx="4434024" cy="29586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FC5530A-6AF0-465E-90FD-5B021143F5BA}" type="slidenum">
              <a:rPr lang="en-US"/>
              <a:pPr/>
              <a:t>23</a:t>
            </a:fld>
            <a:endParaRPr lang="en-US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CA" sz="4800"/>
              <a:t>7. La conception ‘avancée’ </a:t>
            </a:r>
            <a:br>
              <a:rPr lang="fr-CA" sz="4800"/>
            </a:br>
            <a:r>
              <a:rPr lang="fr-CA" sz="4800"/>
              <a:t>du cours en ligne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2209800"/>
            <a:ext cx="6629400" cy="7010400"/>
          </a:xfrm>
        </p:spPr>
        <p:txBody>
          <a:bodyPr/>
          <a:lstStyle/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/>
              <a:t>Une compétence de base: la gestion des connaissances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/>
              <a:t>Comment trouver, analyser, évaluer et utiliser l’information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 err="1"/>
              <a:t>Oeuvre</a:t>
            </a:r>
            <a:r>
              <a:rPr lang="fr-CA" dirty="0"/>
              <a:t> libre dans le cadre d’une conception d’apprentissage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/>
              <a:t>Contenus multimédias générés par les apprenants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/>
              <a:t>Évaluation par e-portfolios</a:t>
            </a:r>
          </a:p>
        </p:txBody>
      </p:sp>
      <p:pic>
        <p:nvPicPr>
          <p:cNvPr id="2109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7925" y="4191000"/>
            <a:ext cx="5081588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sz="4800"/>
              <a:t>8. Communiquez, communiquez, communiquez!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2" y="2393950"/>
            <a:ext cx="9486900" cy="6553200"/>
          </a:xfrm>
        </p:spPr>
        <p:txBody>
          <a:bodyPr/>
          <a:lstStyle/>
          <a:p>
            <a:pPr>
              <a:spcBef>
                <a:spcPts val="24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Soyez « présent » en ligne chaque jour.</a:t>
            </a:r>
          </a:p>
          <a:p>
            <a:pPr>
              <a:spcBef>
                <a:spcPts val="24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Définissez clairement </a:t>
            </a:r>
          </a:p>
          <a:p>
            <a:pPr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les attentes pour les apprenants,</a:t>
            </a:r>
          </a:p>
          <a:p>
            <a:pPr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les objectifs d’apprentissage, activités, échéances.</a:t>
            </a:r>
          </a:p>
          <a:p>
            <a:pPr>
              <a:spcBef>
                <a:spcPts val="24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Sensibilisez les apprenants aux travaux à faire.</a:t>
            </a:r>
          </a:p>
          <a:p>
            <a:pPr>
              <a:spcBef>
                <a:spcPts val="24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Répondez-leur en moins de 48 heures. </a:t>
            </a:r>
          </a:p>
          <a:p>
            <a:pPr>
              <a:spcBef>
                <a:spcPts val="24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Suivez les forums de discussion.</a:t>
            </a:r>
          </a:p>
          <a:p>
            <a:endParaRPr lang="fr-CA" dirty="0">
              <a:solidFill>
                <a:srgbClr val="716F4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F55CDC2-49FD-4F8F-89A4-EDA6CEA8898C}" type="slidenum">
              <a:rPr lang="en-US"/>
              <a:pPr/>
              <a:t>24</a:t>
            </a:fld>
            <a:endParaRPr lang="en-US"/>
          </a:p>
        </p:txBody>
      </p:sp>
      <p:pic>
        <p:nvPicPr>
          <p:cNvPr id="21197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0" y="3505200"/>
            <a:ext cx="2871788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sz="4800"/>
              <a:t>9. L’innovation et l’évaluation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2362200"/>
            <a:ext cx="6515100" cy="6400800"/>
          </a:xfrm>
        </p:spPr>
        <p:txBody>
          <a:bodyPr/>
          <a:lstStyle/>
          <a:p>
            <a:pPr>
              <a:spcBef>
                <a:spcPts val="2400"/>
              </a:spcBef>
              <a:buSzPct val="100000"/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Étapes 1-8: compétence, efficacité</a:t>
            </a:r>
          </a:p>
          <a:p>
            <a:pPr marL="0" indent="0">
              <a:spcBef>
                <a:spcPts val="2400"/>
              </a:spcBef>
              <a:buSzPct val="100000"/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Nouveaux développements en technologie;  nouvelles possibilités</a:t>
            </a:r>
          </a:p>
          <a:p>
            <a:pPr marL="0" indent="0">
              <a:spcBef>
                <a:spcPts val="2400"/>
              </a:spcBef>
              <a:buSzPct val="100000"/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Web 2.0: les médias sociaux, e-portfolios, WordPress, nouveau </a:t>
            </a:r>
            <a:r>
              <a:rPr lang="fr-CA" dirty="0" err="1">
                <a:solidFill>
                  <a:srgbClr val="716F4C"/>
                </a:solidFill>
              </a:rPr>
              <a:t>ENAs</a:t>
            </a:r>
            <a:endParaRPr lang="fr-CA" dirty="0">
              <a:solidFill>
                <a:srgbClr val="716F4C"/>
              </a:solidFill>
            </a:endParaRPr>
          </a:p>
          <a:p>
            <a:pPr marL="0" indent="0">
              <a:spcBef>
                <a:spcPts val="2400"/>
              </a:spcBef>
              <a:buSzPct val="100000"/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Enseignement centré sur l'apprenant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A2DD032-7BBB-4378-83E6-FFBFAB1F77AB}" type="slidenum">
              <a:rPr lang="en-US"/>
              <a:pPr/>
              <a:t>25</a:t>
            </a:fld>
            <a:endParaRPr lang="en-US"/>
          </a:p>
        </p:txBody>
      </p:sp>
      <p:pic>
        <p:nvPicPr>
          <p:cNvPr id="21299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6300" y="3213100"/>
            <a:ext cx="5427663" cy="479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sz="4800"/>
              <a:t>L’innovation et l’évaluation…suite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9" y="2428528"/>
            <a:ext cx="7620000" cy="6781800"/>
          </a:xfrm>
        </p:spPr>
        <p:txBody>
          <a:bodyPr/>
          <a:lstStyle/>
          <a:p>
            <a:pPr>
              <a:spcBef>
                <a:spcPts val="12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e-learning 2.0 : l’apprenant aux contrôles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L’emploi du web 2.0 dépend :</a:t>
            </a:r>
          </a:p>
          <a:p>
            <a:pPr>
              <a:spcBef>
                <a:spcPts val="1200"/>
              </a:spcBef>
            </a:pPr>
            <a:r>
              <a:rPr lang="fr-CA" dirty="0">
                <a:solidFill>
                  <a:srgbClr val="716F4C"/>
                </a:solidFill>
              </a:rPr>
              <a:t>des besoins des apprenants,</a:t>
            </a:r>
          </a:p>
          <a:p>
            <a:pPr>
              <a:spcBef>
                <a:spcPts val="1200"/>
              </a:spcBef>
            </a:pPr>
            <a:r>
              <a:rPr lang="fr-CA" dirty="0">
                <a:solidFill>
                  <a:srgbClr val="716F4C"/>
                </a:solidFill>
              </a:rPr>
              <a:t>de votre philosophie de l’éducation.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Web 2.0 : excellent pour :</a:t>
            </a:r>
          </a:p>
          <a:p>
            <a:pPr>
              <a:spcBef>
                <a:spcPts val="1200"/>
              </a:spcBef>
            </a:pPr>
            <a:r>
              <a:rPr lang="fr-CA" dirty="0">
                <a:solidFill>
                  <a:srgbClr val="716F4C"/>
                </a:solidFill>
              </a:rPr>
              <a:t>l'enseignement centré sur l'apprenant,</a:t>
            </a:r>
          </a:p>
          <a:p>
            <a:pPr>
              <a:spcBef>
                <a:spcPts val="1200"/>
              </a:spcBef>
            </a:pPr>
            <a:r>
              <a:rPr lang="fr-CA" dirty="0">
                <a:solidFill>
                  <a:srgbClr val="716F4C"/>
                </a:solidFill>
              </a:rPr>
              <a:t>Le développement des compétences du 21</a:t>
            </a:r>
            <a:r>
              <a:rPr lang="fr-CA" baseline="30000" dirty="0">
                <a:solidFill>
                  <a:srgbClr val="716F4C"/>
                </a:solidFill>
              </a:rPr>
              <a:t>e</a:t>
            </a:r>
            <a:r>
              <a:rPr lang="fr-CA" dirty="0">
                <a:solidFill>
                  <a:srgbClr val="716F4C"/>
                </a:solidFill>
              </a:rPr>
              <a:t> siècle.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Évaluer et disséminer</a:t>
            </a:r>
          </a:p>
          <a:p>
            <a:endParaRPr lang="fr-CA" dirty="0"/>
          </a:p>
        </p:txBody>
      </p:sp>
      <p:pic>
        <p:nvPicPr>
          <p:cNvPr id="21402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3082" y="3505200"/>
            <a:ext cx="395975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60CE24D-AC4D-4DFE-A2D3-0230B4211288}" type="slidenum">
              <a:rPr lang="en-US"/>
              <a:pPr/>
              <a:t>27</a:t>
            </a:fld>
            <a:endParaRPr lang="en-US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/>
              <a:t>Les prochaines étapes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35000" y="2514600"/>
            <a:ext cx="7454900" cy="8001000"/>
          </a:xfrm>
        </p:spPr>
        <p:txBody>
          <a:bodyPr/>
          <a:lstStyle/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La formation à distance en ligne doit être un objectif stratégique institutionnel : les groupes ciblés doivent être bien identifiés.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La planification au niveau du programme pédagogique : des spécialistes SSF et TI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Une formation systématique dans l'enseignement et la technologie</a:t>
            </a:r>
          </a:p>
        </p:txBody>
      </p:sp>
      <p:sp>
        <p:nvSpPr>
          <p:cNvPr id="216069" name="Text Box 3"/>
          <p:cNvSpPr txBox="1">
            <a:spLocks noChangeArrowheads="1"/>
          </p:cNvSpPr>
          <p:nvPr/>
        </p:nvSpPr>
        <p:spPr bwMode="auto">
          <a:xfrm>
            <a:off x="6337300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endParaRPr lang="fr-FR" sz="1800">
              <a:solidFill>
                <a:schemeClr val="tx1"/>
              </a:solidFill>
              <a:latin typeface="Palatino" pitchFamily="-106" charset="0"/>
              <a:sym typeface="Palatino" pitchFamily="-106" charset="0"/>
            </a:endParaRPr>
          </a:p>
        </p:txBody>
      </p:sp>
      <p:pic>
        <p:nvPicPr>
          <p:cNvPr id="216070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1067" y="4267200"/>
            <a:ext cx="4581933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60CE24D-AC4D-4DFE-A2D3-0230B4211288}" type="slidenum">
              <a:rPr lang="en-US"/>
              <a:pPr/>
              <a:t>28</a:t>
            </a:fld>
            <a:endParaRPr lang="en-US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CA" sz="4800"/>
              <a:t>Les prochaines étapes…suite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8800" y="3657600"/>
            <a:ext cx="6629400" cy="5410200"/>
          </a:xfrm>
        </p:spPr>
        <p:txBody>
          <a:bodyPr/>
          <a:lstStyle/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Une séance d’information pour les doyens, vice-recteurs: technologie et  prise de décision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Sachez récompenser l'innovation en enseignement.</a:t>
            </a:r>
          </a:p>
        </p:txBody>
      </p:sp>
      <p:sp>
        <p:nvSpPr>
          <p:cNvPr id="216069" name="Text Box 3"/>
          <p:cNvSpPr txBox="1">
            <a:spLocks noChangeArrowheads="1"/>
          </p:cNvSpPr>
          <p:nvPr/>
        </p:nvSpPr>
        <p:spPr bwMode="auto">
          <a:xfrm>
            <a:off x="6337300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endParaRPr lang="fr-FR" sz="1800">
              <a:solidFill>
                <a:schemeClr val="tx1"/>
              </a:solidFill>
              <a:latin typeface="Palatino" pitchFamily="-106" charset="0"/>
              <a:sym typeface="Palatino" pitchFamily="-10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4000" y="4038600"/>
            <a:ext cx="4581933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>
              <a:tabLst>
                <a:tab pos="3314700" algn="l"/>
              </a:tabLst>
            </a:pPr>
            <a:br>
              <a:rPr lang="en-US" sz="4800" dirty="0"/>
            </a:br>
            <a:r>
              <a:rPr lang="en-US" sz="4800" dirty="0"/>
              <a:t>Les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2590800"/>
            <a:ext cx="7239000" cy="6934200"/>
          </a:xfrm>
        </p:spPr>
        <p:txBody>
          <a:bodyPr/>
          <a:lstStyle/>
          <a:p>
            <a:pPr marL="0" indent="0">
              <a:spcBef>
                <a:spcPts val="24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La formation à distance ne convient pas à tous les apprenants et ne s’applique pas à tous les sujets.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Le planification du programme est importante : une progression graduelle?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L’essentiel pour les apprenants: la flexibilité, et l’acquisition des compétences du 21</a:t>
            </a:r>
            <a:r>
              <a:rPr lang="fr-CA" baseline="30000" dirty="0">
                <a:solidFill>
                  <a:srgbClr val="716F4C"/>
                </a:solidFill>
              </a:rPr>
              <a:t>e</a:t>
            </a:r>
            <a:r>
              <a:rPr lang="fr-CA" dirty="0">
                <a:solidFill>
                  <a:srgbClr val="716F4C"/>
                </a:solidFill>
              </a:rPr>
              <a:t> siècle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90B483-6FD3-4750-835E-918416D5CA18}" type="slidenum">
              <a:rPr lang="en-US"/>
              <a:pPr/>
              <a:t>29</a:t>
            </a:fld>
            <a:endParaRPr lang="en-US"/>
          </a:p>
        </p:txBody>
      </p:sp>
      <p:pic>
        <p:nvPicPr>
          <p:cNvPr id="21709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2600" y="3124200"/>
            <a:ext cx="4267200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4" name="TextBox 5"/>
          <p:cNvSpPr txBox="1">
            <a:spLocks noChangeArrowheads="1"/>
          </p:cNvSpPr>
          <p:nvPr/>
        </p:nvSpPr>
        <p:spPr bwMode="auto">
          <a:xfrm>
            <a:off x="8255000" y="6248400"/>
            <a:ext cx="3962400" cy="116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5000"/>
              </a:lnSpc>
            </a:pPr>
            <a:r>
              <a:rPr lang="fr-CA" sz="2400" dirty="0">
                <a:solidFill>
                  <a:srgbClr val="716F4C"/>
                </a:solidFill>
              </a:rPr>
              <a:t>Poste de douane virtuel</a:t>
            </a:r>
            <a:r>
              <a:rPr lang="en-US" sz="2400" dirty="0">
                <a:solidFill>
                  <a:srgbClr val="716F4C"/>
                </a:solidFill>
              </a:rPr>
              <a:t>, Loyalist College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2FD2F64-9D80-4590-AEB7-0D888D4E7D8B}" type="slidenum">
              <a:rPr lang="en-US"/>
              <a:pPr/>
              <a:t>3</a:t>
            </a:fld>
            <a:endParaRPr lang="en-US"/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CA" sz="4800"/>
              <a:t>Une vue d’ensemble</a:t>
            </a:r>
            <a:br>
              <a:rPr lang="fr-CA" sz="4800"/>
            </a:br>
            <a:r>
              <a:rPr lang="fr-CA" sz="4800"/>
              <a:t>de la présentation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5500" y="2463800"/>
            <a:ext cx="6515100" cy="6692900"/>
          </a:xfrm>
        </p:spPr>
        <p:txBody>
          <a:bodyPr/>
          <a:lstStyle/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Contraintes de l’université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Compétences du 21</a:t>
            </a:r>
            <a:r>
              <a:rPr lang="fr-CA" baseline="30000" dirty="0">
                <a:solidFill>
                  <a:srgbClr val="716F4C"/>
                </a:solidFill>
              </a:rPr>
              <a:t>e</a:t>
            </a:r>
            <a:r>
              <a:rPr lang="fr-CA" dirty="0">
                <a:solidFill>
                  <a:srgbClr val="716F4C"/>
                </a:solidFill>
              </a:rPr>
              <a:t> siècle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Neuf étapes vers la formation à distance de qualité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En conclusion</a:t>
            </a:r>
          </a:p>
        </p:txBody>
      </p:sp>
      <p:pic>
        <p:nvPicPr>
          <p:cNvPr id="18842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6800" y="3048000"/>
            <a:ext cx="4486275" cy="578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>
              <a:tabLst>
                <a:tab pos="3314700" algn="l"/>
              </a:tabLst>
            </a:pPr>
            <a:br>
              <a:rPr lang="en-US" sz="4800" dirty="0"/>
            </a:br>
            <a:r>
              <a:rPr lang="en-US" sz="4800" dirty="0"/>
              <a:t>Les conclusions…suite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2667000"/>
            <a:ext cx="5486400" cy="6324600"/>
          </a:xfrm>
        </p:spPr>
        <p:txBody>
          <a:bodyPr/>
          <a:lstStyle/>
          <a:p>
            <a:pPr>
              <a:spcBef>
                <a:spcPts val="2400"/>
              </a:spcBef>
              <a:buFontTx/>
              <a:buNone/>
            </a:pPr>
            <a:r>
              <a:rPr lang="fr-CA">
                <a:solidFill>
                  <a:srgbClr val="716F4C"/>
                </a:solidFill>
              </a:rPr>
              <a:t>nous savons comment enseigner efficacement en ligne</a:t>
            </a:r>
          </a:p>
          <a:p>
            <a:pPr>
              <a:spcBef>
                <a:spcPts val="2400"/>
              </a:spcBef>
              <a:buFontTx/>
              <a:buNone/>
            </a:pPr>
            <a:r>
              <a:rPr lang="fr-CA">
                <a:solidFill>
                  <a:srgbClr val="716F4C"/>
                </a:solidFill>
              </a:rPr>
              <a:t>nous devrions suivre les meilleures pratiques - mais aussi innover</a:t>
            </a:r>
          </a:p>
          <a:p>
            <a:pPr>
              <a:spcBef>
                <a:spcPts val="2400"/>
              </a:spcBef>
              <a:buFontTx/>
              <a:buNone/>
            </a:pPr>
            <a:r>
              <a:rPr lang="fr-CA">
                <a:solidFill>
                  <a:srgbClr val="716F4C"/>
                </a:solidFill>
              </a:rPr>
              <a:t>c'est un moment stimulant pour être un professeur - et un apprenant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4B3BEEC-466C-410D-AB56-AF90ECE9ADDF}" type="slidenum">
              <a:rPr lang="en-US"/>
              <a:pPr/>
              <a:t>30</a:t>
            </a:fld>
            <a:endParaRPr lang="en-US"/>
          </a:p>
        </p:txBody>
      </p:sp>
      <p:pic>
        <p:nvPicPr>
          <p:cNvPr id="21811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6669" y="3276600"/>
            <a:ext cx="5874594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8" name="TextBox 7"/>
          <p:cNvSpPr txBox="1">
            <a:spLocks noChangeArrowheads="1"/>
          </p:cNvSpPr>
          <p:nvPr/>
        </p:nvSpPr>
        <p:spPr bwMode="auto">
          <a:xfrm>
            <a:off x="7188200" y="7467600"/>
            <a:ext cx="4494213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5000"/>
              </a:lnSpc>
              <a:spcBef>
                <a:spcPts val="2400"/>
              </a:spcBef>
            </a:pPr>
            <a:r>
              <a:rPr lang="en-US" sz="2400" dirty="0" err="1">
                <a:solidFill>
                  <a:srgbClr val="716F4C"/>
                </a:solidFill>
              </a:rPr>
              <a:t>Visez</a:t>
            </a:r>
            <a:r>
              <a:rPr lang="en-US" sz="2400" dirty="0">
                <a:solidFill>
                  <a:srgbClr val="716F4C"/>
                </a:solidFill>
              </a:rPr>
              <a:t> </a:t>
            </a:r>
            <a:r>
              <a:rPr lang="en-US" sz="2400" dirty="0" err="1">
                <a:solidFill>
                  <a:srgbClr val="716F4C"/>
                </a:solidFill>
              </a:rPr>
              <a:t>juste</a:t>
            </a:r>
            <a:r>
              <a:rPr lang="en-US" sz="2400" dirty="0">
                <a:solidFill>
                  <a:srgbClr val="716F4C"/>
                </a:solidFill>
              </a:rPr>
              <a:t>, </a:t>
            </a:r>
            <a:r>
              <a:rPr lang="en-US" sz="2400" dirty="0" err="1">
                <a:solidFill>
                  <a:srgbClr val="716F4C"/>
                </a:solidFill>
              </a:rPr>
              <a:t>Université</a:t>
            </a:r>
            <a:r>
              <a:rPr lang="en-US" sz="2400" dirty="0">
                <a:solidFill>
                  <a:srgbClr val="716F4C"/>
                </a:solidFill>
              </a:rPr>
              <a:t> </a:t>
            </a:r>
            <a:r>
              <a:rPr lang="en-US" sz="2400" dirty="0" err="1">
                <a:solidFill>
                  <a:srgbClr val="716F4C"/>
                </a:solidFill>
              </a:rPr>
              <a:t>d’Ottawa</a:t>
            </a:r>
            <a:endParaRPr lang="en-US" sz="2400" dirty="0">
              <a:solidFill>
                <a:srgbClr val="716F4C"/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C864734-DD74-4E79-94B1-7FDC2C6FCD6E}" type="slidenum">
              <a:rPr lang="en-US"/>
              <a:pPr/>
              <a:t>31</a:t>
            </a:fld>
            <a:endParaRPr lang="en-US"/>
          </a:p>
        </p:txBody>
      </p:sp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/>
              <a:t>Les questions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8800" y="2743200"/>
            <a:ext cx="6934200" cy="6400800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Est-ce que l’Université de Sherbrooke devrait s’engager dans la formation à distance? 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Qu'est-ce que vous devez faire pour aller dans cette direction?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Cette </a:t>
            </a:r>
            <a:r>
              <a:rPr lang="fr-CA">
                <a:solidFill>
                  <a:srgbClr val="716F4C"/>
                </a:solidFill>
              </a:rPr>
              <a:t>décision aura-t-elle </a:t>
            </a:r>
            <a:r>
              <a:rPr lang="fr-CA" dirty="0">
                <a:solidFill>
                  <a:srgbClr val="716F4C"/>
                </a:solidFill>
              </a:rPr>
              <a:t>un impact sur la réputation de l‘Université? Si oui, de quelle manière et comment?</a:t>
            </a:r>
          </a:p>
        </p:txBody>
      </p:sp>
      <p:pic>
        <p:nvPicPr>
          <p:cNvPr id="21914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7800" y="4191000"/>
            <a:ext cx="47910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 bldLvl="5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DCD1327-A469-4352-907E-71E44F230B09}" type="slidenum">
              <a:rPr lang="en-US"/>
              <a:pPr/>
              <a:t>32</a:t>
            </a:fld>
            <a:endParaRPr lang="en-US"/>
          </a:p>
        </p:txBody>
      </p:sp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/>
              <a:t>Le </a:t>
            </a:r>
            <a:r>
              <a:rPr lang="en-US" sz="4800" dirty="0" err="1"/>
              <a:t>suivi</a:t>
            </a:r>
            <a:endParaRPr lang="en-US" sz="4800" dirty="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2600" y="2514600"/>
            <a:ext cx="8458200" cy="5981700"/>
          </a:xfrm>
        </p:spPr>
        <p:txBody>
          <a:bodyPr/>
          <a:lstStyle/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b="1" dirty="0"/>
              <a:t>Book :</a:t>
            </a:r>
            <a:endParaRPr lang="en-US" b="1" dirty="0">
              <a:ea typeface="ヒラギノ明朝 ProN W6" pitchFamily="-106" charset="-128"/>
            </a:endParaRP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dirty="0"/>
              <a:t>Bates, A. and Poole, G. (2003) </a:t>
            </a:r>
            <a:r>
              <a:rPr lang="en-US" i="1" dirty="0"/>
              <a:t>Effective Teaching with Technology in Higher Education</a:t>
            </a:r>
            <a:r>
              <a:rPr lang="en-US" dirty="0"/>
              <a:t> San Francisco: </a:t>
            </a:r>
            <a:r>
              <a:rPr lang="en-US" dirty="0" err="1"/>
              <a:t>Jossey</a:t>
            </a:r>
            <a:r>
              <a:rPr lang="en-US" dirty="0"/>
              <a:t> Bass</a:t>
            </a: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b="1" dirty="0"/>
              <a:t>http: tonybates.ca</a:t>
            </a: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b="1" dirty="0"/>
              <a:t>Slides:</a:t>
            </a: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b="1" u="sng" dirty="0"/>
              <a:t>http://tonybates.ca/</a:t>
            </a:r>
            <a:r>
              <a:rPr lang="en-US" u="sng" dirty="0"/>
              <a:t>publications/keynotes</a:t>
            </a:r>
            <a:endParaRPr lang="en-US" dirty="0"/>
          </a:p>
        </p:txBody>
      </p:sp>
      <p:pic>
        <p:nvPicPr>
          <p:cNvPr id="22016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4600" y="2819400"/>
            <a:ext cx="37211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E56C018-EAFF-45E2-9679-A5D51A5D9A94}" type="slidenum">
              <a:rPr lang="en-US"/>
              <a:pPr/>
              <a:t>4</a:t>
            </a:fld>
            <a:endParaRPr lang="en-US"/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CA" sz="4800"/>
              <a:t>Le défi pour nos universités 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2362200"/>
            <a:ext cx="7772400" cy="6646863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Inscriptions croissantes au niveau universitaire: ‘mass </a:t>
            </a:r>
            <a:r>
              <a:rPr lang="fr-CA" dirty="0" err="1">
                <a:solidFill>
                  <a:srgbClr val="716F4C"/>
                </a:solidFill>
              </a:rPr>
              <a:t>higher</a:t>
            </a:r>
            <a:r>
              <a:rPr lang="fr-CA" dirty="0">
                <a:solidFill>
                  <a:srgbClr val="716F4C"/>
                </a:solidFill>
              </a:rPr>
              <a:t> </a:t>
            </a:r>
            <a:r>
              <a:rPr lang="fr-CA" dirty="0" err="1">
                <a:solidFill>
                  <a:srgbClr val="716F4C"/>
                </a:solidFill>
              </a:rPr>
              <a:t>education</a:t>
            </a:r>
            <a:r>
              <a:rPr lang="fr-CA" dirty="0">
                <a:solidFill>
                  <a:srgbClr val="716F4C"/>
                </a:solidFill>
              </a:rPr>
              <a:t>’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Moins de financement de la province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Frais de scolarité croissants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Compétences du 21</a:t>
            </a:r>
            <a:r>
              <a:rPr lang="fr-CA" baseline="30000" dirty="0">
                <a:solidFill>
                  <a:srgbClr val="716F4C"/>
                </a:solidFill>
              </a:rPr>
              <a:t>e</a:t>
            </a:r>
            <a:r>
              <a:rPr lang="fr-CA" dirty="0">
                <a:solidFill>
                  <a:srgbClr val="716F4C"/>
                </a:solidFill>
              </a:rPr>
              <a:t> siècle</a:t>
            </a:r>
          </a:p>
          <a:p>
            <a:pPr eaLnBrk="1" hangingPunct="1">
              <a:spcBef>
                <a:spcPts val="2400"/>
              </a:spcBef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Croissance de la formation en ligne au niveau universitaire:  15% des inscriptions en ligne au Canada: croissance de 15% par année</a:t>
            </a:r>
          </a:p>
        </p:txBody>
      </p:sp>
      <p:pic>
        <p:nvPicPr>
          <p:cNvPr id="18944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4104" y="2438401"/>
            <a:ext cx="4473495" cy="28704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A4ABF0F-F2E4-4030-95A4-2CCB91155B25}" type="slidenum">
              <a:rPr lang="en-US"/>
              <a:pPr/>
              <a:t>5</a:t>
            </a:fld>
            <a:endParaRPr lang="en-US"/>
          </a:p>
        </p:txBody>
      </p:sp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CA" sz="4800">
                <a:solidFill>
                  <a:srgbClr val="D8E0D0"/>
                </a:solidFill>
              </a:rPr>
              <a:t>Les compétences du 21</a:t>
            </a:r>
            <a:r>
              <a:rPr lang="fr-CA" sz="4800" baseline="30000">
                <a:solidFill>
                  <a:srgbClr val="D8E0D0"/>
                </a:solidFill>
              </a:rPr>
              <a:t>e</a:t>
            </a:r>
            <a:r>
              <a:rPr lang="fr-CA" sz="4800">
                <a:solidFill>
                  <a:srgbClr val="D8E0D0"/>
                </a:solidFill>
              </a:rPr>
              <a:t> siècle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2362200"/>
            <a:ext cx="9751640" cy="7391400"/>
          </a:xfrm>
        </p:spPr>
        <p:txBody>
          <a:bodyPr/>
          <a:lstStyle/>
          <a:p>
            <a:pPr marL="393700" eaLnBrk="1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</a:pPr>
            <a:r>
              <a:rPr lang="fr-CA" dirty="0"/>
              <a:t>Compétences en communication</a:t>
            </a:r>
          </a:p>
          <a:p>
            <a:pPr marL="393700" eaLnBrk="1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</a:pPr>
            <a:r>
              <a:rPr lang="fr-CA" dirty="0">
                <a:solidFill>
                  <a:srgbClr val="716F4C"/>
                </a:solidFill>
              </a:rPr>
              <a:t>Apprentissage autonome</a:t>
            </a:r>
          </a:p>
          <a:p>
            <a:pPr marL="393700" eaLnBrk="1" hangingPunct="1">
              <a:spcBef>
                <a:spcPts val="1800"/>
              </a:spcBef>
              <a:buFontTx/>
              <a:buBlip>
                <a:blip r:embed="rId3"/>
              </a:buBlip>
            </a:pPr>
            <a:r>
              <a:rPr lang="fr-CA" dirty="0">
                <a:solidFill>
                  <a:srgbClr val="716F4C"/>
                </a:solidFill>
              </a:rPr>
              <a:t>Éthique/responsabilité</a:t>
            </a:r>
          </a:p>
          <a:p>
            <a:pPr marL="393700" eaLnBrk="1" hangingPunct="1">
              <a:spcBef>
                <a:spcPts val="1800"/>
              </a:spcBef>
              <a:buFontTx/>
              <a:buBlip>
                <a:blip r:embed="rId3"/>
              </a:buBlip>
            </a:pPr>
            <a:r>
              <a:rPr lang="fr-CA" dirty="0">
                <a:solidFill>
                  <a:srgbClr val="716F4C"/>
                </a:solidFill>
              </a:rPr>
              <a:t>Collaboration</a:t>
            </a:r>
          </a:p>
          <a:p>
            <a:pPr marL="393700" eaLnBrk="1" hangingPunct="1">
              <a:spcBef>
                <a:spcPts val="1800"/>
              </a:spcBef>
              <a:buFontTx/>
              <a:buBlip>
                <a:blip r:embed="rId3"/>
              </a:buBlip>
            </a:pPr>
            <a:r>
              <a:rPr lang="fr-CA" dirty="0">
                <a:solidFill>
                  <a:srgbClr val="716F4C"/>
                </a:solidFill>
              </a:rPr>
              <a:t>Flexibilité</a:t>
            </a:r>
          </a:p>
          <a:p>
            <a:pPr marL="393700" eaLnBrk="1" hangingPunct="1">
              <a:spcBef>
                <a:spcPts val="1800"/>
              </a:spcBef>
              <a:buFontTx/>
              <a:buBlip>
                <a:blip r:embed="rId3"/>
              </a:buBlip>
            </a:pPr>
            <a:r>
              <a:rPr lang="fr-CA" dirty="0">
                <a:solidFill>
                  <a:srgbClr val="716F4C"/>
                </a:solidFill>
              </a:rPr>
              <a:t>Capacités de réflexion</a:t>
            </a:r>
          </a:p>
          <a:p>
            <a:pPr marL="393700" eaLnBrk="1" hangingPunct="1">
              <a:spcBef>
                <a:spcPts val="1800"/>
              </a:spcBef>
              <a:buFontTx/>
              <a:buBlip>
                <a:blip r:embed="rId3"/>
              </a:buBlip>
            </a:pPr>
            <a:r>
              <a:rPr lang="fr-CA" dirty="0">
                <a:solidFill>
                  <a:srgbClr val="716F4C"/>
                </a:solidFill>
              </a:rPr>
              <a:t>Gestion de connaissances</a:t>
            </a:r>
          </a:p>
          <a:p>
            <a:pPr marL="393700" eaLnBrk="1" hangingPunct="1">
              <a:spcBef>
                <a:spcPts val="1800"/>
              </a:spcBef>
              <a:buFontTx/>
              <a:buBlip>
                <a:blip r:embed="rId3"/>
              </a:buBlip>
            </a:pPr>
            <a:r>
              <a:rPr lang="fr-CA" dirty="0">
                <a:solidFill>
                  <a:srgbClr val="716F4C"/>
                </a:solidFill>
              </a:rPr>
              <a:t>Compétences informatiques intégrées au sein des disciplines</a:t>
            </a:r>
          </a:p>
        </p:txBody>
      </p:sp>
      <p:sp>
        <p:nvSpPr>
          <p:cNvPr id="190469" name="Text Box 3"/>
          <p:cNvSpPr txBox="1">
            <a:spLocks noChangeArrowheads="1"/>
          </p:cNvSpPr>
          <p:nvPr/>
        </p:nvSpPr>
        <p:spPr bwMode="auto">
          <a:xfrm>
            <a:off x="6337300" y="89916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fld id="{A0E47AEC-D5B7-4DAB-94C1-1DFB480A7EC1}" type="slidenum">
              <a:rPr lang="en-US" sz="1800">
                <a:solidFill>
                  <a:schemeClr val="tx1"/>
                </a:solidFill>
                <a:latin typeface="Palatino" pitchFamily="-106" charset="0"/>
                <a:sym typeface="Palatino" pitchFamily="-106" charset="0"/>
              </a:rPr>
              <a:pPr algn="ctr"/>
              <a:t>5</a:t>
            </a:fld>
            <a:endParaRPr lang="en-US" sz="1800">
              <a:solidFill>
                <a:schemeClr val="tx1"/>
              </a:solidFill>
              <a:latin typeface="Palatino" pitchFamily="-106" charset="0"/>
              <a:sym typeface="Palatino" pitchFamily="-106" charset="0"/>
            </a:endParaRPr>
          </a:p>
        </p:txBody>
      </p:sp>
      <p:pic>
        <p:nvPicPr>
          <p:cNvPr id="19047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0200" y="3239153"/>
            <a:ext cx="5613400" cy="373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2C60A74-7C66-48A7-BA66-9220C9CEBE10}" type="slidenum">
              <a:rPr lang="en-US"/>
              <a:pPr/>
              <a:t>6</a:t>
            </a:fld>
            <a:endParaRPr lang="en-US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/>
              <a:t>Le contexte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8800" y="2438400"/>
            <a:ext cx="7035800" cy="632460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La transition d’un système pour l’élite à un système pour la masse: faire plus avec moins.</a:t>
            </a:r>
          </a:p>
          <a:p>
            <a:pPr eaLnBrk="1" hangingPunct="1"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Des modèles d'enseignement inchangés depuis le 19</a:t>
            </a:r>
            <a:r>
              <a:rPr lang="fr-CA" baseline="30000" dirty="0">
                <a:solidFill>
                  <a:srgbClr val="716F4C"/>
                </a:solidFill>
              </a:rPr>
              <a:t>e</a:t>
            </a:r>
            <a:r>
              <a:rPr lang="fr-CA" dirty="0">
                <a:solidFill>
                  <a:srgbClr val="716F4C"/>
                </a:solidFill>
              </a:rPr>
              <a:t> siècle.</a:t>
            </a:r>
          </a:p>
          <a:p>
            <a:pPr eaLnBrk="1" hangingPunct="1"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Les apprenants, eux, changent.  </a:t>
            </a:r>
          </a:p>
          <a:p>
            <a:pPr eaLnBrk="1" hangingPunct="1">
              <a:spcBef>
                <a:spcPts val="2400"/>
              </a:spcBef>
            </a:pPr>
            <a:r>
              <a:rPr lang="fr-CA" dirty="0">
                <a:solidFill>
                  <a:srgbClr val="716F4C"/>
                </a:solidFill>
              </a:rPr>
              <a:t>Notre société de connaissances nécessite à la fois du contenu et des compétences.</a:t>
            </a:r>
          </a:p>
          <a:p>
            <a:pPr eaLnBrk="1" hangingPunct="1">
              <a:spcBef>
                <a:spcPts val="2400"/>
              </a:spcBef>
            </a:pPr>
            <a:endParaRPr lang="fr-CA" dirty="0">
              <a:solidFill>
                <a:srgbClr val="716F4C"/>
              </a:solidFill>
            </a:endParaRPr>
          </a:p>
        </p:txBody>
      </p:sp>
      <p:pic>
        <p:nvPicPr>
          <p:cNvPr id="192517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3213" y="2616200"/>
            <a:ext cx="4279900" cy="574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B4A5DC3-AB3B-4BC4-99C0-F462FCA80006}" type="slidenum">
              <a:rPr lang="en-US"/>
              <a:pPr/>
              <a:t>7</a:t>
            </a:fld>
            <a:endParaRPr lang="en-US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/>
              <a:t>Les questions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7400" y="2438400"/>
            <a:ext cx="7299176" cy="6388100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fr-CA" b="1" dirty="0">
                <a:solidFill>
                  <a:srgbClr val="716F4C"/>
                </a:solidFill>
              </a:rPr>
              <a:t>Conditions d’enseignement: </a:t>
            </a:r>
            <a:r>
              <a:rPr lang="fr-CA" dirty="0">
                <a:solidFill>
                  <a:srgbClr val="716F4C"/>
                </a:solidFill>
              </a:rPr>
              <a:t>mieux, la même chose ou pire?</a:t>
            </a:r>
            <a:r>
              <a:rPr lang="fr-CA" b="1" dirty="0">
                <a:solidFill>
                  <a:srgbClr val="716F4C"/>
                </a:solidFill>
              </a:rPr>
              <a:t> 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fr-CA" b="1" dirty="0">
                <a:solidFill>
                  <a:srgbClr val="716F4C"/>
                </a:solidFill>
              </a:rPr>
              <a:t>Conditions pour les apprenants</a:t>
            </a:r>
            <a:r>
              <a:rPr lang="fr-CA" dirty="0">
                <a:solidFill>
                  <a:srgbClr val="716F4C"/>
                </a:solidFill>
              </a:rPr>
              <a:t>: de mieux en mieux ou pire?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fr-CA" dirty="0">
                <a:solidFill>
                  <a:srgbClr val="716F4C"/>
                </a:solidFill>
              </a:rPr>
              <a:t>Est-ce que la formation à distance pourrait aider? Si oui, comment?</a:t>
            </a:r>
          </a:p>
        </p:txBody>
      </p:sp>
      <p:pic>
        <p:nvPicPr>
          <p:cNvPr id="19354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3809" y="4300736"/>
            <a:ext cx="4564592" cy="27223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 bldLvl="5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sz="4800"/>
              <a:t>Les neuf étapes à suivre pour de la formation en ligne de haute qualité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2572544"/>
            <a:ext cx="12115800" cy="6223000"/>
          </a:xfrm>
          <a:effectLst>
            <a:outerShdw blurRad="25400" dist="12699" dir="5400000" algn="ctr" rotWithShape="0">
              <a:srgbClr val="FFFFFF">
                <a:alpha val="45000"/>
              </a:srgbClr>
            </a:outerShdw>
          </a:effectLst>
        </p:spPr>
        <p:txBody>
          <a:bodyPr numCol="2"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  <a:defRPr/>
            </a:pPr>
            <a:r>
              <a:rPr lang="fr-CA" dirty="0">
                <a:solidFill>
                  <a:srgbClr val="716F4C"/>
                </a:solidFill>
              </a:rPr>
              <a:t>Comment voulez-vous enseigner en ligne?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  <a:defRPr/>
            </a:pPr>
            <a:r>
              <a:rPr lang="fr-CA" dirty="0">
                <a:solidFill>
                  <a:srgbClr val="716F4C"/>
                </a:solidFill>
              </a:rPr>
              <a:t>Quel genre de cours mettre </a:t>
            </a:r>
            <a:br>
              <a:rPr lang="fr-CA" dirty="0">
                <a:solidFill>
                  <a:srgbClr val="716F4C"/>
                </a:solidFill>
              </a:rPr>
            </a:br>
            <a:r>
              <a:rPr lang="fr-CA" dirty="0">
                <a:solidFill>
                  <a:srgbClr val="716F4C"/>
                </a:solidFill>
              </a:rPr>
              <a:t>en ligne?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  <a:defRPr/>
            </a:pPr>
            <a:r>
              <a:rPr lang="fr-CA" dirty="0">
                <a:solidFill>
                  <a:srgbClr val="716F4C"/>
                </a:solidFill>
              </a:rPr>
              <a:t>Travaillez en équipe.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  <a:defRPr/>
            </a:pPr>
            <a:r>
              <a:rPr lang="fr-CA" dirty="0">
                <a:solidFill>
                  <a:srgbClr val="716F4C"/>
                </a:solidFill>
              </a:rPr>
              <a:t>Appuyez-vous sur les ressources existantes.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  <a:defRPr/>
            </a:pPr>
            <a:r>
              <a:rPr lang="fr-CA" dirty="0">
                <a:solidFill>
                  <a:srgbClr val="716F4C"/>
                </a:solidFill>
              </a:rPr>
              <a:t>Maîtrisez la technologie.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  <a:defRPr/>
            </a:pPr>
            <a:endParaRPr lang="fr-CA" dirty="0">
              <a:solidFill>
                <a:srgbClr val="716F4C"/>
              </a:solidFill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  <a:defRPr/>
            </a:pPr>
            <a:r>
              <a:rPr lang="fr-CA" dirty="0">
                <a:solidFill>
                  <a:srgbClr val="716F4C"/>
                </a:solidFill>
              </a:rPr>
              <a:t>Fixez des objectifs appropriés pour la formation en ligne.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  <a:defRPr/>
            </a:pPr>
            <a:r>
              <a:rPr lang="fr-CA" dirty="0">
                <a:solidFill>
                  <a:srgbClr val="716F4C"/>
                </a:solidFill>
              </a:rPr>
              <a:t>Créez une structure/ échéancier  de première classe pour la formation en ligne. 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  <a:defRPr/>
            </a:pPr>
            <a:r>
              <a:rPr lang="fr-CA" dirty="0">
                <a:solidFill>
                  <a:srgbClr val="716F4C"/>
                </a:solidFill>
              </a:rPr>
              <a:t>Communiquez, communiquez, communiquez.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  <a:defRPr/>
            </a:pPr>
            <a:r>
              <a:rPr lang="fr-CA" dirty="0">
                <a:solidFill>
                  <a:srgbClr val="716F4C"/>
                </a:solidFill>
              </a:rPr>
              <a:t>Innovez et évaluez.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337300" y="9082088"/>
            <a:ext cx="342900" cy="406400"/>
          </a:xfrm>
          <a:noFill/>
        </p:spPr>
        <p:txBody>
          <a:bodyPr/>
          <a:lstStyle/>
          <a:p>
            <a:fld id="{451CC2C0-2AD0-41D2-9FA0-05E1E55BBD0C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/>
              <a:t>1: Comment voulez-vous enseigner en ligne?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00" y="2286794"/>
            <a:ext cx="11353800" cy="6223000"/>
          </a:xfrm>
        </p:spPr>
        <p:txBody>
          <a:bodyPr/>
          <a:lstStyle/>
          <a:p>
            <a:pPr algn="ctr">
              <a:buFontTx/>
              <a:buNone/>
            </a:pPr>
            <a:r>
              <a:rPr lang="fr-CA" dirty="0">
                <a:solidFill>
                  <a:srgbClr val="716F4C"/>
                </a:solidFill>
              </a:rPr>
              <a:t>De cela:</a:t>
            </a:r>
          </a:p>
          <a:p>
            <a:pPr algn="ctr">
              <a:buFontTx/>
              <a:buNone/>
            </a:pPr>
            <a:endParaRPr lang="fr-CA" dirty="0"/>
          </a:p>
          <a:p>
            <a:pPr algn="ctr">
              <a:buFontTx/>
              <a:buNone/>
            </a:pPr>
            <a:endParaRPr lang="fr-CA" dirty="0"/>
          </a:p>
          <a:p>
            <a:pPr algn="ctr">
              <a:buFontTx/>
              <a:buNone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829FDC7-2C50-4546-B4F2-8DEDD8CEC304}" type="slidenum">
              <a:rPr lang="en-US"/>
              <a:pPr/>
              <a:t>9</a:t>
            </a:fld>
            <a:endParaRPr lang="en-US"/>
          </a:p>
        </p:txBody>
      </p:sp>
      <p:pic>
        <p:nvPicPr>
          <p:cNvPr id="19558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7400" y="3011695"/>
            <a:ext cx="3962400" cy="2541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5590" name="TextBox 7"/>
          <p:cNvSpPr txBox="1">
            <a:spLocks noChangeArrowheads="1"/>
          </p:cNvSpPr>
          <p:nvPr/>
        </p:nvSpPr>
        <p:spPr bwMode="auto">
          <a:xfrm>
            <a:off x="6006623" y="5943600"/>
            <a:ext cx="1378904" cy="75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5000"/>
              </a:lnSpc>
              <a:spcBef>
                <a:spcPts val="2400"/>
              </a:spcBef>
            </a:pPr>
            <a:r>
              <a:rPr lang="fr-CA">
                <a:solidFill>
                  <a:srgbClr val="716F4C"/>
                </a:solidFill>
              </a:rPr>
              <a:t>à ceci?</a:t>
            </a:r>
          </a:p>
        </p:txBody>
      </p:sp>
      <p:pic>
        <p:nvPicPr>
          <p:cNvPr id="1955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552">
            <a:off x="8256588" y="6786563"/>
            <a:ext cx="3621087" cy="1960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5592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85" y="6638134"/>
            <a:ext cx="2976563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93" name="TextBox 11"/>
          <p:cNvSpPr txBox="1">
            <a:spLocks noChangeArrowheads="1"/>
          </p:cNvSpPr>
          <p:nvPr/>
        </p:nvSpPr>
        <p:spPr bwMode="auto">
          <a:xfrm>
            <a:off x="6578600" y="6858000"/>
            <a:ext cx="58102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5000"/>
              </a:lnSpc>
              <a:spcBef>
                <a:spcPts val="2400"/>
              </a:spcBef>
            </a:pPr>
            <a:r>
              <a:rPr lang="en-US" sz="4800">
                <a:solidFill>
                  <a:srgbClr val="716F4C"/>
                </a:solidFill>
              </a:rPr>
              <a:t>+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Left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ullets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Photo - Horizontal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eorgia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hoto - Wide Horizontal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Wide Horizontal">
      <a:majorFont>
        <a:latin typeface="Georgia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Photo - Wide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lank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 - 2 Column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DDD7E4"/>
      </a:accent3>
      <a:accent4>
        <a:srgbClr val="333E27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 cop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le &amp; Bullets copy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, Bullets &amp; Photo copy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 copy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Title, Bullets &amp; Photo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 copy 1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Center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3 Up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 Up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Photo - 3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, Bullets &amp; Photo">
  <a:themeElements>
    <a:clrScheme name="">
      <a:dk1>
        <a:srgbClr val="3D4A30"/>
      </a:dk1>
      <a:lt1>
        <a:srgbClr val="C2B5C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24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3D4A30"/>
            </a:solidFill>
            <a:effectLst/>
            <a:latin typeface="Georgia" pitchFamily="-112" charset="0"/>
            <a:ea typeface="ヒラギノ明朝 ProN W3" pitchFamily="-112" charset="-128"/>
            <a:cs typeface="ヒラギノ明朝 ProN W3" pitchFamily="-112" charset="-128"/>
            <a:sym typeface="Georgia" pitchFamily="-112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7572</TotalTime>
  <Pages>0</Pages>
  <Words>1414</Words>
  <Characters>0</Characters>
  <Application>Microsoft Office PowerPoint</Application>
  <PresentationFormat>Personnalisé</PresentationFormat>
  <Lines>0</Lines>
  <Paragraphs>219</Paragraphs>
  <Slides>32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32</vt:i4>
      </vt:variant>
    </vt:vector>
  </HeadingPairs>
  <TitlesOfParts>
    <vt:vector size="51" baseType="lpstr">
      <vt:lpstr>Calibri</vt:lpstr>
      <vt:lpstr>Georgia</vt:lpstr>
      <vt:lpstr>Hoefler Text</vt:lpstr>
      <vt:lpstr>Palatino</vt:lpstr>
      <vt:lpstr>Title &amp; Bullets</vt:lpstr>
      <vt:lpstr>Title &amp; Bullets - 2 Column</vt:lpstr>
      <vt:lpstr>Title &amp; Bullets copy</vt:lpstr>
      <vt:lpstr>Title, Bullets &amp; Photo copy</vt:lpstr>
      <vt:lpstr>Title &amp; Bullets copy 1</vt:lpstr>
      <vt:lpstr>Title - Center</vt:lpstr>
      <vt:lpstr>Photo - 3 Up</vt:lpstr>
      <vt:lpstr>Photo - Vertical</vt:lpstr>
      <vt:lpstr>Title, Bullets &amp; Photo</vt:lpstr>
      <vt:lpstr>Title &amp; Bullets - Left</vt:lpstr>
      <vt:lpstr>Title &amp; Bullets - Right</vt:lpstr>
      <vt:lpstr>Bullets</vt:lpstr>
      <vt:lpstr>Photo - Horizontal</vt:lpstr>
      <vt:lpstr>Photo - Wide Horizontal</vt:lpstr>
      <vt:lpstr>Blank</vt:lpstr>
      <vt:lpstr>Université de Sherbrooke 12 avril, 2012 </vt:lpstr>
      <vt:lpstr>The Futurist Magazine, Novembre, 2010  </vt:lpstr>
      <vt:lpstr>Une vue d’ensemble de la présentation</vt:lpstr>
      <vt:lpstr>Le défi pour nos universités </vt:lpstr>
      <vt:lpstr>Les compétences du 21e siècle</vt:lpstr>
      <vt:lpstr>Le contexte</vt:lpstr>
      <vt:lpstr>Les questions</vt:lpstr>
      <vt:lpstr>Les neuf étapes à suivre pour de la formation en ligne de haute qualité </vt:lpstr>
      <vt:lpstr>1: Comment voulez-vous enseigner en ligne?</vt:lpstr>
      <vt:lpstr>2. Quel genre de ‘e-learning’?</vt:lpstr>
      <vt:lpstr>2. De la formation à distance ou hybride?</vt:lpstr>
      <vt:lpstr>2 a  Les apprenants</vt:lpstr>
      <vt:lpstr>2 b Les exigences de la discipline</vt:lpstr>
      <vt:lpstr>2 b: Les exigences de la discipline</vt:lpstr>
      <vt:lpstr>2 c. Les ressources</vt:lpstr>
      <vt:lpstr>2. La formation: partagé,  hybride ou en ligne?</vt:lpstr>
      <vt:lpstr>3. Le travail en équipe</vt:lpstr>
      <vt:lpstr>3. Le travail en équipe</vt:lpstr>
      <vt:lpstr>4. L’utilisation des ressources existantes </vt:lpstr>
      <vt:lpstr>5. La maîtrise de la technologie </vt:lpstr>
      <vt:lpstr>6. Le choix d’objectifs appropriés pour la formation en ligne </vt:lpstr>
      <vt:lpstr>7. La structure du cours et les activités des apprenants</vt:lpstr>
      <vt:lpstr>7. La conception ‘avancée’  du cours en ligne</vt:lpstr>
      <vt:lpstr>8. Communiquez, communiquez, communiquez!</vt:lpstr>
      <vt:lpstr>9. L’innovation et l’évaluation</vt:lpstr>
      <vt:lpstr>L’innovation et l’évaluation…suite</vt:lpstr>
      <vt:lpstr>Les prochaines étapes</vt:lpstr>
      <vt:lpstr>Les prochaines étapes…suite</vt:lpstr>
      <vt:lpstr> Les conclusions</vt:lpstr>
      <vt:lpstr> Les conclusions…suite</vt:lpstr>
      <vt:lpstr>Les questions</vt:lpstr>
      <vt:lpstr>Le suivi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Thompson Rivers University 22 February, 2011  THE DIGITAL FUTURE OF HIGHER EDUCATION   THE CHALLENGE OF CHANGE</dc:title>
  <dc:creator>jean</dc:creator>
  <cp:lastModifiedBy>Sonia Morin</cp:lastModifiedBy>
  <cp:revision>427</cp:revision>
  <dcterms:created xsi:type="dcterms:W3CDTF">2012-04-12T13:29:38Z</dcterms:created>
  <dcterms:modified xsi:type="dcterms:W3CDTF">2020-04-20T20:42:40Z</dcterms:modified>
</cp:coreProperties>
</file>