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notesSlides/notesSlide15.xml" ContentType="application/vnd.openxmlformats-officedocument.presentationml.notesSlide+xml"/>
  <Override PartName="/ppt/tags/tag25.xml" ContentType="application/vnd.openxmlformats-officedocument.presentationml.tags+xml"/>
  <Override PartName="/ppt/notesSlides/notesSlide16.xml" ContentType="application/vnd.openxmlformats-officedocument.presentationml.notesSlide+xml"/>
  <Override PartName="/ppt/tags/tag26.xml" ContentType="application/vnd.openxmlformats-officedocument.presentationml.tags+xml"/>
  <Override PartName="/ppt/notesSlides/notesSlide17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tags/tag29.xml" ContentType="application/vnd.openxmlformats-officedocument.presentationml.tags+xml"/>
  <Override PartName="/ppt/notesSlides/notesSlide19.xml" ContentType="application/vnd.openxmlformats-officedocument.presentationml.notesSlide+xml"/>
  <Override PartName="/ppt/tags/tag30.xml" ContentType="application/vnd.openxmlformats-officedocument.presentationml.tags+xml"/>
  <Override PartName="/ppt/notesSlides/notesSlide20.xml" ContentType="application/vnd.openxmlformats-officedocument.presentationml.notesSlide+xml"/>
  <Override PartName="/ppt/tags/tag31.xml" ContentType="application/vnd.openxmlformats-officedocument.presentationml.tags+xml"/>
  <Override PartName="/ppt/notesSlides/notesSlide21.xml" ContentType="application/vnd.openxmlformats-officedocument.presentationml.notesSlide+xml"/>
  <Override PartName="/ppt/tags/tag32.xml" ContentType="application/vnd.openxmlformats-officedocument.presentationml.tags+xml"/>
  <Override PartName="/ppt/notesSlides/notesSlide22.xml" ContentType="application/vnd.openxmlformats-officedocument.presentationml.notesSlide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tags/tag34.xml" ContentType="application/vnd.openxmlformats-officedocument.presentationml.tags+xml"/>
  <Override PartName="/ppt/notesSlides/notesSlide24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60" r:id="rId1"/>
    <p:sldMasterId id="2147484603" r:id="rId2"/>
  </p:sldMasterIdLst>
  <p:notesMasterIdLst>
    <p:notesMasterId r:id="rId34"/>
  </p:notesMasterIdLst>
  <p:handoutMasterIdLst>
    <p:handoutMasterId r:id="rId35"/>
  </p:handoutMasterIdLst>
  <p:sldIdLst>
    <p:sldId id="262" r:id="rId3"/>
    <p:sldId id="269" r:id="rId4"/>
    <p:sldId id="377" r:id="rId5"/>
    <p:sldId id="304" r:id="rId6"/>
    <p:sldId id="379" r:id="rId7"/>
    <p:sldId id="380" r:id="rId8"/>
    <p:sldId id="381" r:id="rId9"/>
    <p:sldId id="382" r:id="rId10"/>
    <p:sldId id="383" r:id="rId11"/>
    <p:sldId id="384" r:id="rId12"/>
    <p:sldId id="385" r:id="rId13"/>
    <p:sldId id="378" r:id="rId14"/>
    <p:sldId id="374" r:id="rId15"/>
    <p:sldId id="305" r:id="rId16"/>
    <p:sldId id="334" r:id="rId17"/>
    <p:sldId id="336" r:id="rId18"/>
    <p:sldId id="367" r:id="rId19"/>
    <p:sldId id="368" r:id="rId20"/>
    <p:sldId id="339" r:id="rId21"/>
    <p:sldId id="370" r:id="rId22"/>
    <p:sldId id="376" r:id="rId23"/>
    <p:sldId id="365" r:id="rId24"/>
    <p:sldId id="366" r:id="rId25"/>
    <p:sldId id="335" r:id="rId26"/>
    <p:sldId id="372" r:id="rId27"/>
    <p:sldId id="369" r:id="rId28"/>
    <p:sldId id="341" r:id="rId29"/>
    <p:sldId id="373" r:id="rId30"/>
    <p:sldId id="274" r:id="rId31"/>
    <p:sldId id="303" r:id="rId32"/>
    <p:sldId id="360" r:id="rId33"/>
  </p:sldIdLst>
  <p:sldSz cx="9144000" cy="5143500" type="screen16x9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0C2653-3C74-0035-BF15-9A302C7AF760}" name="Mathieu Busque-Carrier" initials="MB" userId="S::busm2501@usherbrooke.ca::55d0fa2f-0a68-4dfe-8e85-5cbd5a4846c0" providerId="AD"/>
  <p188:author id="{9ADB68A2-0161-2C01-F78F-9566EC47FB98}" name="Eddy Supeno" initials="ES" userId="S::supe2001@usherbrooke.ca::f2bdf765-7c81-4054-bd90-316aa0912d4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EDEFE9"/>
    <a:srgbClr val="B6BAAF"/>
    <a:srgbClr val="805286"/>
    <a:srgbClr val="B45E2F"/>
    <a:srgbClr val="E6E4D8"/>
    <a:srgbClr val="E6EFCE"/>
    <a:srgbClr val="000000"/>
    <a:srgbClr val="149B9C"/>
    <a:srgbClr val="004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906642-2E8B-46E7-B2C2-F627EC6E9BA5}" v="11" dt="2023-11-07T20:34:16.262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2" autoAdjust="0"/>
    <p:restoredTop sz="94216" autoAdjust="0"/>
  </p:normalViewPr>
  <p:slideViewPr>
    <p:cSldViewPr>
      <p:cViewPr varScale="1">
        <p:scale>
          <a:sx n="134" d="100"/>
          <a:sy n="134" d="100"/>
        </p:scale>
        <p:origin x="732" y="96"/>
      </p:cViewPr>
      <p:guideLst>
        <p:guide orient="horz" pos="162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88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hieu Busque-Carrier" userId="55d0fa2f-0a68-4dfe-8e85-5cbd5a4846c0" providerId="ADAL" clId="{71906642-2E8B-46E7-B2C2-F627EC6E9BA5}"/>
    <pc:docChg chg="undo custSel modSld">
      <pc:chgData name="Mathieu Busque-Carrier" userId="55d0fa2f-0a68-4dfe-8e85-5cbd5a4846c0" providerId="ADAL" clId="{71906642-2E8B-46E7-B2C2-F627EC6E9BA5}" dt="2023-11-09T21:42:46.834" v="379" actId="20577"/>
      <pc:docMkLst>
        <pc:docMk/>
      </pc:docMkLst>
      <pc:sldChg chg="modSp mod">
        <pc:chgData name="Mathieu Busque-Carrier" userId="55d0fa2f-0a68-4dfe-8e85-5cbd5a4846c0" providerId="ADAL" clId="{71906642-2E8B-46E7-B2C2-F627EC6E9BA5}" dt="2023-11-07T19:59:08.567" v="326" actId="6549"/>
        <pc:sldMkLst>
          <pc:docMk/>
          <pc:sldMk cId="2774472504" sldId="269"/>
        </pc:sldMkLst>
        <pc:spChg chg="mod">
          <ac:chgData name="Mathieu Busque-Carrier" userId="55d0fa2f-0a68-4dfe-8e85-5cbd5a4846c0" providerId="ADAL" clId="{71906642-2E8B-46E7-B2C2-F627EC6E9BA5}" dt="2023-11-07T19:59:08.567" v="326" actId="6549"/>
          <ac:spMkLst>
            <pc:docMk/>
            <pc:sldMk cId="2774472504" sldId="269"/>
            <ac:spMk id="3" creationId="{88420EF8-5F00-C945-9B3E-1C6A272EABAC}"/>
          </ac:spMkLst>
        </pc:spChg>
      </pc:sldChg>
      <pc:sldChg chg="addSp delSp modSp mod">
        <pc:chgData name="Mathieu Busque-Carrier" userId="55d0fa2f-0a68-4dfe-8e85-5cbd5a4846c0" providerId="ADAL" clId="{71906642-2E8B-46E7-B2C2-F627EC6E9BA5}" dt="2023-11-07T20:35:38.847" v="367" actId="14100"/>
        <pc:sldMkLst>
          <pc:docMk/>
          <pc:sldMk cId="1020993742" sldId="304"/>
        </pc:sldMkLst>
        <pc:spChg chg="add del mod">
          <ac:chgData name="Mathieu Busque-Carrier" userId="55d0fa2f-0a68-4dfe-8e85-5cbd5a4846c0" providerId="ADAL" clId="{71906642-2E8B-46E7-B2C2-F627EC6E9BA5}" dt="2023-11-07T20:21:15.017" v="333" actId="478"/>
          <ac:spMkLst>
            <pc:docMk/>
            <pc:sldMk cId="1020993742" sldId="304"/>
            <ac:spMk id="2" creationId="{0B5522BC-B648-625F-84BC-E9C634511B96}"/>
          </ac:spMkLst>
        </pc:spChg>
        <pc:spChg chg="add mod">
          <ac:chgData name="Mathieu Busque-Carrier" userId="55d0fa2f-0a68-4dfe-8e85-5cbd5a4846c0" providerId="ADAL" clId="{71906642-2E8B-46E7-B2C2-F627EC6E9BA5}" dt="2023-11-07T20:35:38.847" v="367" actId="14100"/>
          <ac:spMkLst>
            <pc:docMk/>
            <pc:sldMk cId="1020993742" sldId="304"/>
            <ac:spMk id="2" creationId="{260BA43A-162F-69E9-35E9-D12FD49A70CE}"/>
          </ac:spMkLst>
        </pc:spChg>
        <pc:spChg chg="add del mod">
          <ac:chgData name="Mathieu Busque-Carrier" userId="55d0fa2f-0a68-4dfe-8e85-5cbd5a4846c0" providerId="ADAL" clId="{71906642-2E8B-46E7-B2C2-F627EC6E9BA5}" dt="2023-11-07T20:34:16.262" v="360"/>
          <ac:spMkLst>
            <pc:docMk/>
            <pc:sldMk cId="1020993742" sldId="304"/>
            <ac:spMk id="4" creationId="{568AF097-8C10-02FC-9020-2679B7309D77}"/>
          </ac:spMkLst>
        </pc:spChg>
        <pc:picChg chg="mod">
          <ac:chgData name="Mathieu Busque-Carrier" userId="55d0fa2f-0a68-4dfe-8e85-5cbd5a4846c0" providerId="ADAL" clId="{71906642-2E8B-46E7-B2C2-F627EC6E9BA5}" dt="2023-11-07T20:21:00.053" v="331" actId="1076"/>
          <ac:picMkLst>
            <pc:docMk/>
            <pc:sldMk cId="1020993742" sldId="304"/>
            <ac:picMk id="3" creationId="{5C0B13F9-00A7-4CD3-A1E2-DB54DF8865BE}"/>
          </ac:picMkLst>
        </pc:picChg>
      </pc:sldChg>
      <pc:sldChg chg="delSp">
        <pc:chgData name="Mathieu Busque-Carrier" userId="55d0fa2f-0a68-4dfe-8e85-5cbd5a4846c0" providerId="ADAL" clId="{71906642-2E8B-46E7-B2C2-F627EC6E9BA5}" dt="2023-11-07T19:47:46.647" v="290"/>
        <pc:sldMkLst>
          <pc:docMk/>
          <pc:sldMk cId="0" sldId="334"/>
        </pc:sldMkLst>
        <pc:spChg chg="del">
          <ac:chgData name="Mathieu Busque-Carrier" userId="55d0fa2f-0a68-4dfe-8e85-5cbd5a4846c0" providerId="ADAL" clId="{71906642-2E8B-46E7-B2C2-F627EC6E9BA5}" dt="2023-11-07T19:47:46.647" v="290"/>
          <ac:spMkLst>
            <pc:docMk/>
            <pc:sldMk cId="0" sldId="334"/>
            <ac:spMk id="3" creationId="{8A96029B-DEEC-68EF-0B3E-03F8DACDF92F}"/>
          </ac:spMkLst>
        </pc:spChg>
      </pc:sldChg>
      <pc:sldChg chg="modSp mod">
        <pc:chgData name="Mathieu Busque-Carrier" userId="55d0fa2f-0a68-4dfe-8e85-5cbd5a4846c0" providerId="ADAL" clId="{71906642-2E8B-46E7-B2C2-F627EC6E9BA5}" dt="2023-11-09T21:42:46.834" v="379" actId="20577"/>
        <pc:sldMkLst>
          <pc:docMk/>
          <pc:sldMk cId="519621057" sldId="341"/>
        </pc:sldMkLst>
        <pc:graphicFrameChg chg="modGraphic">
          <ac:chgData name="Mathieu Busque-Carrier" userId="55d0fa2f-0a68-4dfe-8e85-5cbd5a4846c0" providerId="ADAL" clId="{71906642-2E8B-46E7-B2C2-F627EC6E9BA5}" dt="2023-11-09T21:42:46.834" v="379" actId="20577"/>
          <ac:graphicFrameMkLst>
            <pc:docMk/>
            <pc:sldMk cId="519621057" sldId="341"/>
            <ac:graphicFrameMk id="5" creationId="{AC3BF2F1-8CCF-7C6F-8C6A-216556BC93B8}"/>
          </ac:graphicFrameMkLst>
        </pc:graphicFrameChg>
      </pc:sldChg>
      <pc:sldChg chg="delSp">
        <pc:chgData name="Mathieu Busque-Carrier" userId="55d0fa2f-0a68-4dfe-8e85-5cbd5a4846c0" providerId="ADAL" clId="{71906642-2E8B-46E7-B2C2-F627EC6E9BA5}" dt="2023-11-07T19:47:46.647" v="290"/>
        <pc:sldMkLst>
          <pc:docMk/>
          <pc:sldMk cId="3546142618" sldId="360"/>
        </pc:sldMkLst>
        <pc:spChg chg="del">
          <ac:chgData name="Mathieu Busque-Carrier" userId="55d0fa2f-0a68-4dfe-8e85-5cbd5a4846c0" providerId="ADAL" clId="{71906642-2E8B-46E7-B2C2-F627EC6E9BA5}" dt="2023-11-07T19:47:46.647" v="290"/>
          <ac:spMkLst>
            <pc:docMk/>
            <pc:sldMk cId="3546142618" sldId="360"/>
            <ac:spMk id="4" creationId="{2B5B4FFE-B0C5-94B0-41A0-6B3D76754AFE}"/>
          </ac:spMkLst>
        </pc:spChg>
      </pc:sldChg>
      <pc:sldChg chg="delSp">
        <pc:chgData name="Mathieu Busque-Carrier" userId="55d0fa2f-0a68-4dfe-8e85-5cbd5a4846c0" providerId="ADAL" clId="{71906642-2E8B-46E7-B2C2-F627EC6E9BA5}" dt="2023-11-07T19:47:46.647" v="290"/>
        <pc:sldMkLst>
          <pc:docMk/>
          <pc:sldMk cId="2488448892" sldId="365"/>
        </pc:sldMkLst>
        <pc:spChg chg="del">
          <ac:chgData name="Mathieu Busque-Carrier" userId="55d0fa2f-0a68-4dfe-8e85-5cbd5a4846c0" providerId="ADAL" clId="{71906642-2E8B-46E7-B2C2-F627EC6E9BA5}" dt="2023-11-07T19:47:46.647" v="290"/>
          <ac:spMkLst>
            <pc:docMk/>
            <pc:sldMk cId="2488448892" sldId="365"/>
            <ac:spMk id="3" creationId="{2153DCD9-43BA-7AD9-77F4-B3A80E197364}"/>
          </ac:spMkLst>
        </pc:spChg>
      </pc:sldChg>
      <pc:sldChg chg="delSp">
        <pc:chgData name="Mathieu Busque-Carrier" userId="55d0fa2f-0a68-4dfe-8e85-5cbd5a4846c0" providerId="ADAL" clId="{71906642-2E8B-46E7-B2C2-F627EC6E9BA5}" dt="2023-11-07T19:47:46.647" v="290"/>
        <pc:sldMkLst>
          <pc:docMk/>
          <pc:sldMk cId="4213718350" sldId="368"/>
        </pc:sldMkLst>
        <pc:spChg chg="del">
          <ac:chgData name="Mathieu Busque-Carrier" userId="55d0fa2f-0a68-4dfe-8e85-5cbd5a4846c0" providerId="ADAL" clId="{71906642-2E8B-46E7-B2C2-F627EC6E9BA5}" dt="2023-11-07T19:47:46.647" v="290"/>
          <ac:spMkLst>
            <pc:docMk/>
            <pc:sldMk cId="4213718350" sldId="368"/>
            <ac:spMk id="3" creationId="{7B108ADD-BF3B-B3C9-C8EC-501E09B48725}"/>
          </ac:spMkLst>
        </pc:spChg>
      </pc:sldChg>
      <pc:sldChg chg="delSp">
        <pc:chgData name="Mathieu Busque-Carrier" userId="55d0fa2f-0a68-4dfe-8e85-5cbd5a4846c0" providerId="ADAL" clId="{71906642-2E8B-46E7-B2C2-F627EC6E9BA5}" dt="2023-11-07T19:47:46.647" v="290"/>
        <pc:sldMkLst>
          <pc:docMk/>
          <pc:sldMk cId="1012667259" sldId="372"/>
        </pc:sldMkLst>
        <pc:spChg chg="del">
          <ac:chgData name="Mathieu Busque-Carrier" userId="55d0fa2f-0a68-4dfe-8e85-5cbd5a4846c0" providerId="ADAL" clId="{71906642-2E8B-46E7-B2C2-F627EC6E9BA5}" dt="2023-11-07T19:47:46.647" v="290"/>
          <ac:spMkLst>
            <pc:docMk/>
            <pc:sldMk cId="1012667259" sldId="372"/>
            <ac:spMk id="3" creationId="{5593B8CC-0676-2EF7-9D03-6511592A6381}"/>
          </ac:spMkLst>
        </pc:spChg>
      </pc:sldChg>
      <pc:sldChg chg="delSp">
        <pc:chgData name="Mathieu Busque-Carrier" userId="55d0fa2f-0a68-4dfe-8e85-5cbd5a4846c0" providerId="ADAL" clId="{71906642-2E8B-46E7-B2C2-F627EC6E9BA5}" dt="2023-11-07T19:47:46.647" v="290"/>
        <pc:sldMkLst>
          <pc:docMk/>
          <pc:sldMk cId="3109294504" sldId="373"/>
        </pc:sldMkLst>
        <pc:spChg chg="del">
          <ac:chgData name="Mathieu Busque-Carrier" userId="55d0fa2f-0a68-4dfe-8e85-5cbd5a4846c0" providerId="ADAL" clId="{71906642-2E8B-46E7-B2C2-F627EC6E9BA5}" dt="2023-11-07T19:47:46.647" v="290"/>
          <ac:spMkLst>
            <pc:docMk/>
            <pc:sldMk cId="3109294504" sldId="373"/>
            <ac:spMk id="3" creationId="{A8F10973-0A13-3334-DDD3-9233ABB4CC93}"/>
          </ac:spMkLst>
        </pc:spChg>
      </pc:sldChg>
      <pc:sldChg chg="delSp">
        <pc:chgData name="Mathieu Busque-Carrier" userId="55d0fa2f-0a68-4dfe-8e85-5cbd5a4846c0" providerId="ADAL" clId="{71906642-2E8B-46E7-B2C2-F627EC6E9BA5}" dt="2023-11-07T19:47:46.647" v="290"/>
        <pc:sldMkLst>
          <pc:docMk/>
          <pc:sldMk cId="3588147954" sldId="374"/>
        </pc:sldMkLst>
        <pc:spChg chg="del">
          <ac:chgData name="Mathieu Busque-Carrier" userId="55d0fa2f-0a68-4dfe-8e85-5cbd5a4846c0" providerId="ADAL" clId="{71906642-2E8B-46E7-B2C2-F627EC6E9BA5}" dt="2023-11-07T19:47:46.647" v="290"/>
          <ac:spMkLst>
            <pc:docMk/>
            <pc:sldMk cId="3588147954" sldId="374"/>
            <ac:spMk id="2" creationId="{050DB77F-DCAE-C47A-7D51-AE1490311E57}"/>
          </ac:spMkLst>
        </pc:spChg>
      </pc:sldChg>
      <pc:sldChg chg="delSp modSp mod">
        <pc:chgData name="Mathieu Busque-Carrier" userId="55d0fa2f-0a68-4dfe-8e85-5cbd5a4846c0" providerId="ADAL" clId="{71906642-2E8B-46E7-B2C2-F627EC6E9BA5}" dt="2023-11-07T20:02:01.514" v="327" actId="179"/>
        <pc:sldMkLst>
          <pc:docMk/>
          <pc:sldMk cId="640603522" sldId="379"/>
        </pc:sldMkLst>
        <pc:spChg chg="del">
          <ac:chgData name="Mathieu Busque-Carrier" userId="55d0fa2f-0a68-4dfe-8e85-5cbd5a4846c0" providerId="ADAL" clId="{71906642-2E8B-46E7-B2C2-F627EC6E9BA5}" dt="2023-11-07T19:47:46.647" v="290"/>
          <ac:spMkLst>
            <pc:docMk/>
            <pc:sldMk cId="640603522" sldId="379"/>
            <ac:spMk id="2" creationId="{AEF7C330-4511-6494-2714-54825B8A74C3}"/>
          </ac:spMkLst>
        </pc:spChg>
        <pc:spChg chg="mod">
          <ac:chgData name="Mathieu Busque-Carrier" userId="55d0fa2f-0a68-4dfe-8e85-5cbd5a4846c0" providerId="ADAL" clId="{71906642-2E8B-46E7-B2C2-F627EC6E9BA5}" dt="2023-11-07T20:02:01.514" v="327" actId="179"/>
          <ac:spMkLst>
            <pc:docMk/>
            <pc:sldMk cId="640603522" sldId="379"/>
            <ac:spMk id="3" creationId="{B6D8B4CE-9462-518B-9AAF-C40554382A29}"/>
          </ac:spMkLst>
        </pc:spChg>
      </pc:sldChg>
      <pc:sldChg chg="modSp mod">
        <pc:chgData name="Mathieu Busque-Carrier" userId="55d0fa2f-0a68-4dfe-8e85-5cbd5a4846c0" providerId="ADAL" clId="{71906642-2E8B-46E7-B2C2-F627EC6E9BA5}" dt="2023-11-07T19:42:59.831" v="19" actId="20577"/>
        <pc:sldMkLst>
          <pc:docMk/>
          <pc:sldMk cId="3536056513" sldId="383"/>
        </pc:sldMkLst>
        <pc:spChg chg="mod">
          <ac:chgData name="Mathieu Busque-Carrier" userId="55d0fa2f-0a68-4dfe-8e85-5cbd5a4846c0" providerId="ADAL" clId="{71906642-2E8B-46E7-B2C2-F627EC6E9BA5}" dt="2023-11-07T17:00:59.765" v="5" actId="20577"/>
          <ac:spMkLst>
            <pc:docMk/>
            <pc:sldMk cId="3536056513" sldId="383"/>
            <ac:spMk id="2" creationId="{79251545-284B-2839-D559-2BFC40E01DAF}"/>
          </ac:spMkLst>
        </pc:spChg>
        <pc:graphicFrameChg chg="modGraphic">
          <ac:chgData name="Mathieu Busque-Carrier" userId="55d0fa2f-0a68-4dfe-8e85-5cbd5a4846c0" providerId="ADAL" clId="{71906642-2E8B-46E7-B2C2-F627EC6E9BA5}" dt="2023-11-07T19:42:59.831" v="19" actId="20577"/>
          <ac:graphicFrameMkLst>
            <pc:docMk/>
            <pc:sldMk cId="3536056513" sldId="383"/>
            <ac:graphicFrameMk id="5" creationId="{85B9B93E-C4F9-3CCA-EB9F-D218DA19C12A}"/>
          </ac:graphicFrameMkLst>
        </pc:graphicFrameChg>
      </pc:sldChg>
      <pc:sldChg chg="modSp mod">
        <pc:chgData name="Mathieu Busque-Carrier" userId="55d0fa2f-0a68-4dfe-8e85-5cbd5a4846c0" providerId="ADAL" clId="{71906642-2E8B-46E7-B2C2-F627EC6E9BA5}" dt="2023-11-07T19:43:42.110" v="20" actId="13926"/>
        <pc:sldMkLst>
          <pc:docMk/>
          <pc:sldMk cId="2626004268" sldId="384"/>
        </pc:sldMkLst>
        <pc:graphicFrameChg chg="modGraphic">
          <ac:chgData name="Mathieu Busque-Carrier" userId="55d0fa2f-0a68-4dfe-8e85-5cbd5a4846c0" providerId="ADAL" clId="{71906642-2E8B-46E7-B2C2-F627EC6E9BA5}" dt="2023-11-07T19:43:42.110" v="20" actId="13926"/>
          <ac:graphicFrameMkLst>
            <pc:docMk/>
            <pc:sldMk cId="2626004268" sldId="384"/>
            <ac:graphicFrameMk id="5" creationId="{85B9B93E-C4F9-3CCA-EB9F-D218DA19C12A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CAF17FA-651E-0E42-A6BE-D4A0484837FB}" type="datetime1">
              <a:rPr lang="fr-FR" altLang="x-none"/>
              <a:pPr>
                <a:defRPr/>
              </a:pPr>
              <a:t>09/11/2023</a:t>
            </a:fld>
            <a:endParaRPr lang="fr-FR" altLang="x-non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 dirty="0"/>
              <a:t>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 altLang="x-none" dirty="0"/>
          </a:p>
        </p:txBody>
      </p:sp>
    </p:spTree>
    <p:extLst>
      <p:ext uri="{BB962C8B-B14F-4D97-AF65-F5344CB8AC3E}">
        <p14:creationId xmlns:p14="http://schemas.microsoft.com/office/powerpoint/2010/main" val="1790536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x-none" noProof="0"/>
              <a:t>Cliquez pour modifier les styles du texte du masque</a:t>
            </a:r>
          </a:p>
          <a:p>
            <a:pPr lvl="1"/>
            <a:r>
              <a:rPr lang="fr-FR" altLang="x-none" noProof="0"/>
              <a:t>Deuxième niveau</a:t>
            </a:r>
          </a:p>
          <a:p>
            <a:pPr lvl="2"/>
            <a:r>
              <a:rPr lang="fr-FR" altLang="x-none" noProof="0"/>
              <a:t>Troisième niveau</a:t>
            </a:r>
          </a:p>
          <a:p>
            <a:pPr lvl="3"/>
            <a:r>
              <a:rPr lang="fr-FR" altLang="x-none" noProof="0"/>
              <a:t>Quatrième niveau</a:t>
            </a:r>
          </a:p>
          <a:p>
            <a:pPr lvl="4"/>
            <a:r>
              <a:rPr lang="fr-FR" altLang="x-none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2BA4F3A-7F2A-F149-B466-AAABF38C2E0E}" type="slidenum">
              <a:rPr lang="fr-FR" altLang="x-none"/>
              <a:pPr>
                <a:defRPr/>
              </a:pPr>
              <a:t>‹N°›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35274820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BA4F3A-7F2A-F149-B466-AAABF38C2E0E}" type="slidenum">
              <a:rPr lang="fr-FR" altLang="x-none" smtClean="0"/>
              <a:pPr>
                <a:defRPr/>
              </a:pPr>
              <a:t>2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4000703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e l'image des diapositives 1">
            <a:extLst>
              <a:ext uri="{FF2B5EF4-FFF2-40B4-BE49-F238E27FC236}">
                <a16:creationId xmlns:a16="http://schemas.microsoft.com/office/drawing/2014/main" id="{40A7C261-3AA3-1495-4442-C7361A8B6F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Espace réservé des commentaires 2">
            <a:extLst>
              <a:ext uri="{FF2B5EF4-FFF2-40B4-BE49-F238E27FC236}">
                <a16:creationId xmlns:a16="http://schemas.microsoft.com/office/drawing/2014/main" id="{4F041AC6-48F5-3635-9BC4-626474236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7108" name="Espace réservé du numéro de diapositive 3">
            <a:extLst>
              <a:ext uri="{FF2B5EF4-FFF2-40B4-BE49-F238E27FC236}">
                <a16:creationId xmlns:a16="http://schemas.microsoft.com/office/drawing/2014/main" id="{EF5C9CC1-5816-61F8-BDBF-49CD655B6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0463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2718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073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479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051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623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195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7D23BA5D-8DA3-446E-A5E0-FE12BA77C275}" type="slidenum"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11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8193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>
            <a:extLst>
              <a:ext uri="{FF2B5EF4-FFF2-40B4-BE49-F238E27FC236}">
                <a16:creationId xmlns:a16="http://schemas.microsoft.com/office/drawing/2014/main" id="{650F194E-2331-D91C-C9F0-F98EE34634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Espace réservé des commentaires 2">
            <a:extLst>
              <a:ext uri="{FF2B5EF4-FFF2-40B4-BE49-F238E27FC236}">
                <a16:creationId xmlns:a16="http://schemas.microsoft.com/office/drawing/2014/main" id="{907279A0-4332-DCD0-CC9A-8595AF68C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60" name="Espace réservé du numéro de diapositive 3">
            <a:extLst>
              <a:ext uri="{FF2B5EF4-FFF2-40B4-BE49-F238E27FC236}">
                <a16:creationId xmlns:a16="http://schemas.microsoft.com/office/drawing/2014/main" id="{26351E38-0C0D-5901-434B-12F78B881E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0463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2718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073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479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051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623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195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1336AFD-0C7D-496C-9EC3-35C72B55A194}" type="slidenum"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13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8789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>
            <a:extLst>
              <a:ext uri="{FF2B5EF4-FFF2-40B4-BE49-F238E27FC236}">
                <a16:creationId xmlns:a16="http://schemas.microsoft.com/office/drawing/2014/main" id="{650F194E-2331-D91C-C9F0-F98EE34634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Espace réservé des commentaires 2">
            <a:extLst>
              <a:ext uri="{FF2B5EF4-FFF2-40B4-BE49-F238E27FC236}">
                <a16:creationId xmlns:a16="http://schemas.microsoft.com/office/drawing/2014/main" id="{907279A0-4332-DCD0-CC9A-8595AF68C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60" name="Espace réservé du numéro de diapositive 3">
            <a:extLst>
              <a:ext uri="{FF2B5EF4-FFF2-40B4-BE49-F238E27FC236}">
                <a16:creationId xmlns:a16="http://schemas.microsoft.com/office/drawing/2014/main" id="{26351E38-0C0D-5901-434B-12F78B881E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0463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2718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073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479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051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623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195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1336AFD-0C7D-496C-9EC3-35C72B55A194}" type="slidenum"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15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e l'image des diapositives 1">
            <a:extLst>
              <a:ext uri="{FF2B5EF4-FFF2-40B4-BE49-F238E27FC236}">
                <a16:creationId xmlns:a16="http://schemas.microsoft.com/office/drawing/2014/main" id="{40A7C261-3AA3-1495-4442-C7361A8B6F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Espace réservé des commentaires 2">
            <a:extLst>
              <a:ext uri="{FF2B5EF4-FFF2-40B4-BE49-F238E27FC236}">
                <a16:creationId xmlns:a16="http://schemas.microsoft.com/office/drawing/2014/main" id="{4F041AC6-48F5-3635-9BC4-626474236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7108" name="Espace réservé du numéro de diapositive 3">
            <a:extLst>
              <a:ext uri="{FF2B5EF4-FFF2-40B4-BE49-F238E27FC236}">
                <a16:creationId xmlns:a16="http://schemas.microsoft.com/office/drawing/2014/main" id="{EF5C9CC1-5816-61F8-BDBF-49CD655B6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0463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2718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073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479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051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623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195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7D23BA5D-8DA3-446E-A5E0-FE12BA77C275}" type="slidenum"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16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e l'image des diapositives 1">
            <a:extLst>
              <a:ext uri="{FF2B5EF4-FFF2-40B4-BE49-F238E27FC236}">
                <a16:creationId xmlns:a16="http://schemas.microsoft.com/office/drawing/2014/main" id="{8BD3FEE8-3EBD-C04D-EA0B-518CE22123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Espace réservé des commentaires 2">
            <a:extLst>
              <a:ext uri="{FF2B5EF4-FFF2-40B4-BE49-F238E27FC236}">
                <a16:creationId xmlns:a16="http://schemas.microsoft.com/office/drawing/2014/main" id="{4DFAD7E2-636C-4CD6-6DF8-BFE00B5AB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9156" name="Espace réservé du numéro de diapositive 3">
            <a:extLst>
              <a:ext uri="{FF2B5EF4-FFF2-40B4-BE49-F238E27FC236}">
                <a16:creationId xmlns:a16="http://schemas.microsoft.com/office/drawing/2014/main" id="{3532E880-5996-A189-9499-3B4CB97E75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0463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2718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073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479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051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623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195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7D5120B8-E973-4136-BB84-AB5EE920BB91}" type="slidenum"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17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8381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>
            <a:extLst>
              <a:ext uri="{FF2B5EF4-FFF2-40B4-BE49-F238E27FC236}">
                <a16:creationId xmlns:a16="http://schemas.microsoft.com/office/drawing/2014/main" id="{650F194E-2331-D91C-C9F0-F98EE34634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Espace réservé des commentaires 2">
            <a:extLst>
              <a:ext uri="{FF2B5EF4-FFF2-40B4-BE49-F238E27FC236}">
                <a16:creationId xmlns:a16="http://schemas.microsoft.com/office/drawing/2014/main" id="{907279A0-4332-DCD0-CC9A-8595AF68C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60" name="Espace réservé du numéro de diapositive 3">
            <a:extLst>
              <a:ext uri="{FF2B5EF4-FFF2-40B4-BE49-F238E27FC236}">
                <a16:creationId xmlns:a16="http://schemas.microsoft.com/office/drawing/2014/main" id="{26351E38-0C0D-5901-434B-12F78B881E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0463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2718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073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479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051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623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195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1336AFD-0C7D-496C-9EC3-35C72B55A194}" type="slidenum"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18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6967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>
            <a:extLst>
              <a:ext uri="{FF2B5EF4-FFF2-40B4-BE49-F238E27FC236}">
                <a16:creationId xmlns:a16="http://schemas.microsoft.com/office/drawing/2014/main" id="{4F7B0CC2-3BF8-F5DE-864F-DFEC156224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Espace réservé des commentaires 2">
            <a:extLst>
              <a:ext uri="{FF2B5EF4-FFF2-40B4-BE49-F238E27FC236}">
                <a16:creationId xmlns:a16="http://schemas.microsoft.com/office/drawing/2014/main" id="{2E478A7E-F920-58FF-2E0D-2D80307F6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1204" name="Espace réservé du numéro de diapositive 3">
            <a:extLst>
              <a:ext uri="{FF2B5EF4-FFF2-40B4-BE49-F238E27FC236}">
                <a16:creationId xmlns:a16="http://schemas.microsoft.com/office/drawing/2014/main" id="{938066C3-8723-3E27-89EC-4C63EA13FD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0463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2718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073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479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051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623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195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5038659D-28BE-46F4-98E4-3BFE86663F48}" type="slidenum"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19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ce réservé de l'image des diapositives 1">
            <a:extLst>
              <a:ext uri="{FF2B5EF4-FFF2-40B4-BE49-F238E27FC236}">
                <a16:creationId xmlns:a16="http://schemas.microsoft.com/office/drawing/2014/main" id="{0BEA8C82-D2C0-B79E-BFC1-7D4E9BBF69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Espace réservé des commentaires 2">
            <a:extLst>
              <a:ext uri="{FF2B5EF4-FFF2-40B4-BE49-F238E27FC236}">
                <a16:creationId xmlns:a16="http://schemas.microsoft.com/office/drawing/2014/main" id="{3655F39C-BA17-CAE2-3DE2-228B54524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3252" name="Espace réservé du numéro de diapositive 3">
            <a:extLst>
              <a:ext uri="{FF2B5EF4-FFF2-40B4-BE49-F238E27FC236}">
                <a16:creationId xmlns:a16="http://schemas.microsoft.com/office/drawing/2014/main" id="{97E477A6-C529-55E2-4B41-5AC7C651F3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0463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2718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073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479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051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623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195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97E4C3D-CF39-4464-A5CE-52EA6ADD794D}" type="slidenum"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20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9966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>
            <a:extLst>
              <a:ext uri="{FF2B5EF4-FFF2-40B4-BE49-F238E27FC236}">
                <a16:creationId xmlns:a16="http://schemas.microsoft.com/office/drawing/2014/main" id="{650F194E-2331-D91C-C9F0-F98EE34634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Espace réservé des commentaires 2">
            <a:extLst>
              <a:ext uri="{FF2B5EF4-FFF2-40B4-BE49-F238E27FC236}">
                <a16:creationId xmlns:a16="http://schemas.microsoft.com/office/drawing/2014/main" id="{907279A0-4332-DCD0-CC9A-8595AF68C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60" name="Espace réservé du numéro de diapositive 3">
            <a:extLst>
              <a:ext uri="{FF2B5EF4-FFF2-40B4-BE49-F238E27FC236}">
                <a16:creationId xmlns:a16="http://schemas.microsoft.com/office/drawing/2014/main" id="{26351E38-0C0D-5901-434B-12F78B881E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0463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2718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073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479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051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623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195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1336AFD-0C7D-496C-9EC3-35C72B55A194}" type="slidenum"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22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9097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e l'image des diapositives 1">
            <a:extLst>
              <a:ext uri="{FF2B5EF4-FFF2-40B4-BE49-F238E27FC236}">
                <a16:creationId xmlns:a16="http://schemas.microsoft.com/office/drawing/2014/main" id="{40A7C261-3AA3-1495-4442-C7361A8B6F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Espace réservé des commentaires 2">
            <a:extLst>
              <a:ext uri="{FF2B5EF4-FFF2-40B4-BE49-F238E27FC236}">
                <a16:creationId xmlns:a16="http://schemas.microsoft.com/office/drawing/2014/main" id="{4F041AC6-48F5-3635-9BC4-626474236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7108" name="Espace réservé du numéro de diapositive 3">
            <a:extLst>
              <a:ext uri="{FF2B5EF4-FFF2-40B4-BE49-F238E27FC236}">
                <a16:creationId xmlns:a16="http://schemas.microsoft.com/office/drawing/2014/main" id="{EF5C9CC1-5816-61F8-BDBF-49CD655B6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0463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2718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073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479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051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623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195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7D23BA5D-8DA3-446E-A5E0-FE12BA77C275}" type="slidenum"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23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901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BA4F3A-7F2A-F149-B466-AAABF38C2E0E}" type="slidenum">
              <a:rPr lang="fr-FR" altLang="x-none" smtClean="0"/>
              <a:pPr>
                <a:defRPr/>
              </a:pPr>
              <a:t>3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2220825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e l'image des diapositives 1">
            <a:extLst>
              <a:ext uri="{FF2B5EF4-FFF2-40B4-BE49-F238E27FC236}">
                <a16:creationId xmlns:a16="http://schemas.microsoft.com/office/drawing/2014/main" id="{8BD3FEE8-3EBD-C04D-EA0B-518CE22123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Espace réservé des commentaires 2">
            <a:extLst>
              <a:ext uri="{FF2B5EF4-FFF2-40B4-BE49-F238E27FC236}">
                <a16:creationId xmlns:a16="http://schemas.microsoft.com/office/drawing/2014/main" id="{4DFAD7E2-636C-4CD6-6DF8-BFE00B5AB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9156" name="Espace réservé du numéro de diapositive 3">
            <a:extLst>
              <a:ext uri="{FF2B5EF4-FFF2-40B4-BE49-F238E27FC236}">
                <a16:creationId xmlns:a16="http://schemas.microsoft.com/office/drawing/2014/main" id="{3532E880-5996-A189-9499-3B4CB97E75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0463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2718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073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479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051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623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195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7D5120B8-E973-4136-BB84-AB5EE920BB91}" type="slidenum"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24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1539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>
            <a:extLst>
              <a:ext uri="{FF2B5EF4-FFF2-40B4-BE49-F238E27FC236}">
                <a16:creationId xmlns:a16="http://schemas.microsoft.com/office/drawing/2014/main" id="{650F194E-2331-D91C-C9F0-F98EE34634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Espace réservé des commentaires 2">
            <a:extLst>
              <a:ext uri="{FF2B5EF4-FFF2-40B4-BE49-F238E27FC236}">
                <a16:creationId xmlns:a16="http://schemas.microsoft.com/office/drawing/2014/main" id="{907279A0-4332-DCD0-CC9A-8595AF68C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60" name="Espace réservé du numéro de diapositive 3">
            <a:extLst>
              <a:ext uri="{FF2B5EF4-FFF2-40B4-BE49-F238E27FC236}">
                <a16:creationId xmlns:a16="http://schemas.microsoft.com/office/drawing/2014/main" id="{26351E38-0C0D-5901-434B-12F78B881E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0463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2718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073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479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051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623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195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1336AFD-0C7D-496C-9EC3-35C72B55A194}" type="slidenum"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25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9675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>
            <a:extLst>
              <a:ext uri="{FF2B5EF4-FFF2-40B4-BE49-F238E27FC236}">
                <a16:creationId xmlns:a16="http://schemas.microsoft.com/office/drawing/2014/main" id="{4F7B0CC2-3BF8-F5DE-864F-DFEC156224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Espace réservé des commentaires 2">
            <a:extLst>
              <a:ext uri="{FF2B5EF4-FFF2-40B4-BE49-F238E27FC236}">
                <a16:creationId xmlns:a16="http://schemas.microsoft.com/office/drawing/2014/main" id="{2E478A7E-F920-58FF-2E0D-2D80307F6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1204" name="Espace réservé du numéro de diapositive 3">
            <a:extLst>
              <a:ext uri="{FF2B5EF4-FFF2-40B4-BE49-F238E27FC236}">
                <a16:creationId xmlns:a16="http://schemas.microsoft.com/office/drawing/2014/main" id="{938066C3-8723-3E27-89EC-4C63EA13FD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0463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2718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073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479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051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623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195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5038659D-28BE-46F4-98E4-3BFE86663F48}" type="slidenum"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26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38220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ce réservé de l'image des diapositives 1">
            <a:extLst>
              <a:ext uri="{FF2B5EF4-FFF2-40B4-BE49-F238E27FC236}">
                <a16:creationId xmlns:a16="http://schemas.microsoft.com/office/drawing/2014/main" id="{0BEA8C82-D2C0-B79E-BFC1-7D4E9BBF69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Espace réservé des commentaires 2">
            <a:extLst>
              <a:ext uri="{FF2B5EF4-FFF2-40B4-BE49-F238E27FC236}">
                <a16:creationId xmlns:a16="http://schemas.microsoft.com/office/drawing/2014/main" id="{3655F39C-BA17-CAE2-3DE2-228B54524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3252" name="Espace réservé du numéro de diapositive 3">
            <a:extLst>
              <a:ext uri="{FF2B5EF4-FFF2-40B4-BE49-F238E27FC236}">
                <a16:creationId xmlns:a16="http://schemas.microsoft.com/office/drawing/2014/main" id="{97E477A6-C529-55E2-4B41-5AC7C651F3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0463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2718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073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479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051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623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195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97E4C3D-CF39-4464-A5CE-52EA6ADD794D}" type="slidenum"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27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09854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>
            <a:extLst>
              <a:ext uri="{FF2B5EF4-FFF2-40B4-BE49-F238E27FC236}">
                <a16:creationId xmlns:a16="http://schemas.microsoft.com/office/drawing/2014/main" id="{650F194E-2331-D91C-C9F0-F98EE34634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Espace réservé des commentaires 2">
            <a:extLst>
              <a:ext uri="{FF2B5EF4-FFF2-40B4-BE49-F238E27FC236}">
                <a16:creationId xmlns:a16="http://schemas.microsoft.com/office/drawing/2014/main" id="{907279A0-4332-DCD0-CC9A-8595AF68C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60" name="Espace réservé du numéro de diapositive 3">
            <a:extLst>
              <a:ext uri="{FF2B5EF4-FFF2-40B4-BE49-F238E27FC236}">
                <a16:creationId xmlns:a16="http://schemas.microsoft.com/office/drawing/2014/main" id="{26351E38-0C0D-5901-434B-12F78B881E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0463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2718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073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479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051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623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195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1336AFD-0C7D-496C-9EC3-35C72B55A194}" type="slidenum"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28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2560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BA4F3A-7F2A-F149-B466-AAABF38C2E0E}" type="slidenum">
              <a:rPr lang="fr-FR" altLang="x-none" smtClean="0"/>
              <a:pPr>
                <a:defRPr/>
              </a:pPr>
              <a:t>31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1398122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BA4F3A-7F2A-F149-B466-AAABF38C2E0E}" type="slidenum">
              <a:rPr lang="fr-FR" altLang="x-none" smtClean="0"/>
              <a:pPr>
                <a:defRPr/>
              </a:pPr>
              <a:t>4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3584518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>
            <a:extLst>
              <a:ext uri="{FF2B5EF4-FFF2-40B4-BE49-F238E27FC236}">
                <a16:creationId xmlns:a16="http://schemas.microsoft.com/office/drawing/2014/main" id="{650F194E-2331-D91C-C9F0-F98EE34634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Espace réservé des commentaires 2">
            <a:extLst>
              <a:ext uri="{FF2B5EF4-FFF2-40B4-BE49-F238E27FC236}">
                <a16:creationId xmlns:a16="http://schemas.microsoft.com/office/drawing/2014/main" id="{907279A0-4332-DCD0-CC9A-8595AF68C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60" name="Espace réservé du numéro de diapositive 3">
            <a:extLst>
              <a:ext uri="{FF2B5EF4-FFF2-40B4-BE49-F238E27FC236}">
                <a16:creationId xmlns:a16="http://schemas.microsoft.com/office/drawing/2014/main" id="{26351E38-0C0D-5901-434B-12F78B881E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0463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2718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073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479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051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623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195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1336AFD-0C7D-496C-9EC3-35C72B55A194}" type="slidenum"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5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0082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e l'image des diapositives 1">
            <a:extLst>
              <a:ext uri="{FF2B5EF4-FFF2-40B4-BE49-F238E27FC236}">
                <a16:creationId xmlns:a16="http://schemas.microsoft.com/office/drawing/2014/main" id="{40A7C261-3AA3-1495-4442-C7361A8B6F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Espace réservé des commentaires 2">
            <a:extLst>
              <a:ext uri="{FF2B5EF4-FFF2-40B4-BE49-F238E27FC236}">
                <a16:creationId xmlns:a16="http://schemas.microsoft.com/office/drawing/2014/main" id="{4F041AC6-48F5-3635-9BC4-626474236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7108" name="Espace réservé du numéro de diapositive 3">
            <a:extLst>
              <a:ext uri="{FF2B5EF4-FFF2-40B4-BE49-F238E27FC236}">
                <a16:creationId xmlns:a16="http://schemas.microsoft.com/office/drawing/2014/main" id="{EF5C9CC1-5816-61F8-BDBF-49CD655B6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0463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2718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073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479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051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623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195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7D23BA5D-8DA3-446E-A5E0-FE12BA77C275}" type="slidenum"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6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7808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e l'image des diapositives 1">
            <a:extLst>
              <a:ext uri="{FF2B5EF4-FFF2-40B4-BE49-F238E27FC236}">
                <a16:creationId xmlns:a16="http://schemas.microsoft.com/office/drawing/2014/main" id="{40A7C261-3AA3-1495-4442-C7361A8B6F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Espace réservé des commentaires 2">
            <a:extLst>
              <a:ext uri="{FF2B5EF4-FFF2-40B4-BE49-F238E27FC236}">
                <a16:creationId xmlns:a16="http://schemas.microsoft.com/office/drawing/2014/main" id="{4F041AC6-48F5-3635-9BC4-626474236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7108" name="Espace réservé du numéro de diapositive 3">
            <a:extLst>
              <a:ext uri="{FF2B5EF4-FFF2-40B4-BE49-F238E27FC236}">
                <a16:creationId xmlns:a16="http://schemas.microsoft.com/office/drawing/2014/main" id="{EF5C9CC1-5816-61F8-BDBF-49CD655B6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0463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2718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073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479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051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623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195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7D23BA5D-8DA3-446E-A5E0-FE12BA77C275}" type="slidenum"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7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5656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e l'image des diapositives 1">
            <a:extLst>
              <a:ext uri="{FF2B5EF4-FFF2-40B4-BE49-F238E27FC236}">
                <a16:creationId xmlns:a16="http://schemas.microsoft.com/office/drawing/2014/main" id="{40A7C261-3AA3-1495-4442-C7361A8B6F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Espace réservé des commentaires 2">
            <a:extLst>
              <a:ext uri="{FF2B5EF4-FFF2-40B4-BE49-F238E27FC236}">
                <a16:creationId xmlns:a16="http://schemas.microsoft.com/office/drawing/2014/main" id="{4F041AC6-48F5-3635-9BC4-626474236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7108" name="Espace réservé du numéro de diapositive 3">
            <a:extLst>
              <a:ext uri="{FF2B5EF4-FFF2-40B4-BE49-F238E27FC236}">
                <a16:creationId xmlns:a16="http://schemas.microsoft.com/office/drawing/2014/main" id="{EF5C9CC1-5816-61F8-BDBF-49CD655B6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0463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2718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073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479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051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623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195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7D23BA5D-8DA3-446E-A5E0-FE12BA77C275}" type="slidenum"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8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1982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e l'image des diapositives 1">
            <a:extLst>
              <a:ext uri="{FF2B5EF4-FFF2-40B4-BE49-F238E27FC236}">
                <a16:creationId xmlns:a16="http://schemas.microsoft.com/office/drawing/2014/main" id="{40A7C261-3AA3-1495-4442-C7361A8B6F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Espace réservé des commentaires 2">
            <a:extLst>
              <a:ext uri="{FF2B5EF4-FFF2-40B4-BE49-F238E27FC236}">
                <a16:creationId xmlns:a16="http://schemas.microsoft.com/office/drawing/2014/main" id="{4F041AC6-48F5-3635-9BC4-626474236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7108" name="Espace réservé du numéro de diapositive 3">
            <a:extLst>
              <a:ext uri="{FF2B5EF4-FFF2-40B4-BE49-F238E27FC236}">
                <a16:creationId xmlns:a16="http://schemas.microsoft.com/office/drawing/2014/main" id="{EF5C9CC1-5816-61F8-BDBF-49CD655B6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0463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2718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073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479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051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623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195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7D23BA5D-8DA3-446E-A5E0-FE12BA77C275}" type="slidenum"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9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8022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e l'image des diapositives 1">
            <a:extLst>
              <a:ext uri="{FF2B5EF4-FFF2-40B4-BE49-F238E27FC236}">
                <a16:creationId xmlns:a16="http://schemas.microsoft.com/office/drawing/2014/main" id="{40A7C261-3AA3-1495-4442-C7361A8B6F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Espace réservé des commentaires 2">
            <a:extLst>
              <a:ext uri="{FF2B5EF4-FFF2-40B4-BE49-F238E27FC236}">
                <a16:creationId xmlns:a16="http://schemas.microsoft.com/office/drawing/2014/main" id="{4F041AC6-48F5-3635-9BC4-626474236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7108" name="Espace réservé du numéro de diapositive 3">
            <a:extLst>
              <a:ext uri="{FF2B5EF4-FFF2-40B4-BE49-F238E27FC236}">
                <a16:creationId xmlns:a16="http://schemas.microsoft.com/office/drawing/2014/main" id="{EF5C9CC1-5816-61F8-BDBF-49CD655B6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0463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2718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0738" indent="-230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479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051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623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19538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7D23BA5D-8DA3-446E-A5E0-FE12BA77C275}" type="slidenum"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10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0821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56E720D-9D2F-F946-A19F-24FF2DD1F9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04048" y="897564"/>
            <a:ext cx="3816424" cy="1890210"/>
          </a:xfrm>
        </p:spPr>
        <p:txBody>
          <a:bodyPr/>
          <a:lstStyle>
            <a:lvl1pPr algn="l">
              <a:defRPr sz="40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 dirty="0"/>
              <a:t>Modifier le style du titre</a:t>
            </a:r>
            <a:endParaRPr lang="fr-FR" noProof="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5004468" y="3291830"/>
            <a:ext cx="3816003" cy="1008112"/>
          </a:xfrm>
        </p:spPr>
        <p:txBody>
          <a:bodyPr/>
          <a:lstStyle>
            <a:lvl1pPr marL="0" indent="0">
              <a:spcBef>
                <a:spcPts val="500"/>
              </a:spcBef>
              <a:buFontTx/>
              <a:buNone/>
              <a:defRPr sz="18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228594" indent="0">
              <a:buFontTx/>
              <a:buNone/>
              <a:defRPr>
                <a:solidFill>
                  <a:srgbClr val="FFFFFF"/>
                </a:solidFill>
              </a:defRPr>
            </a:lvl2pPr>
            <a:lvl3pPr marL="503225" indent="0">
              <a:buFontTx/>
              <a:buNone/>
              <a:defRPr>
                <a:solidFill>
                  <a:srgbClr val="FFFFFF"/>
                </a:solidFill>
              </a:defRPr>
            </a:lvl3pPr>
            <a:lvl4pPr marL="714357" indent="0">
              <a:buFontTx/>
              <a:buNone/>
              <a:defRPr>
                <a:solidFill>
                  <a:srgbClr val="FFFFFF"/>
                </a:solidFill>
              </a:defRPr>
            </a:lvl4pPr>
            <a:lvl5pPr marL="942951" indent="0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5995C48-D059-0343-8D52-AECC1486F82B}"/>
              </a:ext>
            </a:extLst>
          </p:cNvPr>
          <p:cNvSpPr txBox="1"/>
          <p:nvPr userDrawn="1"/>
        </p:nvSpPr>
        <p:spPr>
          <a:xfrm>
            <a:off x="2401124" y="4742708"/>
            <a:ext cx="3672086" cy="246221"/>
          </a:xfrm>
          <a:prstGeom prst="rect">
            <a:avLst/>
          </a:prstGeom>
          <a:noFill/>
        </p:spPr>
        <p:txBody>
          <a:bodyPr wrap="square" lIns="0" rIns="0" bIns="0" rtlCol="0" anchor="b" anchorCtr="0">
            <a:spAutoFit/>
          </a:bodyPr>
          <a:lstStyle/>
          <a:p>
            <a:pPr algn="l"/>
            <a:r>
              <a:rPr lang="fr-FR" sz="1300" dirty="0">
                <a:solidFill>
                  <a:schemeClr val="bg2"/>
                </a:solidFill>
                <a:latin typeface="Arial Narrow" charset="0"/>
                <a:ea typeface="Arial Narrow" charset="0"/>
                <a:cs typeface="Arial Narrow" charset="0"/>
              </a:rPr>
              <a:t>Faculté d’éducation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3EECB73-2307-1D42-9A9F-74088CB831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668344" y="4657686"/>
            <a:ext cx="1320568" cy="30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74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avec 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6" name="Espace réservé du texte 1"/>
          <p:cNvSpPr>
            <a:spLocks noGrp="1"/>
          </p:cNvSpPr>
          <p:nvPr>
            <p:ph idx="1"/>
          </p:nvPr>
        </p:nvSpPr>
        <p:spPr>
          <a:xfrm>
            <a:off x="467544" y="1207717"/>
            <a:ext cx="8424614" cy="3236241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89423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Faculté d’éducation</a:t>
            </a:r>
            <a:br>
              <a:rPr lang="fr-FR" dirty="0"/>
            </a:br>
            <a:endParaRPr lang="fr-FR" dirty="0"/>
          </a:p>
        </p:txBody>
      </p:sp>
      <p:sp>
        <p:nvSpPr>
          <p:cNvPr id="6" name="Espace réservé du texte 1"/>
          <p:cNvSpPr>
            <a:spLocks noGrp="1"/>
          </p:cNvSpPr>
          <p:nvPr>
            <p:ph idx="1"/>
          </p:nvPr>
        </p:nvSpPr>
        <p:spPr>
          <a:xfrm>
            <a:off x="467544" y="1207717"/>
            <a:ext cx="8424614" cy="3236241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82178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avec puc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6" name="Espace réservé du texte 1"/>
          <p:cNvSpPr>
            <a:spLocks noGrp="1"/>
          </p:cNvSpPr>
          <p:nvPr>
            <p:ph idx="1"/>
          </p:nvPr>
        </p:nvSpPr>
        <p:spPr>
          <a:xfrm>
            <a:off x="467544" y="1207717"/>
            <a:ext cx="6984776" cy="3236241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4" name="Espace réservé de l’image 15">
            <a:extLst>
              <a:ext uri="{FF2B5EF4-FFF2-40B4-BE49-F238E27FC236}">
                <a16:creationId xmlns:a16="http://schemas.microsoft.com/office/drawing/2014/main" id="{5E4BDB22-F543-1B45-9776-CCBD5AA0BF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68344" y="1207717"/>
            <a:ext cx="1475656" cy="1076001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1174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avec puce et enca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6" name="Espace réservé du texte 1"/>
          <p:cNvSpPr>
            <a:spLocks noGrp="1"/>
          </p:cNvSpPr>
          <p:nvPr>
            <p:ph idx="1"/>
          </p:nvPr>
        </p:nvSpPr>
        <p:spPr>
          <a:xfrm>
            <a:off x="467544" y="1206178"/>
            <a:ext cx="5616624" cy="323778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0"/>
          </p:nvPr>
        </p:nvSpPr>
        <p:spPr>
          <a:xfrm>
            <a:off x="6557242" y="1421696"/>
            <a:ext cx="2119214" cy="120861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16034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E6A91E9-A13C-C924-74C4-67B0872D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42112-0226-437F-9846-DB5948CCA115}" type="datetimeFigureOut">
              <a:rPr lang="en-US" smtClean="0"/>
              <a:pPr>
                <a:defRPr/>
              </a:pPr>
              <a:t>11/9/2023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05F4B9-C77C-814C-9AA1-F30FBAFED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0075026-08FF-014A-BC0C-55112A322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DE6B0-2E4D-4498-A5CB-C2FAF44B8ABB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735565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DC18C-F632-76CB-CDD8-5F9FD6B0F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6CE24-2011-4AB6-98E7-15BEDFDDB239}" type="datetimeFigureOut">
              <a:rPr lang="en-US" smtClean="0"/>
              <a:pPr>
                <a:defRPr/>
              </a:pPr>
              <a:t>11/9/2023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DFF4A-5C55-603A-FFF3-20E4E6511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774B2-6DBF-270A-0FA0-452A27AC7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AA058-C9AA-4A3C-A22B-2351448B0443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3158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314450"/>
            <a:ext cx="7772400" cy="3143250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Titr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71500"/>
            <a:ext cx="68707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4164024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EF1B56-4D14-0A7A-4A99-43CD2F4203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9D89BB-3403-2382-042E-96DDD2BBD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C812B8-870F-DDCD-8C37-AAF217AC6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C625-39A9-48A6-8339-B8F70419EB2E}" type="datetimeFigureOut">
              <a:rPr lang="fr-CA" smtClean="0"/>
              <a:t>2023-11-09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9BD745-215D-9494-7701-F530B91CF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154820-D7F5-5403-E5D4-6B2ACDCD6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3683C-C5CF-4931-84FB-CDBFD3BB5A3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47111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689E68-1287-4B01-77D6-733095C4C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9E5FB1-824D-9367-D92F-EB0802896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C964EE-C109-A5E7-AC41-E61F4DB0A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C625-39A9-48A6-8339-B8F70419EB2E}" type="datetimeFigureOut">
              <a:rPr lang="fr-CA" smtClean="0"/>
              <a:t>2023-11-09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4B7177-A298-16C5-B659-8D513D281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D3F8BC-8D63-949C-35B6-AD738EAA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3683C-C5CF-4931-84FB-CDBFD3BB5A3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1020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D19A6E-6CEC-1546-C206-53778F73A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97DA5B-5DB1-579F-82A1-9BE3C02FF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C4A180-E04C-D4EE-4658-53331D3B2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C625-39A9-48A6-8339-B8F70419EB2E}" type="datetimeFigureOut">
              <a:rPr lang="fr-CA" smtClean="0"/>
              <a:t>2023-11-09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087FB5-773E-D723-E967-8C6126BF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C5EF7A-B9BB-8F04-D280-DDA9CC19F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3683C-C5CF-4931-84FB-CDBFD3BB5A3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9765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1354" y="3043"/>
            <a:ext cx="9141290" cy="514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5536" y="483518"/>
            <a:ext cx="5760639" cy="1458162"/>
          </a:xfrm>
        </p:spPr>
        <p:txBody>
          <a:bodyPr/>
          <a:lstStyle>
            <a:lvl1pPr algn="l">
              <a:defRPr sz="40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 dirty="0"/>
              <a:t>Modifier le style du titre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396127" y="2571750"/>
            <a:ext cx="3671495" cy="1584176"/>
          </a:xfrm>
        </p:spPr>
        <p:txBody>
          <a:bodyPr/>
          <a:lstStyle>
            <a:lvl1pPr marL="0" indent="0">
              <a:spcBef>
                <a:spcPts val="500"/>
              </a:spcBef>
              <a:buNone/>
              <a:defRPr sz="18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973A9C0-62B2-0F4C-9A64-D5CC63983E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668344" y="4657686"/>
            <a:ext cx="1320568" cy="30335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05405C9-E569-F445-BB88-1BB9AF3A1B78}"/>
              </a:ext>
            </a:extLst>
          </p:cNvPr>
          <p:cNvSpPr txBox="1"/>
          <p:nvPr userDrawn="1"/>
        </p:nvSpPr>
        <p:spPr>
          <a:xfrm>
            <a:off x="395536" y="4742708"/>
            <a:ext cx="3456062" cy="246221"/>
          </a:xfrm>
          <a:prstGeom prst="rect">
            <a:avLst/>
          </a:prstGeom>
          <a:noFill/>
        </p:spPr>
        <p:txBody>
          <a:bodyPr wrap="square" lIns="0" rIns="0" bIns="0" rtlCol="0" anchor="b" anchorCtr="0">
            <a:spAutoFit/>
          </a:bodyPr>
          <a:lstStyle/>
          <a:p>
            <a:pPr algn="l"/>
            <a:r>
              <a:rPr lang="fr-FR" sz="1300" dirty="0">
                <a:solidFill>
                  <a:schemeClr val="bg2"/>
                </a:solidFill>
                <a:latin typeface="Arial Narrow" charset="0"/>
                <a:ea typeface="Arial Narrow" charset="0"/>
                <a:cs typeface="Arial Narrow" charset="0"/>
              </a:rPr>
              <a:t>NOM DE L’UNITÉ (à changer dans le masque)</a:t>
            </a:r>
          </a:p>
        </p:txBody>
      </p:sp>
    </p:spTree>
    <p:extLst>
      <p:ext uri="{BB962C8B-B14F-4D97-AF65-F5344CB8AC3E}">
        <p14:creationId xmlns:p14="http://schemas.microsoft.com/office/powerpoint/2010/main" val="834125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33FAC-6156-3DAD-39A0-C18219A28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07163C-6C87-4C3C-84D6-73CC996CA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7960F1-06A8-651B-946F-B106CD5ED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167F11-4A91-0723-E929-5EDC744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C625-39A9-48A6-8339-B8F70419EB2E}" type="datetimeFigureOut">
              <a:rPr lang="fr-CA" smtClean="0"/>
              <a:t>2023-11-09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AC05541-003F-B256-6866-9CA4D7306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7DB8DB-AE55-7C05-A5EB-3BBBE8964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3683C-C5CF-4931-84FB-CDBFD3BB5A3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11652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E25001-91DD-F0CA-4351-D9AAFEE62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9663B1-F8C6-DEBD-4CB0-2DA2A992B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882837-66DB-9A0E-C94A-BA66924F8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8F66F93-D95C-E99E-1E0D-2EE7BB5981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FA273FF-2434-3D99-BEC8-07A3BD0938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FD09347-36A0-E7B7-D862-D02F708B5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C625-39A9-48A6-8339-B8F70419EB2E}" type="datetimeFigureOut">
              <a:rPr lang="fr-CA" smtClean="0"/>
              <a:t>2023-11-09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803711A-E60C-2C38-7B97-C83124FF0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4B81A46-2F11-EB8A-0A54-608CB9A87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3683C-C5CF-4931-84FB-CDBFD3BB5A3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3798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6F5CB-6C02-3B2A-BB53-AF42EE785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63205CC-732B-AF93-0DF6-AA68B5505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C625-39A9-48A6-8339-B8F70419EB2E}" type="datetimeFigureOut">
              <a:rPr lang="fr-CA" smtClean="0"/>
              <a:t>2023-11-09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D751499-90D9-F24C-244E-DAC4C188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C653AC5-A1FB-C196-7908-F95A7FD39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3683C-C5CF-4931-84FB-CDBFD3BB5A3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82162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CB8AF13-83B5-5C5D-A6D6-38E8B43BC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C625-39A9-48A6-8339-B8F70419EB2E}" type="datetimeFigureOut">
              <a:rPr lang="fr-CA" smtClean="0"/>
              <a:t>2023-11-09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876C576-47F3-B5AB-D486-F470D0A0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5E4286-1491-5171-0654-947AFE78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3683C-C5CF-4931-84FB-CDBFD3BB5A3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30478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D3D8A-5537-6F96-7001-854A7392F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3060CE-099A-053C-5EF6-E1F31372A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08998E-E0E1-EFC3-1879-E263C4B34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A52008-BE59-2E39-807A-72EC2A4C8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C625-39A9-48A6-8339-B8F70419EB2E}" type="datetimeFigureOut">
              <a:rPr lang="fr-CA" smtClean="0"/>
              <a:t>2023-11-09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15B9843-C18D-62EE-4A63-54380EEF2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F8BE7E-32CC-3E92-C162-0FDF96D1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3683C-C5CF-4931-84FB-CDBFD3BB5A3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43432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7008E6-6D5E-B693-BDD5-0B06A053A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8427DFF-86BC-40C8-8D8E-3C497685BC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DFC419C-D5EF-9106-932B-BE9E837E9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DF22EA8-E008-8378-226F-424981CD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C625-39A9-48A6-8339-B8F70419EB2E}" type="datetimeFigureOut">
              <a:rPr lang="fr-CA" smtClean="0"/>
              <a:t>2023-11-09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DB458F7-A3B4-B32A-6777-F8A54FDA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212C5C3-D415-7054-2F79-F371BBE79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3683C-C5CF-4931-84FB-CDBFD3BB5A3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994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E238A-6070-CA96-3584-E274BFB98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3F336EC-B8DE-DCB2-9739-077422179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8DF77A-1D36-2C71-F99E-D97D9F787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C625-39A9-48A6-8339-B8F70419EB2E}" type="datetimeFigureOut">
              <a:rPr lang="fr-CA" smtClean="0"/>
              <a:t>2023-11-09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731590-ECE2-B620-DDFC-958CFA6DE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DC7525-CE08-C624-436D-BAAC6FD00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3683C-C5CF-4931-84FB-CDBFD3BB5A3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816218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E1AA33E-C4A2-3AEC-7B4A-FD5B390EB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9A6D48-38BB-B246-D29C-02A95BBF5E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7CF602-1218-2D43-C52F-E75ED1D9D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C625-39A9-48A6-8339-B8F70419EB2E}" type="datetimeFigureOut">
              <a:rPr lang="fr-CA" smtClean="0"/>
              <a:t>2023-11-09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16D61F-343F-22CB-6BBB-38F63CB6E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76D13C-4DD5-8BB1-C414-C15962169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3683C-C5CF-4931-84FB-CDBFD3BB5A3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0389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1354" y="0"/>
            <a:ext cx="9141289" cy="448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788024" y="195486"/>
            <a:ext cx="1872208" cy="1458162"/>
          </a:xfrm>
        </p:spPr>
        <p:txBody>
          <a:bodyPr/>
          <a:lstStyle>
            <a:lvl1pPr algn="l">
              <a:defRPr sz="2900" b="1" i="0">
                <a:solidFill>
                  <a:schemeClr val="tx2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 dirty="0"/>
              <a:t>Modifier le style du titre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4788025" y="1578482"/>
            <a:ext cx="1994368" cy="633228"/>
          </a:xfrm>
        </p:spPr>
        <p:txBody>
          <a:bodyPr/>
          <a:lstStyle>
            <a:lvl1pPr marL="0" indent="0">
              <a:spcBef>
                <a:spcPts val="500"/>
              </a:spcBef>
              <a:buNone/>
              <a:defRPr sz="180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3B30B36-9CFF-DC4F-A1AE-80F0EC6DAE15}"/>
              </a:ext>
            </a:extLst>
          </p:cNvPr>
          <p:cNvSpPr txBox="1"/>
          <p:nvPr userDrawn="1"/>
        </p:nvSpPr>
        <p:spPr>
          <a:xfrm>
            <a:off x="179512" y="4742708"/>
            <a:ext cx="3672086" cy="246221"/>
          </a:xfrm>
          <a:prstGeom prst="rect">
            <a:avLst/>
          </a:prstGeom>
          <a:noFill/>
        </p:spPr>
        <p:txBody>
          <a:bodyPr wrap="square" lIns="0" rIns="0" bIns="0" rtlCol="0" anchor="b" anchorCtr="0">
            <a:spAutoFit/>
          </a:bodyPr>
          <a:lstStyle/>
          <a:p>
            <a:pPr algn="l"/>
            <a:r>
              <a:rPr lang="fr-FR" sz="1300" dirty="0">
                <a:solidFill>
                  <a:schemeClr val="bg2"/>
                </a:solidFill>
                <a:latin typeface="Arial Narrow" charset="0"/>
                <a:ea typeface="Arial Narrow" charset="0"/>
                <a:cs typeface="Arial Narrow" charset="0"/>
              </a:rPr>
              <a:t>NOM DE L’UNITÉ (à changer dans le masque)</a:t>
            </a:r>
          </a:p>
        </p:txBody>
      </p:sp>
    </p:spTree>
    <p:extLst>
      <p:ext uri="{BB962C8B-B14F-4D97-AF65-F5344CB8AC3E}">
        <p14:creationId xmlns:p14="http://schemas.microsoft.com/office/powerpoint/2010/main" val="144201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it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64B5F9D-4995-D744-8E89-0E8851C4D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0"/>
            <a:ext cx="9144001" cy="4481512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63688" y="897564"/>
            <a:ext cx="5184576" cy="954106"/>
          </a:xfrm>
        </p:spPr>
        <p:txBody>
          <a:bodyPr/>
          <a:lstStyle>
            <a:lvl1pPr algn="l">
              <a:defRPr sz="40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 dirty="0"/>
              <a:t>Modifier le style du titre</a:t>
            </a:r>
            <a:endParaRPr lang="fr-FR" noProof="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1763343" y="2355726"/>
            <a:ext cx="5184596" cy="1755028"/>
          </a:xfrm>
        </p:spPr>
        <p:txBody>
          <a:bodyPr/>
          <a:lstStyle>
            <a:lvl1pPr marL="0" indent="0">
              <a:spcBef>
                <a:spcPts val="500"/>
              </a:spcBef>
              <a:buNone/>
              <a:defRPr sz="18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EB78B2-261C-4742-B0C5-237866FB399A}"/>
              </a:ext>
            </a:extLst>
          </p:cNvPr>
          <p:cNvSpPr txBox="1"/>
          <p:nvPr userDrawn="1"/>
        </p:nvSpPr>
        <p:spPr>
          <a:xfrm>
            <a:off x="179512" y="4742708"/>
            <a:ext cx="3672086" cy="246221"/>
          </a:xfrm>
          <a:prstGeom prst="rect">
            <a:avLst/>
          </a:prstGeom>
          <a:noFill/>
        </p:spPr>
        <p:txBody>
          <a:bodyPr wrap="square" lIns="0" rIns="0" bIns="0" rtlCol="0" anchor="b" anchorCtr="0">
            <a:spAutoFit/>
          </a:bodyPr>
          <a:lstStyle/>
          <a:p>
            <a:pPr algn="l"/>
            <a:r>
              <a:rPr lang="fr-FR" sz="1300" dirty="0">
                <a:solidFill>
                  <a:schemeClr val="bg2"/>
                </a:solidFill>
                <a:latin typeface="Arial Narrow" charset="0"/>
                <a:ea typeface="Arial Narrow" charset="0"/>
                <a:cs typeface="Arial Narrow" charset="0"/>
              </a:rPr>
              <a:t>NOM DE L’UNITÉ (à changer dans le masque)</a:t>
            </a:r>
          </a:p>
        </p:txBody>
      </p:sp>
    </p:spTree>
    <p:extLst>
      <p:ext uri="{BB962C8B-B14F-4D97-AF65-F5344CB8AC3E}">
        <p14:creationId xmlns:p14="http://schemas.microsoft.com/office/powerpoint/2010/main" val="398913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it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64B5F9D-4995-D744-8E89-0E8851C4D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9143998" cy="4481512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6971" y="573092"/>
            <a:ext cx="7293501" cy="810090"/>
          </a:xfrm>
        </p:spPr>
        <p:txBody>
          <a:bodyPr/>
          <a:lstStyle>
            <a:lvl1pPr algn="l">
              <a:defRPr sz="40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 dirty="0"/>
              <a:t>Modifier le style du titre</a:t>
            </a:r>
            <a:endParaRPr lang="fr-FR" noProof="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1526626" y="1464536"/>
            <a:ext cx="7293529" cy="540544"/>
          </a:xfrm>
        </p:spPr>
        <p:txBody>
          <a:bodyPr/>
          <a:lstStyle>
            <a:lvl1pPr marL="0" indent="0">
              <a:spcBef>
                <a:spcPts val="500"/>
              </a:spcBef>
              <a:buNone/>
              <a:defRPr sz="18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1520" y="4515966"/>
            <a:ext cx="1728192" cy="446276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l"/>
            <a:r>
              <a:rPr lang="fr-FR" sz="13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NOM DE</a:t>
            </a:r>
            <a:br>
              <a:rPr lang="fr-FR" sz="13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13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LA FACULTÉ</a:t>
            </a:r>
          </a:p>
        </p:txBody>
      </p:sp>
      <p:sp>
        <p:nvSpPr>
          <p:cNvPr id="8" name="Espace réservé de l’image 15">
            <a:extLst>
              <a:ext uri="{FF2B5EF4-FFF2-40B4-BE49-F238E27FC236}">
                <a16:creationId xmlns:a16="http://schemas.microsoft.com/office/drawing/2014/main" id="{71D2EFEB-EA39-B045-A2BA-B943889671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5" y="3321701"/>
            <a:ext cx="1334523" cy="1159811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de l’image 15">
            <a:extLst>
              <a:ext uri="{FF2B5EF4-FFF2-40B4-BE49-F238E27FC236}">
                <a16:creationId xmlns:a16="http://schemas.microsoft.com/office/drawing/2014/main" id="{F974A666-B062-D640-81E4-684D6C446B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95" y="2003914"/>
            <a:ext cx="1334523" cy="1159811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de l’image 13">
            <a:extLst>
              <a:ext uri="{FF2B5EF4-FFF2-40B4-BE49-F238E27FC236}">
                <a16:creationId xmlns:a16="http://schemas.microsoft.com/office/drawing/2014/main" id="{06EC5FAE-DC26-2946-B49E-4B9AA2163F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26971" y="2813948"/>
            <a:ext cx="2304256" cy="1667564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9C23E61-744B-0644-8B11-3FE08B60FED1}"/>
              </a:ext>
            </a:extLst>
          </p:cNvPr>
          <p:cNvSpPr txBox="1"/>
          <p:nvPr userDrawn="1"/>
        </p:nvSpPr>
        <p:spPr>
          <a:xfrm>
            <a:off x="179512" y="4742708"/>
            <a:ext cx="3672086" cy="246221"/>
          </a:xfrm>
          <a:prstGeom prst="rect">
            <a:avLst/>
          </a:prstGeom>
          <a:noFill/>
        </p:spPr>
        <p:txBody>
          <a:bodyPr wrap="square" lIns="0" rIns="0" bIns="0" rtlCol="0" anchor="b" anchorCtr="0">
            <a:spAutoFit/>
          </a:bodyPr>
          <a:lstStyle/>
          <a:p>
            <a:pPr algn="l"/>
            <a:r>
              <a:rPr lang="fr-FR" sz="1300" dirty="0">
                <a:solidFill>
                  <a:schemeClr val="bg2"/>
                </a:solidFill>
                <a:latin typeface="Arial Narrow" charset="0"/>
                <a:ea typeface="Arial Narrow" charset="0"/>
                <a:cs typeface="Arial Narrow" charset="0"/>
              </a:rPr>
              <a:t>NOM DE L’UNITÉ (à changer dans le masque)</a:t>
            </a:r>
          </a:p>
        </p:txBody>
      </p:sp>
    </p:spTree>
    <p:extLst>
      <p:ext uri="{BB962C8B-B14F-4D97-AF65-F5344CB8AC3E}">
        <p14:creationId xmlns:p14="http://schemas.microsoft.com/office/powerpoint/2010/main" val="2801722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’image 13">
            <a:extLst>
              <a:ext uri="{FF2B5EF4-FFF2-40B4-BE49-F238E27FC236}">
                <a16:creationId xmlns:a16="http://schemas.microsoft.com/office/drawing/2014/main" id="{06EC5FAE-DC26-2946-B49E-4B9AA2163F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51520" y="4515966"/>
            <a:ext cx="1728192" cy="446276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l"/>
            <a:r>
              <a:rPr lang="fr-FR" sz="13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NOM DE</a:t>
            </a:r>
            <a:br>
              <a:rPr lang="fr-FR" sz="13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13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LA FACULTÉ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25C298-0721-F847-BAFC-1EFC2F373F6D}"/>
              </a:ext>
            </a:extLst>
          </p:cNvPr>
          <p:cNvSpPr/>
          <p:nvPr userDrawn="1"/>
        </p:nvSpPr>
        <p:spPr bwMode="auto">
          <a:xfrm>
            <a:off x="7524328" y="4515966"/>
            <a:ext cx="1512168" cy="50405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2166705"/>
            <a:ext cx="9143999" cy="810090"/>
          </a:xfrm>
        </p:spPr>
        <p:txBody>
          <a:bodyPr anchor="ctr" anchorCtr="0"/>
          <a:lstStyle>
            <a:lvl1pPr algn="ctr">
              <a:defRPr sz="40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 dirty="0"/>
              <a:t>Modifier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580992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ex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11A052E-39FD-D748-8BD2-0F8C49CC43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EB1F931D-EF30-3C46-AC7E-A2FC3396CB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7585" y="2166705"/>
            <a:ext cx="7488832" cy="810090"/>
          </a:xfrm>
        </p:spPr>
        <p:txBody>
          <a:bodyPr anchor="ctr" anchorCtr="0"/>
          <a:lstStyle>
            <a:lvl1pPr algn="ctr">
              <a:defRPr sz="40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 dirty="0"/>
              <a:t>Modifier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6253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ex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11A052E-39FD-D748-8BD2-0F8C49CC43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5DA325-F112-BF4E-8D08-A779F395D6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491879" y="2166705"/>
            <a:ext cx="4824537" cy="810090"/>
          </a:xfrm>
        </p:spPr>
        <p:txBody>
          <a:bodyPr anchor="ctr" anchorCtr="0"/>
          <a:lstStyle>
            <a:lvl1pPr algn="l">
              <a:defRPr sz="4000" b="1" i="0">
                <a:solidFill>
                  <a:schemeClr val="tx2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 dirty="0"/>
              <a:t>Modifier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851733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0"/>
            <a:ext cx="9144000" cy="62753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411760" y="555526"/>
            <a:ext cx="6408712" cy="1555702"/>
          </a:xfrm>
        </p:spPr>
        <p:txBody>
          <a:bodyPr/>
          <a:lstStyle>
            <a:lvl1pPr algn="l">
              <a:defRPr sz="4000" b="1" i="0">
                <a:solidFill>
                  <a:schemeClr val="tx2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 dirty="0"/>
              <a:t>Modifier le style du titre</a:t>
            </a:r>
            <a:endParaRPr lang="fr-FR" noProof="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2411418" y="2301478"/>
            <a:ext cx="6408737" cy="540544"/>
          </a:xfrm>
        </p:spPr>
        <p:txBody>
          <a:bodyPr/>
          <a:lstStyle>
            <a:lvl1pPr marL="0" indent="0">
              <a:spcBef>
                <a:spcPts val="500"/>
              </a:spcBef>
              <a:buNone/>
              <a:defRPr sz="1800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1520" y="4515966"/>
            <a:ext cx="1728192" cy="446276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l"/>
            <a:r>
              <a:rPr lang="fr-FR" sz="13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NOM DE</a:t>
            </a:r>
            <a:br>
              <a:rPr lang="fr-FR" sz="13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13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LA FACULTÉ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64B5F9D-4995-D744-8E89-0E8851C4D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6393"/>
            <a:ext cx="2119312" cy="5143500"/>
          </a:xfrm>
          <a:prstGeom prst="rect">
            <a:avLst/>
          </a:prstGeom>
        </p:spPr>
      </p:pic>
      <p:sp>
        <p:nvSpPr>
          <p:cNvPr id="10" name="Espace réservé de l’image 13">
            <a:extLst>
              <a:ext uri="{FF2B5EF4-FFF2-40B4-BE49-F238E27FC236}">
                <a16:creationId xmlns:a16="http://schemas.microsoft.com/office/drawing/2014/main" id="{9BA42078-9637-5940-AD93-D4F935A2E1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6393"/>
            <a:ext cx="2119313" cy="1555702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433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638040"/>
            <a:ext cx="8496944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028" name="Espace réservé du texte 1"/>
          <p:cNvSpPr>
            <a:spLocks noGrp="1"/>
          </p:cNvSpPr>
          <p:nvPr>
            <p:ph type="body" idx="1"/>
          </p:nvPr>
        </p:nvSpPr>
        <p:spPr bwMode="auto">
          <a:xfrm>
            <a:off x="467544" y="1207717"/>
            <a:ext cx="8496944" cy="323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les styles du texte du masque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220072" y="143172"/>
            <a:ext cx="3672086" cy="29238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fr-FR" sz="13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NOM DE LA FACULTÉ</a:t>
            </a:r>
            <a:r>
              <a:rPr lang="fr-FR" sz="1300" baseline="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 ICI</a:t>
            </a:r>
            <a:endParaRPr lang="fr-FR" sz="1300" dirty="0">
              <a:solidFill>
                <a:srgbClr val="FFFFFF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F7562BE-E2F0-F749-B216-CBBC35892616}"/>
              </a:ext>
            </a:extLst>
          </p:cNvPr>
          <p:cNvSpPr txBox="1"/>
          <p:nvPr userDrawn="1"/>
        </p:nvSpPr>
        <p:spPr>
          <a:xfrm>
            <a:off x="5220072" y="143172"/>
            <a:ext cx="3672086" cy="29238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fr-FR" sz="13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NOM DE LA FACULTÉ</a:t>
            </a:r>
            <a:r>
              <a:rPr lang="fr-FR" sz="1300" baseline="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 ICI</a:t>
            </a:r>
            <a:endParaRPr lang="fr-FR" sz="1300" dirty="0">
              <a:solidFill>
                <a:srgbClr val="FFFFFF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FCA06AE-901C-FF4C-83AF-128695F0499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7668344" y="4657686"/>
            <a:ext cx="1320568" cy="30335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378AC47-50F7-FB49-B5A2-3EE46B51E6F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4" y="0"/>
            <a:ext cx="9143989" cy="45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4" r:id="rId3"/>
    <p:sldLayoutId id="2147483863" r:id="rId4"/>
    <p:sldLayoutId id="2147483867" r:id="rId5"/>
    <p:sldLayoutId id="2147483868" r:id="rId6"/>
    <p:sldLayoutId id="2147483869" r:id="rId7"/>
    <p:sldLayoutId id="2147483871" r:id="rId8"/>
    <p:sldLayoutId id="2147483865" r:id="rId9"/>
    <p:sldLayoutId id="2147483853" r:id="rId10"/>
    <p:sldLayoutId id="2147483854" r:id="rId11"/>
    <p:sldLayoutId id="2147483866" r:id="rId12"/>
    <p:sldLayoutId id="2147483858" r:id="rId13"/>
    <p:sldLayoutId id="2147484598" r:id="rId14"/>
    <p:sldLayoutId id="2147484599" r:id="rId15"/>
    <p:sldLayoutId id="2147484602" r:id="rId1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900" b="1" cap="all">
          <a:solidFill>
            <a:schemeClr val="tx2"/>
          </a:solidFill>
          <a:latin typeface="Arial Narrow"/>
          <a:ea typeface="+mj-ea"/>
          <a:cs typeface="Arial Narrow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Narrow" charset="0"/>
          <a:ea typeface="ＭＳ Ｐゴシック" charset="0"/>
          <a:cs typeface="Arial Narrow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Narrow" charset="0"/>
          <a:ea typeface="ＭＳ Ｐゴシック" charset="0"/>
          <a:cs typeface="Arial Narrow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Narrow" charset="0"/>
          <a:ea typeface="ＭＳ Ｐゴシック" charset="0"/>
          <a:cs typeface="Arial Narrow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Narrow" charset="0"/>
          <a:ea typeface="ＭＳ Ｐゴシック" charset="0"/>
          <a:cs typeface="Arial Narrow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925"/>
          </a:solidFill>
          <a:latin typeface="Arial" charset="0"/>
          <a:ea typeface="ＭＳ Ｐゴシック" charset="0"/>
          <a:cs typeface="ＭＳ Ｐゴシック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925"/>
          </a:solidFill>
          <a:latin typeface="Arial" charset="0"/>
          <a:ea typeface="ＭＳ Ｐゴシック" charset="0"/>
          <a:cs typeface="ＭＳ Ｐゴシック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925"/>
          </a:solidFill>
          <a:latin typeface="Arial" charset="0"/>
          <a:ea typeface="ＭＳ Ｐゴシック" charset="0"/>
          <a:cs typeface="ＭＳ Ｐゴシック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925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28594" indent="-228594" algn="l" rtl="0" eaLnBrk="1" fontAlgn="base" hangingPunct="1">
        <a:spcBef>
          <a:spcPts val="1000"/>
        </a:spcBef>
        <a:spcAft>
          <a:spcPct val="0"/>
        </a:spcAft>
        <a:buClr>
          <a:srgbClr val="00B050"/>
        </a:buClr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501638" indent="-273044" algn="l" rtl="0" eaLnBrk="1" fontAlgn="base" hangingPunct="1">
        <a:spcBef>
          <a:spcPts val="400"/>
        </a:spcBef>
        <a:spcAft>
          <a:spcPct val="0"/>
        </a:spcAft>
        <a:buFont typeface="Lucida Grande" charset="0"/>
        <a:buChar char="-"/>
        <a:defRPr sz="2500">
          <a:solidFill>
            <a:schemeClr val="tx1"/>
          </a:solidFill>
          <a:latin typeface="+mn-lt"/>
          <a:ea typeface="+mn-ea"/>
        </a:defRPr>
      </a:lvl2pPr>
      <a:lvl3pPr marL="685783" indent="-182558" algn="l" rtl="0" eaLnBrk="1" fontAlgn="base" hangingPunct="1">
        <a:spcBef>
          <a:spcPts val="400"/>
        </a:spcBef>
        <a:spcAft>
          <a:spcPct val="0"/>
        </a:spcAft>
        <a:buFont typeface="Wingdings" charset="2"/>
        <a:buChar char="§"/>
        <a:defRPr sz="2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914377" indent="-200020" algn="l" rtl="0" eaLnBrk="1" fontAlgn="base" hangingPunct="1">
        <a:spcBef>
          <a:spcPts val="400"/>
        </a:spcBef>
        <a:spcAft>
          <a:spcPct val="0"/>
        </a:spcAft>
        <a:buSzPct val="65000"/>
        <a:buFont typeface="Wingdings" charset="2"/>
        <a:buChar char="v"/>
        <a:defRPr sz="2200">
          <a:solidFill>
            <a:schemeClr val="tx1"/>
          </a:solidFill>
          <a:latin typeface="+mn-lt"/>
          <a:ea typeface="ヒラギノ角ゴ Pro W3" charset="-128"/>
        </a:defRPr>
      </a:lvl4pPr>
      <a:lvl5pPr marL="1142971" indent="-200020" algn="l" rtl="0" eaLnBrk="1" fontAlgn="base" hangingPunct="1">
        <a:spcBef>
          <a:spcPts val="4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ヒラギノ角ゴ Pro W3" charset="-128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A36041D-A8FF-512B-4C87-68CB5F31E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2FA735-82B7-C0A2-54E5-EE1AE206B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D5B5BC-279D-5029-119C-6E604A3C53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8C625-39A9-48A6-8339-B8F70419EB2E}" type="datetimeFigureOut">
              <a:rPr lang="fr-CA" smtClean="0"/>
              <a:t>2023-11-09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53709A-9B54-0FA3-66A2-E55A8F2668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C8E310-70A6-A8F3-7CCE-4B6E7EE89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3683C-C5CF-4931-84FB-CDBFD3BB5A3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9634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4" r:id="rId1"/>
    <p:sldLayoutId id="2147484605" r:id="rId2"/>
    <p:sldLayoutId id="2147484606" r:id="rId3"/>
    <p:sldLayoutId id="2147484607" r:id="rId4"/>
    <p:sldLayoutId id="2147484608" r:id="rId5"/>
    <p:sldLayoutId id="2147484609" r:id="rId6"/>
    <p:sldLayoutId id="2147484610" r:id="rId7"/>
    <p:sldLayoutId id="2147484611" r:id="rId8"/>
    <p:sldLayoutId id="2147484612" r:id="rId9"/>
    <p:sldLayoutId id="2147484613" r:id="rId10"/>
    <p:sldLayoutId id="21474846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herbrooke.ca/education/fileadmin/sites/education/documents/recherche/Semaine_recherche_2021/Resumes_Semaine_de_la_recherche_2021.pdf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hyperlink" Target="mailto:Sylvie.Dube@USherbrooke.ca" TargetMode="External"/><Relationship Id="rId5" Type="http://schemas.openxmlformats.org/officeDocument/2006/relationships/hyperlink" Target="mailto:orientation.professionnelle@USherbrooke.ca" TargetMode="External"/><Relationship Id="rId4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image" Target="../media/image13.jpg"/><Relationship Id="rId4" Type="http://schemas.openxmlformats.org/officeDocument/2006/relationships/hyperlink" Target="https://www.usherbrooke.ca/education/fileadmin/sites/education/documents/recherche/Semaine_recherche_2021/Resumes_Semaine_de_la_recherche_2021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843808" y="707254"/>
            <a:ext cx="5976664" cy="1890210"/>
          </a:xfrm>
        </p:spPr>
        <p:txBody>
          <a:bodyPr/>
          <a:lstStyle/>
          <a:p>
            <a:pPr algn="ctr"/>
            <a:r>
              <a:rPr lang="fr-CA" sz="2400" b="0" dirty="0"/>
              <a:t>Bienvenue à la Rencontre DE DÉVOILEMENT DE LA MISE À JOUR DES PROGRAMMES DU DOP</a:t>
            </a:r>
            <a:br>
              <a:rPr lang="fr-CA" sz="2400" b="0" dirty="0"/>
            </a:br>
            <a:endParaRPr lang="fr-FR" sz="2400" b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3851920" y="2715766"/>
            <a:ext cx="5040560" cy="1008112"/>
          </a:xfrm>
        </p:spPr>
        <p:txBody>
          <a:bodyPr/>
          <a:lstStyle/>
          <a:p>
            <a:r>
              <a:rPr lang="fr-FR" b="1" dirty="0"/>
              <a:t>09 novembre 2023</a:t>
            </a:r>
          </a:p>
          <a:p>
            <a:r>
              <a:rPr lang="fr-FR" sz="1200" dirty="0"/>
              <a:t>Jean-Claude Coallier, professeur | Directeur du DOP</a:t>
            </a:r>
          </a:p>
          <a:p>
            <a:r>
              <a:rPr lang="fr-FR" sz="1200" dirty="0"/>
              <a:t>Sylvie Dubé, c.o., conseillère pédagogique</a:t>
            </a:r>
          </a:p>
          <a:p>
            <a:r>
              <a:rPr lang="fr-FR" sz="1200" dirty="0"/>
              <a:t>Mathieu Busque-Carrier, professeur, </a:t>
            </a:r>
            <a:r>
              <a:rPr lang="fr-FR" sz="1200" dirty="0" err="1"/>
              <a:t>c.</a:t>
            </a:r>
            <a:r>
              <a:rPr lang="fr-FR" sz="1200" err="1"/>
              <a:t>o</a:t>
            </a:r>
            <a:r>
              <a:rPr lang="fr-FR" sz="1200"/>
              <a:t>. org. </a:t>
            </a:r>
            <a:r>
              <a:rPr lang="fr-FR" sz="1200" dirty="0"/>
              <a:t>| Responsable des programmes du 1</a:t>
            </a:r>
            <a:r>
              <a:rPr lang="fr-FR" sz="1200" baseline="30000" dirty="0"/>
              <a:t>er</a:t>
            </a:r>
            <a:r>
              <a:rPr lang="fr-FR" sz="1200" dirty="0"/>
              <a:t> cycle</a:t>
            </a:r>
          </a:p>
          <a:p>
            <a:r>
              <a:rPr lang="fr-FR" sz="1200" dirty="0"/>
              <a:t>Eddy Supeno, professeur, c.o. | Responsable du programme de 2</a:t>
            </a:r>
            <a:r>
              <a:rPr lang="fr-FR" sz="1200" baseline="30000" dirty="0"/>
              <a:t>e</a:t>
            </a:r>
            <a:r>
              <a:rPr lang="fr-FR" sz="1200" dirty="0"/>
              <a:t> cycle</a:t>
            </a:r>
          </a:p>
          <a:p>
            <a:endParaRPr lang="fr-FR" sz="1200" dirty="0"/>
          </a:p>
          <a:p>
            <a:endParaRPr lang="fr-FR" dirty="0"/>
          </a:p>
          <a:p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85B9B93E-C4F9-3CCA-EB9F-D218DA19C12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9088483"/>
              </p:ext>
            </p:extLst>
          </p:nvPr>
        </p:nvGraphicFramePr>
        <p:xfrm>
          <a:off x="539552" y="699543"/>
          <a:ext cx="7848871" cy="2610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2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4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3409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RÉGIME RÉGULIER </a:t>
                      </a: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(EXISTANT)</a:t>
                      </a:r>
                      <a:endParaRPr lang="fr-CA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d’automne – 3e année</a:t>
                      </a:r>
                      <a:endParaRPr lang="fr-CA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100" dirty="0"/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rgbClr val="00B05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RÉGIME RÉGULIER </a:t>
                      </a:r>
                      <a:r>
                        <a:rPr lang="fr-CA" sz="16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(ACTUALISÉ)</a:t>
                      </a:r>
                      <a:endParaRPr lang="fr-CA" sz="1600" dirty="0">
                        <a:solidFill>
                          <a:srgbClr val="00B050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d’automne – 3e année</a:t>
                      </a: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6871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endParaRPr lang="fr-CA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122 	Phénomènes sociaux et orientation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endParaRPr lang="fr-CA" sz="10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123 	Intervention interdisciplinaire en orientation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124	Carrière et organisations : fondements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127 	Évaluation psychométrique III : aptitudes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85838" marR="0" lvl="0" indent="-985838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128 	Développement de programmes en orientation</a:t>
                      </a:r>
                      <a:endParaRPr lang="fr-CA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100"/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220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 	Interculturalité et orientation 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	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CCO 129 	Éthique professionnelle en orientation	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204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	Orientation et dynamique des professions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b="1" kern="1200">
                        <a:solidFill>
                          <a:schemeClr val="tx1"/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CCO 127 	Évaluation psychométrique III : aptitudes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b="1" kern="1200">
                        <a:solidFill>
                          <a:schemeClr val="tx1"/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228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 	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Programmation en orientation</a:t>
                      </a: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79251545-284B-2839-D559-2BFC40E01DAF}"/>
              </a:ext>
            </a:extLst>
          </p:cNvPr>
          <p:cNvSpPr txBox="1"/>
          <p:nvPr/>
        </p:nvSpPr>
        <p:spPr>
          <a:xfrm>
            <a:off x="611560" y="3458493"/>
            <a:ext cx="5040560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Changement </a:t>
            </a:r>
            <a:r>
              <a:rPr lang="fr-CA" sz="11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 sigle pour trois activités pédagogiques</a:t>
            </a:r>
          </a:p>
          <a:p>
            <a:pPr marL="342900" indent="-342900">
              <a:buAutoNum type="arabicParenR"/>
            </a:pPr>
            <a:r>
              <a:rPr lang="fr-CA" sz="11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CCO 220 (CCO 120) : déplacée à l’automne de la troisième année</a:t>
            </a:r>
          </a:p>
          <a:p>
            <a:pPr marL="342900" indent="-342900">
              <a:buFontTx/>
              <a:buAutoNum type="arabicParenR"/>
            </a:pPr>
            <a:r>
              <a:rPr lang="fr-CA" sz="11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CCO 129 : devancée à l’automne de la troisième année</a:t>
            </a:r>
          </a:p>
          <a:p>
            <a:pPr marL="342900" indent="-342900">
              <a:buAutoNum type="arabicParenR"/>
            </a:pPr>
            <a:r>
              <a:rPr lang="fr-CA" sz="11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CCO 204 (CCO 104) : déplacée à l’automne de la troisième année</a:t>
            </a:r>
          </a:p>
          <a:p>
            <a:pPr marL="342900" indent="-342900">
              <a:buAutoNum type="arabicParenR"/>
            </a:pPr>
            <a:r>
              <a:rPr lang="fr-CA" sz="11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CCO 228 (CCO 128) : changement de titre de l’activité pédagogique</a:t>
            </a:r>
          </a:p>
          <a:p>
            <a:pPr marL="342900" indent="-342900">
              <a:buAutoNum type="arabicParenR"/>
            </a:pPr>
            <a:endParaRPr lang="fr-CA" sz="11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004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85B9B93E-C4F9-3CCA-EB9F-D218DA19C12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30312218"/>
              </p:ext>
            </p:extLst>
          </p:nvPr>
        </p:nvGraphicFramePr>
        <p:xfrm>
          <a:off x="539552" y="699543"/>
          <a:ext cx="7848871" cy="2610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2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4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3409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RÉGIME RÉGULIER </a:t>
                      </a: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(EXISTANT)</a:t>
                      </a:r>
                      <a:endParaRPr lang="fr-CA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d’hiver – 3e année</a:t>
                      </a:r>
                      <a:endParaRPr lang="fr-CA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100" dirty="0"/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rgbClr val="00B05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RÉGIME RÉGULIER </a:t>
                      </a:r>
                      <a:r>
                        <a:rPr lang="fr-CA" sz="16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(ACTUALISÉ)</a:t>
                      </a:r>
                      <a:endParaRPr lang="fr-CA" sz="1600" dirty="0">
                        <a:solidFill>
                          <a:srgbClr val="00B050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d’hiver – 3e année</a:t>
                      </a: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6871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endParaRPr lang="fr-CA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121 	Animation de groupes et orientation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endParaRPr lang="fr-CA" sz="10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125 	Stage III : orientation et travail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126	Counseling de carrière individuel II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129 	Éthique professionnelle en orientation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85838" marR="0" lvl="0" indent="-985838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130 	Reconnaissance des acquis et des compétences</a:t>
                      </a:r>
                      <a:endParaRPr lang="fr-CA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100"/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CCO 121 	Animation de groupes et orientation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	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CCO 225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 	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Stage en orientation: travail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	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CCO 226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	Counseling de carrière individuel II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b="1" kern="1200" dirty="0">
                        <a:solidFill>
                          <a:schemeClr val="tx1"/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CCO 222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 	Phénomènes sociaux et orientation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b="1" kern="1200" dirty="0">
                        <a:solidFill>
                          <a:schemeClr val="tx1"/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CCO 230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 	Reconnaissance des acquis et des compétences</a:t>
                      </a: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79251545-284B-2839-D559-2BFC40E01DAF}"/>
              </a:ext>
            </a:extLst>
          </p:cNvPr>
          <p:cNvSpPr txBox="1"/>
          <p:nvPr/>
        </p:nvSpPr>
        <p:spPr>
          <a:xfrm>
            <a:off x="611560" y="3435846"/>
            <a:ext cx="504056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Changement </a:t>
            </a:r>
            <a:r>
              <a:rPr lang="fr-CA" sz="11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 sigle pour quatre activités pédagogiques</a:t>
            </a:r>
          </a:p>
          <a:p>
            <a:pPr marL="342900" indent="-342900">
              <a:buFontTx/>
              <a:buAutoNum type="arabicParenR"/>
            </a:pPr>
            <a:r>
              <a:rPr lang="fr-CA" sz="11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CCO 225 (CCO 125) : changement de titre d’activité pédagogique</a:t>
            </a:r>
          </a:p>
          <a:p>
            <a:pPr marL="342900" indent="-342900">
              <a:buAutoNum type="arabicParenR"/>
            </a:pPr>
            <a:r>
              <a:rPr lang="fr-CA" sz="11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CCO 222 (CCO 122) : déplacée à l’hiver de la troisième année</a:t>
            </a:r>
          </a:p>
          <a:p>
            <a:pPr marL="342900" indent="-342900">
              <a:buAutoNum type="arabicParenR"/>
            </a:pPr>
            <a:endParaRPr lang="fr-CA" sz="11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516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" descr="Une image contenant ciel, extérieur, cité, passage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5C0B13F9-00A7-4CD3-A1E2-DB54DF8865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13521" b="13521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65783B-7DBE-5444-81F5-BAFCFA717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03798"/>
            <a:ext cx="9143999" cy="64807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8" name="Titre 9">
            <a:extLst>
              <a:ext uri="{FF2B5EF4-FFF2-40B4-BE49-F238E27FC236}">
                <a16:creationId xmlns:a16="http://schemas.microsoft.com/office/drawing/2014/main" id="{1AAE4309-9224-4472-A75B-994D15153A6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95534" y="2715766"/>
            <a:ext cx="835292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i="0" cap="all">
                <a:solidFill>
                  <a:srgbClr val="FFFFFF"/>
                </a:solidFill>
                <a:latin typeface="Arial Narrow"/>
                <a:ea typeface="+mj-ea"/>
                <a:cs typeface="Arial Narrow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CA" altLang="fr-FR" kern="0" dirty="0">
                <a:ea typeface="ＭＳ Ｐゴシック" pitchFamily="34" charset="-128"/>
              </a:rPr>
              <a:t>Maîtrise en orientation</a:t>
            </a:r>
            <a:br>
              <a:rPr lang="fr-CA" altLang="fr-FR" kern="0" dirty="0">
                <a:ea typeface="ＭＳ Ｐゴシック" pitchFamily="34" charset="-128"/>
              </a:rPr>
            </a:br>
            <a:r>
              <a:rPr lang="fr-CA" altLang="fr-FR" sz="2800" kern="0" dirty="0">
                <a:ea typeface="ＭＳ Ｐゴシック" pitchFamily="34" charset="-128"/>
              </a:rPr>
              <a:t>ACTUALISATION DU PROGRAMME</a:t>
            </a: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411603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1">
            <a:extLst>
              <a:ext uri="{FF2B5EF4-FFF2-40B4-BE49-F238E27FC236}">
                <a16:creationId xmlns:a16="http://schemas.microsoft.com/office/drawing/2014/main" id="{AE2D12CB-8120-2F78-6F1C-089CC5481AC0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323528" y="483518"/>
            <a:ext cx="8424936" cy="340320"/>
          </a:xfrm>
        </p:spPr>
        <p:txBody>
          <a:bodyPr/>
          <a:lstStyle/>
          <a:p>
            <a:pPr algn="ctr"/>
            <a:r>
              <a:rPr lang="fr-FR" altLang="fr-FR" sz="2000" dirty="0">
                <a:solidFill>
                  <a:srgbClr val="00B050"/>
                </a:solidFill>
              </a:rPr>
              <a:t>Synthèse des modifications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6D8B4CE-9462-518B-9AAF-C40554382A29}"/>
              </a:ext>
            </a:extLst>
          </p:cNvPr>
          <p:cNvSpPr txBox="1"/>
          <p:nvPr/>
        </p:nvSpPr>
        <p:spPr>
          <a:xfrm>
            <a:off x="179512" y="823838"/>
            <a:ext cx="84249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1400" b="1" dirty="0"/>
              <a:t>TYPE COURS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1400" dirty="0"/>
              <a:t>Admission exclusive au trimestre d’automne (type cours) à partir de l’automne 2024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1400" dirty="0"/>
              <a:t>Retrait de CCO 710 (6 cr.) et de CCO 709 (3 cr.) au type cours. Réallocation de ces 9 crédits vers :</a:t>
            </a:r>
          </a:p>
          <a:p>
            <a:pPr algn="just"/>
            <a:r>
              <a:rPr lang="fr-CA" sz="1400" dirty="0"/>
              <a:t>	CCO 822 (Rapport synthèse en orientation) | 6 cr.</a:t>
            </a:r>
          </a:p>
          <a:p>
            <a:pPr algn="just"/>
            <a:r>
              <a:rPr lang="fr-CA" sz="1400" dirty="0"/>
              <a:t>	CCO 803 (703) ajout d’un crédit | de 2 à 3 cr.</a:t>
            </a:r>
          </a:p>
          <a:p>
            <a:pPr algn="just"/>
            <a:r>
              <a:rPr lang="fr-CA" sz="1400" dirty="0"/>
              <a:t>	CCO 808 (708) ajout d’un crédit | de 2 à 3 cr.</a:t>
            </a:r>
          </a:p>
          <a:p>
            <a:pPr algn="just"/>
            <a:r>
              <a:rPr lang="fr-CA" sz="1400" dirty="0"/>
              <a:t>	CCO 821 (Analyse de pratique) associée à CCO 707 | 1 cr.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CA" sz="1400" dirty="0"/>
              <a:t>Déplacement de 2 activités pédagogiques dans le parcours de formation (CCO 808 et 816)</a:t>
            </a:r>
          </a:p>
          <a:p>
            <a:pPr algn="just"/>
            <a:endParaRPr lang="fr-CA" sz="1400" dirty="0"/>
          </a:p>
          <a:p>
            <a:pPr algn="just"/>
            <a:r>
              <a:rPr lang="fr-CA" sz="1400" b="1" dirty="0"/>
              <a:t>TYPE RECHERCHE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CA" sz="1400" dirty="0"/>
              <a:t>Retrait de 3 crédits à CCO 820 (720). Réallocation de ces 3 crédits vers :</a:t>
            </a:r>
          </a:p>
          <a:p>
            <a:pPr algn="just"/>
            <a:r>
              <a:rPr lang="fr-CA" sz="1400" dirty="0"/>
              <a:t>	CCO 823 (Analyse de données) | 1 cr.</a:t>
            </a:r>
          </a:p>
          <a:p>
            <a:pPr algn="just"/>
            <a:r>
              <a:rPr lang="fr-CA" sz="1400" dirty="0"/>
              <a:t>	CCO 803 (703) ajout d’un crédit | de 2 à 3 cr.</a:t>
            </a:r>
          </a:p>
          <a:p>
            <a:pPr algn="just"/>
            <a:r>
              <a:rPr lang="fr-CA" sz="1400" dirty="0"/>
              <a:t>	CCO 821 (Analyse de pratique) associée à CCO 707 | 1 cr.</a:t>
            </a:r>
          </a:p>
          <a:p>
            <a:pPr algn="just"/>
            <a:endParaRPr lang="fr-CA" sz="1400" dirty="0"/>
          </a:p>
          <a:p>
            <a:pPr algn="just"/>
            <a:r>
              <a:rPr lang="fr-CA" sz="1400" b="1" dirty="0"/>
              <a:t>COMMUN AUX DEUX TYPES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CA" sz="1400" dirty="0"/>
              <a:t>Actualisation de toutes les activités pédagogiques conduisant à en renommer une (CCO 804)</a:t>
            </a:r>
          </a:p>
          <a:p>
            <a:pPr algn="just"/>
            <a:endParaRPr lang="fr-CA" sz="1400" dirty="0"/>
          </a:p>
        </p:txBody>
      </p:sp>
    </p:spTree>
    <p:extLst>
      <p:ext uri="{BB962C8B-B14F-4D97-AF65-F5344CB8AC3E}">
        <p14:creationId xmlns:p14="http://schemas.microsoft.com/office/powerpoint/2010/main" val="3588147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’Université de Sherbrooke toujours en tête du classement GreenMetric. Crédit : Michel Caron - UdeS.">
            <a:extLst>
              <a:ext uri="{FF2B5EF4-FFF2-40B4-BE49-F238E27FC236}">
                <a16:creationId xmlns:a16="http://schemas.microsoft.com/office/drawing/2014/main" id="{F7242F06-612F-4821-943D-84AF8E545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43"/>
          <a:stretch/>
        </p:blipFill>
        <p:spPr bwMode="auto">
          <a:xfrm>
            <a:off x="-1" y="432048"/>
            <a:ext cx="9143999" cy="484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65783B-7DBE-5444-81F5-BAFCFA717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9762"/>
            <a:ext cx="9143999" cy="64807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" name="Titre 9">
            <a:extLst>
              <a:ext uri="{FF2B5EF4-FFF2-40B4-BE49-F238E27FC236}">
                <a16:creationId xmlns:a16="http://schemas.microsoft.com/office/drawing/2014/main" id="{1F66B194-453C-4240-B342-8BE5E8F91CD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2355726"/>
            <a:ext cx="9144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i="0" cap="all">
                <a:solidFill>
                  <a:srgbClr val="FFFFFF"/>
                </a:solidFill>
                <a:latin typeface="Arial Narrow"/>
                <a:ea typeface="+mj-ea"/>
                <a:cs typeface="Arial Narrow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CA" altLang="fr-FR" kern="0" dirty="0">
                <a:ea typeface="ＭＳ Ｐゴシック" pitchFamily="34" charset="-128"/>
              </a:rPr>
              <a:t>Maîtrise en orientation</a:t>
            </a:r>
            <a:br>
              <a:rPr lang="fr-CA" altLang="fr-FR" kern="0" dirty="0">
                <a:ea typeface="ＭＳ Ｐゴシック" pitchFamily="34" charset="-128"/>
              </a:rPr>
            </a:br>
            <a:r>
              <a:rPr lang="fr-CA" altLang="fr-FR" sz="2800" kern="0" dirty="0">
                <a:ea typeface="ＭＳ Ｐゴシック" pitchFamily="34" charset="-128"/>
              </a:rPr>
              <a:t>mise à jour du parcours type </a:t>
            </a:r>
            <a:r>
              <a:rPr lang="fr-CA" altLang="fr-FR" sz="2800" u="sng" kern="0" dirty="0">
                <a:ea typeface="ＭＳ Ｐゴシック" pitchFamily="34" charset="-128"/>
              </a:rPr>
              <a:t>cours</a:t>
            </a:r>
            <a:endParaRPr lang="fr-FR" u="sng" kern="0" dirty="0"/>
          </a:p>
        </p:txBody>
      </p:sp>
    </p:spTree>
    <p:extLst>
      <p:ext uri="{BB962C8B-B14F-4D97-AF65-F5344CB8AC3E}">
        <p14:creationId xmlns:p14="http://schemas.microsoft.com/office/powerpoint/2010/main" val="3857007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1">
            <a:extLst>
              <a:ext uri="{FF2B5EF4-FFF2-40B4-BE49-F238E27FC236}">
                <a16:creationId xmlns:a16="http://schemas.microsoft.com/office/drawing/2014/main" id="{AE2D12CB-8120-2F78-6F1C-089CC5481AC0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323528" y="627534"/>
            <a:ext cx="8424936" cy="340320"/>
          </a:xfrm>
        </p:spPr>
        <p:txBody>
          <a:bodyPr/>
          <a:lstStyle/>
          <a:p>
            <a:pPr algn="ctr"/>
            <a:r>
              <a:rPr lang="fr-FR" altLang="fr-FR" sz="2000" dirty="0">
                <a:solidFill>
                  <a:srgbClr val="00B050"/>
                </a:solidFill>
              </a:rPr>
              <a:t>SIMILITUDES ET DIFFÉRENCES ENTRE LES PARCOURS EXISTANT ET ACTUALISÉ</a:t>
            </a: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BF15F1EC-6E8E-FDF9-67B7-A60C72B8E1E3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37095258"/>
              </p:ext>
            </p:extLst>
          </p:nvPr>
        </p:nvGraphicFramePr>
        <p:xfrm>
          <a:off x="1439863" y="1131888"/>
          <a:ext cx="6264275" cy="5080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4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8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5272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COURS (EXISTANT)</a:t>
                      </a:r>
                      <a:endParaRPr lang="fr-CA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d’été (T1 | </a:t>
                      </a:r>
                      <a:r>
                        <a:rPr lang="fr-CA" sz="1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 crédits</a:t>
                      </a: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000" dirty="0"/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COURS (ACTUALISÉ)</a:t>
                      </a:r>
                      <a:endParaRPr lang="fr-CA" sz="1600" dirty="0">
                        <a:solidFill>
                          <a:srgbClr val="0070C0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/>
                          </a:solidFill>
                        </a:rPr>
                        <a:t>Trimestre d’été </a:t>
                      </a:r>
                      <a:r>
                        <a:rPr lang="fr-CA" sz="1400" b="1" dirty="0">
                          <a:solidFill>
                            <a:schemeClr val="tx1"/>
                          </a:solidFill>
                        </a:rPr>
                        <a:t>(0 crédit)</a:t>
                      </a:r>
                      <a:endParaRPr lang="fr-CA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2215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endParaRPr lang="fr-CA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709 	Méthodologie de recherche en orientation (3 crédits)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 : </a:t>
                      </a:r>
                      <a:r>
                        <a:rPr lang="fr-CA" sz="8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710 Essai en orientation (6 crédits)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710 	Essai en orientation (6 crédits)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 : </a:t>
                      </a:r>
                      <a:r>
                        <a:rPr lang="fr-CA" sz="8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709 Méthodologie de recherche en orientation (3 crédits)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 algn="ctr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a typeface="MS PGothic" pitchFamily="34" charset="-128"/>
                        </a:rPr>
                        <a:t>OU</a:t>
                      </a:r>
                    </a:p>
                    <a:p>
                      <a:pPr marL="990600" indent="-990600" algn="ctr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360363" indent="0" algn="ctr"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fr-CA" sz="9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a typeface="MS PGothic" pitchFamily="34" charset="-128"/>
                        </a:rPr>
                        <a:t>inscription en rédaction à temps complet</a:t>
                      </a:r>
                      <a:endParaRPr lang="fr-CA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000" dirty="0"/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/>
                        </a:solidFill>
                      </a:endParaRPr>
                    </a:p>
                    <a:p>
                      <a:pPr marL="990600" indent="-990600" algn="ctr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2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AUCUNE ACTIVITÉ PÉDAGOGIQUE</a:t>
                      </a:r>
                      <a:endParaRPr lang="fr-CA" sz="12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2215">
                <a:tc>
                  <a:txBody>
                    <a:bodyPr/>
                    <a:lstStyle/>
                    <a:p>
                      <a:pPr marL="360363" indent="0" algn="ctr">
                        <a:buFont typeface="Wingdings" panose="05000000000000000000" pitchFamily="2" charset="2"/>
                        <a:buNone/>
                        <a:defRPr/>
                      </a:pPr>
                      <a:endParaRPr lang="fr-CA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000" dirty="0"/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2239571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F02D2FB3-AE8B-3E0B-8065-C6DBF3F2263F}"/>
              </a:ext>
            </a:extLst>
          </p:cNvPr>
          <p:cNvSpPr txBox="1"/>
          <p:nvPr/>
        </p:nvSpPr>
        <p:spPr>
          <a:xfrm>
            <a:off x="4644008" y="4083918"/>
            <a:ext cx="2916535" cy="6001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L’admission à la maîtrise au type cours se fera uniquement à la session d’automne à partir de l’automne 2024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85B9B93E-C4F9-3CCA-EB9F-D218DA19C12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05283316"/>
              </p:ext>
            </p:extLst>
          </p:nvPr>
        </p:nvGraphicFramePr>
        <p:xfrm>
          <a:off x="539552" y="699542"/>
          <a:ext cx="7848871" cy="3143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2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4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42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COURS (EXISTANT)</a:t>
                      </a:r>
                      <a:endParaRPr lang="fr-CA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d’automne (T2 | </a:t>
                      </a:r>
                      <a:r>
                        <a:rPr lang="fr-CA" sz="1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 crédits</a:t>
                      </a: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100" dirty="0"/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COURS (ACTUALISÉ)</a:t>
                      </a:r>
                      <a:endParaRPr lang="fr-CA" sz="1600" dirty="0">
                        <a:solidFill>
                          <a:srgbClr val="0070C0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/>
                          </a:solidFill>
                        </a:rPr>
                        <a:t>Trimestre d’automne </a:t>
                      </a:r>
                      <a:r>
                        <a:rPr lang="fr-CA" sz="16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(T1 | </a:t>
                      </a:r>
                      <a:r>
                        <a:rPr lang="fr-CA" sz="14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10 crédits</a:t>
                      </a:r>
                      <a:r>
                        <a:rPr lang="fr-CA" sz="16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)</a:t>
                      </a: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2823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endParaRPr lang="fr-CA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701 	Counseling de carrière individuel III (3 crédits)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 : </a:t>
                      </a:r>
                      <a:r>
                        <a:rPr lang="fr-CA" sz="8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702 Analyse de pratiques I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702 	Analyse de pratiques I (1 crédit)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 : </a:t>
                      </a:r>
                      <a:r>
                        <a:rPr lang="fr-CA" sz="8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701 Counseling de carrière individuel III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703	Évaluation psychométrique avancée (2 crédits)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704 	Approche </a:t>
                      </a:r>
                      <a:r>
                        <a:rPr lang="fr-CA" sz="1000" b="1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orientante</a:t>
                      </a:r>
                      <a:r>
                        <a:rPr lang="fr-CA" sz="10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: interventions (3 crédits)</a:t>
                      </a:r>
                      <a:endParaRPr lang="fr-CA" altLang="fr-FR" sz="1000" b="1" u="sng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endParaRPr lang="fr-CA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100"/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rgbClr val="000000"/>
                          </a:solidFill>
                        </a:rPr>
                        <a:t>CCO </a:t>
                      </a:r>
                      <a:r>
                        <a:rPr lang="fr-CA" sz="1000" b="1" kern="120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801</a:t>
                      </a:r>
                      <a:r>
                        <a:rPr lang="fr-CA" sz="1000" b="1" kern="1200" dirty="0">
                          <a:solidFill>
                            <a:srgbClr val="000000"/>
                          </a:solidFill>
                        </a:rPr>
                        <a:t> 	Counseling de carrière individuel III (3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 dirty="0">
                          <a:solidFill>
                            <a:srgbClr val="000000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rgbClr val="000000"/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rgbClr val="000000"/>
                          </a:solidFill>
                        </a:rPr>
                        <a:t> : CCO 802 Analyse de pratiques I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b="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rgbClr val="000000"/>
                          </a:solidFill>
                        </a:rPr>
                        <a:t>CCO </a:t>
                      </a:r>
                      <a:r>
                        <a:rPr lang="fr-CA" sz="1000" b="1" kern="120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802</a:t>
                      </a:r>
                      <a:r>
                        <a:rPr lang="fr-CA" sz="1000" b="1" kern="1200" dirty="0">
                          <a:solidFill>
                            <a:srgbClr val="000000"/>
                          </a:solidFill>
                        </a:rPr>
                        <a:t> 	Analyse de pratiques I (1 crédit)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0" kern="1200" dirty="0">
                          <a:solidFill>
                            <a:srgbClr val="000000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rgbClr val="000000"/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rgbClr val="000000"/>
                          </a:solidFill>
                        </a:rPr>
                        <a:t> </a:t>
                      </a:r>
                      <a:r>
                        <a:rPr lang="fr-CA" sz="800" kern="1200" dirty="0">
                          <a:solidFill>
                            <a:srgbClr val="000000"/>
                          </a:solidFill>
                        </a:rPr>
                        <a:t>: CCO 801 Counseling de carrière individuel III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900113" indent="-900113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rgbClr val="000000"/>
                          </a:solidFill>
                        </a:rPr>
                        <a:t>CCO </a:t>
                      </a:r>
                      <a:r>
                        <a:rPr lang="fr-CA" sz="1000" b="1" kern="120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803</a:t>
                      </a:r>
                      <a:r>
                        <a:rPr lang="fr-CA" sz="1000" b="1" kern="1200">
                          <a:solidFill>
                            <a:srgbClr val="000000"/>
                          </a:solidFill>
                        </a:rPr>
                        <a:t>	Évaluation </a:t>
                      </a:r>
                      <a:r>
                        <a:rPr lang="fr-CA" sz="1000" b="1" kern="1200" dirty="0">
                          <a:solidFill>
                            <a:srgbClr val="000000"/>
                          </a:solidFill>
                        </a:rPr>
                        <a:t>psychométrique avancée (</a:t>
                      </a:r>
                      <a:r>
                        <a:rPr lang="fr-CA" sz="1000" b="1" kern="120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3 crédits</a:t>
                      </a:r>
                      <a:r>
                        <a:rPr lang="fr-CA" sz="1000" b="1" kern="1200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804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Approches éducatives en orientation : interventions 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(3 crédits) </a:t>
                      </a:r>
                      <a:endParaRPr lang="fr-CA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endParaRPr lang="fr-CA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79251545-284B-2839-D559-2BFC40E01DAF}"/>
              </a:ext>
            </a:extLst>
          </p:cNvPr>
          <p:cNvSpPr txBox="1"/>
          <p:nvPr/>
        </p:nvSpPr>
        <p:spPr>
          <a:xfrm>
            <a:off x="611560" y="4155926"/>
            <a:ext cx="5040560" cy="6001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Changement de sigle pour toutes les activités pédagogiques</a:t>
            </a:r>
          </a:p>
          <a:p>
            <a:pPr marL="342900" indent="-342900">
              <a:buFontTx/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CCO 803 (CCO 703) : l’activité pédagogique passe de 2 à 3 crédits</a:t>
            </a:r>
          </a:p>
          <a:p>
            <a:pPr marL="342900" indent="-342900">
              <a:buFontTx/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CCO 804 (CCO 704) : changement de titre de l’activité pédagogique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065BCF54-F645-19A9-1585-CA109CCB90F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47841768"/>
              </p:ext>
            </p:extLst>
          </p:nvPr>
        </p:nvGraphicFramePr>
        <p:xfrm>
          <a:off x="611560" y="627534"/>
          <a:ext cx="7772401" cy="4171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1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3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2589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COURS (EXISTANT)</a:t>
                      </a:r>
                      <a:endParaRPr lang="fr-CA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d’hiver (T3 | </a:t>
                      </a:r>
                      <a:r>
                        <a:rPr lang="fr-CA" sz="1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 crédits</a:t>
                      </a: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 marL="59004" marR="59004" marT="29486" marB="2948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200"/>
                    </a:p>
                  </a:txBody>
                  <a:tcPr marL="59004" marR="59004" marT="29486" marB="2948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COURS (ACTUALISÉ)</a:t>
                      </a:r>
                      <a:endParaRPr lang="fr-CA" sz="1600" dirty="0">
                        <a:solidFill>
                          <a:srgbClr val="0070C0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/>
                          </a:solidFill>
                        </a:rPr>
                        <a:t>Trimestre d’hiver </a:t>
                      </a:r>
                      <a:r>
                        <a:rPr lang="fr-CA" sz="16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(T2 | </a:t>
                      </a:r>
                      <a:r>
                        <a:rPr lang="fr-CA" sz="14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11 crédits</a:t>
                      </a:r>
                      <a:r>
                        <a:rPr lang="fr-CA" sz="16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)</a:t>
                      </a:r>
                    </a:p>
                  </a:txBody>
                  <a:tcPr marL="59004" marR="59004" marT="29486" marB="2948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2881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endParaRPr lang="fr-CA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*CCO 705	Counseling de carrière individuel IV 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(3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Préalables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: CCO 701 Counseling de carrière individuel III et CCO 703 Évaluation psychométrique avancée; 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 : CCO 706 Analyse de pratiques II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*CCO 706	Analyse de pratiques II (1 crédit)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 : CCO 705 Counseling de carrière individuel IV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707	Counseling de carrière groupal 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(3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Préalable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 : CCO 701 Counseling de carrière individuel III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708	Intégration de savoirs professionnels (2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Préalables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ou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concomitantes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 : </a:t>
                      </a:r>
                      <a:r>
                        <a:rPr lang="fr-CA" sz="8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705 Counseling de carrière individuel IV et CCO 707 Counseling de carrière groupal</a:t>
                      </a:r>
                      <a:endParaRPr lang="fr-FR" sz="9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59004" marR="59004" marT="29486" marB="294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200" dirty="0"/>
                    </a:p>
                  </a:txBody>
                  <a:tcPr marL="59004" marR="59004" marT="29486" marB="2948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9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805</a:t>
                      </a:r>
                      <a:r>
                        <a:rPr lang="fr-CA" sz="900" b="1" kern="1200" dirty="0">
                          <a:solidFill>
                            <a:schemeClr val="tx1"/>
                          </a:solidFill>
                        </a:rPr>
                        <a:t>	Counseling de carrière individuel IV 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/>
                          </a:solidFill>
                        </a:rPr>
                        <a:t>	(3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800" b="1" kern="1200" dirty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/>
                          </a:solidFill>
                        </a:rPr>
                        <a:t>Préalables</a:t>
                      </a:r>
                      <a:r>
                        <a:rPr lang="fr-CA" sz="800" b="0" kern="1200" dirty="0">
                          <a:solidFill>
                            <a:schemeClr val="tx1"/>
                          </a:solidFill>
                        </a:rPr>
                        <a:t> : CCO 801 Counseling de carrière individuel III et CCO 803 Évaluation psychométrique avancée; 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800" b="0" kern="1200" dirty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/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chemeClr val="tx1"/>
                          </a:solidFill>
                        </a:rPr>
                        <a:t> : CCO 806 Analyse de pratiques II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9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806</a:t>
                      </a:r>
                      <a:r>
                        <a:rPr lang="fr-CA" sz="900" b="1" kern="1200" dirty="0">
                          <a:solidFill>
                            <a:schemeClr val="tx1"/>
                          </a:solidFill>
                        </a:rPr>
                        <a:t>	Analyse de pratiques II (1 crédit)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800" b="1" kern="1200" dirty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/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chemeClr val="tx1"/>
                          </a:solidFill>
                        </a:rPr>
                        <a:t> : CCO 805 Counseling de carrière individuel IV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800" kern="1200" dirty="0">
                        <a:solidFill>
                          <a:schemeClr val="tx1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/>
                          </a:solidFill>
                        </a:rPr>
                        <a:t>CCO 707	Counseling de carrière groupal 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/>
                          </a:solidFill>
                        </a:rPr>
                        <a:t>	(3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800" kern="1200" dirty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/>
                          </a:solidFill>
                        </a:rPr>
                        <a:t>Préalable</a:t>
                      </a:r>
                      <a:r>
                        <a:rPr lang="fr-CA" sz="800" b="0" kern="1200" dirty="0">
                          <a:solidFill>
                            <a:schemeClr val="tx1"/>
                          </a:solidFill>
                        </a:rPr>
                        <a:t> : CCO 801 Counseling de carrière individuel III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800" kern="1200" dirty="0">
                        <a:solidFill>
                          <a:schemeClr val="tx1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CCO 821</a:t>
                      </a:r>
                      <a:r>
                        <a:rPr lang="fr-CA" sz="900" b="1" kern="1200" dirty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fr-CA" sz="9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Analyse de pratiques III (1 crédit)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800" kern="1200" dirty="0">
                          <a:solidFill>
                            <a:schemeClr val="tx1"/>
                          </a:solidFill>
                        </a:rPr>
                        <a:t>	</a:t>
                      </a:r>
                      <a:endParaRPr lang="fr-CA" sz="8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CCO 816</a:t>
                      </a:r>
                      <a:r>
                        <a:rPr lang="fr-CA" sz="900" b="1" kern="1200" dirty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fr-CA" sz="9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Carrière et organisation : interventions (3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800" kern="1200" dirty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/>
                          </a:solidFill>
                        </a:rPr>
                        <a:t>Préalables</a:t>
                      </a:r>
                      <a:r>
                        <a:rPr lang="fr-CA" sz="800" b="0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CA" sz="800" b="0" i="1" kern="1200" dirty="0">
                          <a:solidFill>
                            <a:schemeClr val="tx1"/>
                          </a:solidFill>
                        </a:rPr>
                        <a:t>ou</a:t>
                      </a:r>
                      <a:r>
                        <a:rPr lang="fr-CA" sz="800" b="0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CA" sz="800" b="0" i="1" kern="1200" dirty="0">
                          <a:solidFill>
                            <a:schemeClr val="tx1"/>
                          </a:solidFill>
                        </a:rPr>
                        <a:t>concomitantes</a:t>
                      </a:r>
                      <a:r>
                        <a:rPr lang="fr-CA" sz="800" b="0" kern="1200" dirty="0">
                          <a:solidFill>
                            <a:schemeClr val="tx1"/>
                          </a:solidFill>
                        </a:rPr>
                        <a:t> : </a:t>
                      </a:r>
                      <a:r>
                        <a:rPr lang="fr-CA" sz="800" kern="1200" dirty="0">
                          <a:solidFill>
                            <a:schemeClr val="tx1"/>
                          </a:solidFill>
                        </a:rPr>
                        <a:t>CCO 805 Counseling de carrière individuel IV et CCO 707 Counseling de carrière groupal</a:t>
                      </a:r>
                      <a:endParaRPr lang="fr-FR" sz="800" kern="1200" dirty="0">
                        <a:solidFill>
                          <a:schemeClr val="tx1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8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8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8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8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8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800" kern="1200" dirty="0">
                        <a:solidFill>
                          <a:srgbClr val="000000"/>
                        </a:solidFill>
                      </a:endParaRPr>
                    </a:p>
                  </a:txBody>
                  <a:tcPr marL="59004" marR="59004" marT="29486" marB="294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5A952ADD-3F3A-973A-EE99-9F35438FA713}"/>
              </a:ext>
            </a:extLst>
          </p:cNvPr>
          <p:cNvSpPr txBox="1"/>
          <p:nvPr/>
        </p:nvSpPr>
        <p:spPr>
          <a:xfrm>
            <a:off x="760039" y="4155926"/>
            <a:ext cx="5036097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Changement de sigle pour certaines activités pédagogiques</a:t>
            </a:r>
          </a:p>
          <a:p>
            <a:pPr marL="228600" indent="-2286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CCO 821 : ajout d’une nouvelle activité pédagogique associée à CCO 707</a:t>
            </a:r>
          </a:p>
          <a:p>
            <a:pPr marL="228600" indent="-2286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CCO 708 (808) : reportée à la session T4</a:t>
            </a:r>
          </a:p>
          <a:p>
            <a:pPr marL="228600" indent="-2286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CCO 816 (CCO 716) : devancée à la session T2</a:t>
            </a:r>
          </a:p>
        </p:txBody>
      </p:sp>
    </p:spTree>
    <p:extLst>
      <p:ext uri="{BB962C8B-B14F-4D97-AF65-F5344CB8AC3E}">
        <p14:creationId xmlns:p14="http://schemas.microsoft.com/office/powerpoint/2010/main" val="2686529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BF15F1EC-6E8E-FDF9-67B7-A60C72B8E1E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5566892"/>
              </p:ext>
            </p:extLst>
          </p:nvPr>
        </p:nvGraphicFramePr>
        <p:xfrm>
          <a:off x="1404070" y="771550"/>
          <a:ext cx="6264275" cy="5080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4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8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5272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COURS (EXISTANT)</a:t>
                      </a:r>
                      <a:endParaRPr lang="fr-CA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d’été</a:t>
                      </a: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600" dirty="0"/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COURS (ACTUALISÉ)</a:t>
                      </a:r>
                      <a:endParaRPr lang="fr-CA" sz="1600" dirty="0">
                        <a:solidFill>
                          <a:srgbClr val="0070C0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/>
                          </a:solidFill>
                        </a:rPr>
                        <a:t>Trimestre d’été</a:t>
                      </a: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2215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endParaRPr lang="fr-CA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709 	Méthodologie de recherche en orientation (3 crédits)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 : </a:t>
                      </a:r>
                      <a:r>
                        <a:rPr lang="fr-CA" sz="8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710 Essai en orientation (6 crédits)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710 	Essai en orientation (6 crédits)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 : </a:t>
                      </a:r>
                      <a:r>
                        <a:rPr lang="fr-CA" sz="8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709 Méthodologie de recherche en orientation (3 crédits)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 algn="ctr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a typeface="MS PGothic" pitchFamily="34" charset="-128"/>
                        </a:rPr>
                        <a:t>OU</a:t>
                      </a:r>
                    </a:p>
                    <a:p>
                      <a:pPr marL="990600" indent="-990600" algn="ctr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360363" indent="0" algn="ctr"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fr-CA" sz="9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a typeface="MS PGothic" pitchFamily="34" charset="-128"/>
                        </a:rPr>
                        <a:t>inscription en rédaction à temps complet</a:t>
                      </a:r>
                      <a:endParaRPr lang="fr-CA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000" dirty="0"/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/>
                        </a:solidFill>
                      </a:endParaRPr>
                    </a:p>
                    <a:p>
                      <a:pPr marL="990600" indent="-990600" algn="ctr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2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AUCUNE ACTIVITÉ PÉDAGOGIQUE</a:t>
                      </a:r>
                      <a:endParaRPr lang="fr-CA" sz="12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2215">
                <a:tc>
                  <a:txBody>
                    <a:bodyPr/>
                    <a:lstStyle/>
                    <a:p>
                      <a:pPr marL="360363" indent="0" algn="ctr">
                        <a:buFont typeface="Wingdings" panose="05000000000000000000" pitchFamily="2" charset="2"/>
                        <a:buNone/>
                        <a:defRPr/>
                      </a:pPr>
                      <a:endParaRPr lang="fr-CA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000" dirty="0"/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2239571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F02D2FB3-AE8B-3E0B-8065-C6DBF3F2263F}"/>
              </a:ext>
            </a:extLst>
          </p:cNvPr>
          <p:cNvSpPr txBox="1"/>
          <p:nvPr/>
        </p:nvSpPr>
        <p:spPr>
          <a:xfrm>
            <a:off x="4607793" y="4083918"/>
            <a:ext cx="3096344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Plus aucune activité pédagogique à la session d’été</a:t>
            </a:r>
          </a:p>
        </p:txBody>
      </p:sp>
    </p:spTree>
    <p:extLst>
      <p:ext uri="{BB962C8B-B14F-4D97-AF65-F5344CB8AC3E}">
        <p14:creationId xmlns:p14="http://schemas.microsoft.com/office/powerpoint/2010/main" val="4213718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902152A3-0524-1A11-01B8-7B09FF77887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15981257"/>
              </p:ext>
            </p:extLst>
          </p:nvPr>
        </p:nvGraphicFramePr>
        <p:xfrm>
          <a:off x="359692" y="555526"/>
          <a:ext cx="8424615" cy="3816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1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6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6561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COURS (EXISTANT)</a:t>
                      </a:r>
                      <a:endParaRPr lang="fr-CA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d’automne (T4 | </a:t>
                      </a:r>
                      <a:r>
                        <a:rPr lang="fr-CA" sz="1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 crédits</a:t>
                      </a: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 marL="61078" marR="61078" marT="30537" marB="3053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200"/>
                    </a:p>
                  </a:txBody>
                  <a:tcPr marL="61078" marR="61078" marT="30537" marB="3053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COURS (ACTUALISÉ)</a:t>
                      </a:r>
                      <a:endParaRPr lang="fr-CA" sz="1600" dirty="0">
                        <a:solidFill>
                          <a:srgbClr val="0070C0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/>
                          </a:solidFill>
                        </a:rPr>
                        <a:t>Trimestre d’automne (</a:t>
                      </a:r>
                      <a:r>
                        <a:rPr lang="fr-CA" sz="16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T3 | </a:t>
                      </a:r>
                      <a:r>
                        <a:rPr lang="fr-CA" sz="14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15 crédits</a:t>
                      </a:r>
                      <a:r>
                        <a:rPr lang="fr-CA" sz="16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61078" marR="61078" marT="30537" marB="3053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7855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endParaRPr lang="fr-CA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711	Stage en counseling de carrière groupal (2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Préalables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: </a:t>
                      </a:r>
                      <a:r>
                        <a:rPr lang="fr-CA" altLang="fr-FR" sz="8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707 Counseling de carrière groupal et 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701 Counseling de carrière individuel III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Concomitante : CCO 712 Analyse de pratiques III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altLang="fr-FR" sz="9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712	Analyse de pratique III (1 crédit)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 : CCO 711 Stage de counseling de carrière groupal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altLang="fr-FR" sz="9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713	Stage en counseling de carrière individuel (2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Préalable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: CCO 701 Counseling de carrière individuel III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 : CCO 714 Analyse de pratiques IV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altLang="fr-FR" sz="9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714	Analyse de pratique IV (1 crédit)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 : CCO 713 Stage en counseling de carrière individuel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endParaRPr lang="fr-CA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715	Agirs professionnels et société (3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endParaRPr lang="fr-CA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1078" marR="61078" marT="30537" marB="30537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200" dirty="0"/>
                    </a:p>
                  </a:txBody>
                  <a:tcPr marL="61078" marR="61078" marT="30537" marB="3053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endParaRPr lang="fr-CA" sz="900" dirty="0"/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CCO 711	Stage en counseling de carrière groupal (2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rgbClr val="000000"/>
                          </a:solidFill>
                        </a:rPr>
                        <a:t>Préalables</a:t>
                      </a:r>
                      <a:r>
                        <a:rPr lang="fr-CA" sz="800" b="0" kern="1200" dirty="0">
                          <a:solidFill>
                            <a:srgbClr val="000000"/>
                          </a:solidFill>
                        </a:rPr>
                        <a:t> : </a:t>
                      </a:r>
                      <a:r>
                        <a:rPr lang="fr-CA" altLang="fr-FR" sz="800" kern="1200" dirty="0">
                          <a:solidFill>
                            <a:srgbClr val="000000"/>
                          </a:solidFill>
                        </a:rPr>
                        <a:t>CCO 707 Counseling de carrière groupal et </a:t>
                      </a:r>
                      <a:r>
                        <a:rPr lang="fr-CA" sz="800" b="0" kern="1200" dirty="0">
                          <a:solidFill>
                            <a:srgbClr val="000000"/>
                          </a:solidFill>
                        </a:rPr>
                        <a:t>CCO 801 Counseling de carrière individuel III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800" b="0" kern="1200" dirty="0">
                          <a:solidFill>
                            <a:srgbClr val="000000"/>
                          </a:solidFill>
                        </a:rPr>
                        <a:t>	Concomitante : CCO 812 Analyse de pratiques III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altLang="fr-FR" sz="9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CCO </a:t>
                      </a:r>
                      <a:r>
                        <a:rPr lang="fr-CA" sz="900" b="1" kern="120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812</a:t>
                      </a: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	Analyse de pratique III (1 crédit)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rgbClr val="000000"/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rgbClr val="000000"/>
                          </a:solidFill>
                        </a:rPr>
                        <a:t> : CCO 711 Stage de counseling de carrière groupal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altLang="fr-FR" sz="9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CCO </a:t>
                      </a:r>
                      <a:r>
                        <a:rPr lang="fr-CA" sz="900" b="1" kern="120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813</a:t>
                      </a: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	Stage en counseling de carrière individuel (2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rgbClr val="000000"/>
                          </a:solidFill>
                        </a:rPr>
                        <a:t>Préalable</a:t>
                      </a:r>
                      <a:r>
                        <a:rPr lang="fr-CA" sz="800" b="0" kern="1200" dirty="0">
                          <a:solidFill>
                            <a:srgbClr val="000000"/>
                          </a:solidFill>
                        </a:rPr>
                        <a:t> : CCO 801 Counseling de carrière individuel III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800" b="0" kern="1200" dirty="0">
                          <a:solidFill>
                            <a:srgbClr val="000000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rgbClr val="000000"/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rgbClr val="000000"/>
                          </a:solidFill>
                        </a:rPr>
                        <a:t> : CCO 814 Analyse de pratiques IV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altLang="fr-FR" sz="9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0" indent="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altLang="fr-FR" sz="9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CCO </a:t>
                      </a:r>
                      <a:r>
                        <a:rPr lang="fr-CA" sz="900" b="1" kern="120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814</a:t>
                      </a: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	Analyse de pratique IV (1 crédit)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rgbClr val="000000"/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rgbClr val="000000"/>
                          </a:solidFill>
                        </a:rPr>
                        <a:t> : CCO 813 Stage en counseling de carrière individuel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endParaRPr lang="fr-CA" sz="900" dirty="0"/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9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815</a:t>
                      </a:r>
                      <a:r>
                        <a:rPr lang="fr-CA" sz="900" b="1" kern="1200" dirty="0">
                          <a:solidFill>
                            <a:schemeClr val="tx1"/>
                          </a:solidFill>
                        </a:rPr>
                        <a:t>	Agirs professionnels et société (3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marR="0" lvl="0" indent="-89535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9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CCO 822</a:t>
                      </a:r>
                      <a:r>
                        <a:rPr lang="fr-CA" sz="900" b="1" kern="1200" dirty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fr-CA" sz="9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Rapport synthèse en orientation (6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	</a:t>
                      </a:r>
                      <a:endParaRPr lang="fr-CA" sz="900" dirty="0"/>
                    </a:p>
                  </a:txBody>
                  <a:tcPr marL="61078" marR="61078" marT="30537" marB="30537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3CCDFCD6-1455-C489-CBED-30E093DF82B8}"/>
              </a:ext>
            </a:extLst>
          </p:cNvPr>
          <p:cNvSpPr txBox="1"/>
          <p:nvPr/>
        </p:nvSpPr>
        <p:spPr>
          <a:xfrm>
            <a:off x="683568" y="4443958"/>
            <a:ext cx="6552728" cy="6001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Changement de sigle pour certaines activités pédagogiques</a:t>
            </a:r>
          </a:p>
          <a:p>
            <a:pPr marL="228600" indent="-2286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CCO 822 : nouvelle activité pédagogique remplaçant CCO 710 (Essai en orientation | 6 crédits) et CCO 709 (Méthodologie de la recherche en orientation | 3 crédits)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F4A273-B59C-E947-836B-19FC4B7C0F5E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411760" y="555526"/>
            <a:ext cx="6408712" cy="540544"/>
          </a:xfrm>
        </p:spPr>
        <p:txBody>
          <a:bodyPr/>
          <a:lstStyle/>
          <a:p>
            <a:pPr algn="ctr"/>
            <a:r>
              <a:rPr lang="fr-FR" sz="2400" dirty="0"/>
              <a:t>Déroulement de la rencontre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420EF8-5F00-C945-9B3E-1C6A272EABAC}"/>
              </a:ext>
            </a:extLst>
          </p:cNvPr>
          <p:cNvSpPr>
            <a:spLocks noGrp="1"/>
          </p:cNvSpPr>
          <p:nvPr>
            <p:ph type="body" sz="quarter" idx="11"/>
            <p:custDataLst>
              <p:tags r:id="rId2"/>
            </p:custDataLst>
          </p:nvPr>
        </p:nvSpPr>
        <p:spPr>
          <a:xfrm>
            <a:off x="2411418" y="1096070"/>
            <a:ext cx="6408737" cy="3491904"/>
          </a:xfrm>
        </p:spPr>
        <p:txBody>
          <a:bodyPr/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ts val="2400"/>
              <a:defRPr/>
            </a:pPr>
            <a:endParaRPr lang="fr-CA" altLang="fr-FR" sz="18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fr-CA" altLang="fr-FR" sz="24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Contexte</a:t>
            </a:r>
          </a:p>
          <a:p>
            <a:pPr marL="342900" indent="-34290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fr-CA" altLang="fr-FR" sz="24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Baccalauréat et Certificat en </a:t>
            </a:r>
            <a:r>
              <a:rPr lang="fr-CA" alt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orientation </a:t>
            </a:r>
            <a:r>
              <a:rPr lang="fr-CA" altLang="fr-FR" sz="24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  actualisation</a:t>
            </a:r>
            <a:endParaRPr lang="fr-CA" altLang="fr-FR" sz="2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fr-CA" altLang="fr-FR" sz="24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Maîtrise </a:t>
            </a:r>
            <a:r>
              <a:rPr lang="fr-CA" alt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en orientation : actualisation</a:t>
            </a:r>
          </a:p>
          <a:p>
            <a:pPr marL="342900" indent="-34290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fr-CA" altLang="fr-FR" sz="24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Période de questions</a:t>
            </a:r>
          </a:p>
          <a:p>
            <a:pPr marL="342900" indent="-34290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Arial" panose="020B0604020202020204" pitchFamily="34" charset="0"/>
              <a:buChar char="•"/>
              <a:defRPr/>
            </a:pPr>
            <a:endParaRPr lang="fr-CA" altLang="fr-FR" sz="240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ts val="2400"/>
              <a:defRPr/>
            </a:pPr>
            <a:endParaRPr lang="fr-CA" altLang="fr-FR" sz="240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3B2BD14-993E-D54B-831F-E25CEE382B16}"/>
              </a:ext>
            </a:extLst>
          </p:cNvPr>
          <p:cNvPicPr>
            <a:picLocks noGrp="1" noChangeAspect="1"/>
          </p:cNvPicPr>
          <p:nvPr>
            <p:ph type="pic" sz="quarter" idx="12"/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119313" cy="1555702"/>
          </a:xfrm>
        </p:spPr>
      </p:pic>
    </p:spTree>
    <p:extLst>
      <p:ext uri="{BB962C8B-B14F-4D97-AF65-F5344CB8AC3E}">
        <p14:creationId xmlns:p14="http://schemas.microsoft.com/office/powerpoint/2010/main" val="2774472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AC3BF2F1-8CCF-7C6F-8C6A-216556BC93B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5437012"/>
              </p:ext>
            </p:extLst>
          </p:nvPr>
        </p:nvGraphicFramePr>
        <p:xfrm>
          <a:off x="395536" y="627534"/>
          <a:ext cx="8568952" cy="3236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0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7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8799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COURS (EXISTANT)</a:t>
                      </a:r>
                      <a:endParaRPr lang="fr-CA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d’hiver (T5 | </a:t>
                      </a:r>
                      <a:r>
                        <a:rPr lang="fr-CA" sz="1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 crédits</a:t>
                      </a: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 marL="82367" marR="82367" marT="41162" marB="4116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700" dirty="0"/>
                    </a:p>
                  </a:txBody>
                  <a:tcPr marL="82367" marR="82367" marT="41162" marB="4116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COURS (ACTUALISÉ)</a:t>
                      </a:r>
                      <a:endParaRPr lang="fr-CA" sz="1600" dirty="0">
                        <a:solidFill>
                          <a:srgbClr val="0070C0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/>
                          </a:solidFill>
                        </a:rPr>
                        <a:t>Trimestre d’hiver (</a:t>
                      </a:r>
                      <a:r>
                        <a:rPr lang="fr-CA" sz="16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T4 </a:t>
                      </a:r>
                      <a:r>
                        <a:rPr lang="fr-CA" sz="1400" b="1" dirty="0">
                          <a:solidFill>
                            <a:schemeClr val="tx1"/>
                          </a:solidFill>
                        </a:rPr>
                        <a:t>| 9 crédits</a:t>
                      </a:r>
                      <a:r>
                        <a:rPr lang="fr-CA" sz="16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82367" marR="82367" marT="41162" marB="4116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7442">
                <a:tc>
                  <a:txBody>
                    <a:bodyPr/>
                    <a:lstStyle/>
                    <a:p>
                      <a:pPr marL="0" indent="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altLang="fr-FR" sz="10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717	Stage avancé de pratique professionnelle (6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Préalables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 : </a:t>
                      </a:r>
                      <a:r>
                        <a:rPr lang="fr-CA" sz="8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711 Stage en counseling de carrière groupal et CCO 713 Stage en counseling de carrière individuel 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FR" sz="10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716	Carrière et organisations : interventions (3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Préalables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 : </a:t>
                      </a:r>
                      <a:r>
                        <a:rPr lang="fr-CA" sz="8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701 Counseling de carrière individuel III et CCO 707 Counseling de carrière groupal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1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82367" marR="82367" marT="41162" marB="4116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700" dirty="0"/>
                    </a:p>
                  </a:txBody>
                  <a:tcPr marL="82367" marR="82367" marT="41162" marB="4116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altLang="fr-FR" sz="10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817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	Stage avancé de pratique professionnelle (6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 dirty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/>
                          </a:solidFill>
                        </a:rPr>
                        <a:t>Préalables</a:t>
                      </a:r>
                      <a:r>
                        <a:rPr lang="fr-CA" sz="800" b="0" kern="1200" dirty="0">
                          <a:solidFill>
                            <a:schemeClr val="tx1"/>
                          </a:solidFill>
                        </a:rPr>
                        <a:t> : </a:t>
                      </a:r>
                      <a:r>
                        <a:rPr lang="fr-CA" sz="800" kern="1200" dirty="0">
                          <a:solidFill>
                            <a:schemeClr val="tx1"/>
                          </a:solidFill>
                        </a:rPr>
                        <a:t>CCO 711 Stage en counseling de carrière groupal et CCO 813 Stage en counseling de carrière individuel 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FR" sz="1000" kern="1200" dirty="0">
                        <a:solidFill>
                          <a:schemeClr val="tx1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808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	Intégration de savoirs professionnels (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3 crédits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 dirty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/>
                          </a:solidFill>
                        </a:rPr>
                        <a:t>Préalables</a:t>
                      </a:r>
                      <a:r>
                        <a:rPr lang="fr-CA" sz="800" b="0" kern="1200" dirty="0">
                          <a:solidFill>
                            <a:schemeClr val="tx1"/>
                          </a:solidFill>
                        </a:rPr>
                        <a:t> : </a:t>
                      </a:r>
                      <a:r>
                        <a:rPr lang="fr-CA" sz="800" kern="1200" dirty="0">
                          <a:solidFill>
                            <a:schemeClr val="tx1"/>
                          </a:solidFill>
                        </a:rPr>
                        <a:t>CCO 801 Counseling de carrière individuel III et CCO 707 Counseling de carrière groupal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1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82367" marR="82367" marT="41162" marB="4116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3C143BA5-5E45-5888-B20A-1AF061D9AD23}"/>
              </a:ext>
            </a:extLst>
          </p:cNvPr>
          <p:cNvSpPr txBox="1"/>
          <p:nvPr/>
        </p:nvSpPr>
        <p:spPr>
          <a:xfrm>
            <a:off x="683568" y="4011910"/>
            <a:ext cx="6768752" cy="6001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Changement de sigle pour toutes les activités pédagogiques</a:t>
            </a:r>
          </a:p>
          <a:p>
            <a:pPr marL="228600" indent="-2286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CCO 808 : ancienne activité pédagogique (CCO 708) reportée à cette session  </a:t>
            </a:r>
          </a:p>
          <a:p>
            <a:pPr marL="228600" indent="-2286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CCO 808 (CCO 708) : l’activité pédagogique passe de 2 à 3 crédits</a:t>
            </a:r>
          </a:p>
        </p:txBody>
      </p:sp>
    </p:spTree>
    <p:extLst>
      <p:ext uri="{BB962C8B-B14F-4D97-AF65-F5344CB8AC3E}">
        <p14:creationId xmlns:p14="http://schemas.microsoft.com/office/powerpoint/2010/main" val="305683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’Université de Sherbrooke toujours en tête du classement GreenMetric. Crédit : Michel Caron - UdeS.">
            <a:extLst>
              <a:ext uri="{FF2B5EF4-FFF2-40B4-BE49-F238E27FC236}">
                <a16:creationId xmlns:a16="http://schemas.microsoft.com/office/drawing/2014/main" id="{F7242F06-612F-4821-943D-84AF8E545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43"/>
          <a:stretch/>
        </p:blipFill>
        <p:spPr bwMode="auto">
          <a:xfrm>
            <a:off x="-1" y="432048"/>
            <a:ext cx="9143999" cy="484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65783B-7DBE-5444-81F5-BAFCFA717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9762"/>
            <a:ext cx="9143999" cy="64807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" name="Titre 9">
            <a:extLst>
              <a:ext uri="{FF2B5EF4-FFF2-40B4-BE49-F238E27FC236}">
                <a16:creationId xmlns:a16="http://schemas.microsoft.com/office/drawing/2014/main" id="{1F66B194-453C-4240-B342-8BE5E8F91CD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2355726"/>
            <a:ext cx="9144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i="0" cap="all">
                <a:solidFill>
                  <a:srgbClr val="FFFFFF"/>
                </a:solidFill>
                <a:latin typeface="Arial Narrow"/>
                <a:ea typeface="+mj-ea"/>
                <a:cs typeface="Arial Narrow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CA" altLang="fr-FR" kern="0" dirty="0">
                <a:ea typeface="ＭＳ Ｐゴシック" pitchFamily="34" charset="-128"/>
              </a:rPr>
              <a:t>Maîtrise en orientation</a:t>
            </a:r>
            <a:br>
              <a:rPr lang="fr-CA" altLang="fr-FR" kern="0" dirty="0">
                <a:ea typeface="ＭＳ Ｐゴシック" pitchFamily="34" charset="-128"/>
              </a:rPr>
            </a:br>
            <a:r>
              <a:rPr lang="fr-CA" altLang="fr-FR" sz="2800" kern="0" dirty="0">
                <a:ea typeface="ＭＳ Ｐゴシック" pitchFamily="34" charset="-128"/>
              </a:rPr>
              <a:t>mise à jour du parcours type </a:t>
            </a:r>
            <a:r>
              <a:rPr lang="fr-CA" altLang="fr-FR" sz="2800" u="sng" kern="0" dirty="0">
                <a:ea typeface="ＭＳ Ｐゴシック" pitchFamily="34" charset="-128"/>
              </a:rPr>
              <a:t>recherche</a:t>
            </a:r>
            <a:endParaRPr lang="fr-FR" u="sng" kern="0" dirty="0"/>
          </a:p>
        </p:txBody>
      </p:sp>
    </p:spTree>
    <p:extLst>
      <p:ext uri="{BB962C8B-B14F-4D97-AF65-F5344CB8AC3E}">
        <p14:creationId xmlns:p14="http://schemas.microsoft.com/office/powerpoint/2010/main" val="1046647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BF15F1EC-6E8E-FDF9-67B7-A60C72B8E1E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138742"/>
              </p:ext>
            </p:extLst>
          </p:nvPr>
        </p:nvGraphicFramePr>
        <p:xfrm>
          <a:off x="539552" y="869980"/>
          <a:ext cx="7596633" cy="2818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3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5272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RECHERCHE (EXISTANT)</a:t>
                      </a:r>
                      <a:endParaRPr lang="fr-CA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d’été (T1 | </a:t>
                      </a:r>
                      <a:r>
                        <a:rPr lang="fr-CA" sz="1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 crédits</a:t>
                      </a: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000" dirty="0"/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RECHERCHE (ACTUALISÉ)</a:t>
                      </a:r>
                      <a:endParaRPr lang="fr-CA" sz="1600" dirty="0">
                        <a:solidFill>
                          <a:srgbClr val="00B050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/>
                          </a:solidFill>
                        </a:rPr>
                        <a:t>Trimestre d’été (T1 | </a:t>
                      </a:r>
                      <a:r>
                        <a:rPr lang="fr-CA" sz="1400" b="1" dirty="0">
                          <a:solidFill>
                            <a:schemeClr val="tx1"/>
                          </a:solidFill>
                        </a:rPr>
                        <a:t>9 crédits</a:t>
                      </a:r>
                      <a:r>
                        <a:rPr lang="fr-CA" sz="16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2215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endParaRPr lang="fr-CA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00113" indent="-900113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709 	Méthodologie de recherche en orientation (3 crédits)</a:t>
                      </a:r>
                    </a:p>
                    <a:p>
                      <a:pPr marL="900113" indent="-900113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 : </a:t>
                      </a:r>
                      <a:r>
                        <a:rPr lang="fr-CA" sz="8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710 Essai en orientation (6 crédits)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718 	Projet de recherche en orientation (6 crédits)</a:t>
                      </a:r>
                    </a:p>
                    <a:p>
                      <a:pPr marL="893763" indent="-893763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 </a:t>
                      </a:r>
                      <a:r>
                        <a:rPr lang="fr-CA" sz="8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: CCO 709 Méthodologie de recherche en orientation (3 crédits)</a:t>
                      </a:r>
                    </a:p>
                    <a:p>
                      <a:pPr marL="893763" indent="-893763" algn="ctr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9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Régime global</a:t>
                      </a: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000" dirty="0"/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3763" indent="-893763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CCO 709 	Méthodologie de recherche en orientation (3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kern="1200" dirty="0">
                          <a:solidFill>
                            <a:srgbClr val="000000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rgbClr val="000000"/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rgbClr val="000000"/>
                          </a:solidFill>
                        </a:rPr>
                        <a:t> : CCO 718 Projet de recherche en orientation (6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CCO 718 	</a:t>
                      </a:r>
                      <a:r>
                        <a:rPr lang="fr-CA" sz="900" b="1" kern="1200" dirty="0">
                          <a:solidFill>
                            <a:schemeClr val="tx1"/>
                          </a:solidFill>
                        </a:rPr>
                        <a:t>Projet de recherche en orientation (6 crédits)</a:t>
                      </a:r>
                    </a:p>
                    <a:p>
                      <a:pPr marL="893763" indent="-893763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0" kern="1200" dirty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/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fr-CA" sz="800" kern="1200" dirty="0">
                          <a:solidFill>
                            <a:schemeClr val="tx1"/>
                          </a:solidFill>
                        </a:rPr>
                        <a:t>: CCO 709 Méthodologie de recherche en orientation (3 crédits)</a:t>
                      </a:r>
                    </a:p>
                    <a:p>
                      <a:pPr marL="893763" indent="-893763" algn="ctr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900" b="1" dirty="0">
                          <a:solidFill>
                            <a:schemeClr val="tx1"/>
                          </a:solidFill>
                        </a:rPr>
                        <a:t>Régime global</a:t>
                      </a: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C1879405-24E1-3A9A-A64F-EFD4FDF27E72}"/>
              </a:ext>
            </a:extLst>
          </p:cNvPr>
          <p:cNvSpPr txBox="1"/>
          <p:nvPr/>
        </p:nvSpPr>
        <p:spPr>
          <a:xfrm>
            <a:off x="3275856" y="4023320"/>
            <a:ext cx="2232248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Aucun changement</a:t>
            </a:r>
          </a:p>
        </p:txBody>
      </p:sp>
    </p:spTree>
    <p:extLst>
      <p:ext uri="{BB962C8B-B14F-4D97-AF65-F5344CB8AC3E}">
        <p14:creationId xmlns:p14="http://schemas.microsoft.com/office/powerpoint/2010/main" val="2488448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85B9B93E-C4F9-3CCA-EB9F-D218DA19C12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53742923"/>
              </p:ext>
            </p:extLst>
          </p:nvPr>
        </p:nvGraphicFramePr>
        <p:xfrm>
          <a:off x="539552" y="843558"/>
          <a:ext cx="7859351" cy="3143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3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4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42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RECHERCHE (EXISTANT)</a:t>
                      </a:r>
                      <a:endParaRPr lang="fr-CA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d’automne (T2 | </a:t>
                      </a:r>
                      <a:r>
                        <a:rPr lang="fr-CA" sz="1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 crédits</a:t>
                      </a: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100" dirty="0"/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6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RECHERCHE (ACTUALISÉ)</a:t>
                      </a:r>
                      <a:endParaRPr lang="fr-CA" sz="1600" dirty="0">
                        <a:solidFill>
                          <a:srgbClr val="00B050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/>
                          </a:solidFill>
                        </a:rPr>
                        <a:t>Trimestre d’automne (T2 | </a:t>
                      </a:r>
                      <a:r>
                        <a:rPr lang="fr-CA" sz="14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10 crédits</a:t>
                      </a:r>
                      <a:r>
                        <a:rPr lang="fr-CA" sz="16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2823">
                <a:tc>
                  <a:txBody>
                    <a:bodyPr/>
                    <a:lstStyle/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b="1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701 	Counseling de carrière individuel III (3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 : CCO 702 Analyse de pratiques I</a:t>
                      </a:r>
                      <a:endParaRPr lang="fr-CA" sz="10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702 	Analyse de pratiques I (1 crédit)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 </a:t>
                      </a:r>
                      <a:r>
                        <a:rPr lang="fr-CA" sz="8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: CCO 701 Counseling de carrière individuel III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00113" indent="-900113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703	Évaluation psychométrique avancée (2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719	Séminaire de recherche en orientation (3 crédits) </a:t>
                      </a:r>
                      <a:endParaRPr lang="fr-CA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endParaRPr lang="fr-CA" sz="1000" dirty="0"/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100"/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rgbClr val="000000"/>
                          </a:solidFill>
                        </a:rPr>
                        <a:t>CCO </a:t>
                      </a:r>
                      <a:r>
                        <a:rPr lang="fr-CA" sz="1000" b="1" kern="120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801</a:t>
                      </a:r>
                      <a:r>
                        <a:rPr lang="fr-CA" sz="1000" b="1" kern="1200" dirty="0">
                          <a:solidFill>
                            <a:srgbClr val="000000"/>
                          </a:solidFill>
                        </a:rPr>
                        <a:t> 	Counseling de carrière individuel III (3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 dirty="0">
                          <a:solidFill>
                            <a:srgbClr val="000000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rgbClr val="000000"/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rgbClr val="000000"/>
                          </a:solidFill>
                        </a:rPr>
                        <a:t> : CCO 802 Analyse de pratiques I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b="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rgbClr val="000000"/>
                          </a:solidFill>
                        </a:rPr>
                        <a:t>CCO </a:t>
                      </a:r>
                      <a:r>
                        <a:rPr lang="fr-CA" sz="1000" b="1" kern="120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802</a:t>
                      </a:r>
                      <a:r>
                        <a:rPr lang="fr-CA" sz="1000" b="1" kern="1200" dirty="0">
                          <a:solidFill>
                            <a:srgbClr val="000000"/>
                          </a:solidFill>
                        </a:rPr>
                        <a:t> 	Analyse de pratiques I (1 crédit)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0" kern="1200" dirty="0">
                          <a:solidFill>
                            <a:srgbClr val="000000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rgbClr val="000000"/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rgbClr val="000000"/>
                          </a:solidFill>
                        </a:rPr>
                        <a:t> </a:t>
                      </a:r>
                      <a:r>
                        <a:rPr lang="fr-CA" sz="800" kern="1200" dirty="0">
                          <a:solidFill>
                            <a:srgbClr val="000000"/>
                          </a:solidFill>
                        </a:rPr>
                        <a:t>: CCO 801 Counseling de carrière individuel III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900113" indent="-900113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rgbClr val="000000"/>
                          </a:solidFill>
                        </a:rPr>
                        <a:t>CCO </a:t>
                      </a:r>
                      <a:r>
                        <a:rPr lang="fr-CA" sz="1000" b="1" kern="120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803</a:t>
                      </a:r>
                      <a:r>
                        <a:rPr lang="fr-CA" sz="1000" b="1" kern="1200" dirty="0">
                          <a:solidFill>
                            <a:srgbClr val="000000"/>
                          </a:solidFill>
                        </a:rPr>
                        <a:t>	Évaluation psychométrique avancée (</a:t>
                      </a:r>
                      <a:r>
                        <a:rPr lang="fr-CA" sz="1000" b="1" kern="120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3 crédits</a:t>
                      </a:r>
                      <a:r>
                        <a:rPr lang="fr-CA" sz="1000" b="1" kern="1200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819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	Séminaire de recherche en orientation (3 crédits) </a:t>
                      </a:r>
                      <a:endParaRPr lang="fr-CA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endParaRPr lang="fr-CA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E2C0D14E-A6E1-56F6-B48B-882D453B049E}"/>
              </a:ext>
            </a:extLst>
          </p:cNvPr>
          <p:cNvSpPr txBox="1"/>
          <p:nvPr/>
        </p:nvSpPr>
        <p:spPr>
          <a:xfrm>
            <a:off x="683568" y="4271918"/>
            <a:ext cx="504056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Changement de sigle pour toutes les activités pédagogiques</a:t>
            </a:r>
          </a:p>
          <a:p>
            <a:pPr marL="342900" indent="-3429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CCO 803 (CCO 703) : l’activité pédagogique passe de 2 à 3 crédits</a:t>
            </a:r>
          </a:p>
        </p:txBody>
      </p:sp>
    </p:spTree>
    <p:extLst>
      <p:ext uri="{BB962C8B-B14F-4D97-AF65-F5344CB8AC3E}">
        <p14:creationId xmlns:p14="http://schemas.microsoft.com/office/powerpoint/2010/main" val="643098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065BCF54-F645-19A9-1585-CA109CCB90F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26637422"/>
              </p:ext>
            </p:extLst>
          </p:nvPr>
        </p:nvGraphicFramePr>
        <p:xfrm>
          <a:off x="685799" y="1182582"/>
          <a:ext cx="7772401" cy="3014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1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3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5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RECHERCHE (EXISTANT)</a:t>
                      </a:r>
                      <a:endParaRPr lang="fr-CA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d’hiver (T3 | </a:t>
                      </a:r>
                      <a:r>
                        <a:rPr lang="fr-CA" sz="1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 crédits</a:t>
                      </a: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100" dirty="0"/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6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RECHERCHE (ACTUALISÉ)</a:t>
                      </a:r>
                      <a:endParaRPr lang="fr-CA" sz="1600" dirty="0">
                        <a:solidFill>
                          <a:srgbClr val="00B050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/>
                          </a:solidFill>
                        </a:rPr>
                        <a:t>Trimestre d’hiver (T3 | </a:t>
                      </a:r>
                      <a:r>
                        <a:rPr lang="fr-CA" sz="14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4 crédits</a:t>
                      </a:r>
                      <a:r>
                        <a:rPr lang="fr-CA" sz="16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0187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endParaRPr lang="fr-CA" sz="900" dirty="0"/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8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707	Counseling de carrière groupal (3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8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Préalable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 : </a:t>
                      </a:r>
                      <a:r>
                        <a:rPr lang="fr-CA" sz="8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701 Counseling de carrière individuel III</a:t>
                      </a:r>
                      <a:endParaRPr lang="fr-FR" sz="8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FR" sz="8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719	Séminaire de recherche en orientation (poursuite)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endParaRPr lang="fr-CA" sz="800" dirty="0"/>
                    </a:p>
                  </a:txBody>
                  <a:tcPr marL="59004" marR="59004" marT="29486" marB="294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200" dirty="0"/>
                    </a:p>
                  </a:txBody>
                  <a:tcPr marL="59004" marR="59004" marT="29486" marB="2948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8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CCO 707	Counseling de carrière groupal (3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kern="1200" dirty="0">
                          <a:solidFill>
                            <a:srgbClr val="000000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rgbClr val="000000"/>
                          </a:solidFill>
                        </a:rPr>
                        <a:t>Préalable</a:t>
                      </a:r>
                      <a:r>
                        <a:rPr lang="fr-CA" sz="800" b="0" kern="1200" dirty="0">
                          <a:solidFill>
                            <a:srgbClr val="000000"/>
                          </a:solidFill>
                        </a:rPr>
                        <a:t> : </a:t>
                      </a:r>
                      <a:r>
                        <a:rPr lang="fr-CA" sz="800" kern="1200" dirty="0">
                          <a:solidFill>
                            <a:srgbClr val="000000"/>
                          </a:solidFill>
                        </a:rPr>
                        <a:t>CCO 801 Counseling de carrière individuel III</a:t>
                      </a:r>
                      <a:endParaRPr lang="fr-FR" sz="8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FR" sz="9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CCO 821</a:t>
                      </a:r>
                      <a:r>
                        <a:rPr lang="fr-CA" sz="900" b="1" kern="1200" dirty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fr-CA" sz="9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Analyse de pratiques III (1 crédit)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FR" sz="9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9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819</a:t>
                      </a:r>
                      <a:r>
                        <a:rPr lang="fr-CA" sz="900" b="1" kern="1200" dirty="0">
                          <a:solidFill>
                            <a:schemeClr val="tx1"/>
                          </a:solidFill>
                        </a:rPr>
                        <a:t>	Séminaire de recherche en orientation (poursuite)</a:t>
                      </a: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endParaRPr lang="fr-CA" sz="800" b="1" dirty="0">
                        <a:solidFill>
                          <a:schemeClr val="tx1"/>
                        </a:solidFill>
                      </a:endParaRPr>
                    </a:p>
                  </a:txBody>
                  <a:tcPr marL="59004" marR="59004" marT="29486" marB="294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D45821C0-03CB-8F9A-B51E-70B49EE59F48}"/>
              </a:ext>
            </a:extLst>
          </p:cNvPr>
          <p:cNvSpPr txBox="1"/>
          <p:nvPr/>
        </p:nvSpPr>
        <p:spPr>
          <a:xfrm>
            <a:off x="760039" y="4155926"/>
            <a:ext cx="4964089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CCO 821 : ajout d’une nouvelle activité pédagogique associée à CCO 707</a:t>
            </a:r>
          </a:p>
          <a:p>
            <a:pPr marL="228600" indent="-2286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Changement de sigle pour une activité pédagogique (CCO 819)</a:t>
            </a:r>
          </a:p>
        </p:txBody>
      </p:sp>
    </p:spTree>
    <p:extLst>
      <p:ext uri="{BB962C8B-B14F-4D97-AF65-F5344CB8AC3E}">
        <p14:creationId xmlns:p14="http://schemas.microsoft.com/office/powerpoint/2010/main" val="3068179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BF15F1EC-6E8E-FDF9-67B7-A60C72B8E1E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7087221"/>
              </p:ext>
            </p:extLst>
          </p:nvPr>
        </p:nvGraphicFramePr>
        <p:xfrm>
          <a:off x="683568" y="771550"/>
          <a:ext cx="7632848" cy="5088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6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5272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RECHERCHE (EXISTANT)</a:t>
                      </a:r>
                      <a:endParaRPr lang="fr-CA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d’été</a:t>
                      </a: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100" dirty="0"/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RECHERCHE (ACTUALISÉ)</a:t>
                      </a:r>
                      <a:endParaRPr lang="fr-CA" sz="1600" dirty="0">
                        <a:solidFill>
                          <a:srgbClr val="00B050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/>
                          </a:solidFill>
                        </a:rPr>
                        <a:t>Trimestre d’été</a:t>
                      </a: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2215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endParaRPr lang="fr-CA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RTC 000	Rédaction à temps complet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endParaRPr lang="fr-CA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000" dirty="0"/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990600" marR="0" lvl="0" indent="-99060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900" b="1" kern="1200" dirty="0">
                          <a:solidFill>
                            <a:schemeClr val="tx1"/>
                          </a:solidFill>
                        </a:rPr>
                        <a:t>RTC 000	Rédaction à temps complet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2215">
                <a:tc>
                  <a:txBody>
                    <a:bodyPr/>
                    <a:lstStyle/>
                    <a:p>
                      <a:pPr marL="360363" indent="0" algn="ctr">
                        <a:buFont typeface="Wingdings" panose="05000000000000000000" pitchFamily="2" charset="2"/>
                        <a:buNone/>
                        <a:defRPr/>
                      </a:pPr>
                      <a:endParaRPr lang="fr-CA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000" dirty="0"/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2239571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F02D2FB3-AE8B-3E0B-8065-C6DBF3F2263F}"/>
              </a:ext>
            </a:extLst>
          </p:cNvPr>
          <p:cNvSpPr txBox="1"/>
          <p:nvPr/>
        </p:nvSpPr>
        <p:spPr>
          <a:xfrm>
            <a:off x="3347864" y="4011910"/>
            <a:ext cx="1944216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Aucun changement</a:t>
            </a:r>
          </a:p>
        </p:txBody>
      </p:sp>
    </p:spTree>
    <p:extLst>
      <p:ext uri="{BB962C8B-B14F-4D97-AF65-F5344CB8AC3E}">
        <p14:creationId xmlns:p14="http://schemas.microsoft.com/office/powerpoint/2010/main" val="1012667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902152A3-0524-1A11-01B8-7B09FF77887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21387957"/>
              </p:ext>
            </p:extLst>
          </p:nvPr>
        </p:nvGraphicFramePr>
        <p:xfrm>
          <a:off x="359692" y="699542"/>
          <a:ext cx="8424615" cy="3744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1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6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6561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RECHERCHE (EXISTANT)</a:t>
                      </a:r>
                      <a:endParaRPr lang="fr-CA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d’automne (T4 | </a:t>
                      </a:r>
                      <a:r>
                        <a:rPr lang="fr-CA" sz="1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 crédits</a:t>
                      </a: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100" dirty="0"/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6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RECHERCHE (ACTUALISÉ)</a:t>
                      </a:r>
                      <a:endParaRPr lang="fr-CA" sz="1600" dirty="0">
                        <a:solidFill>
                          <a:srgbClr val="00B050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/>
                          </a:solidFill>
                        </a:rPr>
                        <a:t>Trimestre d’automne (T4 | </a:t>
                      </a:r>
                      <a:r>
                        <a:rPr lang="fr-CA" sz="14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7 crédits</a:t>
                      </a:r>
                      <a:r>
                        <a:rPr lang="fr-CA" sz="16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7855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endParaRPr lang="fr-CA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711	Stage en counseling de carrière groupal (2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Préalables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: </a:t>
                      </a:r>
                      <a:r>
                        <a:rPr lang="fr-CA" altLang="fr-FR" sz="8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707 Counseling de carrière groupal et 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701 Counseling de carrière individuel III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Concomitante : CCO 712 Analyse de pratiques III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altLang="fr-FR" sz="9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712	Analyse de pratique III (1 crédit)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 : CCO 711 Stage de counseling de carrière groupal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altLang="fr-FR" sz="9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713	Stage en counseling de carrière individuel (2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Préalable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: CCO 701 Counseling de carrière individuel III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 : CCO 714 Analyse de pratiques IV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altLang="fr-FR" sz="9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714	Analyse de pratique IV (1 crédit)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 : CCO 713 Stage en counseling de carrière individuel</a:t>
                      </a:r>
                      <a:r>
                        <a:rPr lang="fr-CA" sz="8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endParaRPr lang="fr-CA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1078" marR="61078" marT="30537" marB="30537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200" dirty="0"/>
                    </a:p>
                  </a:txBody>
                  <a:tcPr marL="61078" marR="61078" marT="30537" marB="3053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CCO 711	Stage en counseling de carrière groupal (2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rgbClr val="000000"/>
                          </a:solidFill>
                        </a:rPr>
                        <a:t>Préalables</a:t>
                      </a:r>
                      <a:r>
                        <a:rPr lang="fr-CA" sz="800" b="0" kern="1200" dirty="0">
                          <a:solidFill>
                            <a:srgbClr val="000000"/>
                          </a:solidFill>
                        </a:rPr>
                        <a:t> : </a:t>
                      </a:r>
                      <a:r>
                        <a:rPr lang="fr-CA" altLang="fr-FR" sz="800" kern="1200" dirty="0">
                          <a:solidFill>
                            <a:srgbClr val="000000"/>
                          </a:solidFill>
                        </a:rPr>
                        <a:t>CCO 707 Counseling de carrière groupal et </a:t>
                      </a:r>
                      <a:r>
                        <a:rPr lang="fr-CA" sz="800" b="0" kern="1200" dirty="0">
                          <a:solidFill>
                            <a:srgbClr val="000000"/>
                          </a:solidFill>
                        </a:rPr>
                        <a:t>CCO 801 Counseling de carrière individuel III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800" b="0" kern="1200" dirty="0">
                          <a:solidFill>
                            <a:srgbClr val="000000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rgbClr val="000000"/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rgbClr val="000000"/>
                          </a:solidFill>
                        </a:rPr>
                        <a:t> : CCO 812 Analyse de pratiques III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altLang="fr-FR" sz="9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CCO </a:t>
                      </a:r>
                      <a:r>
                        <a:rPr lang="fr-CA" sz="900" b="1" kern="120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812</a:t>
                      </a: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	Analyse de pratique III (1 crédit)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rgbClr val="000000"/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rgbClr val="000000"/>
                          </a:solidFill>
                        </a:rPr>
                        <a:t> : CCO 711 Stage de counseling de carrière groupal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altLang="fr-FR" sz="9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CCO </a:t>
                      </a:r>
                      <a:r>
                        <a:rPr lang="fr-CA" sz="900" b="1" kern="120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813</a:t>
                      </a: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	Stage en counseling de carrière individuel (2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rgbClr val="000000"/>
                          </a:solidFill>
                        </a:rPr>
                        <a:t>Préalable</a:t>
                      </a:r>
                      <a:r>
                        <a:rPr lang="fr-CA" sz="800" b="0" kern="1200" dirty="0">
                          <a:solidFill>
                            <a:srgbClr val="000000"/>
                          </a:solidFill>
                        </a:rPr>
                        <a:t> : CCO 801 Counseling de carrière individuel III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800" b="0" kern="1200" dirty="0">
                          <a:solidFill>
                            <a:srgbClr val="000000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rgbClr val="000000"/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rgbClr val="000000"/>
                          </a:solidFill>
                        </a:rPr>
                        <a:t> : CCO 814 Analyse de pratiques IV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altLang="fr-FR" sz="9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CCO </a:t>
                      </a:r>
                      <a:r>
                        <a:rPr lang="fr-CA" sz="900" b="1" kern="120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814</a:t>
                      </a: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	Analyse de pratique IV (1 crédit)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	</a:t>
                      </a:r>
                      <a:r>
                        <a:rPr lang="fr-CA" sz="800" b="0" i="1" kern="1200" dirty="0">
                          <a:solidFill>
                            <a:srgbClr val="000000"/>
                          </a:solidFill>
                        </a:rPr>
                        <a:t>Concomitante</a:t>
                      </a:r>
                      <a:r>
                        <a:rPr lang="fr-CA" sz="800" b="0" kern="1200" dirty="0">
                          <a:solidFill>
                            <a:srgbClr val="000000"/>
                          </a:solidFill>
                        </a:rPr>
                        <a:t> : CCO 813 Stage en counseling de carrière individuel</a:t>
                      </a: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endParaRPr lang="fr-CA" sz="800" b="1" dirty="0">
                        <a:solidFill>
                          <a:schemeClr val="tx1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CCO 823</a:t>
                      </a: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	</a:t>
                      </a:r>
                      <a:r>
                        <a:rPr lang="fr-CA" sz="900" b="1" kern="120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Analyse de données (1 crédit)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rgbClr val="000000"/>
                          </a:solidFill>
                        </a:rPr>
                        <a:t>	</a:t>
                      </a:r>
                      <a:endParaRPr lang="fr-CA" sz="800" b="1" dirty="0">
                        <a:solidFill>
                          <a:schemeClr val="tx1"/>
                        </a:solidFill>
                      </a:endParaRPr>
                    </a:p>
                  </a:txBody>
                  <a:tcPr marL="61078" marR="61078" marT="30537" marB="30537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1ECED22-0492-8915-ED06-D20312586262}"/>
              </a:ext>
            </a:extLst>
          </p:cNvPr>
          <p:cNvSpPr txBox="1"/>
          <p:nvPr/>
        </p:nvSpPr>
        <p:spPr>
          <a:xfrm>
            <a:off x="611560" y="4083918"/>
            <a:ext cx="6408712" cy="6001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Changement de sigle pour certaines activités pédagogiques</a:t>
            </a:r>
          </a:p>
          <a:p>
            <a:pPr marL="228600" indent="-2286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CCO 823 : nouvelle activité pédagogique pour soutenir l’analyse des données dans le cadre du mémoire après le dépôt et la soutenance du projet de mémoire à la session d’automne</a:t>
            </a:r>
          </a:p>
        </p:txBody>
      </p:sp>
    </p:spTree>
    <p:extLst>
      <p:ext uri="{BB962C8B-B14F-4D97-AF65-F5344CB8AC3E}">
        <p14:creationId xmlns:p14="http://schemas.microsoft.com/office/powerpoint/2010/main" val="2515920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AC3BF2F1-8CCF-7C6F-8C6A-216556BC93B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8574923"/>
              </p:ext>
            </p:extLst>
          </p:nvPr>
        </p:nvGraphicFramePr>
        <p:xfrm>
          <a:off x="574956" y="1207717"/>
          <a:ext cx="8209790" cy="3236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2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8799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RECHERCHE (EXISTANT)</a:t>
                      </a:r>
                      <a:endParaRPr lang="fr-CA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d’hiver (T5 | </a:t>
                      </a:r>
                      <a:r>
                        <a:rPr lang="fr-CA" sz="1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18 crédits</a:t>
                      </a: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100" dirty="0"/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6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RECHERCHE (ACTUALISÉ)</a:t>
                      </a:r>
                      <a:endParaRPr lang="fr-CA" sz="1600" dirty="0">
                        <a:solidFill>
                          <a:srgbClr val="00B050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chemeClr val="tx1"/>
                          </a:solidFill>
                        </a:rPr>
                        <a:t>Trimestre d’hiver </a:t>
                      </a:r>
                      <a:r>
                        <a:rPr lang="fr-CA" sz="1600" b="1" dirty="0">
                          <a:solidFill>
                            <a:schemeClr val="tx1"/>
                          </a:solidFill>
                        </a:rPr>
                        <a:t>(T5 | </a:t>
                      </a:r>
                      <a:r>
                        <a:rPr lang="fr-CA" sz="1400" b="1" dirty="0">
                          <a:solidFill>
                            <a:schemeClr val="tx1"/>
                          </a:solidFill>
                        </a:rPr>
                        <a:t>15 crédits</a:t>
                      </a:r>
                      <a:r>
                        <a:rPr lang="fr-CA" sz="16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7442">
                <a:tc>
                  <a:txBody>
                    <a:bodyPr/>
                    <a:lstStyle/>
                    <a:p>
                      <a:pPr marL="0" indent="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altLang="fr-FR" sz="10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rgbClr val="000000"/>
                          </a:solidFill>
                        </a:rPr>
                        <a:t>CCO 717	Stage avancé de pratique professionnelle (6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 dirty="0">
                          <a:solidFill>
                            <a:srgbClr val="000000"/>
                          </a:solidFill>
                        </a:rPr>
                        <a:t>	</a:t>
                      </a:r>
                      <a:r>
                        <a:rPr lang="fr-CA" sz="900" b="0" i="1" kern="1200" dirty="0">
                          <a:solidFill>
                            <a:srgbClr val="000000"/>
                          </a:solidFill>
                        </a:rPr>
                        <a:t>Préalables</a:t>
                      </a:r>
                      <a:r>
                        <a:rPr lang="fr-CA" sz="900" b="0" kern="1200" dirty="0">
                          <a:solidFill>
                            <a:srgbClr val="000000"/>
                          </a:solidFill>
                        </a:rPr>
                        <a:t> : </a:t>
                      </a:r>
                      <a:r>
                        <a:rPr lang="fr-CA" sz="900" kern="1200" dirty="0">
                          <a:solidFill>
                            <a:srgbClr val="000000"/>
                          </a:solidFill>
                        </a:rPr>
                        <a:t>CCO 711 Stage en counseling de carrière groupal et CCO 713 Stage en counseling de carrière individuel 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FR" sz="10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1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marR="0" lvl="0" indent="-89535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720 	Mémoire en orientation (12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1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100" dirty="0"/>
                    </a:p>
                  </a:txBody>
                  <a:tcPr marL="82367" marR="82367" marT="41162" marB="4116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700" dirty="0"/>
                    </a:p>
                  </a:txBody>
                  <a:tcPr marL="82367" marR="82367" marT="41162" marB="4116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rgbClr val="000000"/>
                          </a:solidFill>
                        </a:rPr>
                        <a:t>CCO </a:t>
                      </a:r>
                      <a:r>
                        <a:rPr lang="fr-CA" sz="1000" b="1" kern="120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817</a:t>
                      </a:r>
                      <a:r>
                        <a:rPr lang="fr-CA" sz="1000" b="1" kern="1200" dirty="0">
                          <a:solidFill>
                            <a:srgbClr val="000000"/>
                          </a:solidFill>
                        </a:rPr>
                        <a:t>	Stage avancé de pratique professionnelle (6 crédits)</a:t>
                      </a: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 dirty="0">
                          <a:solidFill>
                            <a:srgbClr val="000000"/>
                          </a:solidFill>
                        </a:rPr>
                        <a:t>	</a:t>
                      </a:r>
                      <a:r>
                        <a:rPr lang="fr-CA" sz="900" b="0" i="1" kern="1200" dirty="0">
                          <a:solidFill>
                            <a:srgbClr val="000000"/>
                          </a:solidFill>
                        </a:rPr>
                        <a:t>Préalables</a:t>
                      </a:r>
                      <a:r>
                        <a:rPr lang="fr-CA" sz="900" b="0" kern="1200" dirty="0">
                          <a:solidFill>
                            <a:srgbClr val="000000"/>
                          </a:solidFill>
                        </a:rPr>
                        <a:t> : </a:t>
                      </a:r>
                      <a:r>
                        <a:rPr lang="fr-CA" sz="900" kern="1200" dirty="0">
                          <a:solidFill>
                            <a:srgbClr val="000000"/>
                          </a:solidFill>
                        </a:rPr>
                        <a:t>CCO 711 Stage en counseling de carrière groupal et CCO 813 Stage en counseling de carrière individuel </a:t>
                      </a:r>
                      <a:endParaRPr lang="fr-FR" sz="9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820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 	Mémoire en orientation (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9 crédits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altLang="fr-FR" sz="11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endParaRPr lang="fr-CA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2367" marR="82367" marT="41162" marB="4116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CC687E03-AEC8-C03A-F47E-C887B23246EC}"/>
              </a:ext>
            </a:extLst>
          </p:cNvPr>
          <p:cNvSpPr txBox="1"/>
          <p:nvPr/>
        </p:nvSpPr>
        <p:spPr>
          <a:xfrm>
            <a:off x="683568" y="4011910"/>
            <a:ext cx="4176464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CCO 820 (CCO 720) : retrait de 3 crédits (de 12 à 9 crédits)</a:t>
            </a:r>
          </a:p>
          <a:p>
            <a:pPr marL="228600" indent="-2286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Changement de sigle des activités pédagogiques</a:t>
            </a:r>
          </a:p>
        </p:txBody>
      </p:sp>
    </p:spTree>
    <p:extLst>
      <p:ext uri="{BB962C8B-B14F-4D97-AF65-F5344CB8AC3E}">
        <p14:creationId xmlns:p14="http://schemas.microsoft.com/office/powerpoint/2010/main" val="519621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BF15F1EC-6E8E-FDF9-67B7-A60C72B8E1E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3568" y="771550"/>
          <a:ext cx="7632848" cy="5088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6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5272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RECHERCHE (EXISTANT)</a:t>
                      </a:r>
                      <a:endParaRPr lang="fr-CA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d’été</a:t>
                      </a: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100" dirty="0"/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TYPE RECHERCHE (ACTUALISÉ)</a:t>
                      </a:r>
                      <a:endParaRPr lang="fr-CA" sz="1600" dirty="0">
                        <a:solidFill>
                          <a:srgbClr val="00B050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 dirty="0">
                          <a:solidFill>
                            <a:schemeClr val="tx1"/>
                          </a:solidFill>
                        </a:rPr>
                        <a:t>Trimestre d’été</a:t>
                      </a: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2215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endParaRPr lang="fr-CA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RTC 000	Rédaction à temps complet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9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endParaRPr lang="fr-CA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000" dirty="0"/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990600" marR="0" lvl="0" indent="-99060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900" b="1" kern="1200" dirty="0">
                          <a:solidFill>
                            <a:schemeClr val="tx1"/>
                          </a:solidFill>
                        </a:rPr>
                        <a:t>RTC 000	Rédaction à temps complet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kern="12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2215">
                <a:tc>
                  <a:txBody>
                    <a:bodyPr/>
                    <a:lstStyle/>
                    <a:p>
                      <a:pPr marL="360363" indent="0" algn="ctr">
                        <a:buFont typeface="Wingdings" panose="05000000000000000000" pitchFamily="2" charset="2"/>
                        <a:buNone/>
                        <a:defRPr/>
                      </a:pPr>
                      <a:endParaRPr lang="fr-CA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000" dirty="0"/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76" marB="3427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2239571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F02D2FB3-AE8B-3E0B-8065-C6DBF3F2263F}"/>
              </a:ext>
            </a:extLst>
          </p:cNvPr>
          <p:cNvSpPr txBox="1"/>
          <p:nvPr/>
        </p:nvSpPr>
        <p:spPr>
          <a:xfrm>
            <a:off x="3563888" y="4011910"/>
            <a:ext cx="1584176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Aucun changement</a:t>
            </a:r>
          </a:p>
        </p:txBody>
      </p:sp>
    </p:spTree>
    <p:extLst>
      <p:ext uri="{BB962C8B-B14F-4D97-AF65-F5344CB8AC3E}">
        <p14:creationId xmlns:p14="http://schemas.microsoft.com/office/powerpoint/2010/main" val="3109294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0509548D-77A5-7D4E-AF9E-FECDB3A007A8}"/>
              </a:ext>
            </a:extLst>
          </p:cNvPr>
          <p:cNvPicPr>
            <a:picLocks noGrp="1" noChangeAspect="1"/>
          </p:cNvPicPr>
          <p:nvPr>
            <p:ph type="pic" sz="quarter" idx="12"/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65783B-7DBE-5444-81F5-BAFCFA717917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3003798"/>
            <a:ext cx="9143999" cy="64807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2025FF52-8155-EA4D-B419-F0A36B409871}"/>
              </a:ext>
            </a:extLst>
          </p:cNvPr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395535" y="2987212"/>
            <a:ext cx="8352929" cy="648072"/>
          </a:xfrm>
        </p:spPr>
        <p:txBody>
          <a:bodyPr wrap="none"/>
          <a:lstStyle/>
          <a:p>
            <a:r>
              <a:rPr lang="fr-FR" dirty="0"/>
              <a:t>PÉRIODE DE QUESTIONS</a:t>
            </a:r>
          </a:p>
        </p:txBody>
      </p:sp>
    </p:spTree>
    <p:extLst>
      <p:ext uri="{BB962C8B-B14F-4D97-AF65-F5344CB8AC3E}">
        <p14:creationId xmlns:p14="http://schemas.microsoft.com/office/powerpoint/2010/main" val="3119690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F4A273-B59C-E947-836B-19FC4B7C0F5E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411760" y="555526"/>
            <a:ext cx="6408712" cy="540544"/>
          </a:xfrm>
        </p:spPr>
        <p:txBody>
          <a:bodyPr/>
          <a:lstStyle/>
          <a:p>
            <a:pPr algn="ctr"/>
            <a:r>
              <a:rPr lang="fr-FR" sz="2400" dirty="0"/>
              <a:t>CONTEXTE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420EF8-5F00-C945-9B3E-1C6A272EABAC}"/>
              </a:ext>
            </a:extLst>
          </p:cNvPr>
          <p:cNvSpPr>
            <a:spLocks noGrp="1"/>
          </p:cNvSpPr>
          <p:nvPr>
            <p:ph type="body" sz="quarter" idx="11"/>
            <p:custDataLst>
              <p:tags r:id="rId2"/>
            </p:custDataLst>
          </p:nvPr>
        </p:nvSpPr>
        <p:spPr>
          <a:xfrm>
            <a:off x="2411418" y="1096070"/>
            <a:ext cx="6408737" cy="3491904"/>
          </a:xfrm>
        </p:spPr>
        <p:txBody>
          <a:bodyPr/>
          <a:lstStyle/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fr-CA" alt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Évaluation périodique des programmes en orientation dans le cadre de la Politique institutionnelle d’évaluation des programmes (2500-007)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ts val="2400"/>
              <a:defRPr/>
            </a:pPr>
            <a:endParaRPr lang="fr-CA" altLang="fr-FR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fr-CA" alt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Objectif : s’assurer de la qualité et de la pertinence des programmes offerts à l’Université de Sherbrooke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ts val="2400"/>
              <a:defRPr/>
            </a:pPr>
            <a:endParaRPr lang="fr-CA" altLang="fr-FR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fr-CA" alt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Le processus d’évaluation doit être réalisé tous les dix ans</a:t>
            </a: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Arial" panose="020B0604020202020204" pitchFamily="34" charset="0"/>
              <a:buChar char="•"/>
              <a:defRPr/>
            </a:pPr>
            <a:endParaRPr lang="fr-CA" altLang="fr-FR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fr-CA" alt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La dernière </a:t>
            </a:r>
            <a:r>
              <a:rPr lang="fr-CA" altLang="fr-FR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évaluation périodique </a:t>
            </a:r>
            <a:r>
              <a:rPr lang="fr-CA" alt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des programmes en orientation date de 2012-2013</a:t>
            </a:r>
            <a:endParaRPr lang="fr-FR" altLang="fr-FR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3B2BD14-993E-D54B-831F-E25CEE382B16}"/>
              </a:ext>
            </a:extLst>
          </p:cNvPr>
          <p:cNvPicPr>
            <a:picLocks noGrp="1" noChangeAspect="1"/>
          </p:cNvPicPr>
          <p:nvPr>
            <p:ph type="pic" sz="quarter" idx="12"/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119313" cy="1555702"/>
          </a:xfrm>
        </p:spPr>
      </p:pic>
    </p:spTree>
    <p:extLst>
      <p:ext uri="{BB962C8B-B14F-4D97-AF65-F5344CB8AC3E}">
        <p14:creationId xmlns:p14="http://schemas.microsoft.com/office/powerpoint/2010/main" val="3765763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vant que l’Estrie bascule en zone rouge la semaine dernière, l’UdeS offrait environ 60% de ses activités d’enseignement et de recherche en présence.">
            <a:extLst>
              <a:ext uri="{FF2B5EF4-FFF2-40B4-BE49-F238E27FC236}">
                <a16:creationId xmlns:a16="http://schemas.microsoft.com/office/drawing/2014/main" id="{8C9CA0D8-7AAD-4124-B7B3-A6ADED6EC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94"/>
          <a:stretch/>
        </p:blipFill>
        <p:spPr bwMode="auto">
          <a:xfrm>
            <a:off x="1" y="384879"/>
            <a:ext cx="9143999" cy="475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65783B-7DBE-5444-81F5-BAFCFA717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48158"/>
            <a:ext cx="9143999" cy="648072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6012A74-275F-4FEF-9235-8E68C9C1D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843558"/>
            <a:ext cx="9143999" cy="810090"/>
          </a:xfrm>
        </p:spPr>
        <p:txBody>
          <a:bodyPr/>
          <a:lstStyle/>
          <a:p>
            <a:r>
              <a:rPr lang="fr-CA" dirty="0"/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352764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23035D-5D8D-0BD7-A029-276FB7E0E5C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Département d'orientation professionnelle</a:t>
            </a:r>
            <a:br>
              <a:rPr lang="fr-CA" dirty="0"/>
            </a:b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DA389C-015A-E47F-58FB-EDFDE61F847E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95536" y="1109026"/>
            <a:ext cx="8496944" cy="3236241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fr-CA" sz="2400" b="1" dirty="0">
                <a:latin typeface="Cambria" panose="02040503050406030204" pitchFamily="18" charset="0"/>
                <a:ea typeface="Cambria" panose="02040503050406030204" pitchFamily="18" charset="0"/>
              </a:rPr>
              <a:t>Informations générales</a:t>
            </a:r>
          </a:p>
          <a:p>
            <a:pPr marL="0" indent="0">
              <a:buNone/>
            </a:pPr>
            <a:r>
              <a:rPr lang="fr-CA" sz="2400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orientation.professionnelle@USherbrooke.ca</a:t>
            </a:r>
            <a:br>
              <a:rPr lang="fr-CA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2400" dirty="0">
                <a:latin typeface="Cambria" panose="02040503050406030204" pitchFamily="18" charset="0"/>
                <a:ea typeface="Cambria" panose="02040503050406030204" pitchFamily="18" charset="0"/>
              </a:rPr>
              <a:t>819 821-7445</a:t>
            </a:r>
          </a:p>
          <a:p>
            <a:pPr marL="0" indent="0">
              <a:buNone/>
            </a:pPr>
            <a:r>
              <a:rPr lang="fr-CA" sz="2400" dirty="0">
                <a:latin typeface="Cambria" panose="02040503050406030204" pitchFamily="18" charset="0"/>
                <a:ea typeface="Cambria" panose="02040503050406030204" pitchFamily="18" charset="0"/>
              </a:rPr>
              <a:t>Local : A1-339</a:t>
            </a:r>
          </a:p>
          <a:p>
            <a:pPr marL="0" indent="0">
              <a:buNone/>
            </a:pPr>
            <a:r>
              <a:rPr lang="fr-CA" sz="2400" b="1" dirty="0">
                <a:latin typeface="Cambria" panose="02040503050406030204" pitchFamily="18" charset="0"/>
                <a:ea typeface="Cambria" panose="02040503050406030204" pitchFamily="18" charset="0"/>
              </a:rPr>
              <a:t>Sylvie Dubé, c.o., conseillère pédagogique</a:t>
            </a:r>
          </a:p>
          <a:p>
            <a:pPr marL="0" indent="0">
              <a:buNone/>
            </a:pPr>
            <a:r>
              <a:rPr lang="fr-CA" sz="2400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Sylvie.Dube@USherbrooke.ca</a:t>
            </a:r>
            <a:endParaRPr lang="fr-CA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fr-CA" sz="2400" dirty="0">
                <a:latin typeface="Cambria" panose="02040503050406030204" pitchFamily="18" charset="0"/>
                <a:ea typeface="Cambria" panose="02040503050406030204" pitchFamily="18" charset="0"/>
              </a:rPr>
              <a:t>819 821 8000 poste 62415</a:t>
            </a:r>
          </a:p>
          <a:p>
            <a:pPr marL="0" indent="0">
              <a:buNone/>
            </a:pPr>
            <a:r>
              <a:rPr lang="fr-CA" sz="2400" dirty="0">
                <a:latin typeface="Cambria" panose="02040503050406030204" pitchFamily="18" charset="0"/>
                <a:ea typeface="Cambria" panose="02040503050406030204" pitchFamily="18" charset="0"/>
              </a:rPr>
              <a:t>Local : A1-339-1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br>
              <a:rPr lang="fr-CA" dirty="0"/>
            </a:br>
            <a:br>
              <a:rPr lang="fr-CA" dirty="0"/>
            </a:b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46142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">
            <a:hlinkClick r:id="rId4"/>
            <a:extLst>
              <a:ext uri="{FF2B5EF4-FFF2-40B4-BE49-F238E27FC236}">
                <a16:creationId xmlns:a16="http://schemas.microsoft.com/office/drawing/2014/main" id="{5C0B13F9-00A7-4CD3-A1E2-DB54DF8865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t="7770" b="7770"/>
          <a:stretch/>
        </p:blipFill>
        <p:spPr>
          <a:xfrm>
            <a:off x="0" y="0"/>
            <a:ext cx="9144000" cy="5143500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65783B-7DBE-5444-81F5-BAFCFA717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03798"/>
            <a:ext cx="9143999" cy="64807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8" name="Titre 9">
            <a:extLst>
              <a:ext uri="{FF2B5EF4-FFF2-40B4-BE49-F238E27FC236}">
                <a16:creationId xmlns:a16="http://schemas.microsoft.com/office/drawing/2014/main" id="{1AAE4309-9224-4472-A75B-994D15153A6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95534" y="2715766"/>
            <a:ext cx="835292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i="0" cap="all">
                <a:solidFill>
                  <a:srgbClr val="FFFFFF"/>
                </a:solidFill>
                <a:latin typeface="Arial Narrow"/>
                <a:ea typeface="+mj-ea"/>
                <a:cs typeface="Arial Narrow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CA" altLang="fr-FR" kern="0">
                <a:ea typeface="ＭＳ Ｐゴシック" pitchFamily="34" charset="-128"/>
              </a:rPr>
              <a:t>BACCALAURÉAT </a:t>
            </a:r>
            <a:r>
              <a:rPr lang="fr-CA" altLang="fr-FR" kern="0" dirty="0">
                <a:ea typeface="ＭＳ Ｐゴシック" pitchFamily="34" charset="-128"/>
              </a:rPr>
              <a:t>en orientation</a:t>
            </a:r>
            <a:br>
              <a:rPr lang="fr-CA" altLang="fr-FR" kern="0" dirty="0">
                <a:ea typeface="ＭＳ Ｐゴシック" pitchFamily="34" charset="-128"/>
              </a:rPr>
            </a:br>
            <a:r>
              <a:rPr lang="fr-CA" altLang="fr-FR" sz="2800" kern="0" dirty="0">
                <a:ea typeface="ＭＳ Ｐゴシック" pitchFamily="34" charset="-128"/>
              </a:rPr>
              <a:t>ACTUALISATION DU PROGRAMME</a:t>
            </a:r>
            <a:endParaRPr lang="fr-FR" kern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0BA43A-162F-69E9-35E9-D12FD49A7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" y="4803998"/>
            <a:ext cx="9143999" cy="33950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fr-CA" sz="1600" i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Note. </a:t>
            </a:r>
            <a:r>
              <a:rPr lang="fr-CA" sz="160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Le certificat en orientation a aussi été actualisé. Voir à ce sujet la présentation d’actualisation du bacc. en orientation.</a:t>
            </a:r>
          </a:p>
        </p:txBody>
      </p:sp>
    </p:spTree>
    <p:extLst>
      <p:ext uri="{BB962C8B-B14F-4D97-AF65-F5344CB8AC3E}">
        <p14:creationId xmlns:p14="http://schemas.microsoft.com/office/powerpoint/2010/main" val="1020993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1">
            <a:extLst>
              <a:ext uri="{FF2B5EF4-FFF2-40B4-BE49-F238E27FC236}">
                <a16:creationId xmlns:a16="http://schemas.microsoft.com/office/drawing/2014/main" id="{AE2D12CB-8120-2F78-6F1C-089CC5481AC0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323528" y="483518"/>
            <a:ext cx="8424936" cy="340320"/>
          </a:xfrm>
        </p:spPr>
        <p:txBody>
          <a:bodyPr/>
          <a:lstStyle/>
          <a:p>
            <a:pPr algn="ctr"/>
            <a:r>
              <a:rPr lang="fr-FR" altLang="fr-FR" sz="2000" dirty="0">
                <a:solidFill>
                  <a:srgbClr val="00B050"/>
                </a:solidFill>
              </a:rPr>
              <a:t>Synthèse des modifications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6D8B4CE-9462-518B-9AAF-C40554382A29}"/>
              </a:ext>
            </a:extLst>
          </p:cNvPr>
          <p:cNvSpPr txBox="1"/>
          <p:nvPr/>
        </p:nvSpPr>
        <p:spPr>
          <a:xfrm>
            <a:off x="179512" y="762833"/>
            <a:ext cx="84249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1400" b="1" dirty="0"/>
              <a:t>MODIFICATION DANS L’OFFRE D’ACTIVITÉS PÉDAGOGIQUES</a:t>
            </a:r>
          </a:p>
          <a:p>
            <a:pPr marL="271463" indent="-271463" algn="just">
              <a:buFont typeface="Arial" panose="020B0604020202020204" pitchFamily="34" charset="0"/>
              <a:buChar char="•"/>
            </a:pPr>
            <a:r>
              <a:rPr lang="fr-CA" sz="1400" dirty="0"/>
              <a:t>Retrait de l’activité CCO 123 Intervention interdisciplinaire en orientation (3 cr.)</a:t>
            </a:r>
          </a:p>
          <a:p>
            <a:pPr marL="271463" indent="-271463" algn="just">
              <a:buFont typeface="Arial" panose="020B0604020202020204" pitchFamily="34" charset="0"/>
              <a:buChar char="•"/>
            </a:pPr>
            <a:r>
              <a:rPr lang="fr-CA" sz="1400" dirty="0"/>
              <a:t>Ajout CCO 231 Initiation à la recherche en orientation I (3 cr.)</a:t>
            </a:r>
          </a:p>
          <a:p>
            <a:pPr algn="just"/>
            <a:endParaRPr lang="fr-CA" sz="1400" dirty="0"/>
          </a:p>
          <a:p>
            <a:pPr algn="just"/>
            <a:r>
              <a:rPr lang="fr-CA" sz="1400" b="1" dirty="0"/>
              <a:t>DÉPLACEMENT DE PLUSIEURS ACTIVITÉS PÉDAGOGIQUES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CA" sz="1400" dirty="0"/>
              <a:t>CCO 104 Orientation et dynamique des professions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CA" sz="1400" dirty="0"/>
              <a:t>CCO 115 Recherche d’emploi et de formation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CA" sz="1400" dirty="0"/>
              <a:t>CCO 120 Interculturalité et orientation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CA" sz="1400" dirty="0"/>
              <a:t>CCO 122 Phénomènes sociaux et orientation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CA" sz="1400" dirty="0"/>
              <a:t>CCO 124 Carrière et organisations : fondements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CA" sz="1400" dirty="0"/>
              <a:t>CCO 129 Éthique professionnelle en orientation</a:t>
            </a:r>
          </a:p>
          <a:p>
            <a:pPr algn="just"/>
            <a:endParaRPr lang="fr-CA" sz="1400" dirty="0"/>
          </a:p>
          <a:p>
            <a:pPr algn="just"/>
            <a:r>
              <a:rPr lang="fr-CA" sz="1400" b="1" dirty="0"/>
              <a:t>RÉVISION DES DESCRIPTIFS AUX ACTIVITÉS PÉDAGOGIQUES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CA" sz="1400" dirty="0"/>
              <a:t>Au total, 21 des 30 activités pédagogiques ont été actualisées à différents niveaux, ce qui a mené à l’apparition des sigles CCO 2XX.</a:t>
            </a:r>
          </a:p>
          <a:p>
            <a:pPr lvl="1" algn="just"/>
            <a:r>
              <a:rPr lang="fr-CA" sz="1400" dirty="0"/>
              <a:t>	</a:t>
            </a:r>
          </a:p>
          <a:p>
            <a:pPr algn="just"/>
            <a:r>
              <a:rPr lang="fr-CA" sz="1400" b="1" dirty="0"/>
              <a:t>LA STRUCTURE GÉNÉRALE DU PROGRAMME EST SIMILAIRE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CA" sz="1400" dirty="0"/>
              <a:t>Seulement des cours à 3 crédits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CA" sz="1400" dirty="0"/>
              <a:t>30 cours obligatoires pour le régime régulier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CA" sz="1400" dirty="0"/>
              <a:t>À quelques exceptions près, les changements sont les mêmes pour tous les parcours.</a:t>
            </a:r>
          </a:p>
        </p:txBody>
      </p:sp>
    </p:spTree>
    <p:extLst>
      <p:ext uri="{BB962C8B-B14F-4D97-AF65-F5344CB8AC3E}">
        <p14:creationId xmlns:p14="http://schemas.microsoft.com/office/powerpoint/2010/main" val="640603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85B9B93E-C4F9-3CCA-EB9F-D218DA19C12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4189120"/>
              </p:ext>
            </p:extLst>
          </p:nvPr>
        </p:nvGraphicFramePr>
        <p:xfrm>
          <a:off x="539552" y="699542"/>
          <a:ext cx="7848871" cy="3143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2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4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42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RÉGIME RÉGULIER </a:t>
                      </a: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(EXISTANT)</a:t>
                      </a:r>
                      <a:endParaRPr lang="fr-CA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d’automne – 1ere année</a:t>
                      </a:r>
                      <a:endParaRPr lang="fr-CA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100" dirty="0"/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rgbClr val="00B05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RÉGIME RÉGULIER </a:t>
                      </a:r>
                      <a:r>
                        <a:rPr lang="fr-CA" sz="16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(ACTUALISÉ)</a:t>
                      </a:r>
                      <a:endParaRPr lang="fr-CA" sz="1600" dirty="0">
                        <a:solidFill>
                          <a:srgbClr val="00B050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d’automne – 1ere année </a:t>
                      </a:r>
                      <a:endParaRPr lang="fr-CA" sz="1600" b="1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2823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endParaRPr lang="fr-CA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101 	Introduction au domaine de l’orientation</a:t>
                      </a:r>
                      <a:endParaRPr lang="fr-CA" sz="10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endParaRPr lang="fr-CA" sz="10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102 	Théories du développement de carrière I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endParaRPr lang="fr-CA" sz="10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103	Information - communication en orientation I 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104 	Orientation et dynamique des professions</a:t>
                      </a:r>
                      <a:endParaRPr lang="fr-CA" altLang="fr-FR" sz="1000" b="1" u="sng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endParaRPr lang="fr-CA" sz="1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85838" marR="0" lvl="0" indent="-985838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105 	Développement humain : enfance et adolescence </a:t>
                      </a:r>
                      <a:endParaRPr lang="fr-CA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100"/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CCO 101 	Introduction au domaine de l’orientation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>
                          <a:solidFill>
                            <a:schemeClr val="tx1"/>
                          </a:solidFill>
                        </a:rPr>
                        <a:t>	</a:t>
                      </a:r>
                      <a:endParaRPr lang="fr-CA" sz="1000" b="0" kern="1200">
                        <a:solidFill>
                          <a:schemeClr val="tx1"/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202 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	Théories du développement de carrière I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>
                          <a:solidFill>
                            <a:schemeClr val="tx1"/>
                          </a:solidFill>
                        </a:rPr>
                        <a:t>	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203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	Information - communication en orientation I</a:t>
                      </a:r>
                      <a:endParaRPr lang="fr-CA" sz="1000" b="1" kern="120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b="1" kern="1200">
                        <a:solidFill>
                          <a:schemeClr val="tx1"/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CCO 115 	Recherche d’emploi et de formation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>
                        <a:solidFill>
                          <a:schemeClr val="tx1"/>
                        </a:solidFill>
                      </a:endParaRPr>
                    </a:p>
                    <a:p>
                      <a:pPr marL="985838" marR="0" lvl="0" indent="-985838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205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 	Développement humain : enfance et adolescence </a:t>
                      </a:r>
                      <a:endParaRPr lang="fr-CA" sz="100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endParaRPr lang="fr-CA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79251545-284B-2839-D559-2BFC40E01DAF}"/>
              </a:ext>
            </a:extLst>
          </p:cNvPr>
          <p:cNvSpPr txBox="1"/>
          <p:nvPr/>
        </p:nvSpPr>
        <p:spPr>
          <a:xfrm>
            <a:off x="611560" y="4155926"/>
            <a:ext cx="504056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Changement </a:t>
            </a:r>
            <a:r>
              <a:rPr lang="fr-CA" sz="11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 sigle pour trois activités </a:t>
            </a: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pédagogiques</a:t>
            </a:r>
          </a:p>
          <a:p>
            <a:pPr marL="342900" indent="-342900">
              <a:buFontTx/>
              <a:buAutoNum type="arabicParenR"/>
            </a:pPr>
            <a:r>
              <a:rPr lang="fr-CA" sz="11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CCO 115 : devancée à la première année</a:t>
            </a:r>
            <a:endParaRPr lang="fr-CA" sz="11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053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85B9B93E-C4F9-3CCA-EB9F-D218DA19C12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9190845"/>
              </p:ext>
            </p:extLst>
          </p:nvPr>
        </p:nvGraphicFramePr>
        <p:xfrm>
          <a:off x="539552" y="699542"/>
          <a:ext cx="7848871" cy="3143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2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4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42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RÉGIME RÉGULIER </a:t>
                      </a: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(EXISTANT)</a:t>
                      </a:r>
                      <a:endParaRPr lang="fr-CA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d’hiver – 1ere année</a:t>
                      </a:r>
                      <a:endParaRPr lang="fr-CA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100" dirty="0"/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rgbClr val="00B05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RÉGIME RÉGULIER </a:t>
                      </a:r>
                      <a:r>
                        <a:rPr lang="fr-CA" sz="16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(ACTUALISÉ)</a:t>
                      </a:r>
                      <a:endParaRPr lang="fr-CA" sz="1600" dirty="0">
                        <a:solidFill>
                          <a:srgbClr val="00B050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d’hiver – 1ere année </a:t>
                      </a:r>
                      <a:endParaRPr lang="fr-CA" sz="1600" b="1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2823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endParaRPr lang="fr-CA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106 	Théories du développement de carrière II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endParaRPr lang="fr-CA" sz="10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107 	Stage I : projets en orientation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108	Processus d’apprentissage et orientation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109 	Développement humain : adulte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85838" marR="0" lvl="0" indent="-985838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110 	Développement humain : enfance et adolescence </a:t>
                      </a:r>
                      <a:endParaRPr lang="fr-CA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100"/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206 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	Théories du développement de carrière II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	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207 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	Stage I : projets en orientation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	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CCO 108	Processus d’apprentissage et orientation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b="1" kern="1200">
                        <a:solidFill>
                          <a:schemeClr val="tx1"/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CCO 109 	Développement humain : adulte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b="1" kern="1200">
                        <a:solidFill>
                          <a:schemeClr val="tx1"/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CCO 110 	Développement humain : enfance et adolescence </a:t>
                      </a: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endParaRPr lang="fr-CA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79251545-284B-2839-D559-2BFC40E01DAF}"/>
              </a:ext>
            </a:extLst>
          </p:cNvPr>
          <p:cNvSpPr txBox="1"/>
          <p:nvPr/>
        </p:nvSpPr>
        <p:spPr>
          <a:xfrm>
            <a:off x="611560" y="4155926"/>
            <a:ext cx="5040560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Changement </a:t>
            </a:r>
            <a:r>
              <a:rPr lang="fr-CA" sz="11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 sigle pour deux activités pédagogiques</a:t>
            </a:r>
            <a:endParaRPr lang="fr-CA" sz="11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748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85B9B93E-C4F9-3CCA-EB9F-D218DA19C12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30864888"/>
              </p:ext>
            </p:extLst>
          </p:nvPr>
        </p:nvGraphicFramePr>
        <p:xfrm>
          <a:off x="539552" y="699542"/>
          <a:ext cx="7848871" cy="3143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2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4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42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RÉGIME RÉGULIER </a:t>
                      </a: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(EXISTANT)</a:t>
                      </a:r>
                      <a:endParaRPr lang="fr-CA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d’automne – 2e année</a:t>
                      </a:r>
                      <a:endParaRPr lang="fr-CA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100" dirty="0"/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rgbClr val="00B05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RÉGIME RÉGULIER </a:t>
                      </a:r>
                      <a:r>
                        <a:rPr lang="fr-CA" sz="16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(ACTUALISÉ)</a:t>
                      </a:r>
                      <a:endParaRPr lang="fr-CA" sz="1600" dirty="0">
                        <a:solidFill>
                          <a:srgbClr val="00B050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d’automne – 2e année</a:t>
                      </a: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2823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endParaRPr lang="fr-CA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111 	Approche orientante : fondements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endParaRPr lang="fr-CA" sz="10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112 	Approches en counseling de carrière</a:t>
                      </a:r>
                      <a:r>
                        <a:rPr lang="fr-CA" sz="1000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113	Counseling de carrière individuel I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114 	Évaluation psychométrique : notions de base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85838" marR="0" lvl="0" indent="-985838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CA" sz="10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115 	Recherche d’emploi et de formation</a:t>
                      </a:r>
                      <a:endParaRPr lang="fr-CA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100"/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211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 	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Approches éducatives en orientation : fondements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	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212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 	Approches en counseling de carrière	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213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	Counseling de carrière individuel I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b="1" kern="1200">
                        <a:solidFill>
                          <a:schemeClr val="tx1"/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214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 	Évaluation psychométrique : notions de base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b="1" kern="1200">
                        <a:solidFill>
                          <a:schemeClr val="tx1"/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224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</a:rPr>
                        <a:t> 	Carrière et organisations : fondements</a:t>
                      </a:r>
                      <a:endParaRPr lang="fr-CA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79251545-284B-2839-D559-2BFC40E01DAF}"/>
              </a:ext>
            </a:extLst>
          </p:cNvPr>
          <p:cNvSpPr txBox="1"/>
          <p:nvPr/>
        </p:nvSpPr>
        <p:spPr>
          <a:xfrm>
            <a:off x="611560" y="4155926"/>
            <a:ext cx="504056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Changement </a:t>
            </a:r>
            <a:r>
              <a:rPr lang="fr-CA" sz="11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 sigle pour toutes les activités pédagogiques</a:t>
            </a:r>
          </a:p>
          <a:p>
            <a:pPr marL="342900" indent="-342900">
              <a:buAutoNum type="arabicParenR"/>
            </a:pPr>
            <a:r>
              <a:rPr lang="fr-CA" sz="11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CCO 211 (CCO 111) : changement de titre de l’activité pédagogique</a:t>
            </a:r>
          </a:p>
          <a:p>
            <a:pPr marL="342900" indent="-342900">
              <a:buAutoNum type="arabicParenR"/>
            </a:pPr>
            <a:r>
              <a:rPr lang="fr-CA" sz="11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CCO 224 (CCO 124) : devancée à la deuxième année</a:t>
            </a:r>
          </a:p>
          <a:p>
            <a:pPr marL="342900" indent="-342900">
              <a:buAutoNum type="arabicParenR"/>
            </a:pPr>
            <a:endParaRPr lang="fr-CA" sz="11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543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85B9B93E-C4F9-3CCA-EB9F-D218DA19C12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9599071"/>
              </p:ext>
            </p:extLst>
          </p:nvPr>
        </p:nvGraphicFramePr>
        <p:xfrm>
          <a:off x="539552" y="699542"/>
          <a:ext cx="7848871" cy="3143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2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4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42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RÉGIME RÉGULIER </a:t>
                      </a:r>
                      <a:r>
                        <a:rPr lang="fr-CA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(EXISTANT)</a:t>
                      </a:r>
                      <a:endParaRPr lang="fr-CA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d’hiver – 2e année</a:t>
                      </a:r>
                      <a:endParaRPr lang="fr-CA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100" dirty="0"/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rgbClr val="00B05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RÉGIME RÉGULIER </a:t>
                      </a:r>
                      <a:r>
                        <a:rPr lang="fr-CA" sz="16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(ACTUALISÉ)</a:t>
                      </a:r>
                      <a:endParaRPr lang="fr-CA" sz="1600" dirty="0">
                        <a:solidFill>
                          <a:srgbClr val="00B050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fr-CA" sz="16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Trimestre d’hiver – 2e année</a:t>
                      </a: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2823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endParaRPr lang="fr-CA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116 	Psychopathologie et orientation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  <a:endParaRPr lang="fr-CA" sz="10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117 	Information-communication en orientation II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118	Stage II : orientation et études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119 	Évaluation psychométrique II : personnalité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985838" marR="0" lvl="0" indent="-985838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CA" sz="10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CCO 120 	Interculturalité et orientation</a:t>
                      </a:r>
                      <a:endParaRPr lang="fr-CA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A" sz="1100"/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95350" indent="-89535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216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 	Psychopathologie et orientation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	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217 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	Information-communication en orientation II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	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218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fr-CA" sz="1000" b="1" kern="12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Stage en orientation : formation</a:t>
                      </a:r>
                      <a:endParaRPr lang="fr-CA" sz="1000" b="1" kern="12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b="1" kern="1200" dirty="0">
                        <a:solidFill>
                          <a:schemeClr val="tx1"/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219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 	Évaluation psychométrique II : personnalité</a:t>
                      </a: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endParaRPr lang="fr-CA" sz="1000" b="1" kern="1200" dirty="0">
                        <a:solidFill>
                          <a:schemeClr val="tx1"/>
                        </a:solidFill>
                      </a:endParaRPr>
                    </a:p>
                    <a:p>
                      <a:pPr marL="990600" indent="-990600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CCO 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231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</a:rPr>
                        <a:t> 	</a:t>
                      </a:r>
                      <a:r>
                        <a:rPr lang="fr-CA" sz="10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Initiation à la recherche en orientation </a:t>
                      </a:r>
                    </a:p>
                  </a:txBody>
                  <a:tcPr marL="76122" marR="76122" marT="38073" marB="3807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79251545-284B-2839-D559-2BFC40E01DAF}"/>
              </a:ext>
            </a:extLst>
          </p:cNvPr>
          <p:cNvSpPr txBox="1"/>
          <p:nvPr/>
        </p:nvSpPr>
        <p:spPr>
          <a:xfrm>
            <a:off x="611560" y="4155926"/>
            <a:ext cx="504056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CA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Changement </a:t>
            </a:r>
            <a:r>
              <a:rPr lang="fr-CA" sz="11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 sigle pour quatre activités pédagogiques</a:t>
            </a:r>
          </a:p>
          <a:p>
            <a:pPr marL="342900" indent="-342900">
              <a:buAutoNum type="arabicParenR"/>
            </a:pPr>
            <a:r>
              <a:rPr lang="fr-CA" sz="11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CCO 218 (CCO 118) : changement de titre de l’activité pédagogique</a:t>
            </a:r>
          </a:p>
          <a:p>
            <a:pPr marL="342900" indent="-342900">
              <a:buAutoNum type="arabicParenR"/>
            </a:pPr>
            <a:r>
              <a:rPr lang="fr-CA" sz="11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CCO 231 : création d’une nouvelle activité pédagogique</a:t>
            </a:r>
          </a:p>
          <a:p>
            <a:pPr marL="342900" indent="-342900">
              <a:buAutoNum type="arabicParenR"/>
            </a:pPr>
            <a:endParaRPr lang="fr-CA" sz="11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0565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èmeUdeS">
  <a:themeElements>
    <a:clrScheme name="ThemeUdeS_2021">
      <a:dk1>
        <a:srgbClr val="000000"/>
      </a:dk1>
      <a:lt1>
        <a:srgbClr val="00A955"/>
      </a:lt1>
      <a:dk2>
        <a:srgbClr val="48695C"/>
      </a:dk2>
      <a:lt2>
        <a:srgbClr val="447C59"/>
      </a:lt2>
      <a:accent1>
        <a:srgbClr val="3C8F58"/>
      </a:accent1>
      <a:accent2>
        <a:srgbClr val="59AD55"/>
      </a:accent2>
      <a:accent3>
        <a:srgbClr val="79B551"/>
      </a:accent3>
      <a:accent4>
        <a:srgbClr val="95C14E"/>
      </a:accent4>
      <a:accent5>
        <a:srgbClr val="717868"/>
      </a:accent5>
      <a:accent6>
        <a:srgbClr val="E5A938"/>
      </a:accent6>
      <a:hlink>
        <a:srgbClr val="1D1D1D"/>
      </a:hlink>
      <a:folHlink>
        <a:srgbClr val="9DAF8A"/>
      </a:folHlink>
    </a:clrScheme>
    <a:fontScheme name="pal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̀meUdeS" id="{21D65A03-64AD-0F4D-A473-D500D424A07F}" vid="{E3B1D666-46DF-864A-9622-C0FA368154B9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10584</TotalTime>
  <Words>3568</Words>
  <Application>Microsoft Office PowerPoint</Application>
  <PresentationFormat>Affichage à l'écran (16:9)</PresentationFormat>
  <Paragraphs>593</Paragraphs>
  <Slides>31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31</vt:i4>
      </vt:variant>
    </vt:vector>
  </HeadingPairs>
  <TitlesOfParts>
    <vt:vector size="42" baseType="lpstr">
      <vt:lpstr>MS PGothic</vt:lpstr>
      <vt:lpstr>Arial</vt:lpstr>
      <vt:lpstr>Arial Narrow</vt:lpstr>
      <vt:lpstr>Calibri</vt:lpstr>
      <vt:lpstr>Calibri Light</vt:lpstr>
      <vt:lpstr>Cambria</vt:lpstr>
      <vt:lpstr>Candara</vt:lpstr>
      <vt:lpstr>Lucida Grande</vt:lpstr>
      <vt:lpstr>Wingdings</vt:lpstr>
      <vt:lpstr>ThèmeUdeS</vt:lpstr>
      <vt:lpstr>Conception personnalisée</vt:lpstr>
      <vt:lpstr>Bienvenue à la Rencontre DE DÉVOILEMENT DE LA MISE À JOUR DES PROGRAMMES DU DOP </vt:lpstr>
      <vt:lpstr>Déroulement de la rencontre</vt:lpstr>
      <vt:lpstr>CONTEXTE</vt:lpstr>
      <vt:lpstr>Présentation PowerPoint</vt:lpstr>
      <vt:lpstr>Synthèse des modifications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Synthèse des modifications</vt:lpstr>
      <vt:lpstr>Présentation PowerPoint</vt:lpstr>
      <vt:lpstr>SIMILITUDES ET DIFFÉRENCES ENTRE LES PARCOURS EXISTANT ET ACTUALISÉ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PÉRIODE DE QUESTIONS</vt:lpstr>
      <vt:lpstr>MERCI DE VOTRE ATTENTION</vt:lpstr>
      <vt:lpstr>Département d'orientation professionnelle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 créatif : pour travailler autrement dans votre organisation</dc:title>
  <dc:creator>Utilisateur de Microsoft Office</dc:creator>
  <cp:lastModifiedBy>Mathieu Busque-Carrier</cp:lastModifiedBy>
  <cp:revision>173</cp:revision>
  <cp:lastPrinted>2017-10-30T18:08:19Z</cp:lastPrinted>
  <dcterms:created xsi:type="dcterms:W3CDTF">2017-10-17T15:18:22Z</dcterms:created>
  <dcterms:modified xsi:type="dcterms:W3CDTF">2023-11-09T21:42:51Z</dcterms:modified>
</cp:coreProperties>
</file>